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0"/>
  </p:notesMasterIdLst>
  <p:handoutMasterIdLst>
    <p:handoutMasterId r:id="rId71"/>
  </p:handoutMasterIdLst>
  <p:sldIdLst>
    <p:sldId id="342" r:id="rId2"/>
    <p:sldId id="348" r:id="rId3"/>
    <p:sldId id="354" r:id="rId4"/>
    <p:sldId id="349" r:id="rId5"/>
    <p:sldId id="266" r:id="rId6"/>
    <p:sldId id="260" r:id="rId7"/>
    <p:sldId id="273" r:id="rId8"/>
    <p:sldId id="345" r:id="rId9"/>
    <p:sldId id="274" r:id="rId10"/>
    <p:sldId id="343" r:id="rId11"/>
    <p:sldId id="352" r:id="rId12"/>
    <p:sldId id="353" r:id="rId13"/>
    <p:sldId id="279" r:id="rId14"/>
    <p:sldId id="344" r:id="rId15"/>
    <p:sldId id="280" r:id="rId16"/>
    <p:sldId id="350" r:id="rId17"/>
    <p:sldId id="267" r:id="rId18"/>
    <p:sldId id="286" r:id="rId19"/>
    <p:sldId id="277" r:id="rId20"/>
    <p:sldId id="288" r:id="rId21"/>
    <p:sldId id="289" r:id="rId22"/>
    <p:sldId id="290" r:id="rId23"/>
    <p:sldId id="292" r:id="rId24"/>
    <p:sldId id="333" r:id="rId25"/>
    <p:sldId id="334" r:id="rId26"/>
    <p:sldId id="335" r:id="rId27"/>
    <p:sldId id="336" r:id="rId28"/>
    <p:sldId id="293" r:id="rId29"/>
    <p:sldId id="295" r:id="rId30"/>
    <p:sldId id="296" r:id="rId31"/>
    <p:sldId id="298" r:id="rId32"/>
    <p:sldId id="299" r:id="rId33"/>
    <p:sldId id="301" r:id="rId34"/>
    <p:sldId id="302" r:id="rId35"/>
    <p:sldId id="304" r:id="rId36"/>
    <p:sldId id="305" r:id="rId37"/>
    <p:sldId id="306" r:id="rId38"/>
    <p:sldId id="307" r:id="rId39"/>
    <p:sldId id="308" r:id="rId40"/>
    <p:sldId id="346" r:id="rId41"/>
    <p:sldId id="309" r:id="rId42"/>
    <p:sldId id="310" r:id="rId43"/>
    <p:sldId id="311" r:id="rId44"/>
    <p:sldId id="312" r:id="rId45"/>
    <p:sldId id="313" r:id="rId46"/>
    <p:sldId id="321" r:id="rId47"/>
    <p:sldId id="322" r:id="rId48"/>
    <p:sldId id="323" r:id="rId49"/>
    <p:sldId id="314" r:id="rId50"/>
    <p:sldId id="341" r:id="rId51"/>
    <p:sldId id="316" r:id="rId52"/>
    <p:sldId id="317" r:id="rId53"/>
    <p:sldId id="318" r:id="rId54"/>
    <p:sldId id="325" r:id="rId55"/>
    <p:sldId id="324" r:id="rId56"/>
    <p:sldId id="326" r:id="rId57"/>
    <p:sldId id="327" r:id="rId58"/>
    <p:sldId id="328" r:id="rId59"/>
    <p:sldId id="329" r:id="rId60"/>
    <p:sldId id="331" r:id="rId61"/>
    <p:sldId id="332" r:id="rId62"/>
    <p:sldId id="347" r:id="rId63"/>
    <p:sldId id="340" r:id="rId64"/>
    <p:sldId id="337" r:id="rId65"/>
    <p:sldId id="338" r:id="rId66"/>
    <p:sldId id="339" r:id="rId67"/>
    <p:sldId id="315" r:id="rId68"/>
    <p:sldId id="25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B27"/>
    <a:srgbClr val="1EB3DD"/>
    <a:srgbClr val="1E494F"/>
    <a:srgbClr val="C54A9A"/>
    <a:srgbClr val="FFC652"/>
    <a:srgbClr val="1C9F49"/>
    <a:srgbClr val="142D55"/>
    <a:srgbClr val="DA2E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15"/>
    <p:restoredTop sz="94729"/>
  </p:normalViewPr>
  <p:slideViewPr>
    <p:cSldViewPr snapToGrid="0" snapToObjects="1">
      <p:cViewPr varScale="1">
        <p:scale>
          <a:sx n="63" d="100"/>
          <a:sy n="63" d="100"/>
        </p:scale>
        <p:origin x="480" y="6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A3C289-4F1E-4AD4-BFCF-BF5AB48ED3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CE500028-94E8-4BE3-94EA-8EE38AB97AD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0BAC28-7436-4B11-86E9-47409EFDE47C}" type="datetimeFigureOut">
              <a:rPr lang="en-IE" smtClean="0"/>
              <a:t>22/04/2021</a:t>
            </a:fld>
            <a:endParaRPr lang="en-IE"/>
          </a:p>
        </p:txBody>
      </p:sp>
      <p:sp>
        <p:nvSpPr>
          <p:cNvPr id="4" name="Footer Placeholder 3">
            <a:extLst>
              <a:ext uri="{FF2B5EF4-FFF2-40B4-BE49-F238E27FC236}">
                <a16:creationId xmlns:a16="http://schemas.microsoft.com/office/drawing/2014/main" id="{C6EFBBCB-C02C-4F87-8C16-35FB1E39C5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C4E443BB-F20A-416E-84F3-34C64D6586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A1904A-9A76-401D-96E6-74F2625AFB5A}" type="slidenum">
              <a:rPr lang="en-IE" smtClean="0"/>
              <a:t>‹#›</a:t>
            </a:fld>
            <a:endParaRPr lang="en-IE"/>
          </a:p>
        </p:txBody>
      </p:sp>
    </p:spTree>
    <p:extLst>
      <p:ext uri="{BB962C8B-B14F-4D97-AF65-F5344CB8AC3E}">
        <p14:creationId xmlns:p14="http://schemas.microsoft.com/office/powerpoint/2010/main" val="64529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4/22/2021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0360322" y="6381084"/>
            <a:ext cx="1423827" cy="101701"/>
          </a:xfrm>
          <a:prstGeom prst="roundRect">
            <a:avLst>
              <a:gd name="adj" fmla="val 50000"/>
            </a:avLst>
          </a:pr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10376" r="83592" b="29690"/>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3439" t="67927" b="13972"/>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rot="16200000">
            <a:off x="5984599" y="4179308"/>
            <a:ext cx="3245241" cy="91670"/>
          </a:xfrm>
          <a:prstGeom prst="roundRect">
            <a:avLst>
              <a:gd name="adj" fmla="val 50000"/>
            </a:avLst>
          </a:pr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10376" r="83592" b="29690"/>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3439" t="67927" b="13972"/>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53822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p:spPr>
        <p:txBody>
          <a:bodyPr anchor="ctr">
            <a:noAutofit/>
          </a:bodyPr>
          <a:lstStyle>
            <a:lvl1pPr marL="0" indent="0" algn="ctr">
              <a:buNone/>
              <a:defRPr sz="2400" i="1"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0360322" y="6381084"/>
            <a:ext cx="1423827" cy="101701"/>
          </a:xfrm>
          <a:prstGeom prst="roundRect">
            <a:avLst>
              <a:gd name="adj" fmla="val 50000"/>
            </a:avLst>
          </a:pr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10376" r="83592" b="29690"/>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3439" t="67927" b="13972"/>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19" name="Text Placeholder 23"/>
          <p:cNvSpPr>
            <a:spLocks noGrp="1"/>
          </p:cNvSpPr>
          <p:nvPr>
            <p:ph type="body" sz="quarter" idx="13" hasCustomPrompt="1"/>
          </p:nvPr>
        </p:nvSpPr>
        <p:spPr>
          <a:xfrm>
            <a:off x="1651560" y="1086752"/>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2" name="Group 21"/>
          <p:cNvGrpSpPr/>
          <p:nvPr userDrawn="1"/>
        </p:nvGrpSpPr>
        <p:grpSpPr>
          <a:xfrm>
            <a:off x="9652626" y="6170931"/>
            <a:ext cx="2258421" cy="481204"/>
            <a:chOff x="6392185" y="5619479"/>
            <a:chExt cx="4956575" cy="1056102"/>
          </a:xfrm>
        </p:grpSpPr>
        <p:pic>
          <p:nvPicPr>
            <p:cNvPr id="23" name="Picture 22"/>
            <p:cNvPicPr>
              <a:picLocks noChangeAspect="1"/>
            </p:cNvPicPr>
            <p:nvPr userDrawn="1"/>
          </p:nvPicPr>
          <p:blipFill rotWithShape="1">
            <a:blip r:embed="rId2">
              <a:extLst>
                <a:ext uri="{28A0092B-C50C-407E-A947-70E740481C1C}">
                  <a14:useLocalDpi xmlns:a14="http://schemas.microsoft.com/office/drawing/2010/main" val="0"/>
                </a:ext>
              </a:extLst>
            </a:blip>
            <a:srcRect t="10376" r="83592" b="29690"/>
            <a:stretch/>
          </p:blipFill>
          <p:spPr>
            <a:xfrm>
              <a:off x="6392185" y="5619479"/>
              <a:ext cx="703385" cy="1056102"/>
            </a:xfrm>
            <a:prstGeom prst="rect">
              <a:avLst/>
            </a:prstGeom>
          </p:spPr>
        </p:pic>
        <p:pic>
          <p:nvPicPr>
            <p:cNvPr id="24" name="Picture 23"/>
            <p:cNvPicPr>
              <a:picLocks noChangeAspect="1"/>
            </p:cNvPicPr>
            <p:nvPr userDrawn="1"/>
          </p:nvPicPr>
          <p:blipFill rotWithShape="1">
            <a:blip r:embed="rId2">
              <a:extLst>
                <a:ext uri="{28A0092B-C50C-407E-A947-70E740481C1C}">
                  <a14:useLocalDpi xmlns:a14="http://schemas.microsoft.com/office/drawing/2010/main" val="0"/>
                </a:ext>
              </a:extLst>
            </a:blip>
            <a:srcRect l="3439" t="67927" b="13972"/>
            <a:stretch/>
          </p:blipFill>
          <p:spPr>
            <a:xfrm>
              <a:off x="7209408" y="6147530"/>
              <a:ext cx="4139352" cy="318969"/>
            </a:xfrm>
            <a:prstGeom prst="rect">
              <a:avLst/>
            </a:prstGeom>
          </p:spPr>
        </p:pic>
      </p:grpSp>
    </p:spTree>
    <p:extLst>
      <p:ext uri="{BB962C8B-B14F-4D97-AF65-F5344CB8AC3E}">
        <p14:creationId xmlns:p14="http://schemas.microsoft.com/office/powerpoint/2010/main" val="1107843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6" name="Rounded Rectangle 5"/>
          <p:cNvSpPr/>
          <p:nvPr userDrawn="1"/>
        </p:nvSpPr>
        <p:spPr>
          <a:xfrm>
            <a:off x="4482075" y="363284"/>
            <a:ext cx="7709925" cy="5680998"/>
          </a:xfrm>
          <a:custGeom>
            <a:avLst/>
            <a:gdLst/>
            <a:ahLst/>
            <a:cxnLst/>
            <a:rect l="l" t="t" r="r" b="b"/>
            <a:pathLst>
              <a:path w="5486400" h="3124200">
                <a:moveTo>
                  <a:pt x="1562100" y="0"/>
                </a:moveTo>
                <a:lnTo>
                  <a:pt x="5448300" y="0"/>
                </a:lnTo>
                <a:lnTo>
                  <a:pt x="5486400" y="1924"/>
                </a:lnTo>
                <a:lnTo>
                  <a:pt x="5486400" y="3122276"/>
                </a:lnTo>
                <a:cubicBezTo>
                  <a:pt x="5473760" y="3124048"/>
                  <a:pt x="5461048" y="3124200"/>
                  <a:pt x="5448300" y="3124200"/>
                </a:cubicBezTo>
                <a:lnTo>
                  <a:pt x="1562100" y="3124200"/>
                </a:lnTo>
                <a:cubicBezTo>
                  <a:pt x="699376" y="3124200"/>
                  <a:pt x="0" y="2424824"/>
                  <a:pt x="0" y="1562100"/>
                </a:cubicBezTo>
                <a:cubicBezTo>
                  <a:pt x="0" y="699376"/>
                  <a:pt x="699376" y="0"/>
                  <a:pt x="1562100" y="0"/>
                </a:cubicBezTo>
                <a:close/>
              </a:path>
            </a:pathLst>
          </a:cu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0771750" y="-3967"/>
            <a:ext cx="1420250" cy="1932666"/>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9652626" y="6170931"/>
            <a:ext cx="2258421" cy="481204"/>
            <a:chOff x="6392185" y="5619479"/>
            <a:chExt cx="4956575" cy="1056102"/>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10376" r="83592" b="29690"/>
            <a:stretch/>
          </p:blipFill>
          <p:spPr>
            <a:xfrm>
              <a:off x="6392185" y="5619479"/>
              <a:ext cx="703385" cy="1056102"/>
            </a:xfrm>
            <a:prstGeom prst="rect">
              <a:avLst/>
            </a:prstGeom>
          </p:spPr>
        </p:pic>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l="3439" t="67927" b="13972"/>
            <a:stretch/>
          </p:blipFill>
          <p:spPr>
            <a:xfrm>
              <a:off x="7209408" y="6147530"/>
              <a:ext cx="4139352" cy="318969"/>
            </a:xfrm>
            <a:prstGeom prst="rect">
              <a:avLst/>
            </a:prstGeom>
          </p:spPr>
        </p:pic>
      </p:grpSp>
      <p:sp>
        <p:nvSpPr>
          <p:cNvPr id="25" name="Picture Placeholder 24"/>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467192 h 6858000"/>
              <a:gd name="connsiteX3" fmla="*/ 6024481 w 6096000"/>
              <a:gd name="connsiteY3" fmla="*/ 490987 h 6858000"/>
              <a:gd name="connsiteX4" fmla="*/ 4482076 w 6096000"/>
              <a:gd name="connsiteY4" fmla="*/ 3203783 h 6858000"/>
              <a:gd name="connsiteX5" fmla="*/ 6024481 w 6096000"/>
              <a:gd name="connsiteY5" fmla="*/ 5916579 h 6858000"/>
              <a:gd name="connsiteX6" fmla="*/ 6096000 w 6096000"/>
              <a:gd name="connsiteY6" fmla="*/ 5940375 h 6858000"/>
              <a:gd name="connsiteX7" fmla="*/ 6096000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467192"/>
                </a:lnTo>
                <a:lnTo>
                  <a:pt x="6024481" y="490987"/>
                </a:lnTo>
                <a:cubicBezTo>
                  <a:pt x="5130889" y="850627"/>
                  <a:pt x="4482076" y="1929162"/>
                  <a:pt x="4482076" y="3203783"/>
                </a:cubicBezTo>
                <a:cubicBezTo>
                  <a:pt x="4482076" y="4478404"/>
                  <a:pt x="5130889" y="5556939"/>
                  <a:pt x="6024481" y="5916579"/>
                </a:cubicBezTo>
                <a:lnTo>
                  <a:pt x="6096000" y="5940375"/>
                </a:lnTo>
                <a:lnTo>
                  <a:pt x="6096000" y="6858000"/>
                </a:lnTo>
                <a:lnTo>
                  <a:pt x="0" y="6858000"/>
                </a:lnTo>
                <a:close/>
              </a:path>
            </a:pathLst>
          </a:custGeom>
        </p:spPr>
        <p:txBody>
          <a:bodyPr wrap="square">
            <a:noAutofit/>
          </a:bodyPr>
          <a:lstStyle>
            <a:lvl1pPr marL="0" indent="0" algn="ctr">
              <a:lnSpc>
                <a:spcPct val="100000"/>
              </a:lnSpc>
              <a:spcBef>
                <a:spcPts val="0"/>
              </a:spcBef>
              <a:buNone/>
              <a:defRPr i="1">
                <a:solidFill>
                  <a:srgbClr val="142D55"/>
                </a:solidFill>
              </a:defRPr>
            </a:lvl1pPr>
          </a:lstStyle>
          <a:p>
            <a:endParaRPr lang="en-US" dirty="0"/>
          </a:p>
          <a:p>
            <a:endParaRPr lang="en-US" dirty="0"/>
          </a:p>
          <a:p>
            <a:endParaRPr lang="en-US" dirty="0"/>
          </a:p>
          <a:p>
            <a:endParaRPr lang="en-US" dirty="0"/>
          </a:p>
          <a:p>
            <a:endParaRPr lang="en-US" dirty="0"/>
          </a:p>
          <a:p>
            <a:r>
              <a:rPr lang="en-US" dirty="0"/>
              <a:t>Click to </a:t>
            </a:r>
          </a:p>
          <a:p>
            <a:r>
              <a:rPr lang="en-US" dirty="0"/>
              <a:t>add photo </a:t>
            </a:r>
          </a:p>
        </p:txBody>
      </p:sp>
      <p:sp>
        <p:nvSpPr>
          <p:cNvPr id="27" name="Text Placeholder 23"/>
          <p:cNvSpPr>
            <a:spLocks noGrp="1"/>
          </p:cNvSpPr>
          <p:nvPr>
            <p:ph type="body" sz="quarter" idx="13" hasCustomPrompt="1"/>
          </p:nvPr>
        </p:nvSpPr>
        <p:spPr>
          <a:xfrm>
            <a:off x="6201508" y="2731647"/>
            <a:ext cx="4570242" cy="697353"/>
          </a:xfrm>
        </p:spPr>
        <p:txBody>
          <a:bodyPr>
            <a:noAutofit/>
          </a:bodyPr>
          <a:lstStyle>
            <a:lvl1pPr marL="0" indent="0" algn="l">
              <a:buNone/>
              <a:defRPr sz="4800" baseline="0">
                <a:solidFill>
                  <a:schemeClr val="bg1"/>
                </a:solidFill>
                <a:latin typeface="+mn-lt"/>
              </a:defRPr>
            </a:lvl1pPr>
          </a:lstStyle>
          <a:p>
            <a:pPr lvl="0"/>
            <a:r>
              <a:rPr lang="en-US"/>
              <a:t>DIVIDER </a:t>
            </a:r>
            <a:r>
              <a:rPr lang="en-US" dirty="0"/>
              <a:t>SLIDE</a:t>
            </a:r>
          </a:p>
        </p:txBody>
      </p:sp>
    </p:spTree>
    <p:extLst>
      <p:ext uri="{BB962C8B-B14F-4D97-AF65-F5344CB8AC3E}">
        <p14:creationId xmlns:p14="http://schemas.microsoft.com/office/powerpoint/2010/main" val="846720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26" name="Rounded Rectangle 5"/>
          <p:cNvSpPr/>
          <p:nvPr userDrawn="1"/>
        </p:nvSpPr>
        <p:spPr>
          <a:xfrm>
            <a:off x="4482075" y="363284"/>
            <a:ext cx="7709925" cy="5680998"/>
          </a:xfrm>
          <a:custGeom>
            <a:avLst/>
            <a:gdLst/>
            <a:ahLst/>
            <a:cxnLst/>
            <a:rect l="l" t="t" r="r" b="b"/>
            <a:pathLst>
              <a:path w="5486400" h="3124200">
                <a:moveTo>
                  <a:pt x="1562100" y="0"/>
                </a:moveTo>
                <a:lnTo>
                  <a:pt x="5448300" y="0"/>
                </a:lnTo>
                <a:lnTo>
                  <a:pt x="5486400" y="1924"/>
                </a:lnTo>
                <a:lnTo>
                  <a:pt x="5486400" y="3122276"/>
                </a:lnTo>
                <a:cubicBezTo>
                  <a:pt x="5473760" y="3124048"/>
                  <a:pt x="5461048" y="3124200"/>
                  <a:pt x="5448300" y="3124200"/>
                </a:cubicBezTo>
                <a:lnTo>
                  <a:pt x="1562100" y="3124200"/>
                </a:lnTo>
                <a:cubicBezTo>
                  <a:pt x="699376" y="3124200"/>
                  <a:pt x="0" y="2424824"/>
                  <a:pt x="0" y="1562100"/>
                </a:cubicBezTo>
                <a:cubicBezTo>
                  <a:pt x="0" y="699376"/>
                  <a:pt x="699376" y="0"/>
                  <a:pt x="1562100" y="0"/>
                </a:cubicBezTo>
                <a:close/>
              </a:path>
            </a:pathLst>
          </a:cu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0771750" y="-3967"/>
            <a:ext cx="1420250" cy="1932666"/>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9652626" y="6170931"/>
            <a:ext cx="2258421" cy="481204"/>
            <a:chOff x="6392185" y="5619479"/>
            <a:chExt cx="4956575" cy="1056102"/>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10376" r="83592" b="29690"/>
            <a:stretch/>
          </p:blipFill>
          <p:spPr>
            <a:xfrm>
              <a:off x="6392185" y="5619479"/>
              <a:ext cx="703385" cy="1056102"/>
            </a:xfrm>
            <a:prstGeom prst="rect">
              <a:avLst/>
            </a:prstGeom>
          </p:spPr>
        </p:pic>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l="3439" t="67927" b="13972"/>
            <a:stretch/>
          </p:blipFill>
          <p:spPr>
            <a:xfrm>
              <a:off x="7209408" y="6147530"/>
              <a:ext cx="4139352" cy="318969"/>
            </a:xfrm>
            <a:prstGeom prst="rect">
              <a:avLst/>
            </a:prstGeom>
          </p:spPr>
        </p:pic>
      </p:grpSp>
      <p:sp>
        <p:nvSpPr>
          <p:cNvPr id="8" name="Picture Placeholder 7"/>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467192 h 6858000"/>
              <a:gd name="connsiteX3" fmla="*/ 6024481 w 6096000"/>
              <a:gd name="connsiteY3" fmla="*/ 490987 h 6858000"/>
              <a:gd name="connsiteX4" fmla="*/ 4482076 w 6096000"/>
              <a:gd name="connsiteY4" fmla="*/ 3203783 h 6858000"/>
              <a:gd name="connsiteX5" fmla="*/ 6024481 w 6096000"/>
              <a:gd name="connsiteY5" fmla="*/ 5916579 h 6858000"/>
              <a:gd name="connsiteX6" fmla="*/ 6096000 w 6096000"/>
              <a:gd name="connsiteY6" fmla="*/ 5940375 h 6858000"/>
              <a:gd name="connsiteX7" fmla="*/ 6096000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467192"/>
                </a:lnTo>
                <a:lnTo>
                  <a:pt x="6024481" y="490987"/>
                </a:lnTo>
                <a:cubicBezTo>
                  <a:pt x="5130889" y="850627"/>
                  <a:pt x="4482076" y="1929162"/>
                  <a:pt x="4482076" y="3203783"/>
                </a:cubicBezTo>
                <a:cubicBezTo>
                  <a:pt x="4482076" y="4478404"/>
                  <a:pt x="5130889" y="5556939"/>
                  <a:pt x="6024481" y="5916579"/>
                </a:cubicBezTo>
                <a:lnTo>
                  <a:pt x="6096000" y="5940375"/>
                </a:lnTo>
                <a:lnTo>
                  <a:pt x="6096000" y="6858000"/>
                </a:lnTo>
                <a:lnTo>
                  <a:pt x="0" y="6858000"/>
                </a:lnTo>
                <a:close/>
              </a:path>
            </a:pathLst>
          </a:custGeom>
        </p:spPr>
        <p:txBody>
          <a:bodyPr wrap="square">
            <a:noAutofit/>
          </a:bodyPr>
          <a:lstStyle>
            <a:lvl1pPr marL="0" indent="0" algn="ctr">
              <a:lnSpc>
                <a:spcPct val="100000"/>
              </a:lnSpc>
              <a:spcBef>
                <a:spcPts val="0"/>
              </a:spcBef>
              <a:buNone/>
              <a:defRPr i="1">
                <a:solidFill>
                  <a:srgbClr val="142D55"/>
                </a:solidFill>
              </a:defRPr>
            </a:lvl1pPr>
          </a:lstStyle>
          <a:p>
            <a:endParaRPr lang="en-US" dirty="0"/>
          </a:p>
          <a:p>
            <a:endParaRPr lang="en-US" dirty="0"/>
          </a:p>
          <a:p>
            <a:endParaRPr lang="en-US" dirty="0"/>
          </a:p>
          <a:p>
            <a:endParaRPr lang="en-US"/>
          </a:p>
          <a:p>
            <a:endParaRPr lang="en-US" dirty="0"/>
          </a:p>
          <a:p>
            <a:r>
              <a:rPr lang="en-US" dirty="0"/>
              <a:t>Click to </a:t>
            </a:r>
          </a:p>
          <a:p>
            <a:r>
              <a:rPr lang="en-US" dirty="0"/>
              <a:t>add photo </a:t>
            </a:r>
          </a:p>
        </p:txBody>
      </p:sp>
      <p:sp>
        <p:nvSpPr>
          <p:cNvPr id="10" name="Text Placeholder 23"/>
          <p:cNvSpPr>
            <a:spLocks noGrp="1"/>
          </p:cNvSpPr>
          <p:nvPr>
            <p:ph type="body" sz="quarter" idx="13" hasCustomPrompt="1"/>
          </p:nvPr>
        </p:nvSpPr>
        <p:spPr>
          <a:xfrm>
            <a:off x="6201508" y="2731647"/>
            <a:ext cx="4570242" cy="697353"/>
          </a:xfrm>
        </p:spPr>
        <p:txBody>
          <a:bodyPr>
            <a:noAutofit/>
          </a:bodyPr>
          <a:lstStyle>
            <a:lvl1pPr marL="0" indent="0" algn="l">
              <a:buNone/>
              <a:defRPr sz="4800" baseline="0">
                <a:solidFill>
                  <a:schemeClr val="bg1"/>
                </a:solidFill>
                <a:latin typeface="+mn-lt"/>
              </a:defRPr>
            </a:lvl1pPr>
          </a:lstStyle>
          <a:p>
            <a:pPr lvl="0"/>
            <a:r>
              <a:rPr lang="en-US"/>
              <a:t>DIVIDER </a:t>
            </a:r>
            <a:r>
              <a:rPr lang="en-US" dirty="0"/>
              <a:t>SLIDE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26" name="Rounded Rectangle 5"/>
          <p:cNvSpPr/>
          <p:nvPr userDrawn="1"/>
        </p:nvSpPr>
        <p:spPr>
          <a:xfrm>
            <a:off x="4482075" y="363284"/>
            <a:ext cx="7709925" cy="5680998"/>
          </a:xfrm>
          <a:custGeom>
            <a:avLst/>
            <a:gdLst/>
            <a:ahLst/>
            <a:cxnLst/>
            <a:rect l="l" t="t" r="r" b="b"/>
            <a:pathLst>
              <a:path w="5486400" h="3124200">
                <a:moveTo>
                  <a:pt x="1562100" y="0"/>
                </a:moveTo>
                <a:lnTo>
                  <a:pt x="5448300" y="0"/>
                </a:lnTo>
                <a:lnTo>
                  <a:pt x="5486400" y="1924"/>
                </a:lnTo>
                <a:lnTo>
                  <a:pt x="5486400" y="3122276"/>
                </a:lnTo>
                <a:cubicBezTo>
                  <a:pt x="5473760" y="3124048"/>
                  <a:pt x="5461048" y="3124200"/>
                  <a:pt x="5448300" y="3124200"/>
                </a:cubicBezTo>
                <a:lnTo>
                  <a:pt x="1562100" y="3124200"/>
                </a:lnTo>
                <a:cubicBezTo>
                  <a:pt x="699376" y="3124200"/>
                  <a:pt x="0" y="2424824"/>
                  <a:pt x="0" y="1562100"/>
                </a:cubicBezTo>
                <a:cubicBezTo>
                  <a:pt x="0" y="699376"/>
                  <a:pt x="699376" y="0"/>
                  <a:pt x="1562100" y="0"/>
                </a:cubicBezTo>
                <a:close/>
              </a:path>
            </a:pathLst>
          </a:custGeom>
          <a:solidFill>
            <a:srgbClr val="F2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0771750" y="-3967"/>
            <a:ext cx="1420250" cy="193266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9652626" y="6170931"/>
            <a:ext cx="2258421" cy="481204"/>
            <a:chOff x="6392185" y="5619479"/>
            <a:chExt cx="4956575" cy="1056102"/>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10376" r="83592" b="29690"/>
            <a:stretch/>
          </p:blipFill>
          <p:spPr>
            <a:xfrm>
              <a:off x="6392185" y="5619479"/>
              <a:ext cx="703385" cy="1056102"/>
            </a:xfrm>
            <a:prstGeom prst="rect">
              <a:avLst/>
            </a:prstGeom>
          </p:spPr>
        </p:pic>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l="3439" t="67927" b="13972"/>
            <a:stretch/>
          </p:blipFill>
          <p:spPr>
            <a:xfrm>
              <a:off x="7209408" y="6147530"/>
              <a:ext cx="4139352" cy="318969"/>
            </a:xfrm>
            <a:prstGeom prst="rect">
              <a:avLst/>
            </a:prstGeom>
          </p:spPr>
        </p:pic>
      </p:grpSp>
      <p:sp>
        <p:nvSpPr>
          <p:cNvPr id="8" name="Picture Placeholder 7"/>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467192 h 6858000"/>
              <a:gd name="connsiteX3" fmla="*/ 6024481 w 6096000"/>
              <a:gd name="connsiteY3" fmla="*/ 490987 h 6858000"/>
              <a:gd name="connsiteX4" fmla="*/ 4482076 w 6096000"/>
              <a:gd name="connsiteY4" fmla="*/ 3203783 h 6858000"/>
              <a:gd name="connsiteX5" fmla="*/ 6024481 w 6096000"/>
              <a:gd name="connsiteY5" fmla="*/ 5916579 h 6858000"/>
              <a:gd name="connsiteX6" fmla="*/ 6096000 w 6096000"/>
              <a:gd name="connsiteY6" fmla="*/ 5940375 h 6858000"/>
              <a:gd name="connsiteX7" fmla="*/ 6096000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467192"/>
                </a:lnTo>
                <a:lnTo>
                  <a:pt x="6024481" y="490987"/>
                </a:lnTo>
                <a:cubicBezTo>
                  <a:pt x="5130889" y="850627"/>
                  <a:pt x="4482076" y="1929162"/>
                  <a:pt x="4482076" y="3203783"/>
                </a:cubicBezTo>
                <a:cubicBezTo>
                  <a:pt x="4482076" y="4478404"/>
                  <a:pt x="5130889" y="5556939"/>
                  <a:pt x="6024481" y="5916579"/>
                </a:cubicBezTo>
                <a:lnTo>
                  <a:pt x="6096000" y="5940375"/>
                </a:lnTo>
                <a:lnTo>
                  <a:pt x="6096000" y="6858000"/>
                </a:lnTo>
                <a:lnTo>
                  <a:pt x="0" y="6858000"/>
                </a:lnTo>
                <a:close/>
              </a:path>
            </a:pathLst>
          </a:custGeom>
        </p:spPr>
        <p:txBody>
          <a:bodyPr wrap="square">
            <a:noAutofit/>
          </a:bodyPr>
          <a:lstStyle>
            <a:lvl1pPr marL="0" indent="0" algn="ctr">
              <a:lnSpc>
                <a:spcPct val="100000"/>
              </a:lnSpc>
              <a:spcBef>
                <a:spcPts val="0"/>
              </a:spcBef>
              <a:buNone/>
              <a:defRPr i="1">
                <a:solidFill>
                  <a:srgbClr val="142D55"/>
                </a:solidFill>
              </a:defRPr>
            </a:lvl1pPr>
          </a:lstStyle>
          <a:p>
            <a:endParaRPr lang="en-US" dirty="0"/>
          </a:p>
          <a:p>
            <a:endParaRPr lang="en-US" dirty="0"/>
          </a:p>
          <a:p>
            <a:endParaRPr lang="en-US" dirty="0"/>
          </a:p>
          <a:p>
            <a:endParaRPr lang="en-US"/>
          </a:p>
          <a:p>
            <a:endParaRPr lang="en-US" dirty="0"/>
          </a:p>
          <a:p>
            <a:r>
              <a:rPr lang="en-US" dirty="0"/>
              <a:t>Click to </a:t>
            </a:r>
          </a:p>
          <a:p>
            <a:r>
              <a:rPr lang="en-US" dirty="0"/>
              <a:t>add photo </a:t>
            </a:r>
          </a:p>
        </p:txBody>
      </p:sp>
      <p:sp>
        <p:nvSpPr>
          <p:cNvPr id="10" name="Text Placeholder 23"/>
          <p:cNvSpPr>
            <a:spLocks noGrp="1"/>
          </p:cNvSpPr>
          <p:nvPr>
            <p:ph type="body" sz="quarter" idx="13" hasCustomPrompt="1"/>
          </p:nvPr>
        </p:nvSpPr>
        <p:spPr>
          <a:xfrm>
            <a:off x="6201508" y="2731647"/>
            <a:ext cx="4570242" cy="697353"/>
          </a:xfrm>
        </p:spPr>
        <p:txBody>
          <a:bodyPr>
            <a:noAutofit/>
          </a:bodyPr>
          <a:lstStyle>
            <a:lvl1pPr marL="0" indent="0" algn="l">
              <a:buNone/>
              <a:defRPr sz="4800" baseline="0">
                <a:solidFill>
                  <a:schemeClr val="bg1"/>
                </a:solidFill>
                <a:latin typeface="+mn-lt"/>
              </a:defRPr>
            </a:lvl1pPr>
          </a:lstStyle>
          <a:p>
            <a:pPr lvl="0"/>
            <a:r>
              <a:rPr lang="en-US"/>
              <a:t>DIVIDER </a:t>
            </a:r>
            <a:r>
              <a:rPr lang="en-US" dirty="0"/>
              <a:t>SLIDE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Rectangle 7"/>
          <p:cNvSpPr/>
          <p:nvPr userDrawn="1"/>
        </p:nvSpPr>
        <p:spPr>
          <a:xfrm>
            <a:off x="0" y="341322"/>
            <a:ext cx="1421418" cy="1522949"/>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p:cNvSpPr>
            <a:spLocks noGrp="1"/>
          </p:cNvSpPr>
          <p:nvPr>
            <p:ph type="body" sz="quarter" idx="19" hasCustomPrompt="1"/>
          </p:nvPr>
        </p:nvSpPr>
        <p:spPr>
          <a:xfrm>
            <a:off x="1688281" y="1133131"/>
            <a:ext cx="3195486" cy="731140"/>
          </a:xfrm>
        </p:spPr>
        <p:txBody>
          <a:bodyPr anchor="ctr">
            <a:normAutofit/>
          </a:bodyPr>
          <a:lstStyle>
            <a:lvl1pPr marL="0" indent="0" algn="l">
              <a:buNone/>
              <a:defRPr sz="2800" baseline="0">
                <a:solidFill>
                  <a:srgbClr val="142D55"/>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1688281" y="323555"/>
            <a:ext cx="3195485" cy="837258"/>
          </a:xfrm>
        </p:spPr>
        <p:txBody>
          <a:bodyPr anchor="ctr">
            <a:normAutofit/>
          </a:bodyPr>
          <a:lstStyle>
            <a:lvl1pPr marL="0" indent="0" algn="l">
              <a:buNone/>
              <a:defRPr sz="5000" baseline="0">
                <a:solidFill>
                  <a:srgbClr val="142D55"/>
                </a:solidFill>
                <a:latin typeface="+mn-lt"/>
              </a:defRPr>
            </a:lvl1pPr>
          </a:lstStyle>
          <a:p>
            <a:pPr lvl="0"/>
            <a:r>
              <a:rPr lang="en-US" dirty="0"/>
              <a:t>Thank You</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790" y="4867226"/>
            <a:ext cx="4379976" cy="1463040"/>
          </a:xfrm>
          <a:prstGeom prst="rect">
            <a:avLst/>
          </a:prstGeom>
        </p:spPr>
      </p:pic>
      <p:sp>
        <p:nvSpPr>
          <p:cNvPr id="25" name="Footer Placeholder 6"/>
          <p:cNvSpPr txBox="1">
            <a:spLocks noGrp="1"/>
          </p:cNvSpPr>
          <p:nvPr userDrawn="1"/>
        </p:nvSpPr>
        <p:spPr bwMode="auto">
          <a:xfrm>
            <a:off x="9533012" y="5868304"/>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26"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9143" y="5868304"/>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10781837" y="0"/>
            <a:ext cx="1422400" cy="405765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nal Slide 2">
    <p:spTree>
      <p:nvGrpSpPr>
        <p:cNvPr id="1" name=""/>
        <p:cNvGrpSpPr/>
        <p:nvPr/>
      </p:nvGrpSpPr>
      <p:grpSpPr>
        <a:xfrm>
          <a:off x="0" y="0"/>
          <a:ext cx="0" cy="0"/>
          <a:chOff x="0" y="0"/>
          <a:chExt cx="0" cy="0"/>
        </a:xfrm>
      </p:grpSpPr>
      <p:sp>
        <p:nvSpPr>
          <p:cNvPr id="8" name="Rectangle 7"/>
          <p:cNvSpPr/>
          <p:nvPr userDrawn="1"/>
        </p:nvSpPr>
        <p:spPr>
          <a:xfrm>
            <a:off x="0" y="4197460"/>
            <a:ext cx="1421418" cy="1522949"/>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p:cNvSpPr>
            <a:spLocks noGrp="1"/>
          </p:cNvSpPr>
          <p:nvPr>
            <p:ph type="pic" sz="quarter" idx="10"/>
          </p:nvPr>
        </p:nvSpPr>
        <p:spPr>
          <a:xfrm>
            <a:off x="6457950" y="323555"/>
            <a:ext cx="5734050" cy="5440996"/>
          </a:xfrm>
          <a:custGeom>
            <a:avLst/>
            <a:gdLst/>
            <a:ahLst/>
            <a:cxnLst/>
            <a:rect l="l" t="t" r="r" b="b"/>
            <a:pathLst>
              <a:path w="4686473" h="4446958">
                <a:moveTo>
                  <a:pt x="3158834" y="2999158"/>
                </a:moveTo>
                <a:lnTo>
                  <a:pt x="4686473" y="2999158"/>
                </a:lnTo>
                <a:lnTo>
                  <a:pt x="4686473" y="4446958"/>
                </a:lnTo>
                <a:lnTo>
                  <a:pt x="3158834" y="4446958"/>
                </a:lnTo>
                <a:close/>
                <a:moveTo>
                  <a:pt x="1579417" y="2999158"/>
                </a:moveTo>
                <a:lnTo>
                  <a:pt x="3107056" y="2999158"/>
                </a:lnTo>
                <a:lnTo>
                  <a:pt x="3107056" y="4446958"/>
                </a:lnTo>
                <a:lnTo>
                  <a:pt x="1579417" y="4446958"/>
                </a:lnTo>
                <a:close/>
                <a:moveTo>
                  <a:pt x="0" y="2999158"/>
                </a:moveTo>
                <a:lnTo>
                  <a:pt x="1527639" y="2999158"/>
                </a:lnTo>
                <a:lnTo>
                  <a:pt x="1527639" y="4446958"/>
                </a:lnTo>
                <a:lnTo>
                  <a:pt x="0" y="4446958"/>
                </a:lnTo>
                <a:close/>
                <a:moveTo>
                  <a:pt x="3158834" y="1499579"/>
                </a:moveTo>
                <a:lnTo>
                  <a:pt x="4686473" y="1499579"/>
                </a:lnTo>
                <a:lnTo>
                  <a:pt x="4686473" y="2947379"/>
                </a:lnTo>
                <a:lnTo>
                  <a:pt x="3158834" y="2947379"/>
                </a:lnTo>
                <a:close/>
                <a:moveTo>
                  <a:pt x="1579417" y="1499579"/>
                </a:moveTo>
                <a:lnTo>
                  <a:pt x="3107056" y="1499579"/>
                </a:lnTo>
                <a:lnTo>
                  <a:pt x="3107056" y="2947379"/>
                </a:lnTo>
                <a:lnTo>
                  <a:pt x="1579417" y="2947379"/>
                </a:lnTo>
                <a:close/>
                <a:moveTo>
                  <a:pt x="0" y="1499579"/>
                </a:moveTo>
                <a:lnTo>
                  <a:pt x="1527639" y="1499579"/>
                </a:lnTo>
                <a:lnTo>
                  <a:pt x="1527639" y="2947379"/>
                </a:lnTo>
                <a:lnTo>
                  <a:pt x="0" y="2947379"/>
                </a:lnTo>
                <a:close/>
                <a:moveTo>
                  <a:pt x="3158834" y="0"/>
                </a:moveTo>
                <a:lnTo>
                  <a:pt x="4686473" y="0"/>
                </a:lnTo>
                <a:lnTo>
                  <a:pt x="4686473" y="1447800"/>
                </a:lnTo>
                <a:lnTo>
                  <a:pt x="3158834" y="1447800"/>
                </a:lnTo>
                <a:close/>
                <a:moveTo>
                  <a:pt x="1579417" y="0"/>
                </a:moveTo>
                <a:lnTo>
                  <a:pt x="3107056" y="0"/>
                </a:lnTo>
                <a:lnTo>
                  <a:pt x="3107056" y="1447800"/>
                </a:lnTo>
                <a:lnTo>
                  <a:pt x="1579417" y="1447800"/>
                </a:lnTo>
                <a:close/>
                <a:moveTo>
                  <a:pt x="0" y="0"/>
                </a:moveTo>
                <a:lnTo>
                  <a:pt x="1527639" y="0"/>
                </a:lnTo>
                <a:lnTo>
                  <a:pt x="1527639" y="1447800"/>
                </a:lnTo>
                <a:lnTo>
                  <a:pt x="0" y="1447800"/>
                </a:lnTo>
                <a:close/>
              </a:path>
            </a:pathLst>
          </a:custGeom>
        </p:spPr>
        <p:txBody>
          <a:bodyPr/>
          <a:lstStyle>
            <a:lvl1pPr marL="0" indent="0" algn="ctr">
              <a:buNone/>
              <a:defRPr sz="1600" i="1" baseline="0">
                <a:solidFill>
                  <a:srgbClr val="142D55"/>
                </a:solidFill>
              </a:defRPr>
            </a:lvl1pPr>
          </a:lstStyle>
          <a:p>
            <a:endParaRPr lang="en-US" dirty="0"/>
          </a:p>
          <a:p>
            <a:endParaRPr lang="en-US" dirty="0"/>
          </a:p>
          <a:p>
            <a:endParaRPr lang="en-US" dirty="0"/>
          </a:p>
          <a:p>
            <a:endParaRPr lang="en-US" dirty="0"/>
          </a:p>
          <a:p>
            <a:r>
              <a:rPr lang="en-US" dirty="0"/>
              <a:t>Click to add photo</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215" y="666454"/>
            <a:ext cx="5396010" cy="1802425"/>
          </a:xfrm>
          <a:prstGeom prst="rect">
            <a:avLst/>
          </a:prstGeom>
        </p:spPr>
      </p:pic>
      <p:sp>
        <p:nvSpPr>
          <p:cNvPr id="25" name="Footer Placeholder 6"/>
          <p:cNvSpPr txBox="1">
            <a:spLocks noGrp="1"/>
          </p:cNvSpPr>
          <p:nvPr userDrawn="1"/>
        </p:nvSpPr>
        <p:spPr bwMode="auto">
          <a:xfrm>
            <a:off x="9533012" y="6034109"/>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26"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9143" y="6034109"/>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3"/>
          <p:cNvSpPr>
            <a:spLocks noGrp="1"/>
          </p:cNvSpPr>
          <p:nvPr>
            <p:ph type="body" sz="quarter" idx="21" hasCustomPrompt="1"/>
          </p:nvPr>
        </p:nvSpPr>
        <p:spPr>
          <a:xfrm>
            <a:off x="1618706" y="5033411"/>
            <a:ext cx="3195486" cy="731140"/>
          </a:xfrm>
        </p:spPr>
        <p:txBody>
          <a:bodyPr anchor="ctr">
            <a:normAutofit/>
          </a:bodyPr>
          <a:lstStyle>
            <a:lvl1pPr marL="0" indent="0" algn="l">
              <a:buNone/>
              <a:defRPr sz="2800" baseline="0">
                <a:solidFill>
                  <a:srgbClr val="142D55"/>
                </a:solidFill>
                <a:latin typeface="+mn-lt"/>
              </a:defRPr>
            </a:lvl1pPr>
          </a:lstStyle>
          <a:p>
            <a:pPr lvl="0"/>
            <a:r>
              <a:rPr lang="en-US" dirty="0"/>
              <a:t>Any Questions?</a:t>
            </a:r>
          </a:p>
        </p:txBody>
      </p:sp>
      <p:sp>
        <p:nvSpPr>
          <p:cNvPr id="12" name="Text Placeholder 23"/>
          <p:cNvSpPr>
            <a:spLocks noGrp="1"/>
          </p:cNvSpPr>
          <p:nvPr>
            <p:ph type="body" sz="quarter" idx="22" hasCustomPrompt="1"/>
          </p:nvPr>
        </p:nvSpPr>
        <p:spPr>
          <a:xfrm>
            <a:off x="1618706" y="4223835"/>
            <a:ext cx="3195485" cy="837258"/>
          </a:xfrm>
        </p:spPr>
        <p:txBody>
          <a:bodyPr anchor="ctr">
            <a:normAutofit/>
          </a:bodyPr>
          <a:lstStyle>
            <a:lvl1pPr marL="0" indent="0" algn="l">
              <a:buNone/>
              <a:defRPr sz="5000" baseline="0">
                <a:solidFill>
                  <a:srgbClr val="142D55"/>
                </a:solidFill>
                <a:latin typeface="+mn-lt"/>
              </a:defRPr>
            </a:lvl1pPr>
          </a:lstStyle>
          <a:p>
            <a:pPr lvl="0"/>
            <a:r>
              <a:rPr lang="en-US" dirty="0"/>
              <a:t>Thank You</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Final Slide 2">
    <p:spTree>
      <p:nvGrpSpPr>
        <p:cNvPr id="1" name=""/>
        <p:cNvGrpSpPr/>
        <p:nvPr/>
      </p:nvGrpSpPr>
      <p:grpSpPr>
        <a:xfrm>
          <a:off x="0" y="0"/>
          <a:ext cx="0" cy="0"/>
          <a:chOff x="0" y="0"/>
          <a:chExt cx="0" cy="0"/>
        </a:xfrm>
      </p:grpSpPr>
      <p:sp>
        <p:nvSpPr>
          <p:cNvPr id="8" name="Rectangle 7"/>
          <p:cNvSpPr/>
          <p:nvPr userDrawn="1"/>
        </p:nvSpPr>
        <p:spPr>
          <a:xfrm>
            <a:off x="0" y="552739"/>
            <a:ext cx="1421418" cy="1522949"/>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6649" y="453568"/>
            <a:ext cx="4559329" cy="1522949"/>
          </a:xfrm>
          <a:prstGeom prst="rect">
            <a:avLst/>
          </a:prstGeom>
        </p:spPr>
      </p:pic>
      <p:sp>
        <p:nvSpPr>
          <p:cNvPr id="25" name="Footer Placeholder 6"/>
          <p:cNvSpPr txBox="1">
            <a:spLocks noGrp="1"/>
          </p:cNvSpPr>
          <p:nvPr userDrawn="1"/>
        </p:nvSpPr>
        <p:spPr bwMode="auto">
          <a:xfrm>
            <a:off x="9674679" y="5956836"/>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26"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810" y="5956836"/>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0782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EMINENT</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883583"/>
            <a:ext cx="5489434"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EMINENT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EMINENT</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95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7584287" y="0"/>
            <a:ext cx="4607713" cy="6858000"/>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8" name="Rectangle 7"/>
          <p:cNvSpPr/>
          <p:nvPr userDrawn="1"/>
        </p:nvSpPr>
        <p:spPr>
          <a:xfrm>
            <a:off x="-36717" y="3327401"/>
            <a:ext cx="1422400" cy="3530599"/>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1252925"/>
            <a:ext cx="1422400" cy="1524001"/>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5390" y="1246125"/>
            <a:ext cx="4947441" cy="1652590"/>
          </a:xfrm>
          <a:prstGeom prst="rect">
            <a:avLst/>
          </a:prstGeom>
        </p:spPr>
      </p:pic>
      <p:sp>
        <p:nvSpPr>
          <p:cNvPr id="9" name="Text Placeholder 23"/>
          <p:cNvSpPr>
            <a:spLocks noGrp="1"/>
          </p:cNvSpPr>
          <p:nvPr>
            <p:ph type="body" sz="quarter" idx="19" hasCustomPrompt="1"/>
          </p:nvPr>
        </p:nvSpPr>
        <p:spPr>
          <a:xfrm>
            <a:off x="1757640" y="4344094"/>
            <a:ext cx="3195486" cy="731140"/>
          </a:xfrm>
        </p:spPr>
        <p:txBody>
          <a:bodyPr anchor="ctr">
            <a:normAutofit/>
          </a:bodyPr>
          <a:lstStyle>
            <a:lvl1pPr marL="0" indent="0" algn="l">
              <a:buNone/>
              <a:defRPr sz="2800" baseline="0">
                <a:solidFill>
                  <a:srgbClr val="142D55"/>
                </a:solidFill>
                <a:latin typeface="+mn-lt"/>
              </a:defRPr>
            </a:lvl1pPr>
          </a:lstStyle>
          <a:p>
            <a:pPr lvl="0"/>
            <a:r>
              <a:rPr lang="en-US" dirty="0"/>
              <a:t>Sub-heading</a:t>
            </a:r>
          </a:p>
        </p:txBody>
      </p:sp>
      <p:sp>
        <p:nvSpPr>
          <p:cNvPr id="11" name="Text Placeholder 23"/>
          <p:cNvSpPr>
            <a:spLocks noGrp="1"/>
          </p:cNvSpPr>
          <p:nvPr>
            <p:ph type="body" sz="quarter" idx="20" hasCustomPrompt="1"/>
          </p:nvPr>
        </p:nvSpPr>
        <p:spPr>
          <a:xfrm>
            <a:off x="1757640" y="3534518"/>
            <a:ext cx="3195485" cy="837258"/>
          </a:xfrm>
        </p:spPr>
        <p:txBody>
          <a:bodyPr anchor="ctr">
            <a:normAutofit/>
          </a:bodyPr>
          <a:lstStyle>
            <a:lvl1pPr marL="0" indent="0" algn="l">
              <a:buNone/>
              <a:defRPr sz="5000" baseline="0">
                <a:solidFill>
                  <a:srgbClr val="142D55"/>
                </a:solidFill>
                <a:latin typeface="+mn-lt"/>
              </a:defRPr>
            </a:lvl1pPr>
          </a:lstStyle>
          <a:p>
            <a:pPr lvl="0"/>
            <a:r>
              <a:rPr lang="en-US" dirty="0"/>
              <a:t>Heading </a:t>
            </a:r>
          </a:p>
        </p:txBody>
      </p:sp>
      <p:sp>
        <p:nvSpPr>
          <p:cNvPr id="12" name="Footer Placeholder 6"/>
          <p:cNvSpPr txBox="1">
            <a:spLocks noGrp="1"/>
          </p:cNvSpPr>
          <p:nvPr userDrawn="1"/>
        </p:nvSpPr>
        <p:spPr bwMode="auto">
          <a:xfrm>
            <a:off x="3529259" y="6051485"/>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14"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75390" y="6051485"/>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7853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643325"/>
            <a:ext cx="1422400" cy="1524001"/>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1056648"/>
            <a:ext cx="54669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81837" y="0"/>
            <a:ext cx="1422400" cy="405765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userDrawn="1"/>
        </p:nvGrpSpPr>
        <p:grpSpPr>
          <a:xfrm>
            <a:off x="9652626" y="6170931"/>
            <a:ext cx="2258421" cy="481204"/>
            <a:chOff x="6392185" y="5619479"/>
            <a:chExt cx="4956575" cy="1056102"/>
          </a:xfrm>
        </p:grpSpPr>
        <p:pic>
          <p:nvPicPr>
            <p:cNvPr id="25" name="Picture 24"/>
            <p:cNvPicPr>
              <a:picLocks noChangeAspect="1"/>
            </p:cNvPicPr>
            <p:nvPr userDrawn="1"/>
          </p:nvPicPr>
          <p:blipFill rotWithShape="1">
            <a:blip r:embed="rId2">
              <a:extLst>
                <a:ext uri="{28A0092B-C50C-407E-A947-70E740481C1C}">
                  <a14:useLocalDpi xmlns:a14="http://schemas.microsoft.com/office/drawing/2010/main" val="0"/>
                </a:ext>
              </a:extLst>
            </a:blip>
            <a:srcRect t="10376" r="83592" b="29690"/>
            <a:stretch/>
          </p:blipFill>
          <p:spPr>
            <a:xfrm>
              <a:off x="6392185" y="5619479"/>
              <a:ext cx="703385" cy="1056102"/>
            </a:xfrm>
            <a:prstGeom prst="rect">
              <a:avLst/>
            </a:prstGeom>
          </p:spPr>
        </p:pic>
        <p:pic>
          <p:nvPicPr>
            <p:cNvPr id="26" name="Picture 25"/>
            <p:cNvPicPr>
              <a:picLocks noChangeAspect="1"/>
            </p:cNvPicPr>
            <p:nvPr userDrawn="1"/>
          </p:nvPicPr>
          <p:blipFill rotWithShape="1">
            <a:blip r:embed="rId2">
              <a:extLst>
                <a:ext uri="{28A0092B-C50C-407E-A947-70E740481C1C}">
                  <a14:useLocalDpi xmlns:a14="http://schemas.microsoft.com/office/drawing/2010/main" val="0"/>
                </a:ext>
              </a:extLst>
            </a:blip>
            <a:srcRect l="3439" t="67927" b="13972"/>
            <a:stretch/>
          </p:blipFill>
          <p:spPr>
            <a:xfrm>
              <a:off x="7209408" y="6147530"/>
              <a:ext cx="4139352" cy="318969"/>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785664"/>
            <a:ext cx="5745702" cy="1381662"/>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5745702" cy="3644887"/>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8230226" y="-11626"/>
            <a:ext cx="1422400" cy="6869625"/>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userDrawn="1"/>
        </p:nvGrpSpPr>
        <p:grpSpPr>
          <a:xfrm>
            <a:off x="9652626" y="6170931"/>
            <a:ext cx="2258421" cy="481204"/>
            <a:chOff x="6392185" y="5619479"/>
            <a:chExt cx="4956575" cy="1056102"/>
          </a:xfrm>
        </p:grpSpPr>
        <p:pic>
          <p:nvPicPr>
            <p:cNvPr id="25" name="Picture 24"/>
            <p:cNvPicPr>
              <a:picLocks noChangeAspect="1"/>
            </p:cNvPicPr>
            <p:nvPr userDrawn="1"/>
          </p:nvPicPr>
          <p:blipFill rotWithShape="1">
            <a:blip r:embed="rId2">
              <a:extLst>
                <a:ext uri="{28A0092B-C50C-407E-A947-70E740481C1C}">
                  <a14:useLocalDpi xmlns:a14="http://schemas.microsoft.com/office/drawing/2010/main" val="0"/>
                </a:ext>
              </a:extLst>
            </a:blip>
            <a:srcRect t="10376" r="83592" b="29690"/>
            <a:stretch/>
          </p:blipFill>
          <p:spPr>
            <a:xfrm>
              <a:off x="6392185" y="5619479"/>
              <a:ext cx="703385" cy="1056102"/>
            </a:xfrm>
            <a:prstGeom prst="rect">
              <a:avLst/>
            </a:prstGeom>
          </p:spPr>
        </p:pic>
        <p:pic>
          <p:nvPicPr>
            <p:cNvPr id="26" name="Picture 25"/>
            <p:cNvPicPr>
              <a:picLocks noChangeAspect="1"/>
            </p:cNvPicPr>
            <p:nvPr userDrawn="1"/>
          </p:nvPicPr>
          <p:blipFill rotWithShape="1">
            <a:blip r:embed="rId2">
              <a:extLst>
                <a:ext uri="{28A0092B-C50C-407E-A947-70E740481C1C}">
                  <a14:useLocalDpi xmlns:a14="http://schemas.microsoft.com/office/drawing/2010/main" val="0"/>
                </a:ext>
              </a:extLst>
            </a:blip>
            <a:srcRect l="3439" t="67927" b="13972"/>
            <a:stretch/>
          </p:blipFill>
          <p:spPr>
            <a:xfrm>
              <a:off x="7209408" y="6147530"/>
              <a:ext cx="4139352" cy="318969"/>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432367" y="2174385"/>
            <a:ext cx="2659582" cy="3745771"/>
          </a:xfrm>
          <a:prstGeom prst="rect">
            <a:avLst/>
          </a:prstGeom>
          <a:noFill/>
          <a:ln w="19050">
            <a:solidFill>
              <a:srgbClr val="F26B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291612" y="2174385"/>
            <a:ext cx="2659582" cy="3745771"/>
          </a:xfrm>
          <a:prstGeom prst="rect">
            <a:avLst/>
          </a:prstGeom>
          <a:noFill/>
          <a:ln w="19050">
            <a:solidFill>
              <a:srgbClr val="1EB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150856" y="2174385"/>
            <a:ext cx="2659582" cy="3745771"/>
          </a:xfrm>
          <a:prstGeom prst="rect">
            <a:avLst/>
          </a:prstGeom>
          <a:noFill/>
          <a:ln w="19050">
            <a:solidFill>
              <a:srgbClr val="C54A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010099" y="2174385"/>
            <a:ext cx="2659582" cy="3745771"/>
          </a:xfrm>
          <a:prstGeom prst="rect">
            <a:avLst/>
          </a:prstGeom>
          <a:noFill/>
          <a:ln w="19050">
            <a:solidFill>
              <a:srgbClr val="FFC6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878182" y="5632535"/>
            <a:ext cx="1811454" cy="432170"/>
          </a:xfrm>
          <a:prstGeom prst="roundRect">
            <a:avLst/>
          </a:prstGeom>
          <a:solidFill>
            <a:srgbClr val="F26B27"/>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211017"/>
            <a:ext cx="11222614" cy="836066"/>
          </a:xfrm>
        </p:spPr>
        <p:txBody>
          <a:bodyPr>
            <a:normAutofit/>
          </a:bodyPr>
          <a:lstStyle>
            <a:lvl1pPr marL="0" indent="0" algn="ctr">
              <a:buNone/>
              <a:defRPr sz="3600">
                <a:solidFill>
                  <a:srgbClr val="142D55"/>
                </a:solidFill>
                <a:latin typeface="+mn-lt"/>
              </a:defRPr>
            </a:lvl1pPr>
          </a:lstStyle>
          <a:p>
            <a:pPr lvl="0"/>
            <a:r>
              <a:rPr lang="en-US" dirty="0"/>
              <a:t>TITLE</a:t>
            </a:r>
          </a:p>
        </p:txBody>
      </p:sp>
      <p:sp>
        <p:nvSpPr>
          <p:cNvPr id="53" name="Text Placeholder 25"/>
          <p:cNvSpPr>
            <a:spLocks noGrp="1"/>
          </p:cNvSpPr>
          <p:nvPr>
            <p:ph type="body" sz="quarter" idx="14" hasCustomPrompt="1"/>
          </p:nvPr>
        </p:nvSpPr>
        <p:spPr>
          <a:xfrm>
            <a:off x="447067" y="1047083"/>
            <a:ext cx="11222614" cy="900332"/>
          </a:xfrm>
        </p:spPr>
        <p:txBody>
          <a:bodyPr>
            <a:noAutofit/>
          </a:bodyPr>
          <a:lstStyle>
            <a:lvl1pPr marL="0" indent="0" algn="ctr">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54" name="Text Placeholder 25"/>
          <p:cNvSpPr>
            <a:spLocks noGrp="1"/>
          </p:cNvSpPr>
          <p:nvPr>
            <p:ph type="body" sz="quarter" idx="15" hasCustomPrompt="1"/>
          </p:nvPr>
        </p:nvSpPr>
        <p:spPr>
          <a:xfrm>
            <a:off x="447066"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5" name="Text Placeholder 25"/>
          <p:cNvSpPr>
            <a:spLocks noGrp="1"/>
          </p:cNvSpPr>
          <p:nvPr>
            <p:ph type="body" sz="quarter" idx="16" hasCustomPrompt="1"/>
          </p:nvPr>
        </p:nvSpPr>
        <p:spPr>
          <a:xfrm>
            <a:off x="432367"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6" name="Rounded Rectangle 55"/>
          <p:cNvSpPr/>
          <p:nvPr userDrawn="1"/>
        </p:nvSpPr>
        <p:spPr>
          <a:xfrm>
            <a:off x="3719032" y="5632535"/>
            <a:ext cx="1811454" cy="432170"/>
          </a:xfrm>
          <a:prstGeom prst="roundRect">
            <a:avLst/>
          </a:prstGeom>
          <a:solidFill>
            <a:srgbClr val="1EB3DD"/>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5"/>
          <p:cNvSpPr>
            <a:spLocks noGrp="1"/>
          </p:cNvSpPr>
          <p:nvPr>
            <p:ph type="body" sz="quarter" idx="17" hasCustomPrompt="1"/>
          </p:nvPr>
        </p:nvSpPr>
        <p:spPr>
          <a:xfrm>
            <a:off x="3287916"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8" name="Text Placeholder 25"/>
          <p:cNvSpPr>
            <a:spLocks noGrp="1"/>
          </p:cNvSpPr>
          <p:nvPr>
            <p:ph type="body" sz="quarter" idx="18" hasCustomPrompt="1"/>
          </p:nvPr>
        </p:nvSpPr>
        <p:spPr>
          <a:xfrm>
            <a:off x="3273217"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9" name="Rounded Rectangle 58"/>
          <p:cNvSpPr/>
          <p:nvPr userDrawn="1"/>
        </p:nvSpPr>
        <p:spPr>
          <a:xfrm>
            <a:off x="6616004" y="5632535"/>
            <a:ext cx="1811454" cy="432170"/>
          </a:xfrm>
          <a:prstGeom prst="roundRect">
            <a:avLst/>
          </a:prstGeom>
          <a:solidFill>
            <a:srgbClr val="C54A9A"/>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25"/>
          <p:cNvSpPr>
            <a:spLocks noGrp="1"/>
          </p:cNvSpPr>
          <p:nvPr>
            <p:ph type="body" sz="quarter" idx="19" hasCustomPrompt="1"/>
          </p:nvPr>
        </p:nvSpPr>
        <p:spPr>
          <a:xfrm>
            <a:off x="6184888"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1" name="Text Placeholder 25"/>
          <p:cNvSpPr>
            <a:spLocks noGrp="1"/>
          </p:cNvSpPr>
          <p:nvPr>
            <p:ph type="body" sz="quarter" idx="20" hasCustomPrompt="1"/>
          </p:nvPr>
        </p:nvSpPr>
        <p:spPr>
          <a:xfrm>
            <a:off x="6170189"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62" name="Rounded Rectangle 61"/>
          <p:cNvSpPr/>
          <p:nvPr userDrawn="1"/>
        </p:nvSpPr>
        <p:spPr>
          <a:xfrm>
            <a:off x="9452468" y="5632535"/>
            <a:ext cx="1811454" cy="432170"/>
          </a:xfrm>
          <a:prstGeom prst="roundRect">
            <a:avLst/>
          </a:prstGeom>
          <a:solidFill>
            <a:srgbClr val="FFC652"/>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5"/>
          <p:cNvSpPr>
            <a:spLocks noGrp="1"/>
          </p:cNvSpPr>
          <p:nvPr>
            <p:ph type="body" sz="quarter" idx="21" hasCustomPrompt="1"/>
          </p:nvPr>
        </p:nvSpPr>
        <p:spPr>
          <a:xfrm>
            <a:off x="9021352"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4" name="Text Placeholder 25"/>
          <p:cNvSpPr>
            <a:spLocks noGrp="1"/>
          </p:cNvSpPr>
          <p:nvPr>
            <p:ph type="body" sz="quarter" idx="22" hasCustomPrompt="1"/>
          </p:nvPr>
        </p:nvSpPr>
        <p:spPr>
          <a:xfrm>
            <a:off x="9006653"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grpSp>
        <p:nvGrpSpPr>
          <p:cNvPr id="65" name="Group 64"/>
          <p:cNvGrpSpPr/>
          <p:nvPr userDrawn="1"/>
        </p:nvGrpSpPr>
        <p:grpSpPr>
          <a:xfrm>
            <a:off x="5021645" y="6226171"/>
            <a:ext cx="2258421" cy="481204"/>
            <a:chOff x="6392185" y="5619479"/>
            <a:chExt cx="4956575" cy="1056102"/>
          </a:xfrm>
        </p:grpSpPr>
        <p:pic>
          <p:nvPicPr>
            <p:cNvPr id="66" name="Picture 65"/>
            <p:cNvPicPr>
              <a:picLocks noChangeAspect="1"/>
            </p:cNvPicPr>
            <p:nvPr userDrawn="1"/>
          </p:nvPicPr>
          <p:blipFill rotWithShape="1">
            <a:blip r:embed="rId2">
              <a:extLst>
                <a:ext uri="{28A0092B-C50C-407E-A947-70E740481C1C}">
                  <a14:useLocalDpi xmlns:a14="http://schemas.microsoft.com/office/drawing/2010/main" val="0"/>
                </a:ext>
              </a:extLst>
            </a:blip>
            <a:srcRect t="10376" r="83592" b="29690"/>
            <a:stretch/>
          </p:blipFill>
          <p:spPr>
            <a:xfrm>
              <a:off x="6392185" y="5619479"/>
              <a:ext cx="703385" cy="1056102"/>
            </a:xfrm>
            <a:prstGeom prst="rect">
              <a:avLst/>
            </a:prstGeom>
          </p:spPr>
        </p:pic>
        <p:pic>
          <p:nvPicPr>
            <p:cNvPr id="67" name="Picture 66"/>
            <p:cNvPicPr>
              <a:picLocks noChangeAspect="1"/>
            </p:cNvPicPr>
            <p:nvPr userDrawn="1"/>
          </p:nvPicPr>
          <p:blipFill rotWithShape="1">
            <a:blip r:embed="rId2">
              <a:extLst>
                <a:ext uri="{28A0092B-C50C-407E-A947-70E740481C1C}">
                  <a14:useLocalDpi xmlns:a14="http://schemas.microsoft.com/office/drawing/2010/main" val="0"/>
                </a:ext>
              </a:extLst>
            </a:blip>
            <a:srcRect l="3439" t="67927" b="13972"/>
            <a:stretch/>
          </p:blipFill>
          <p:spPr>
            <a:xfrm>
              <a:off x="7209408" y="6147530"/>
              <a:ext cx="4139352" cy="318969"/>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0360322" y="6381084"/>
            <a:ext cx="1423827" cy="101701"/>
          </a:xfrm>
          <a:prstGeom prst="roundRect">
            <a:avLst>
              <a:gd name="adj" fmla="val 50000"/>
            </a:avLst>
          </a:pr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10376" r="83592" b="29690"/>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3439" t="67927" b="13972"/>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99890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4/22/2021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0" r:id="rId4"/>
    <p:sldLayoutId id="2147483669" r:id="rId5"/>
    <p:sldLayoutId id="2147483660" r:id="rId6"/>
    <p:sldLayoutId id="2147483665" r:id="rId7"/>
    <p:sldLayoutId id="2147483666" r:id="rId8"/>
    <p:sldLayoutId id="2147483651" r:id="rId9"/>
    <p:sldLayoutId id="2147483661" r:id="rId10"/>
    <p:sldLayoutId id="2147483667" r:id="rId11"/>
    <p:sldLayoutId id="2147483662" r:id="rId12"/>
    <p:sldLayoutId id="2147483652" r:id="rId13"/>
    <p:sldLayoutId id="2147483653" r:id="rId14"/>
    <p:sldLayoutId id="2147483663" r:id="rId15"/>
    <p:sldLayoutId id="2147483664" r:id="rId16"/>
    <p:sldLayoutId id="2147483659" r:id="rId17"/>
    <p:sldLayoutId id="2147483668" r:id="rId18"/>
    <p:sldLayoutId id="2147483670" r:id="rId19"/>
    <p:sldLayoutId id="2147483656" r:id="rId20"/>
    <p:sldLayoutId id="2147483657" r:id="rId21"/>
    <p:sldLayoutId id="214748365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iaNwKbR5av0" TargetMode="External"/><Relationship Id="rId2" Type="http://schemas.openxmlformats.org/officeDocument/2006/relationships/slideLayout" Target="../slideLayouts/slideLayout9.xml"/><Relationship Id="rId1" Type="http://schemas.openxmlformats.org/officeDocument/2006/relationships/video" Target="https://www.youtube.com/embed/iaNwKbR5av0?feature=oembed" TargetMode="External"/><Relationship Id="rId6" Type="http://schemas.openxmlformats.org/officeDocument/2006/relationships/hyperlink" Target="https://youtu.be/iaNwKbR5av0" TargetMode="External"/><Relationship Id="rId5" Type="http://schemas.openxmlformats.org/officeDocument/2006/relationships/image" Target="../media/image16.jpeg"/><Relationship Id="rId4" Type="http://schemas.openxmlformats.org/officeDocument/2006/relationships/hyperlink" Target="https://www.nsmbl.n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anna-nina.nl/en/products/1/jewellery" TargetMode="External"/><Relationship Id="rId2" Type="http://schemas.openxmlformats.org/officeDocument/2006/relationships/hyperlink" Target="https://www.youtube.com/watch?v=iaNwKbR5av0" TargetMode="External"/><Relationship Id="rId1" Type="http://schemas.openxmlformats.org/officeDocument/2006/relationships/slideLayout" Target="../slideLayouts/slideLayout9.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startupswb.com/news-stories" TargetMode="External"/><Relationship Id="rId2" Type="http://schemas.openxmlformats.org/officeDocument/2006/relationships/hyperlink" Target="https://startupswb.com/podcast" TargetMode="Externa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https://www.facebook.com/mypolkadotphoto/" TargetMode="External"/><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hyperlink" Target="https://www.amazon.com/Where-Good-Ideas-Come-Innovation/dp/1594485380/ref=as_li_ss_tl?ie=UTF8&amp;qid=1544734059&amp;sr=8-1&amp;keywords=Where+Good+Ideas+Come+From&amp;linkCode=sl1&amp;tag=bplanscom-20&amp;linkId=5d3af8b6bc58b9fdd6b0b1cf95f70023&amp;language=en_US" TargetMode="External"/><Relationship Id="rId2" Type="http://schemas.openxmlformats.org/officeDocument/2006/relationships/hyperlink" Target="https://amzn.to/2QsG5Ng" TargetMode="Externa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trendhunter.com/" TargetMode="Externa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hyperlink" Target="https://www.inc.com/bill-murphyjr/1001-smart-business-ideas-in-caseyou-need-inspiration.html" TargetMode="External"/><Relationship Id="rId7" Type="http://schemas.openxmlformats.org/officeDocument/2006/relationships/image" Target="../media/image44.jpg"/><Relationship Id="rId2" Type="http://schemas.openxmlformats.org/officeDocument/2006/relationships/hyperlink" Target="https://www.entrepreneur.com/topic/inspiration" TargetMode="External"/><Relationship Id="rId1" Type="http://schemas.openxmlformats.org/officeDocument/2006/relationships/slideLayout" Target="../slideLayouts/slideLayout7.xml"/><Relationship Id="rId6" Type="http://schemas.openxmlformats.org/officeDocument/2006/relationships/hyperlink" Target="https://www.entrepreneur.com/t%20opic/inspiration" TargetMode="External"/><Relationship Id="rId5" Type="http://schemas.openxmlformats.org/officeDocument/2006/relationships/image" Target="../media/image43.png"/><Relationship Id="rId4" Type="http://schemas.openxmlformats.org/officeDocument/2006/relationships/hyperlink" Target="https://businessideaslab.com/"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newsroom.niu.edu/2018/01/09/study-identifies-hidden-benefits-of-brainstorming/" TargetMode="Externa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9.xml"/><Relationship Id="rId5" Type="http://schemas.openxmlformats.org/officeDocument/2006/relationships/image" Target="../media/image53.png"/><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2.png"/><Relationship Id="rId1" Type="http://schemas.openxmlformats.org/officeDocument/2006/relationships/slideLayout" Target="../slideLayouts/slideLayout9.xml"/><Relationship Id="rId4" Type="http://schemas.openxmlformats.org/officeDocument/2006/relationships/image" Target="../media/image53.png"/></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4.png"/><Relationship Id="rId1" Type="http://schemas.openxmlformats.org/officeDocument/2006/relationships/slideLayout" Target="../slideLayouts/slideLayout9.xml"/><Relationship Id="rId5" Type="http://schemas.openxmlformats.org/officeDocument/2006/relationships/image" Target="../media/image53.png"/><Relationship Id="rId4" Type="http://schemas.openxmlformats.org/officeDocument/2006/relationships/image" Target="../media/image12.png"/></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5.png"/><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1.pn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2.png"/><Relationship Id="rId1" Type="http://schemas.openxmlformats.org/officeDocument/2006/relationships/slideLayout" Target="../slideLayouts/slideLayout19.xml"/><Relationship Id="rId4" Type="http://schemas.openxmlformats.org/officeDocument/2006/relationships/hyperlink" Target="https://www.facebook.com/groups/13096756221564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319D827-86F6-DD46-A4C9-B70E7B34BE82}"/>
              </a:ext>
            </a:extLst>
          </p:cNvPr>
          <p:cNvSpPr/>
          <p:nvPr/>
        </p:nvSpPr>
        <p:spPr>
          <a:xfrm>
            <a:off x="10781837" y="4211392"/>
            <a:ext cx="1422400" cy="2646608"/>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23944EB-827D-B14F-B5B1-59B1E5FE8A9D}"/>
              </a:ext>
            </a:extLst>
          </p:cNvPr>
          <p:cNvSpPr/>
          <p:nvPr/>
        </p:nvSpPr>
        <p:spPr>
          <a:xfrm>
            <a:off x="-4942" y="4451"/>
            <a:ext cx="1382350" cy="2880417"/>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A8D7BBC-F29A-F24D-8F80-6FB4F4EFC7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2463" y="1244172"/>
            <a:ext cx="3574585" cy="1194016"/>
          </a:xfrm>
          <a:prstGeom prst="rect">
            <a:avLst/>
          </a:prstGeom>
        </p:spPr>
      </p:pic>
      <p:sp>
        <p:nvSpPr>
          <p:cNvPr id="20" name="Text Placeholder 12">
            <a:extLst>
              <a:ext uri="{FF2B5EF4-FFF2-40B4-BE49-F238E27FC236}">
                <a16:creationId xmlns:a16="http://schemas.microsoft.com/office/drawing/2014/main" id="{DC1F41B7-7CF4-804D-B5D0-1854D34ADC12}"/>
              </a:ext>
            </a:extLst>
          </p:cNvPr>
          <p:cNvSpPr txBox="1">
            <a:spLocks/>
          </p:cNvSpPr>
          <p:nvPr/>
        </p:nvSpPr>
        <p:spPr>
          <a:xfrm>
            <a:off x="292647" y="501850"/>
            <a:ext cx="1799482" cy="854617"/>
          </a:xfrm>
          <a:prstGeom prst="rect">
            <a:avLst/>
          </a:prstGeom>
          <a:solidFill>
            <a:srgbClr val="FFC000"/>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4000" b="1" dirty="0">
                <a:solidFill>
                  <a:schemeClr val="bg1"/>
                </a:solidFill>
              </a:rPr>
              <a:t> STEP 1</a:t>
            </a:r>
          </a:p>
        </p:txBody>
      </p:sp>
      <p:sp>
        <p:nvSpPr>
          <p:cNvPr id="21" name="Text Placeholder 12">
            <a:extLst>
              <a:ext uri="{FF2B5EF4-FFF2-40B4-BE49-F238E27FC236}">
                <a16:creationId xmlns:a16="http://schemas.microsoft.com/office/drawing/2014/main" id="{372E1209-D0BB-B442-9930-592AEADCC1BC}"/>
              </a:ext>
            </a:extLst>
          </p:cNvPr>
          <p:cNvSpPr txBox="1">
            <a:spLocks/>
          </p:cNvSpPr>
          <p:nvPr/>
        </p:nvSpPr>
        <p:spPr>
          <a:xfrm>
            <a:off x="292647" y="1423190"/>
            <a:ext cx="7413285" cy="854617"/>
          </a:xfrm>
          <a:prstGeom prst="rect">
            <a:avLst/>
          </a:prstGeom>
          <a:solidFill>
            <a:srgbClr val="FFC000"/>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4000" dirty="0">
                <a:solidFill>
                  <a:schemeClr val="bg1"/>
                </a:solidFill>
                <a:latin typeface="+mj-lt"/>
              </a:rPr>
              <a:t>On your Entrepreneurship Journey</a:t>
            </a:r>
          </a:p>
        </p:txBody>
      </p:sp>
      <p:pic>
        <p:nvPicPr>
          <p:cNvPr id="23" name="Picture 22" descr="Graphical user interface&#10;&#10;Description automatically generated">
            <a:extLst>
              <a:ext uri="{FF2B5EF4-FFF2-40B4-BE49-F238E27FC236}">
                <a16:creationId xmlns:a16="http://schemas.microsoft.com/office/drawing/2014/main" id="{EDEE0934-C63D-CE4D-811B-3F190D379981}"/>
              </a:ext>
            </a:extLst>
          </p:cNvPr>
          <p:cNvPicPr>
            <a:picLocks noChangeAspect="1"/>
          </p:cNvPicPr>
          <p:nvPr/>
        </p:nvPicPr>
        <p:blipFill rotWithShape="1">
          <a:blip r:embed="rId3"/>
          <a:srcRect t="15933" b="17131"/>
          <a:stretch/>
        </p:blipFill>
        <p:spPr>
          <a:xfrm>
            <a:off x="5635958" y="2374220"/>
            <a:ext cx="6161090" cy="4124003"/>
          </a:xfrm>
          <a:prstGeom prst="rect">
            <a:avLst/>
          </a:prstGeom>
        </p:spPr>
      </p:pic>
      <p:sp>
        <p:nvSpPr>
          <p:cNvPr id="13" name="Text Placeholder 12"/>
          <p:cNvSpPr>
            <a:spLocks noGrp="1"/>
          </p:cNvSpPr>
          <p:nvPr>
            <p:ph type="body" sz="quarter" idx="4294967295"/>
          </p:nvPr>
        </p:nvSpPr>
        <p:spPr>
          <a:xfrm>
            <a:off x="289097" y="3569758"/>
            <a:ext cx="4922983" cy="2139544"/>
          </a:xfrm>
          <a:noFill/>
        </p:spPr>
        <p:txBody>
          <a:bodyPr>
            <a:noAutofit/>
          </a:bodyPr>
          <a:lstStyle/>
          <a:p>
            <a:pPr marL="0" indent="0">
              <a:buNone/>
            </a:pPr>
            <a:r>
              <a:rPr lang="en-US" sz="3000" dirty="0">
                <a:solidFill>
                  <a:srgbClr val="1E494F"/>
                </a:solidFill>
              </a:rPr>
              <a:t>As a potential emerging female migrant entrepreneur, learn about the </a:t>
            </a:r>
            <a:r>
              <a:rPr lang="en-US" sz="3000" b="1" dirty="0">
                <a:solidFill>
                  <a:srgbClr val="1E494F"/>
                </a:solidFill>
              </a:rPr>
              <a:t>Basics of Entrepreneurship </a:t>
            </a:r>
          </a:p>
        </p:txBody>
      </p:sp>
      <p:sp>
        <p:nvSpPr>
          <p:cNvPr id="16" name="TextBox 15">
            <a:extLst>
              <a:ext uri="{FF2B5EF4-FFF2-40B4-BE49-F238E27FC236}">
                <a16:creationId xmlns:a16="http://schemas.microsoft.com/office/drawing/2014/main" id="{1821B4DD-1FA1-4B40-A6FF-2C4D419A3BBF}"/>
              </a:ext>
            </a:extLst>
          </p:cNvPr>
          <p:cNvSpPr txBox="1"/>
          <p:nvPr/>
        </p:nvSpPr>
        <p:spPr>
          <a:xfrm>
            <a:off x="138048" y="6319110"/>
            <a:ext cx="10571943" cy="523220"/>
          </a:xfrm>
          <a:prstGeom prst="rect">
            <a:avLst/>
          </a:prstGeom>
          <a:noFill/>
        </p:spPr>
        <p:txBody>
          <a:bodyPr wrap="square">
            <a:spAutoFit/>
          </a:bodyPr>
          <a:lstStyle/>
          <a:p>
            <a:r>
              <a:rPr lang="en-GB" sz="1400" dirty="0">
                <a:solidFill>
                  <a:srgbClr val="1E494F"/>
                </a:solidFill>
              </a:rPr>
              <a:t>This project has been funded with support from the European Commission. This publication [communication] reflects the views only of the author, and the Commission cannot be held responsible for any use, which may be made of the information contained therein. </a:t>
            </a:r>
            <a:endParaRPr lang="en-IE" sz="1400" dirty="0">
              <a:solidFill>
                <a:srgbClr val="1E494F"/>
              </a:solidFill>
            </a:endParaRPr>
          </a:p>
        </p:txBody>
      </p:sp>
      <p:pic>
        <p:nvPicPr>
          <p:cNvPr id="4" name="Picture 3" descr="Graphical user interface, text, application&#10;&#10;Description automatically generated">
            <a:extLst>
              <a:ext uri="{FF2B5EF4-FFF2-40B4-BE49-F238E27FC236}">
                <a16:creationId xmlns:a16="http://schemas.microsoft.com/office/drawing/2014/main" id="{C2BB9A51-F978-42E7-AEB6-9AC31EF8F3E6}"/>
              </a:ext>
            </a:extLst>
          </p:cNvPr>
          <p:cNvPicPr>
            <a:picLocks noChangeAspect="1"/>
          </p:cNvPicPr>
          <p:nvPr/>
        </p:nvPicPr>
        <p:blipFill>
          <a:blip r:embed="rId4"/>
          <a:stretch>
            <a:fillRect/>
          </a:stretch>
        </p:blipFill>
        <p:spPr>
          <a:xfrm>
            <a:off x="394952" y="5749030"/>
            <a:ext cx="1920240" cy="524256"/>
          </a:xfrm>
          <a:prstGeom prst="rect">
            <a:avLst/>
          </a:prstGeom>
        </p:spPr>
      </p:pic>
    </p:spTree>
    <p:extLst>
      <p:ext uri="{BB962C8B-B14F-4D97-AF65-F5344CB8AC3E}">
        <p14:creationId xmlns:p14="http://schemas.microsoft.com/office/powerpoint/2010/main" val="2537932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29265" y="782127"/>
            <a:ext cx="7174009" cy="895657"/>
          </a:xfrm>
        </p:spPr>
        <p:txBody>
          <a:bodyPr>
            <a:normAutofit/>
          </a:bodyPr>
          <a:lstStyle/>
          <a:p>
            <a:r>
              <a:rPr lang="en-US" sz="2800" dirty="0"/>
              <a:t>EVERY MIGRANT WOMAN ENTREPRENEUR HAS THEIR OWN STORY</a:t>
            </a:r>
          </a:p>
        </p:txBody>
      </p:sp>
      <p:sp>
        <p:nvSpPr>
          <p:cNvPr id="6" name="Text Placeholder 5"/>
          <p:cNvSpPr>
            <a:spLocks noGrp="1"/>
          </p:cNvSpPr>
          <p:nvPr>
            <p:ph type="body" sz="quarter" idx="14"/>
          </p:nvPr>
        </p:nvSpPr>
        <p:spPr>
          <a:xfrm>
            <a:off x="1629265" y="2079783"/>
            <a:ext cx="9047321" cy="4353660"/>
          </a:xfrm>
        </p:spPr>
        <p:txBody>
          <a:bodyPr/>
          <a:lstStyle/>
          <a:p>
            <a:r>
              <a:rPr lang="en-US" dirty="0"/>
              <a:t>As you move forward on your </a:t>
            </a:r>
            <a:r>
              <a:rPr lang="en-US" b="1" dirty="0">
                <a:solidFill>
                  <a:srgbClr val="C54A9A"/>
                </a:solidFill>
              </a:rPr>
              <a:t>EMINENT ENTREPRENEURSHIP LEARNING JOURNEY - </a:t>
            </a:r>
            <a:r>
              <a:rPr lang="en-US" dirty="0"/>
              <a:t>start thinking about what your story is?</a:t>
            </a:r>
          </a:p>
          <a:p>
            <a:endParaRPr lang="en-US" sz="600" dirty="0"/>
          </a:p>
          <a:p>
            <a:pPr marL="342900" indent="-342900">
              <a:spcBef>
                <a:spcPts val="0"/>
              </a:spcBef>
              <a:buClr>
                <a:srgbClr val="C54A9A"/>
              </a:buClr>
              <a:buFont typeface="Arial" panose="020B0604020202020204" pitchFamily="34" charset="0"/>
              <a:buChar char="•"/>
            </a:pPr>
            <a:r>
              <a:rPr lang="en-US" dirty="0"/>
              <a:t>What is unusual or different about your story?</a:t>
            </a:r>
          </a:p>
          <a:p>
            <a:pPr marL="342900" indent="-342900">
              <a:spcBef>
                <a:spcPts val="0"/>
              </a:spcBef>
              <a:buClr>
                <a:srgbClr val="C54A9A"/>
              </a:buClr>
              <a:buFont typeface="Arial" panose="020B0604020202020204" pitchFamily="34" charset="0"/>
              <a:buChar char="•"/>
            </a:pPr>
            <a:r>
              <a:rPr lang="en-US" dirty="0"/>
              <a:t>What are you passionate about?</a:t>
            </a:r>
          </a:p>
          <a:p>
            <a:pPr marL="342900" indent="-342900">
              <a:spcBef>
                <a:spcPts val="0"/>
              </a:spcBef>
              <a:buClr>
                <a:srgbClr val="C54A9A"/>
              </a:buClr>
              <a:buFont typeface="Arial" panose="020B0604020202020204" pitchFamily="34" charset="0"/>
              <a:buChar char="•"/>
            </a:pPr>
            <a:r>
              <a:rPr lang="en-US" dirty="0"/>
              <a:t>What are your hobbies? </a:t>
            </a:r>
          </a:p>
          <a:p>
            <a:pPr marL="342900" indent="-342900">
              <a:spcBef>
                <a:spcPts val="0"/>
              </a:spcBef>
              <a:buClr>
                <a:srgbClr val="C54A9A"/>
              </a:buClr>
              <a:buFont typeface="Arial" panose="020B0604020202020204" pitchFamily="34" charset="0"/>
              <a:buChar char="•"/>
            </a:pPr>
            <a:r>
              <a:rPr lang="en-US" dirty="0"/>
              <a:t>What are you good at? </a:t>
            </a:r>
          </a:p>
          <a:p>
            <a:pPr marL="342900" indent="-342900">
              <a:spcBef>
                <a:spcPts val="0"/>
              </a:spcBef>
              <a:buClr>
                <a:srgbClr val="C54A9A"/>
              </a:buClr>
              <a:buFont typeface="Arial" panose="020B0604020202020204" pitchFamily="34" charset="0"/>
              <a:buChar char="•"/>
            </a:pPr>
            <a:r>
              <a:rPr lang="en-US" dirty="0"/>
              <a:t>Do you have a secret talent? A star quality?</a:t>
            </a:r>
          </a:p>
          <a:p>
            <a:endParaRPr lang="en-US" sz="600" dirty="0"/>
          </a:p>
          <a:p>
            <a:r>
              <a:rPr lang="en-US" dirty="0">
                <a:solidFill>
                  <a:srgbClr val="C54A9A"/>
                </a:solidFill>
              </a:rPr>
              <a:t>You might not have thought about it before, but you might already possess all that you need to start your own business!</a:t>
            </a:r>
          </a:p>
          <a:p>
            <a:endParaRPr lang="en-US" dirty="0"/>
          </a:p>
          <a:p>
            <a:endParaRPr lang="en-US" dirty="0"/>
          </a:p>
        </p:txBody>
      </p:sp>
      <p:grpSp>
        <p:nvGrpSpPr>
          <p:cNvPr id="21" name="Google Shape;813;p39">
            <a:extLst>
              <a:ext uri="{FF2B5EF4-FFF2-40B4-BE49-F238E27FC236}">
                <a16:creationId xmlns:a16="http://schemas.microsoft.com/office/drawing/2014/main" id="{A0291C7D-1192-442F-BDDD-0700D8B3F06E}"/>
              </a:ext>
            </a:extLst>
          </p:cNvPr>
          <p:cNvGrpSpPr/>
          <p:nvPr/>
        </p:nvGrpSpPr>
        <p:grpSpPr>
          <a:xfrm>
            <a:off x="410415" y="924714"/>
            <a:ext cx="543438" cy="861583"/>
            <a:chOff x="6718575" y="2318625"/>
            <a:chExt cx="256950" cy="407375"/>
          </a:xfrm>
        </p:grpSpPr>
        <p:sp>
          <p:nvSpPr>
            <p:cNvPr id="22" name="Google Shape;814;p39">
              <a:extLst>
                <a:ext uri="{FF2B5EF4-FFF2-40B4-BE49-F238E27FC236}">
                  <a16:creationId xmlns:a16="http://schemas.microsoft.com/office/drawing/2014/main" id="{AF8651FB-CC1E-4DDC-AB37-06F0B015704E}"/>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15;p39">
              <a:extLst>
                <a:ext uri="{FF2B5EF4-FFF2-40B4-BE49-F238E27FC236}">
                  <a16:creationId xmlns:a16="http://schemas.microsoft.com/office/drawing/2014/main" id="{078818E8-95F6-4965-9666-A8BF52538D1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16;p39">
              <a:extLst>
                <a:ext uri="{FF2B5EF4-FFF2-40B4-BE49-F238E27FC236}">
                  <a16:creationId xmlns:a16="http://schemas.microsoft.com/office/drawing/2014/main" id="{921F668E-9EAE-4343-B39F-D6EA457E29E6}"/>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17;p39">
              <a:extLst>
                <a:ext uri="{FF2B5EF4-FFF2-40B4-BE49-F238E27FC236}">
                  <a16:creationId xmlns:a16="http://schemas.microsoft.com/office/drawing/2014/main" id="{5423E69F-1630-42CE-97CA-C018692613CA}"/>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18;p39">
              <a:extLst>
                <a:ext uri="{FF2B5EF4-FFF2-40B4-BE49-F238E27FC236}">
                  <a16:creationId xmlns:a16="http://schemas.microsoft.com/office/drawing/2014/main" id="{EF7A1B93-C6CF-438D-9D0F-2797D305B88E}"/>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19;p39">
              <a:extLst>
                <a:ext uri="{FF2B5EF4-FFF2-40B4-BE49-F238E27FC236}">
                  <a16:creationId xmlns:a16="http://schemas.microsoft.com/office/drawing/2014/main" id="{511803AF-45E9-4297-8C74-2021265EB90F}"/>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20;p39">
              <a:extLst>
                <a:ext uri="{FF2B5EF4-FFF2-40B4-BE49-F238E27FC236}">
                  <a16:creationId xmlns:a16="http://schemas.microsoft.com/office/drawing/2014/main" id="{0D264860-0F04-4584-B782-94E753E6E274}"/>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21;p39">
              <a:extLst>
                <a:ext uri="{FF2B5EF4-FFF2-40B4-BE49-F238E27FC236}">
                  <a16:creationId xmlns:a16="http://schemas.microsoft.com/office/drawing/2014/main" id="{17D39476-654A-4E7D-B69A-CD9CB588DDD3}"/>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roup 15">
            <a:extLst>
              <a:ext uri="{FF2B5EF4-FFF2-40B4-BE49-F238E27FC236}">
                <a16:creationId xmlns:a16="http://schemas.microsoft.com/office/drawing/2014/main" id="{8AFEE90F-40EA-F94E-9BE8-A8CAB704C512}"/>
              </a:ext>
            </a:extLst>
          </p:cNvPr>
          <p:cNvGrpSpPr/>
          <p:nvPr/>
        </p:nvGrpSpPr>
        <p:grpSpPr>
          <a:xfrm flipH="1">
            <a:off x="8991294" y="181631"/>
            <a:ext cx="3142880" cy="2507955"/>
            <a:chOff x="7512271" y="4906565"/>
            <a:chExt cx="1928828" cy="1539166"/>
          </a:xfrm>
        </p:grpSpPr>
        <p:pic>
          <p:nvPicPr>
            <p:cNvPr id="17" name="Picture 16" descr="Icon&#10;&#10;Description automatically generated">
              <a:extLst>
                <a:ext uri="{FF2B5EF4-FFF2-40B4-BE49-F238E27FC236}">
                  <a16:creationId xmlns:a16="http://schemas.microsoft.com/office/drawing/2014/main" id="{3B2FC1D6-ED29-3D4E-81E0-EC7BA1B3DD64}"/>
                </a:ext>
              </a:extLst>
            </p:cNvPr>
            <p:cNvPicPr>
              <a:picLocks noChangeAspect="1"/>
            </p:cNvPicPr>
            <p:nvPr/>
          </p:nvPicPr>
          <p:blipFill>
            <a:blip r:embed="rId2"/>
            <a:stretch>
              <a:fillRect/>
            </a:stretch>
          </p:blipFill>
          <p:spPr>
            <a:xfrm>
              <a:off x="7512271" y="4906565"/>
              <a:ext cx="1928828" cy="1539166"/>
            </a:xfrm>
            <a:prstGeom prst="rect">
              <a:avLst/>
            </a:prstGeom>
          </p:spPr>
        </p:pic>
        <p:pic>
          <p:nvPicPr>
            <p:cNvPr id="18" name="Picture 17" descr="Icon&#10;&#10;Description automatically generated">
              <a:extLst>
                <a:ext uri="{FF2B5EF4-FFF2-40B4-BE49-F238E27FC236}">
                  <a16:creationId xmlns:a16="http://schemas.microsoft.com/office/drawing/2014/main" id="{D45A1FD8-AC0B-0A47-9AAC-46FED05D722E}"/>
                </a:ext>
              </a:extLst>
            </p:cNvPr>
            <p:cNvPicPr>
              <a:picLocks noChangeAspect="1"/>
            </p:cNvPicPr>
            <p:nvPr/>
          </p:nvPicPr>
          <p:blipFill>
            <a:blip r:embed="rId3"/>
            <a:stretch>
              <a:fillRect/>
            </a:stretch>
          </p:blipFill>
          <p:spPr>
            <a:xfrm flipH="1">
              <a:off x="9093931" y="5327359"/>
              <a:ext cx="224095" cy="244396"/>
            </a:xfrm>
            <a:prstGeom prst="rect">
              <a:avLst/>
            </a:prstGeom>
          </p:spPr>
        </p:pic>
      </p:grpSp>
    </p:spTree>
    <p:extLst>
      <p:ext uri="{BB962C8B-B14F-4D97-AF65-F5344CB8AC3E}">
        <p14:creationId xmlns:p14="http://schemas.microsoft.com/office/powerpoint/2010/main" val="30034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0" y="734654"/>
            <a:ext cx="1511719" cy="1368466"/>
          </a:xfrm>
        </p:spPr>
        <p:txBody>
          <a:bodyPr>
            <a:normAutofit fontScale="77500" lnSpcReduction="20000"/>
          </a:bodyPr>
          <a:lstStyle/>
          <a:p>
            <a:r>
              <a:rPr lang="en-US" dirty="0">
                <a:solidFill>
                  <a:schemeClr val="bg1"/>
                </a:solidFill>
              </a:rPr>
              <a:t>USING </a:t>
            </a:r>
          </a:p>
          <a:p>
            <a:r>
              <a:rPr lang="en-US" dirty="0">
                <a:solidFill>
                  <a:schemeClr val="bg1"/>
                </a:solidFill>
              </a:rPr>
              <a:t>YOUR  </a:t>
            </a:r>
          </a:p>
          <a:p>
            <a:r>
              <a:rPr lang="en-US" dirty="0">
                <a:solidFill>
                  <a:schemeClr val="bg1"/>
                </a:solidFill>
              </a:rPr>
              <a:t>PASSION </a:t>
            </a:r>
          </a:p>
        </p:txBody>
      </p:sp>
      <p:sp>
        <p:nvSpPr>
          <p:cNvPr id="24" name="TextBox 23">
            <a:extLst>
              <a:ext uri="{FF2B5EF4-FFF2-40B4-BE49-F238E27FC236}">
                <a16:creationId xmlns:a16="http://schemas.microsoft.com/office/drawing/2014/main" id="{446D2E36-3D91-4D13-BC22-57D5DD92A64C}"/>
              </a:ext>
            </a:extLst>
          </p:cNvPr>
          <p:cNvSpPr txBox="1"/>
          <p:nvPr/>
        </p:nvSpPr>
        <p:spPr>
          <a:xfrm>
            <a:off x="1511718" y="350526"/>
            <a:ext cx="10295471" cy="3046988"/>
          </a:xfrm>
          <a:prstGeom prst="rect">
            <a:avLst/>
          </a:prstGeom>
          <a:noFill/>
        </p:spPr>
        <p:txBody>
          <a:bodyPr wrap="square">
            <a:spAutoFit/>
          </a:bodyPr>
          <a:lstStyle/>
          <a:p>
            <a:pPr algn="l"/>
            <a:r>
              <a:rPr lang="en-GB" sz="2400" b="1" i="0" u="none" strike="noStrike" dirty="0">
                <a:solidFill>
                  <a:srgbClr val="00DBC1"/>
                </a:solidFill>
                <a:effectLst/>
                <a:hlinkClick r:id="rId3"/>
              </a:rPr>
              <a:t>Anna </a:t>
            </a:r>
            <a:r>
              <a:rPr lang="en-GB" sz="2400" b="1" i="0" u="none" strike="noStrike" dirty="0" err="1">
                <a:solidFill>
                  <a:srgbClr val="00DBC1"/>
                </a:solidFill>
                <a:effectLst/>
                <a:hlinkClick r:id="rId3"/>
              </a:rPr>
              <a:t>Nooshin</a:t>
            </a:r>
            <a:r>
              <a:rPr lang="en-GB" sz="2400" b="1" i="0" dirty="0">
                <a:solidFill>
                  <a:srgbClr val="222222"/>
                </a:solidFill>
                <a:effectLst/>
              </a:rPr>
              <a:t>: From refugee to entrepreneur</a:t>
            </a:r>
            <a:endParaRPr lang="en-GB" sz="2400" b="0" i="0" dirty="0">
              <a:solidFill>
                <a:srgbClr val="222222"/>
              </a:solidFill>
              <a:effectLst/>
            </a:endParaRPr>
          </a:p>
          <a:p>
            <a:pPr algn="l"/>
            <a:endParaRPr lang="en-GB" sz="2400" i="1" dirty="0">
              <a:solidFill>
                <a:srgbClr val="222222"/>
              </a:solidFill>
            </a:endParaRPr>
          </a:p>
          <a:p>
            <a:pPr algn="l"/>
            <a:r>
              <a:rPr lang="en-GB" sz="2400" b="0" i="1" dirty="0">
                <a:solidFill>
                  <a:srgbClr val="222222"/>
                </a:solidFill>
                <a:effectLst/>
              </a:rPr>
              <a:t> </a:t>
            </a:r>
            <a:r>
              <a:rPr lang="en-GB" sz="2400" b="0" i="0" dirty="0">
                <a:solidFill>
                  <a:srgbClr val="222222"/>
                </a:solidFill>
                <a:effectLst/>
              </a:rPr>
              <a:t>Anna </a:t>
            </a:r>
            <a:r>
              <a:rPr lang="en-GB" sz="2400" b="0" i="0" dirty="0" err="1">
                <a:solidFill>
                  <a:srgbClr val="222222"/>
                </a:solidFill>
                <a:effectLst/>
              </a:rPr>
              <a:t>Nooshin</a:t>
            </a:r>
            <a:r>
              <a:rPr lang="en-GB" sz="2400" dirty="0">
                <a:solidFill>
                  <a:srgbClr val="222222"/>
                </a:solidFill>
              </a:rPr>
              <a:t> is an </a:t>
            </a:r>
            <a:r>
              <a:rPr lang="en-GB" sz="2400" b="0" i="0" dirty="0">
                <a:solidFill>
                  <a:srgbClr val="222222"/>
                </a:solidFill>
                <a:effectLst/>
              </a:rPr>
              <a:t>online entrepreneur, a fashion blogger, and author. The entrepreneur who fled her hometown of Teheran in 1993 to reach The Netherlands, </a:t>
            </a:r>
            <a:r>
              <a:rPr lang="en-GB" sz="2400" dirty="0">
                <a:solidFill>
                  <a:srgbClr val="222222"/>
                </a:solidFill>
              </a:rPr>
              <a:t>established the </a:t>
            </a:r>
            <a:r>
              <a:rPr lang="en-GB" sz="2400" b="0" i="0" dirty="0">
                <a:solidFill>
                  <a:srgbClr val="222222"/>
                </a:solidFill>
                <a:effectLst/>
              </a:rPr>
              <a:t>webzine </a:t>
            </a:r>
            <a:r>
              <a:rPr lang="en-GB" sz="2400" b="0" i="0" u="none" strike="noStrike" dirty="0">
                <a:solidFill>
                  <a:srgbClr val="999999"/>
                </a:solidFill>
                <a:effectLst/>
                <a:hlinkClick r:id="rId4"/>
              </a:rPr>
              <a:t>NSMBL</a:t>
            </a:r>
            <a:r>
              <a:rPr lang="en-GB" sz="2400" b="0" i="0" dirty="0">
                <a:solidFill>
                  <a:srgbClr val="222222"/>
                </a:solidFill>
                <a:effectLst/>
              </a:rPr>
              <a:t>, one of the biggest lifestyle websites in the Netherlands; and since its incredible success, she has launched her own lingerie line,  published her own book, and started a jewellery line, Anna + Nina.  Anna </a:t>
            </a:r>
            <a:r>
              <a:rPr lang="en-GB" sz="2400" dirty="0">
                <a:solidFill>
                  <a:srgbClr val="222222"/>
                </a:solidFill>
              </a:rPr>
              <a:t>has an inspirational story to tell. </a:t>
            </a:r>
            <a:endParaRPr lang="en-GB" sz="2400" b="0" i="0" dirty="0">
              <a:solidFill>
                <a:srgbClr val="222222"/>
              </a:solidFill>
              <a:effectLst/>
            </a:endParaRPr>
          </a:p>
        </p:txBody>
      </p:sp>
      <p:pic>
        <p:nvPicPr>
          <p:cNvPr id="3" name="Online Media 2" title="From refugee to entrepreneur | Anna Nooshin | TEDxAmsterdamWomen">
            <a:hlinkClick r:id="" action="ppaction://media"/>
            <a:extLst>
              <a:ext uri="{FF2B5EF4-FFF2-40B4-BE49-F238E27FC236}">
                <a16:creationId xmlns:a16="http://schemas.microsoft.com/office/drawing/2014/main" id="{FC6F6FC2-86CF-4A88-8BC3-23232530E34B}"/>
              </a:ext>
            </a:extLst>
          </p:cNvPr>
          <p:cNvPicPr>
            <a:picLocks noRot="1" noChangeAspect="1"/>
          </p:cNvPicPr>
          <p:nvPr>
            <a:videoFile r:link="rId1"/>
          </p:nvPr>
        </p:nvPicPr>
        <p:blipFill>
          <a:blip r:embed="rId5"/>
          <a:stretch>
            <a:fillRect/>
          </a:stretch>
        </p:blipFill>
        <p:spPr>
          <a:xfrm>
            <a:off x="3628390" y="3429000"/>
            <a:ext cx="4935220" cy="2788399"/>
          </a:xfrm>
          <a:prstGeom prst="rect">
            <a:avLst/>
          </a:prstGeom>
        </p:spPr>
      </p:pic>
      <p:sp>
        <p:nvSpPr>
          <p:cNvPr id="4" name="TextBox 3">
            <a:extLst>
              <a:ext uri="{FF2B5EF4-FFF2-40B4-BE49-F238E27FC236}">
                <a16:creationId xmlns:a16="http://schemas.microsoft.com/office/drawing/2014/main" id="{608E6E2D-5FCB-40B1-A5F7-F1347E5E25D4}"/>
              </a:ext>
            </a:extLst>
          </p:cNvPr>
          <p:cNvSpPr txBox="1"/>
          <p:nvPr/>
        </p:nvSpPr>
        <p:spPr>
          <a:xfrm>
            <a:off x="880110" y="4274820"/>
            <a:ext cx="2045970" cy="461665"/>
          </a:xfrm>
          <a:prstGeom prst="rect">
            <a:avLst/>
          </a:prstGeom>
          <a:solidFill>
            <a:srgbClr val="1E494F"/>
          </a:solidFill>
        </p:spPr>
        <p:txBody>
          <a:bodyPr wrap="square" rtlCol="0">
            <a:spAutoFit/>
          </a:bodyPr>
          <a:lstStyle/>
          <a:p>
            <a:r>
              <a:rPr lang="en-GB" sz="2400" dirty="0">
                <a:solidFill>
                  <a:schemeClr val="bg1"/>
                </a:solidFill>
              </a:rPr>
              <a:t>WATCH …….</a:t>
            </a:r>
            <a:endParaRPr lang="en-IE" sz="2400" dirty="0">
              <a:solidFill>
                <a:schemeClr val="bg1"/>
              </a:solidFill>
            </a:endParaRPr>
          </a:p>
        </p:txBody>
      </p:sp>
      <p:sp>
        <p:nvSpPr>
          <p:cNvPr id="7" name="TextBox 6">
            <a:extLst>
              <a:ext uri="{FF2B5EF4-FFF2-40B4-BE49-F238E27FC236}">
                <a16:creationId xmlns:a16="http://schemas.microsoft.com/office/drawing/2014/main" id="{D0185FD0-AAF2-4EFA-AC64-DA93822A6B5D}"/>
              </a:ext>
            </a:extLst>
          </p:cNvPr>
          <p:cNvSpPr txBox="1"/>
          <p:nvPr/>
        </p:nvSpPr>
        <p:spPr>
          <a:xfrm>
            <a:off x="3580973" y="6276071"/>
            <a:ext cx="6156960" cy="369332"/>
          </a:xfrm>
          <a:prstGeom prst="rect">
            <a:avLst/>
          </a:prstGeom>
          <a:noFill/>
        </p:spPr>
        <p:txBody>
          <a:bodyPr wrap="square">
            <a:spAutoFit/>
          </a:bodyPr>
          <a:lstStyle/>
          <a:p>
            <a:r>
              <a:rPr lang="en-IE" dirty="0">
                <a:hlinkClick r:id="rId6"/>
              </a:rPr>
              <a:t>https://youtu.be/iaNwKbR5av0</a:t>
            </a:r>
            <a:r>
              <a:rPr lang="en-IE" dirty="0"/>
              <a:t> </a:t>
            </a:r>
          </a:p>
        </p:txBody>
      </p:sp>
    </p:spTree>
    <p:extLst>
      <p:ext uri="{BB962C8B-B14F-4D97-AF65-F5344CB8AC3E}">
        <p14:creationId xmlns:p14="http://schemas.microsoft.com/office/powerpoint/2010/main" val="373959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0" y="734654"/>
            <a:ext cx="1511719" cy="1368466"/>
          </a:xfrm>
        </p:spPr>
        <p:txBody>
          <a:bodyPr>
            <a:normAutofit fontScale="77500" lnSpcReduction="20000"/>
          </a:bodyPr>
          <a:lstStyle/>
          <a:p>
            <a:r>
              <a:rPr lang="en-US" dirty="0">
                <a:solidFill>
                  <a:schemeClr val="bg1"/>
                </a:solidFill>
              </a:rPr>
              <a:t>USING </a:t>
            </a:r>
          </a:p>
          <a:p>
            <a:r>
              <a:rPr lang="en-US" dirty="0">
                <a:solidFill>
                  <a:schemeClr val="bg1"/>
                </a:solidFill>
              </a:rPr>
              <a:t>YOUR  </a:t>
            </a:r>
          </a:p>
          <a:p>
            <a:r>
              <a:rPr lang="en-US" dirty="0">
                <a:solidFill>
                  <a:schemeClr val="bg1"/>
                </a:solidFill>
              </a:rPr>
              <a:t>PASSION </a:t>
            </a:r>
          </a:p>
        </p:txBody>
      </p:sp>
      <p:sp>
        <p:nvSpPr>
          <p:cNvPr id="24" name="TextBox 23">
            <a:extLst>
              <a:ext uri="{FF2B5EF4-FFF2-40B4-BE49-F238E27FC236}">
                <a16:creationId xmlns:a16="http://schemas.microsoft.com/office/drawing/2014/main" id="{446D2E36-3D91-4D13-BC22-57D5DD92A64C}"/>
              </a:ext>
            </a:extLst>
          </p:cNvPr>
          <p:cNvSpPr txBox="1"/>
          <p:nvPr/>
        </p:nvSpPr>
        <p:spPr>
          <a:xfrm>
            <a:off x="1511718" y="350526"/>
            <a:ext cx="10295471" cy="3416320"/>
          </a:xfrm>
          <a:prstGeom prst="rect">
            <a:avLst/>
          </a:prstGeom>
          <a:noFill/>
        </p:spPr>
        <p:txBody>
          <a:bodyPr wrap="square">
            <a:spAutoFit/>
          </a:bodyPr>
          <a:lstStyle/>
          <a:p>
            <a:pPr algn="l"/>
            <a:r>
              <a:rPr lang="en-GB" sz="2400" b="1" i="0" u="none" strike="noStrike" dirty="0">
                <a:solidFill>
                  <a:srgbClr val="00DBC1"/>
                </a:solidFill>
                <a:effectLst/>
                <a:hlinkClick r:id="rId2"/>
              </a:rPr>
              <a:t>Anna </a:t>
            </a:r>
            <a:r>
              <a:rPr lang="en-GB" sz="2400" b="1" i="0" u="none" strike="noStrike" dirty="0" err="1">
                <a:solidFill>
                  <a:srgbClr val="00DBC1"/>
                </a:solidFill>
                <a:effectLst/>
                <a:hlinkClick r:id="rId2"/>
              </a:rPr>
              <a:t>Nooshin</a:t>
            </a:r>
            <a:r>
              <a:rPr lang="en-GB" sz="2400" b="1" i="0" dirty="0">
                <a:solidFill>
                  <a:srgbClr val="222222"/>
                </a:solidFill>
                <a:effectLst/>
              </a:rPr>
              <a:t>: From refugee to entrepreneur</a:t>
            </a:r>
            <a:endParaRPr lang="en-GB" sz="2400" b="0" i="0" dirty="0">
              <a:solidFill>
                <a:srgbClr val="222222"/>
              </a:solidFill>
              <a:effectLst/>
            </a:endParaRPr>
          </a:p>
          <a:p>
            <a:pPr algn="l"/>
            <a:endParaRPr lang="en-GB" sz="2400" i="1" dirty="0">
              <a:solidFill>
                <a:srgbClr val="222222"/>
              </a:solidFill>
            </a:endParaRPr>
          </a:p>
          <a:p>
            <a:pPr algn="l"/>
            <a:r>
              <a:rPr lang="en-GB" sz="2400" b="0" i="1" dirty="0">
                <a:solidFill>
                  <a:srgbClr val="222222"/>
                </a:solidFill>
                <a:effectLst/>
              </a:rPr>
              <a:t> “My specialness started when I was 7 years old. My parents fled their country, so when I was 7, my roots were ripped from Iran and I got placed in a Western society where I didn’t know anyone. I didn’t have any connection to the culture,” she recalls.</a:t>
            </a:r>
          </a:p>
          <a:p>
            <a:pPr algn="l"/>
            <a:endParaRPr lang="en-GB" sz="2400" i="1" dirty="0">
              <a:solidFill>
                <a:srgbClr val="222222"/>
              </a:solidFill>
            </a:endParaRPr>
          </a:p>
          <a:p>
            <a:pPr algn="l"/>
            <a:r>
              <a:rPr lang="en-GB" sz="2400" b="0" dirty="0">
                <a:solidFill>
                  <a:srgbClr val="222222"/>
                </a:solidFill>
                <a:effectLst/>
              </a:rPr>
              <a:t>Check out </a:t>
            </a:r>
          </a:p>
          <a:p>
            <a:pPr algn="l"/>
            <a:r>
              <a:rPr lang="en-IE" sz="2400" dirty="0" err="1">
                <a:hlinkClick r:id="rId3"/>
              </a:rPr>
              <a:t>annanina</a:t>
            </a:r>
            <a:r>
              <a:rPr lang="en-IE" sz="2400" dirty="0">
                <a:hlinkClick r:id="rId3"/>
              </a:rPr>
              <a:t> (anna-nina.nl)</a:t>
            </a:r>
            <a:endParaRPr lang="en-GB" sz="2400" b="0" i="1" dirty="0">
              <a:solidFill>
                <a:srgbClr val="222222"/>
              </a:solidFill>
              <a:effectLst/>
            </a:endParaRPr>
          </a:p>
        </p:txBody>
      </p:sp>
      <p:pic>
        <p:nvPicPr>
          <p:cNvPr id="3074" name="Picture 2" descr="Freedom Pinky Ring Silver">
            <a:extLst>
              <a:ext uri="{FF2B5EF4-FFF2-40B4-BE49-F238E27FC236}">
                <a16:creationId xmlns:a16="http://schemas.microsoft.com/office/drawing/2014/main" id="{502AF65D-0A1B-4BDE-BF37-DE60E2517F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2030" y="2680638"/>
            <a:ext cx="3294063" cy="35944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iva La Vida Earrings Silverplated">
            <a:extLst>
              <a:ext uri="{FF2B5EF4-FFF2-40B4-BE49-F238E27FC236}">
                <a16:creationId xmlns:a16="http://schemas.microsoft.com/office/drawing/2014/main" id="{A0ABD829-F4FE-463D-8992-E745A9C9E7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2549" y="2680637"/>
            <a:ext cx="3294064" cy="3594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603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39835" y="1056648"/>
            <a:ext cx="8933469" cy="697353"/>
          </a:xfrm>
        </p:spPr>
        <p:txBody>
          <a:bodyPr/>
          <a:lstStyle/>
          <a:p>
            <a:r>
              <a:rPr lang="en-US" dirty="0"/>
              <a:t>RISE OF WOMEN ENTREPRENEURS</a:t>
            </a:r>
          </a:p>
        </p:txBody>
      </p:sp>
      <p:sp>
        <p:nvSpPr>
          <p:cNvPr id="6" name="Text Placeholder 5"/>
          <p:cNvSpPr>
            <a:spLocks noGrp="1"/>
          </p:cNvSpPr>
          <p:nvPr>
            <p:ph type="body" sz="quarter" idx="14"/>
          </p:nvPr>
        </p:nvSpPr>
        <p:spPr>
          <a:xfrm>
            <a:off x="1687425" y="2815914"/>
            <a:ext cx="8933469" cy="3001108"/>
          </a:xfrm>
        </p:spPr>
        <p:txBody>
          <a:bodyPr/>
          <a:lstStyle/>
          <a:p>
            <a:pPr algn="just"/>
            <a:r>
              <a:rPr lang="en-US" dirty="0"/>
              <a:t>Across the world female entrepreneurs are launching and operating new enterprises at a faster pace than ever.  </a:t>
            </a:r>
            <a:r>
              <a:rPr lang="en-US" b="1" dirty="0">
                <a:solidFill>
                  <a:srgbClr val="C54A9A"/>
                </a:solidFill>
              </a:rPr>
              <a:t>But did you know, that women are nearly one-third more likely to start businesses out of necessity than men.</a:t>
            </a:r>
            <a:endParaRPr lang="en-US" dirty="0"/>
          </a:p>
          <a:p>
            <a:r>
              <a:rPr lang="en-US" dirty="0"/>
              <a:t>Many small and very small businesses start and develop incrementally, through a process of trial and error. And this is a great foundation from which to grow.</a:t>
            </a:r>
          </a:p>
          <a:p>
            <a:pPr algn="just"/>
            <a:endParaRPr lang="en-US" dirty="0"/>
          </a:p>
          <a:p>
            <a:pPr algn="just"/>
            <a:r>
              <a:rPr lang="en-US" sz="1000" dirty="0"/>
              <a:t>https://www.investopedia.com/terms/e/entrepreneur.asp</a:t>
            </a:r>
          </a:p>
          <a:p>
            <a:pPr algn="just"/>
            <a:endParaRPr lang="en-US" dirty="0"/>
          </a:p>
        </p:txBody>
      </p:sp>
      <p:grpSp>
        <p:nvGrpSpPr>
          <p:cNvPr id="13" name="Google Shape;674;p39">
            <a:extLst>
              <a:ext uri="{FF2B5EF4-FFF2-40B4-BE49-F238E27FC236}">
                <a16:creationId xmlns:a16="http://schemas.microsoft.com/office/drawing/2014/main" id="{9DEA337D-72C9-44C4-81EF-0B37C5401E8D}"/>
              </a:ext>
            </a:extLst>
          </p:cNvPr>
          <p:cNvGrpSpPr/>
          <p:nvPr/>
        </p:nvGrpSpPr>
        <p:grpSpPr>
          <a:xfrm>
            <a:off x="281429" y="1056648"/>
            <a:ext cx="685838" cy="685800"/>
            <a:chOff x="576250" y="4319400"/>
            <a:chExt cx="442075" cy="442050"/>
          </a:xfrm>
        </p:grpSpPr>
        <p:sp>
          <p:nvSpPr>
            <p:cNvPr id="14" name="Google Shape;675;p39">
              <a:extLst>
                <a:ext uri="{FF2B5EF4-FFF2-40B4-BE49-F238E27FC236}">
                  <a16:creationId xmlns:a16="http://schemas.microsoft.com/office/drawing/2014/main" id="{1EF044FC-ADBD-4DAF-8C31-E1F1AC69F77C}"/>
                </a:ext>
              </a:extLst>
            </p:cNvPr>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76;p39">
              <a:extLst>
                <a:ext uri="{FF2B5EF4-FFF2-40B4-BE49-F238E27FC236}">
                  <a16:creationId xmlns:a16="http://schemas.microsoft.com/office/drawing/2014/main" id="{08A0B862-9DA1-4777-B18E-87125C428C69}"/>
                </a:ext>
              </a:extLst>
            </p:cNvPr>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77;p39">
              <a:extLst>
                <a:ext uri="{FF2B5EF4-FFF2-40B4-BE49-F238E27FC236}">
                  <a16:creationId xmlns:a16="http://schemas.microsoft.com/office/drawing/2014/main" id="{DF441E70-43FC-443A-AEDD-AB43E7EC7064}"/>
                </a:ext>
              </a:extLst>
            </p:cNvPr>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78;p39">
              <a:extLst>
                <a:ext uri="{FF2B5EF4-FFF2-40B4-BE49-F238E27FC236}">
                  <a16:creationId xmlns:a16="http://schemas.microsoft.com/office/drawing/2014/main" id="{EE0573CA-BC44-4096-99EA-FCD40E17DAA3}"/>
                </a:ext>
              </a:extLst>
            </p:cNvPr>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roup 11">
            <a:extLst>
              <a:ext uri="{FF2B5EF4-FFF2-40B4-BE49-F238E27FC236}">
                <a16:creationId xmlns:a16="http://schemas.microsoft.com/office/drawing/2014/main" id="{606BB6BF-A8EF-8F40-9EF8-E7B0CCCCE740}"/>
              </a:ext>
            </a:extLst>
          </p:cNvPr>
          <p:cNvGrpSpPr/>
          <p:nvPr/>
        </p:nvGrpSpPr>
        <p:grpSpPr>
          <a:xfrm>
            <a:off x="7932271" y="344263"/>
            <a:ext cx="4077676" cy="1999692"/>
            <a:chOff x="5829800" y="4615307"/>
            <a:chExt cx="3231589" cy="1584771"/>
          </a:xfrm>
        </p:grpSpPr>
        <p:pic>
          <p:nvPicPr>
            <p:cNvPr id="20" name="Picture 19" descr="A picture containing text, tableware, dishware, plate&#10;&#10;Description automatically generated">
              <a:extLst>
                <a:ext uri="{FF2B5EF4-FFF2-40B4-BE49-F238E27FC236}">
                  <a16:creationId xmlns:a16="http://schemas.microsoft.com/office/drawing/2014/main" id="{3849842C-6EBC-C046-9E4C-6B68EBE66640}"/>
                </a:ext>
              </a:extLst>
            </p:cNvPr>
            <p:cNvPicPr>
              <a:picLocks noChangeAspect="1"/>
            </p:cNvPicPr>
            <p:nvPr/>
          </p:nvPicPr>
          <p:blipFill>
            <a:blip r:embed="rId2"/>
            <a:stretch>
              <a:fillRect/>
            </a:stretch>
          </p:blipFill>
          <p:spPr>
            <a:xfrm>
              <a:off x="5829800" y="4615307"/>
              <a:ext cx="3231589" cy="1584771"/>
            </a:xfrm>
            <a:prstGeom prst="rect">
              <a:avLst/>
            </a:prstGeom>
          </p:spPr>
        </p:pic>
        <p:pic>
          <p:nvPicPr>
            <p:cNvPr id="21" name="Picture 20" descr="Icon&#10;&#10;Description automatically generated">
              <a:extLst>
                <a:ext uri="{FF2B5EF4-FFF2-40B4-BE49-F238E27FC236}">
                  <a16:creationId xmlns:a16="http://schemas.microsoft.com/office/drawing/2014/main" id="{BE9E92D3-3DAD-F745-BCCD-42485BAD35BA}"/>
                </a:ext>
              </a:extLst>
            </p:cNvPr>
            <p:cNvPicPr>
              <a:picLocks noChangeAspect="1"/>
            </p:cNvPicPr>
            <p:nvPr/>
          </p:nvPicPr>
          <p:blipFill>
            <a:blip r:embed="rId3"/>
            <a:stretch>
              <a:fillRect/>
            </a:stretch>
          </p:blipFill>
          <p:spPr>
            <a:xfrm>
              <a:off x="7048780" y="4951678"/>
              <a:ext cx="248404" cy="270907"/>
            </a:xfrm>
            <a:prstGeom prst="rect">
              <a:avLst/>
            </a:prstGeom>
          </p:spPr>
        </p:pic>
      </p:grpSp>
    </p:spTree>
    <p:extLst>
      <p:ext uri="{BB962C8B-B14F-4D97-AF65-F5344CB8AC3E}">
        <p14:creationId xmlns:p14="http://schemas.microsoft.com/office/powerpoint/2010/main" val="1258817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RISE OF WOMEN ENTREPRENEURS</a:t>
            </a:r>
          </a:p>
        </p:txBody>
      </p:sp>
      <p:grpSp>
        <p:nvGrpSpPr>
          <p:cNvPr id="15" name="Google Shape;518;p39">
            <a:extLst>
              <a:ext uri="{FF2B5EF4-FFF2-40B4-BE49-F238E27FC236}">
                <a16:creationId xmlns:a16="http://schemas.microsoft.com/office/drawing/2014/main" id="{20B27109-94D0-4B8C-9F6A-C6FF39506395}"/>
              </a:ext>
            </a:extLst>
          </p:cNvPr>
          <p:cNvGrpSpPr/>
          <p:nvPr/>
        </p:nvGrpSpPr>
        <p:grpSpPr>
          <a:xfrm>
            <a:off x="379590" y="1043230"/>
            <a:ext cx="645963" cy="697353"/>
            <a:chOff x="1923675" y="1633650"/>
            <a:chExt cx="436000" cy="435975"/>
          </a:xfrm>
        </p:grpSpPr>
        <p:sp>
          <p:nvSpPr>
            <p:cNvPr id="16" name="Google Shape;519;p39">
              <a:extLst>
                <a:ext uri="{FF2B5EF4-FFF2-40B4-BE49-F238E27FC236}">
                  <a16:creationId xmlns:a16="http://schemas.microsoft.com/office/drawing/2014/main" id="{F7C177C3-1207-4CA5-BB1F-17EF081F8C79}"/>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0;p39">
              <a:extLst>
                <a:ext uri="{FF2B5EF4-FFF2-40B4-BE49-F238E27FC236}">
                  <a16:creationId xmlns:a16="http://schemas.microsoft.com/office/drawing/2014/main" id="{D49A4A75-86CA-4D59-99D4-2E47699AC7CB}"/>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21;p39">
              <a:extLst>
                <a:ext uri="{FF2B5EF4-FFF2-40B4-BE49-F238E27FC236}">
                  <a16:creationId xmlns:a16="http://schemas.microsoft.com/office/drawing/2014/main" id="{A8F2CE8F-156F-40B9-949B-164497EC7042}"/>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2;p39">
              <a:extLst>
                <a:ext uri="{FF2B5EF4-FFF2-40B4-BE49-F238E27FC236}">
                  <a16:creationId xmlns:a16="http://schemas.microsoft.com/office/drawing/2014/main" id="{39F66C56-1E6C-454F-A925-51F3CC4AECF1}"/>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3;p39">
              <a:extLst>
                <a:ext uri="{FF2B5EF4-FFF2-40B4-BE49-F238E27FC236}">
                  <a16:creationId xmlns:a16="http://schemas.microsoft.com/office/drawing/2014/main" id="{BBF5BDF3-EB88-479F-8A83-CA95F77A8670}"/>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4;p39">
              <a:extLst>
                <a:ext uri="{FF2B5EF4-FFF2-40B4-BE49-F238E27FC236}">
                  <a16:creationId xmlns:a16="http://schemas.microsoft.com/office/drawing/2014/main" id="{1755763B-1968-4E6C-B2E8-4BDC07169501}"/>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633846" y="2025885"/>
            <a:ext cx="8924307" cy="32452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rgbClr val="C54A9A"/>
                </a:solidFill>
              </a:rPr>
              <a:t>Many women are becoming successful entrepreneurs because:</a:t>
            </a:r>
          </a:p>
          <a:p>
            <a:pPr marL="342900" indent="-342900">
              <a:buFont typeface="Arial" panose="020B0604020202020204" pitchFamily="34" charset="0"/>
              <a:buChar char="•"/>
            </a:pPr>
            <a:endParaRPr lang="en-US" dirty="0"/>
          </a:p>
          <a:p>
            <a:pPr marL="342900" indent="-342900">
              <a:spcBef>
                <a:spcPts val="500"/>
              </a:spcBef>
              <a:buClr>
                <a:srgbClr val="F26B27"/>
              </a:buClr>
              <a:buFont typeface="Arial" panose="020B0604020202020204" pitchFamily="34" charset="0"/>
              <a:buChar char="•"/>
            </a:pPr>
            <a:r>
              <a:rPr lang="en-US" dirty="0"/>
              <a:t>Some women will start their own business to spend more </a:t>
            </a:r>
            <a:r>
              <a:rPr lang="en-US" b="1" dirty="0"/>
              <a:t>quality time </a:t>
            </a:r>
            <a:r>
              <a:rPr lang="en-US" dirty="0"/>
              <a:t>with family and friends, to have </a:t>
            </a:r>
            <a:r>
              <a:rPr lang="en-US" b="1" dirty="0"/>
              <a:t>flexibility</a:t>
            </a:r>
            <a:r>
              <a:rPr lang="en-US" dirty="0"/>
              <a:t> to travel, to support their families, to fund further education.</a:t>
            </a:r>
          </a:p>
          <a:p>
            <a:pPr marL="342900" indent="-342900">
              <a:spcBef>
                <a:spcPts val="500"/>
              </a:spcBef>
              <a:buClr>
                <a:srgbClr val="F26B27"/>
              </a:buClr>
              <a:buFont typeface="Arial" panose="020B0604020202020204" pitchFamily="34" charset="0"/>
              <a:buChar char="•"/>
            </a:pPr>
            <a:r>
              <a:rPr lang="en-US" dirty="0"/>
              <a:t>Many women are becoming entrepreneurs because </a:t>
            </a:r>
            <a:r>
              <a:rPr lang="en-US" b="1" dirty="0"/>
              <a:t>they want to be their own boss.</a:t>
            </a:r>
          </a:p>
          <a:p>
            <a:pPr marL="342900" indent="-342900">
              <a:buFont typeface="Arial" panose="020B0604020202020204" pitchFamily="34" charset="0"/>
              <a:buChar char="•"/>
            </a:pPr>
            <a:endParaRPr lang="en-US" dirty="0"/>
          </a:p>
          <a:p>
            <a:endParaRPr lang="en-US" dirty="0"/>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a:p>
            <a:endParaRPr lang="en-US" dirty="0"/>
          </a:p>
        </p:txBody>
      </p:sp>
      <p:sp>
        <p:nvSpPr>
          <p:cNvPr id="14" name="Text Placeholder 4">
            <a:extLst>
              <a:ext uri="{FF2B5EF4-FFF2-40B4-BE49-F238E27FC236}">
                <a16:creationId xmlns:a16="http://schemas.microsoft.com/office/drawing/2014/main" id="{8D54D044-3AF6-4E83-A35E-0622DC67E503}"/>
              </a:ext>
            </a:extLst>
          </p:cNvPr>
          <p:cNvSpPr txBox="1">
            <a:spLocks/>
          </p:cNvSpPr>
          <p:nvPr/>
        </p:nvSpPr>
        <p:spPr>
          <a:xfrm>
            <a:off x="3200537" y="6525984"/>
            <a:ext cx="7184572" cy="332016"/>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400" kern="1200" baseline="0">
                <a:solidFill>
                  <a:srgbClr val="00384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buClr>
                <a:srgbClr val="EC2179"/>
              </a:buClr>
            </a:pPr>
            <a:r>
              <a:rPr lang="en-US" sz="1000" dirty="0"/>
              <a:t>https://</a:t>
            </a:r>
            <a:r>
              <a:rPr lang="en-US" sz="1000" dirty="0" err="1"/>
              <a:t>www.linkedin.com</a:t>
            </a:r>
            <a:r>
              <a:rPr lang="en-US" sz="1000" dirty="0"/>
              <a:t>/pulse/how-entrepreneurship-has-changed-21st-century-donya-zimmerman-jd/</a:t>
            </a:r>
          </a:p>
          <a:p>
            <a:pPr algn="r">
              <a:buClr>
                <a:srgbClr val="EC2179"/>
              </a:buClr>
            </a:pPr>
            <a:endParaRPr lang="en-US" dirty="0"/>
          </a:p>
          <a:p>
            <a:pPr algn="r">
              <a:buClr>
                <a:srgbClr val="EC2179"/>
              </a:buClr>
            </a:pPr>
            <a:endParaRPr lang="en-US" dirty="0"/>
          </a:p>
        </p:txBody>
      </p:sp>
      <p:grpSp>
        <p:nvGrpSpPr>
          <p:cNvPr id="13" name="Group 12">
            <a:extLst>
              <a:ext uri="{FF2B5EF4-FFF2-40B4-BE49-F238E27FC236}">
                <a16:creationId xmlns:a16="http://schemas.microsoft.com/office/drawing/2014/main" id="{5925FE53-EFF8-0148-822F-FF7C21B9D51C}"/>
              </a:ext>
            </a:extLst>
          </p:cNvPr>
          <p:cNvGrpSpPr/>
          <p:nvPr/>
        </p:nvGrpSpPr>
        <p:grpSpPr>
          <a:xfrm>
            <a:off x="10268083" y="611984"/>
            <a:ext cx="1401763" cy="1949450"/>
            <a:chOff x="8154988" y="486113"/>
            <a:chExt cx="1401763" cy="1949450"/>
          </a:xfrm>
        </p:grpSpPr>
        <p:pic>
          <p:nvPicPr>
            <p:cNvPr id="22" name="Picture 21" descr="Icon&#10;&#10;Description automatically generated">
              <a:extLst>
                <a:ext uri="{FF2B5EF4-FFF2-40B4-BE49-F238E27FC236}">
                  <a16:creationId xmlns:a16="http://schemas.microsoft.com/office/drawing/2014/main" id="{71991ACB-2474-7742-9CDF-1FD9950998D2}"/>
                </a:ext>
              </a:extLst>
            </p:cNvPr>
            <p:cNvPicPr>
              <a:picLocks noChangeAspect="1"/>
            </p:cNvPicPr>
            <p:nvPr/>
          </p:nvPicPr>
          <p:blipFill>
            <a:blip r:embed="rId2"/>
            <a:stretch>
              <a:fillRect/>
            </a:stretch>
          </p:blipFill>
          <p:spPr>
            <a:xfrm>
              <a:off x="8154988" y="486113"/>
              <a:ext cx="1401763" cy="1949450"/>
            </a:xfrm>
            <a:prstGeom prst="rect">
              <a:avLst/>
            </a:prstGeom>
          </p:spPr>
        </p:pic>
        <p:pic>
          <p:nvPicPr>
            <p:cNvPr id="23" name="Picture 22" descr="Icon&#10;&#10;Description automatically generated">
              <a:extLst>
                <a:ext uri="{FF2B5EF4-FFF2-40B4-BE49-F238E27FC236}">
                  <a16:creationId xmlns:a16="http://schemas.microsoft.com/office/drawing/2014/main" id="{9B503DE5-ADCC-824B-87CF-51C0E46A6787}"/>
                </a:ext>
              </a:extLst>
            </p:cNvPr>
            <p:cNvPicPr>
              <a:picLocks noChangeAspect="1"/>
            </p:cNvPicPr>
            <p:nvPr/>
          </p:nvPicPr>
          <p:blipFill>
            <a:blip r:embed="rId3"/>
            <a:stretch>
              <a:fillRect/>
            </a:stretch>
          </p:blipFill>
          <p:spPr>
            <a:xfrm rot="685402" flipH="1">
              <a:off x="9081358" y="1478570"/>
              <a:ext cx="273791" cy="298594"/>
            </a:xfrm>
            <a:prstGeom prst="rect">
              <a:avLst/>
            </a:prstGeom>
          </p:spPr>
        </p:pic>
      </p:grpSp>
    </p:spTree>
    <p:extLst>
      <p:ext uri="{BB962C8B-B14F-4D97-AF65-F5344CB8AC3E}">
        <p14:creationId xmlns:p14="http://schemas.microsoft.com/office/powerpoint/2010/main" val="2475230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462042" y="377303"/>
            <a:ext cx="9649486" cy="697353"/>
          </a:xfrm>
        </p:spPr>
        <p:txBody>
          <a:bodyPr/>
          <a:lstStyle/>
          <a:p>
            <a:r>
              <a:rPr lang="en-US" dirty="0"/>
              <a:t>TIME TO THINK ACTIVITY</a:t>
            </a:r>
          </a:p>
        </p:txBody>
      </p:sp>
      <p:grpSp>
        <p:nvGrpSpPr>
          <p:cNvPr id="15" name="Google Shape;518;p39">
            <a:extLst>
              <a:ext uri="{FF2B5EF4-FFF2-40B4-BE49-F238E27FC236}">
                <a16:creationId xmlns:a16="http://schemas.microsoft.com/office/drawing/2014/main" id="{20B27109-94D0-4B8C-9F6A-C6FF39506395}"/>
              </a:ext>
            </a:extLst>
          </p:cNvPr>
          <p:cNvGrpSpPr/>
          <p:nvPr/>
        </p:nvGrpSpPr>
        <p:grpSpPr>
          <a:xfrm>
            <a:off x="379590" y="1043230"/>
            <a:ext cx="645963" cy="697353"/>
            <a:chOff x="1923675" y="1633650"/>
            <a:chExt cx="436000" cy="435975"/>
          </a:xfrm>
        </p:grpSpPr>
        <p:sp>
          <p:nvSpPr>
            <p:cNvPr id="16" name="Google Shape;519;p39">
              <a:extLst>
                <a:ext uri="{FF2B5EF4-FFF2-40B4-BE49-F238E27FC236}">
                  <a16:creationId xmlns:a16="http://schemas.microsoft.com/office/drawing/2014/main" id="{F7C177C3-1207-4CA5-BB1F-17EF081F8C79}"/>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0;p39">
              <a:extLst>
                <a:ext uri="{FF2B5EF4-FFF2-40B4-BE49-F238E27FC236}">
                  <a16:creationId xmlns:a16="http://schemas.microsoft.com/office/drawing/2014/main" id="{D49A4A75-86CA-4D59-99D4-2E47699AC7CB}"/>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21;p39">
              <a:extLst>
                <a:ext uri="{FF2B5EF4-FFF2-40B4-BE49-F238E27FC236}">
                  <a16:creationId xmlns:a16="http://schemas.microsoft.com/office/drawing/2014/main" id="{A8F2CE8F-156F-40B9-949B-164497EC7042}"/>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2;p39">
              <a:extLst>
                <a:ext uri="{FF2B5EF4-FFF2-40B4-BE49-F238E27FC236}">
                  <a16:creationId xmlns:a16="http://schemas.microsoft.com/office/drawing/2014/main" id="{39F66C56-1E6C-454F-A925-51F3CC4AECF1}"/>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3;p39">
              <a:extLst>
                <a:ext uri="{FF2B5EF4-FFF2-40B4-BE49-F238E27FC236}">
                  <a16:creationId xmlns:a16="http://schemas.microsoft.com/office/drawing/2014/main" id="{BBF5BDF3-EB88-479F-8A83-CA95F77A8670}"/>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4;p39">
              <a:extLst>
                <a:ext uri="{FF2B5EF4-FFF2-40B4-BE49-F238E27FC236}">
                  <a16:creationId xmlns:a16="http://schemas.microsoft.com/office/drawing/2014/main" id="{1755763B-1968-4E6C-B2E8-4BDC07169501}"/>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462042" y="940014"/>
            <a:ext cx="8596676" cy="32452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rgbClr val="C54A9A"/>
                </a:solidFill>
              </a:rPr>
              <a:t>1. Ask yourself, do you :</a:t>
            </a:r>
          </a:p>
          <a:p>
            <a:pPr marL="342900" indent="-342900">
              <a:spcBef>
                <a:spcPts val="500"/>
              </a:spcBef>
              <a:buClr>
                <a:srgbClr val="F26B27"/>
              </a:buClr>
              <a:buFont typeface="Arial" panose="020B0604020202020204" pitchFamily="34" charset="0"/>
              <a:buChar char="•"/>
            </a:pPr>
            <a:r>
              <a:rPr lang="en-US" dirty="0"/>
              <a:t>have a business idea that has been nagging at your mind                                 and heart?</a:t>
            </a:r>
          </a:p>
          <a:p>
            <a:pPr marL="342900" indent="-342900">
              <a:spcBef>
                <a:spcPts val="500"/>
              </a:spcBef>
              <a:buClr>
                <a:srgbClr val="F26B27"/>
              </a:buClr>
              <a:buFont typeface="Arial" panose="020B0604020202020204" pitchFamily="34" charset="0"/>
              <a:buChar char="•"/>
            </a:pPr>
            <a:r>
              <a:rPr lang="en-US" dirty="0"/>
              <a:t>want to have </a:t>
            </a:r>
            <a:r>
              <a:rPr lang="en-US" b="1" dirty="0"/>
              <a:t>creative control </a:t>
            </a:r>
            <a:r>
              <a:rPr lang="en-US" dirty="0"/>
              <a:t>of your ideal lifestyle?</a:t>
            </a:r>
          </a:p>
          <a:p>
            <a:pPr marL="342900" indent="-342900">
              <a:spcBef>
                <a:spcPts val="500"/>
              </a:spcBef>
              <a:buClr>
                <a:srgbClr val="F26B27"/>
              </a:buClr>
              <a:buFont typeface="Arial" panose="020B0604020202020204" pitchFamily="34" charset="0"/>
              <a:buChar char="•"/>
            </a:pPr>
            <a:r>
              <a:rPr lang="en-US" dirty="0"/>
              <a:t>have to start businesses </a:t>
            </a:r>
            <a:r>
              <a:rPr lang="en-US" b="1" dirty="0"/>
              <a:t>out of necessity?  </a:t>
            </a:r>
            <a:r>
              <a:rPr lang="en-US" dirty="0"/>
              <a:t>For example, due to your  personal circumstances, you are unable to be an employee</a:t>
            </a:r>
          </a:p>
          <a:p>
            <a:pPr marL="342900" indent="-342900">
              <a:spcBef>
                <a:spcPts val="500"/>
              </a:spcBef>
              <a:buClr>
                <a:srgbClr val="F26B27"/>
              </a:buClr>
              <a:buFont typeface="Arial" panose="020B0604020202020204" pitchFamily="34" charset="0"/>
              <a:buChar char="•"/>
            </a:pPr>
            <a:r>
              <a:rPr lang="en-US" dirty="0"/>
              <a:t>want to start a businesses because you are </a:t>
            </a:r>
            <a:r>
              <a:rPr lang="en-US" b="1" dirty="0"/>
              <a:t>passionate about a certain cause?</a:t>
            </a:r>
          </a:p>
          <a:p>
            <a:pPr marL="342900" indent="-342900">
              <a:spcBef>
                <a:spcPts val="500"/>
              </a:spcBef>
              <a:buClr>
                <a:srgbClr val="F26B27"/>
              </a:buClr>
              <a:buFont typeface="Arial" panose="020B0604020202020204" pitchFamily="34" charset="0"/>
              <a:buChar char="•"/>
            </a:pPr>
            <a:endParaRPr lang="en-US" b="1" dirty="0"/>
          </a:p>
          <a:p>
            <a:pPr>
              <a:spcBef>
                <a:spcPts val="500"/>
              </a:spcBef>
              <a:buClr>
                <a:srgbClr val="F26B27"/>
              </a:buClr>
            </a:pPr>
            <a:r>
              <a:rPr lang="en-US" sz="2400" b="1" dirty="0">
                <a:solidFill>
                  <a:srgbClr val="C54A9A"/>
                </a:solidFill>
              </a:rPr>
              <a:t>2. How many different migrant women business owners do you know?</a:t>
            </a:r>
          </a:p>
          <a:p>
            <a:r>
              <a:rPr lang="en-US" dirty="0"/>
              <a:t>Make a list of the names of all the different local businesses you know that are run by women from different nationalities.                                    </a:t>
            </a:r>
            <a:r>
              <a:rPr lang="en-US" sz="2000" i="1" dirty="0">
                <a:solidFill>
                  <a:srgbClr val="F26B27"/>
                </a:solidFill>
              </a:rPr>
              <a:t>Role models are so important in influencing decisions to become self-employed, we cannot be what we cannot see.</a:t>
            </a:r>
          </a:p>
          <a:p>
            <a:pPr>
              <a:spcBef>
                <a:spcPts val="500"/>
              </a:spcBef>
              <a:buClr>
                <a:srgbClr val="F26B27"/>
              </a:buClr>
            </a:pPr>
            <a:endParaRPr lang="en-US" sz="2400" b="1" dirty="0">
              <a:solidFill>
                <a:srgbClr val="C54A9A"/>
              </a:solidFill>
            </a:endParaRPr>
          </a:p>
          <a:p>
            <a:pPr marL="342900" indent="-342900">
              <a:spcBef>
                <a:spcPts val="500"/>
              </a:spcBef>
              <a:buClr>
                <a:srgbClr val="F26B27"/>
              </a:buClr>
              <a:buFont typeface="Arial" panose="020B0604020202020204" pitchFamily="34" charset="0"/>
              <a:buChar char="•"/>
            </a:pPr>
            <a:endParaRPr lang="en-US" dirty="0"/>
          </a:p>
          <a:p>
            <a:endParaRPr lang="en-US" dirty="0"/>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a:p>
            <a:endParaRPr lang="en-US" dirty="0"/>
          </a:p>
        </p:txBody>
      </p:sp>
      <p:sp>
        <p:nvSpPr>
          <p:cNvPr id="14" name="Text Placeholder 4">
            <a:extLst>
              <a:ext uri="{FF2B5EF4-FFF2-40B4-BE49-F238E27FC236}">
                <a16:creationId xmlns:a16="http://schemas.microsoft.com/office/drawing/2014/main" id="{8D54D044-3AF6-4E83-A35E-0622DC67E503}"/>
              </a:ext>
            </a:extLst>
          </p:cNvPr>
          <p:cNvSpPr txBox="1">
            <a:spLocks/>
          </p:cNvSpPr>
          <p:nvPr/>
        </p:nvSpPr>
        <p:spPr>
          <a:xfrm>
            <a:off x="3200537" y="6525984"/>
            <a:ext cx="7184572" cy="332016"/>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400" kern="1200" baseline="0">
                <a:solidFill>
                  <a:srgbClr val="00384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buClr>
                <a:srgbClr val="EC2179"/>
              </a:buClr>
            </a:pPr>
            <a:r>
              <a:rPr lang="en-US" sz="1000" dirty="0"/>
              <a:t>https://</a:t>
            </a:r>
            <a:r>
              <a:rPr lang="en-US" sz="1000" dirty="0" err="1"/>
              <a:t>www.linkedin.com</a:t>
            </a:r>
            <a:r>
              <a:rPr lang="en-US" sz="1000" dirty="0"/>
              <a:t>/pulse/how-entrepreneurship-has-changed-21st-century-donya-zimmerman-jd/</a:t>
            </a:r>
          </a:p>
          <a:p>
            <a:pPr algn="r">
              <a:buClr>
                <a:srgbClr val="EC2179"/>
              </a:buClr>
            </a:pPr>
            <a:endParaRPr lang="en-US" dirty="0"/>
          </a:p>
          <a:p>
            <a:pPr algn="r">
              <a:buClr>
                <a:srgbClr val="EC2179"/>
              </a:buClr>
            </a:pPr>
            <a:endParaRPr lang="en-US" dirty="0"/>
          </a:p>
        </p:txBody>
      </p:sp>
      <p:grpSp>
        <p:nvGrpSpPr>
          <p:cNvPr id="25" name="Group 24">
            <a:extLst>
              <a:ext uri="{FF2B5EF4-FFF2-40B4-BE49-F238E27FC236}">
                <a16:creationId xmlns:a16="http://schemas.microsoft.com/office/drawing/2014/main" id="{EFCF6023-13EC-4E6D-A56F-1B5875DAF31B}"/>
              </a:ext>
            </a:extLst>
          </p:cNvPr>
          <p:cNvGrpSpPr/>
          <p:nvPr/>
        </p:nvGrpSpPr>
        <p:grpSpPr>
          <a:xfrm>
            <a:off x="9039213" y="382278"/>
            <a:ext cx="2742529" cy="2273086"/>
            <a:chOff x="9580759" y="2511231"/>
            <a:chExt cx="2146640" cy="1779196"/>
          </a:xfrm>
        </p:grpSpPr>
        <p:pic>
          <p:nvPicPr>
            <p:cNvPr id="26" name="Picture 25" descr="A picture containing text, clock&#10;&#10;Description automatically generated">
              <a:extLst>
                <a:ext uri="{FF2B5EF4-FFF2-40B4-BE49-F238E27FC236}">
                  <a16:creationId xmlns:a16="http://schemas.microsoft.com/office/drawing/2014/main" id="{8933EBF6-3BAA-4968-84BA-E38C81E9A817}"/>
                </a:ext>
              </a:extLst>
            </p:cNvPr>
            <p:cNvPicPr>
              <a:picLocks noChangeAspect="1"/>
            </p:cNvPicPr>
            <p:nvPr/>
          </p:nvPicPr>
          <p:blipFill>
            <a:blip r:embed="rId2"/>
            <a:stretch>
              <a:fillRect/>
            </a:stretch>
          </p:blipFill>
          <p:spPr>
            <a:xfrm>
              <a:off x="9580759" y="2511231"/>
              <a:ext cx="2146640" cy="1779196"/>
            </a:xfrm>
            <a:prstGeom prst="rect">
              <a:avLst/>
            </a:prstGeom>
          </p:spPr>
        </p:pic>
        <p:pic>
          <p:nvPicPr>
            <p:cNvPr id="27" name="Picture 26" descr="Icon&#10;&#10;Description automatically generated">
              <a:extLst>
                <a:ext uri="{FF2B5EF4-FFF2-40B4-BE49-F238E27FC236}">
                  <a16:creationId xmlns:a16="http://schemas.microsoft.com/office/drawing/2014/main" id="{6C3BD88C-E7B9-4C0B-88CC-47A1EB0F7336}"/>
                </a:ext>
              </a:extLst>
            </p:cNvPr>
            <p:cNvPicPr>
              <a:picLocks noChangeAspect="1"/>
            </p:cNvPicPr>
            <p:nvPr/>
          </p:nvPicPr>
          <p:blipFill>
            <a:blip r:embed="rId3"/>
            <a:stretch>
              <a:fillRect/>
            </a:stretch>
          </p:blipFill>
          <p:spPr>
            <a:xfrm flipH="1">
              <a:off x="11340749" y="3156433"/>
              <a:ext cx="224095" cy="244396"/>
            </a:xfrm>
            <a:prstGeom prst="rect">
              <a:avLst/>
            </a:prstGeom>
          </p:spPr>
        </p:pic>
      </p:grpSp>
    </p:spTree>
    <p:extLst>
      <p:ext uri="{BB962C8B-B14F-4D97-AF65-F5344CB8AC3E}">
        <p14:creationId xmlns:p14="http://schemas.microsoft.com/office/powerpoint/2010/main" val="3272879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D9878B-258D-4EB2-94EF-AC545AA43A46}"/>
              </a:ext>
            </a:extLst>
          </p:cNvPr>
          <p:cNvSpPr>
            <a:spLocks noGrp="1"/>
          </p:cNvSpPr>
          <p:nvPr>
            <p:ph type="body" sz="quarter" idx="13"/>
          </p:nvPr>
        </p:nvSpPr>
        <p:spPr>
          <a:xfrm>
            <a:off x="1584432" y="537446"/>
            <a:ext cx="10119888" cy="1462804"/>
          </a:xfrm>
        </p:spPr>
        <p:txBody>
          <a:bodyPr>
            <a:normAutofit/>
          </a:bodyPr>
          <a:lstStyle/>
          <a:p>
            <a:r>
              <a:rPr lang="en-GB" sz="3200" dirty="0">
                <a:solidFill>
                  <a:srgbClr val="C54A9A"/>
                </a:solidFill>
              </a:rPr>
              <a:t>LISTEN</a:t>
            </a:r>
          </a:p>
          <a:p>
            <a:r>
              <a:rPr lang="en-GB" sz="3200" dirty="0">
                <a:solidFill>
                  <a:srgbClr val="C54A9A"/>
                </a:solidFill>
              </a:rPr>
              <a:t>START UPS WITH NO BORDERS PODCAST</a:t>
            </a:r>
            <a:endParaRPr lang="en-IE" sz="2400" dirty="0">
              <a:solidFill>
                <a:srgbClr val="C54A9A"/>
              </a:solidFill>
            </a:endParaRPr>
          </a:p>
        </p:txBody>
      </p:sp>
      <p:sp>
        <p:nvSpPr>
          <p:cNvPr id="3" name="Text Placeholder 2">
            <a:extLst>
              <a:ext uri="{FF2B5EF4-FFF2-40B4-BE49-F238E27FC236}">
                <a16:creationId xmlns:a16="http://schemas.microsoft.com/office/drawing/2014/main" id="{A2E46BE8-4E01-4394-85D5-77C7BDD0C07D}"/>
              </a:ext>
            </a:extLst>
          </p:cNvPr>
          <p:cNvSpPr>
            <a:spLocks noGrp="1"/>
          </p:cNvSpPr>
          <p:nvPr>
            <p:ph type="body" sz="quarter" idx="14"/>
          </p:nvPr>
        </p:nvSpPr>
        <p:spPr>
          <a:xfrm>
            <a:off x="1584432" y="2236763"/>
            <a:ext cx="5147838" cy="3245241"/>
          </a:xfrm>
        </p:spPr>
        <p:txBody>
          <a:bodyPr/>
          <a:lstStyle/>
          <a:p>
            <a:r>
              <a:rPr lang="en-GB" dirty="0"/>
              <a:t>We love this inspiring podcast series about migrant entrepreneurship. Some of it can be a little high level, but dig deep, it provides interesting information and stories from other entrepreneurs with migrant and refugee backgrounds , many of whom are female, that can serve as role models and case studies for aspiring entrepreneurs.</a:t>
            </a:r>
          </a:p>
          <a:p>
            <a:r>
              <a:rPr lang="en-GB" dirty="0"/>
              <a:t>New episodes are being aired every week .</a:t>
            </a:r>
          </a:p>
          <a:p>
            <a:endParaRPr lang="en-IE" dirty="0"/>
          </a:p>
        </p:txBody>
      </p:sp>
      <p:sp>
        <p:nvSpPr>
          <p:cNvPr id="5" name="TextBox 4">
            <a:extLst>
              <a:ext uri="{FF2B5EF4-FFF2-40B4-BE49-F238E27FC236}">
                <a16:creationId xmlns:a16="http://schemas.microsoft.com/office/drawing/2014/main" id="{3CF018C4-3ACE-40D9-A7BA-CDCA93C00ADD}"/>
              </a:ext>
            </a:extLst>
          </p:cNvPr>
          <p:cNvSpPr txBox="1"/>
          <p:nvPr/>
        </p:nvSpPr>
        <p:spPr>
          <a:xfrm>
            <a:off x="7063740" y="1988820"/>
            <a:ext cx="4812030" cy="4524315"/>
          </a:xfrm>
          <a:prstGeom prst="rect">
            <a:avLst/>
          </a:prstGeom>
          <a:solidFill>
            <a:srgbClr val="FFC652"/>
          </a:solidFill>
        </p:spPr>
        <p:txBody>
          <a:bodyPr wrap="square">
            <a:spAutoFit/>
          </a:bodyPr>
          <a:lstStyle/>
          <a:p>
            <a:r>
              <a:rPr lang="en-GB" sz="2400" b="1" dirty="0">
                <a:solidFill>
                  <a:schemeClr val="bg1"/>
                </a:solidFill>
              </a:rPr>
              <a:t>Step 1:</a:t>
            </a:r>
            <a:r>
              <a:rPr lang="en-GB" sz="2400" dirty="0">
                <a:solidFill>
                  <a:schemeClr val="bg1"/>
                </a:solidFill>
              </a:rPr>
              <a:t> Go to </a:t>
            </a:r>
            <a:r>
              <a:rPr lang="en-GB" sz="2400" dirty="0">
                <a:solidFill>
                  <a:schemeClr val="bg1"/>
                </a:solidFill>
                <a:hlinkClick r:id="rId2">
                  <a:extLst>
                    <a:ext uri="{A12FA001-AC4F-418D-AE19-62706E023703}">
                      <ahyp:hlinkClr xmlns:ahyp="http://schemas.microsoft.com/office/drawing/2018/hyperlinkcolor" val="tx"/>
                    </a:ext>
                  </a:extLst>
                </a:hlinkClick>
              </a:rPr>
              <a:t>https://startupswb.com/podcast</a:t>
            </a:r>
            <a:endParaRPr lang="en-GB" sz="2400" dirty="0">
              <a:solidFill>
                <a:schemeClr val="bg1"/>
              </a:solidFill>
            </a:endParaRPr>
          </a:p>
          <a:p>
            <a:r>
              <a:rPr lang="en-GB" sz="2400" b="1" dirty="0">
                <a:solidFill>
                  <a:schemeClr val="bg1"/>
                </a:solidFill>
              </a:rPr>
              <a:t>Step 2:</a:t>
            </a:r>
            <a:r>
              <a:rPr lang="en-GB" sz="2400" dirty="0">
                <a:solidFill>
                  <a:schemeClr val="bg1"/>
                </a:solidFill>
              </a:rPr>
              <a:t> Click on the “Podcast” button to listen to any episode you would like</a:t>
            </a:r>
          </a:p>
          <a:p>
            <a:r>
              <a:rPr lang="en-GB" sz="2400" b="1" dirty="0">
                <a:solidFill>
                  <a:schemeClr val="bg1"/>
                </a:solidFill>
              </a:rPr>
              <a:t>Step 3:</a:t>
            </a:r>
            <a:r>
              <a:rPr lang="en-GB" sz="2400" dirty="0">
                <a:solidFill>
                  <a:schemeClr val="bg1"/>
                </a:solidFill>
              </a:rPr>
              <a:t> …Click on the “News &amp; Stories” </a:t>
            </a:r>
            <a:r>
              <a:rPr lang="en-GB" sz="2400" dirty="0">
                <a:solidFill>
                  <a:schemeClr val="bg1"/>
                </a:solidFill>
                <a:hlinkClick r:id="rId3">
                  <a:extLst>
                    <a:ext uri="{A12FA001-AC4F-418D-AE19-62706E023703}">
                      <ahyp:hlinkClr xmlns:ahyp="http://schemas.microsoft.com/office/drawing/2018/hyperlinkcolor" val="tx"/>
                    </a:ext>
                  </a:extLst>
                </a:hlinkClick>
              </a:rPr>
              <a:t>https://startupswb.com/news-stories</a:t>
            </a:r>
            <a:r>
              <a:rPr lang="en-GB" sz="2400" dirty="0">
                <a:solidFill>
                  <a:schemeClr val="bg1"/>
                </a:solidFill>
              </a:rPr>
              <a:t> to browse through other relevant and interesting information presented in short story and news posts.</a:t>
            </a:r>
          </a:p>
        </p:txBody>
      </p:sp>
    </p:spTree>
    <p:extLst>
      <p:ext uri="{BB962C8B-B14F-4D97-AF65-F5344CB8AC3E}">
        <p14:creationId xmlns:p14="http://schemas.microsoft.com/office/powerpoint/2010/main" val="2150284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5715000" y="2207771"/>
            <a:ext cx="6477000" cy="697353"/>
          </a:xfrm>
        </p:spPr>
        <p:txBody>
          <a:bodyPr/>
          <a:lstStyle/>
          <a:p>
            <a:r>
              <a:rPr lang="en-US" dirty="0"/>
              <a:t>LET’S MATCH YOUR SKILLS TO ENTREPRENEURSHIP</a:t>
            </a:r>
          </a:p>
          <a:p>
            <a:r>
              <a:rPr lang="en-US" sz="2400" dirty="0"/>
              <a:t>(CORE COMPETENCIES OF ENTERPRENEURSHIP)</a:t>
            </a:r>
          </a:p>
        </p:txBody>
      </p:sp>
      <p:grpSp>
        <p:nvGrpSpPr>
          <p:cNvPr id="7" name="Group 6">
            <a:extLst>
              <a:ext uri="{FF2B5EF4-FFF2-40B4-BE49-F238E27FC236}">
                <a16:creationId xmlns:a16="http://schemas.microsoft.com/office/drawing/2014/main" id="{2B0EB7AE-004E-3C47-B985-6C3E25938379}"/>
              </a:ext>
            </a:extLst>
          </p:cNvPr>
          <p:cNvGrpSpPr/>
          <p:nvPr/>
        </p:nvGrpSpPr>
        <p:grpSpPr>
          <a:xfrm flipH="1">
            <a:off x="121578" y="2116672"/>
            <a:ext cx="6330334" cy="4193975"/>
            <a:chOff x="228600" y="2589279"/>
            <a:chExt cx="2935288" cy="1944688"/>
          </a:xfrm>
        </p:grpSpPr>
        <p:pic>
          <p:nvPicPr>
            <p:cNvPr id="8" name="Picture 7" descr="A picture containing text&#10;&#10;Description automatically generated">
              <a:extLst>
                <a:ext uri="{FF2B5EF4-FFF2-40B4-BE49-F238E27FC236}">
                  <a16:creationId xmlns:a16="http://schemas.microsoft.com/office/drawing/2014/main" id="{88EECF7B-432D-7842-92A5-405693688A22}"/>
                </a:ext>
              </a:extLst>
            </p:cNvPr>
            <p:cNvPicPr>
              <a:picLocks noChangeAspect="1"/>
            </p:cNvPicPr>
            <p:nvPr/>
          </p:nvPicPr>
          <p:blipFill>
            <a:blip r:embed="rId2"/>
            <a:stretch>
              <a:fillRect/>
            </a:stretch>
          </p:blipFill>
          <p:spPr>
            <a:xfrm>
              <a:off x="228600" y="2589279"/>
              <a:ext cx="2935288" cy="1944688"/>
            </a:xfrm>
            <a:prstGeom prst="rect">
              <a:avLst/>
            </a:prstGeom>
          </p:spPr>
        </p:pic>
        <p:pic>
          <p:nvPicPr>
            <p:cNvPr id="9" name="Picture 8" descr="Icon&#10;&#10;Description automatically generated">
              <a:extLst>
                <a:ext uri="{FF2B5EF4-FFF2-40B4-BE49-F238E27FC236}">
                  <a16:creationId xmlns:a16="http://schemas.microsoft.com/office/drawing/2014/main" id="{845C256B-F9C6-5646-970E-FE7DC0644318}"/>
                </a:ext>
              </a:extLst>
            </p:cNvPr>
            <p:cNvPicPr>
              <a:picLocks noChangeAspect="1"/>
            </p:cNvPicPr>
            <p:nvPr/>
          </p:nvPicPr>
          <p:blipFill>
            <a:blip r:embed="rId3"/>
            <a:stretch>
              <a:fillRect/>
            </a:stretch>
          </p:blipFill>
          <p:spPr>
            <a:xfrm flipH="1">
              <a:off x="2493295" y="3198654"/>
              <a:ext cx="241903" cy="263817"/>
            </a:xfrm>
            <a:prstGeom prst="rect">
              <a:avLst/>
            </a:prstGeom>
          </p:spPr>
        </p:pic>
      </p:grpSp>
    </p:spTree>
    <p:extLst>
      <p:ext uri="{BB962C8B-B14F-4D97-AF65-F5344CB8AC3E}">
        <p14:creationId xmlns:p14="http://schemas.microsoft.com/office/powerpoint/2010/main" val="1655898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39836" y="785664"/>
            <a:ext cx="5745702" cy="1381662"/>
          </a:xfrm>
        </p:spPr>
        <p:txBody>
          <a:bodyPr/>
          <a:lstStyle/>
          <a:p>
            <a:r>
              <a:rPr lang="en-US" dirty="0"/>
              <a:t>ENTREPRENEURSHIP -             IT’S WITHIN YOU ALREADY</a:t>
            </a:r>
          </a:p>
        </p:txBody>
      </p:sp>
      <p:sp>
        <p:nvSpPr>
          <p:cNvPr id="6" name="Text Placeholder 5"/>
          <p:cNvSpPr>
            <a:spLocks noGrp="1"/>
          </p:cNvSpPr>
          <p:nvPr>
            <p:ph type="body" sz="quarter" idx="14"/>
          </p:nvPr>
        </p:nvSpPr>
        <p:spPr>
          <a:xfrm>
            <a:off x="329334" y="2328981"/>
            <a:ext cx="7737705" cy="3644887"/>
          </a:xfrm>
        </p:spPr>
        <p:txBody>
          <a:bodyPr/>
          <a:lstStyle/>
          <a:p>
            <a:pPr>
              <a:lnSpc>
                <a:spcPct val="100000"/>
              </a:lnSpc>
            </a:pPr>
            <a:r>
              <a:rPr lang="en-US" b="1" dirty="0">
                <a:solidFill>
                  <a:srgbClr val="C54A9A"/>
                </a:solidFill>
              </a:rPr>
              <a:t>Flexibility, Adaptability and Problem Solving</a:t>
            </a:r>
          </a:p>
          <a:p>
            <a:pPr>
              <a:lnSpc>
                <a:spcPct val="100000"/>
              </a:lnSpc>
            </a:pPr>
            <a:r>
              <a:rPr lang="en-US" dirty="0"/>
              <a:t>Entrepreneurs need to be able to treat every problem they encounter quickly and adeptly, without taking too long to address them. Being agile and flexible allows entrepreneurs to remain proactive and vigilant, preventing small problems from becoming major ones. Women practice flexibility every day!</a:t>
            </a:r>
          </a:p>
          <a:p>
            <a:pPr marL="12700" indent="-12700">
              <a:lnSpc>
                <a:spcPct val="100000"/>
              </a:lnSpc>
              <a:tabLst>
                <a:tab pos="346075" algn="l"/>
              </a:tabLst>
            </a:pPr>
            <a:r>
              <a:rPr lang="en-US" b="1" dirty="0">
                <a:solidFill>
                  <a:srgbClr val="C54A9A"/>
                </a:solidFill>
              </a:rPr>
              <a:t>Hard Work, Initiative &amp; Self-Reliance</a:t>
            </a:r>
          </a:p>
          <a:p>
            <a:pPr marL="12700" indent="-12700">
              <a:lnSpc>
                <a:spcPct val="100000"/>
              </a:lnSpc>
              <a:tabLst>
                <a:tab pos="346075" algn="l"/>
              </a:tabLst>
            </a:pPr>
            <a:r>
              <a:rPr lang="en-US" dirty="0"/>
              <a:t>	The power to take ownership of a project and work through obstacles independently.</a:t>
            </a:r>
          </a:p>
          <a:p>
            <a:pPr marL="12700" indent="-12700">
              <a:lnSpc>
                <a:spcPct val="100000"/>
              </a:lnSpc>
              <a:tabLst>
                <a:tab pos="346075" algn="l"/>
              </a:tabLst>
            </a:pPr>
            <a:endParaRPr lang="en-US" dirty="0"/>
          </a:p>
          <a:p>
            <a:pPr>
              <a:lnSpc>
                <a:spcPct val="100000"/>
              </a:lnSpc>
            </a:pPr>
            <a:endParaRPr lang="en-US" dirty="0"/>
          </a:p>
          <a:p>
            <a:pPr>
              <a:lnSpc>
                <a:spcPct val="100000"/>
              </a:lnSpc>
            </a:pPr>
            <a:endParaRPr lang="en-US" dirty="0"/>
          </a:p>
          <a:p>
            <a:pPr>
              <a:lnSpc>
                <a:spcPct val="100000"/>
              </a:lnSpc>
            </a:pPr>
            <a:endParaRPr lang="en-US" dirty="0"/>
          </a:p>
          <a:p>
            <a:endParaRPr lang="en-US" dirty="0"/>
          </a:p>
        </p:txBody>
      </p:sp>
      <p:grpSp>
        <p:nvGrpSpPr>
          <p:cNvPr id="17" name="Google Shape;822;p39"/>
          <p:cNvGrpSpPr/>
          <p:nvPr/>
        </p:nvGrpSpPr>
        <p:grpSpPr>
          <a:xfrm>
            <a:off x="230187" y="1074656"/>
            <a:ext cx="892351" cy="543007"/>
            <a:chOff x="3269900" y="3064500"/>
            <a:chExt cx="432325" cy="263075"/>
          </a:xfrm>
        </p:grpSpPr>
        <p:sp>
          <p:nvSpPr>
            <p:cNvPr id="18" name="Google Shape;823;p39"/>
            <p:cNvSpPr/>
            <p:nvPr/>
          </p:nvSpPr>
          <p:spPr>
            <a:xfrm>
              <a:off x="3269900" y="3064500"/>
              <a:ext cx="432325" cy="263075"/>
            </a:xfrm>
            <a:custGeom>
              <a:avLst/>
              <a:gdLst/>
              <a:ahLst/>
              <a:cxnLst/>
              <a:rect l="l" t="t" r="r" b="b"/>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24;p39"/>
            <p:cNvSpPr/>
            <p:nvPr/>
          </p:nvSpPr>
          <p:spPr>
            <a:xfrm>
              <a:off x="3445875" y="3155825"/>
              <a:ext cx="80400" cy="80400"/>
            </a:xfrm>
            <a:custGeom>
              <a:avLst/>
              <a:gdLst/>
              <a:ahLst/>
              <a:cxnLst/>
              <a:rect l="l" t="t" r="r" b="b"/>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25;p39"/>
            <p:cNvSpPr/>
            <p:nvPr/>
          </p:nvSpPr>
          <p:spPr>
            <a:xfrm>
              <a:off x="3381925" y="3091900"/>
              <a:ext cx="208275" cy="208275"/>
            </a:xfrm>
            <a:custGeom>
              <a:avLst/>
              <a:gdLst/>
              <a:ahLst/>
              <a:cxnLst/>
              <a:rect l="l" t="t" r="r" b="b"/>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roup 9">
            <a:extLst>
              <a:ext uri="{FF2B5EF4-FFF2-40B4-BE49-F238E27FC236}">
                <a16:creationId xmlns:a16="http://schemas.microsoft.com/office/drawing/2014/main" id="{5F2CB7E2-B751-D54A-A62A-7E15C9E31661}"/>
              </a:ext>
            </a:extLst>
          </p:cNvPr>
          <p:cNvGrpSpPr/>
          <p:nvPr/>
        </p:nvGrpSpPr>
        <p:grpSpPr>
          <a:xfrm flipH="1">
            <a:off x="8596400" y="2671309"/>
            <a:ext cx="3134185" cy="2427175"/>
            <a:chOff x="9795436" y="4782201"/>
            <a:chExt cx="2113301" cy="1636582"/>
          </a:xfrm>
        </p:grpSpPr>
        <p:pic>
          <p:nvPicPr>
            <p:cNvPr id="11" name="Picture 10" descr="Icon&#10;&#10;Description automatically generated">
              <a:extLst>
                <a:ext uri="{FF2B5EF4-FFF2-40B4-BE49-F238E27FC236}">
                  <a16:creationId xmlns:a16="http://schemas.microsoft.com/office/drawing/2014/main" id="{95003230-0AEB-2541-8E14-9209DE7BA4D3}"/>
                </a:ext>
              </a:extLst>
            </p:cNvPr>
            <p:cNvPicPr>
              <a:picLocks noChangeAspect="1"/>
            </p:cNvPicPr>
            <p:nvPr/>
          </p:nvPicPr>
          <p:blipFill>
            <a:blip r:embed="rId2"/>
            <a:stretch>
              <a:fillRect/>
            </a:stretch>
          </p:blipFill>
          <p:spPr>
            <a:xfrm>
              <a:off x="9882493" y="4782201"/>
              <a:ext cx="2026244" cy="1636582"/>
            </a:xfrm>
            <a:prstGeom prst="rect">
              <a:avLst/>
            </a:prstGeom>
          </p:spPr>
        </p:pic>
        <p:pic>
          <p:nvPicPr>
            <p:cNvPr id="12" name="Picture 11" descr="Icon&#10;&#10;Description automatically generated">
              <a:extLst>
                <a:ext uri="{FF2B5EF4-FFF2-40B4-BE49-F238E27FC236}">
                  <a16:creationId xmlns:a16="http://schemas.microsoft.com/office/drawing/2014/main" id="{6E41EA25-B064-0B4B-AFA8-2CA2A6D55B9A}"/>
                </a:ext>
              </a:extLst>
            </p:cNvPr>
            <p:cNvPicPr>
              <a:picLocks noChangeAspect="1"/>
            </p:cNvPicPr>
            <p:nvPr/>
          </p:nvPicPr>
          <p:blipFill>
            <a:blip r:embed="rId3"/>
            <a:stretch>
              <a:fillRect/>
            </a:stretch>
          </p:blipFill>
          <p:spPr>
            <a:xfrm>
              <a:off x="9795436" y="5273006"/>
              <a:ext cx="283081" cy="308726"/>
            </a:xfrm>
            <a:prstGeom prst="rect">
              <a:avLst/>
            </a:prstGeom>
          </p:spPr>
        </p:pic>
      </p:grpSp>
    </p:spTree>
    <p:extLst>
      <p:ext uri="{BB962C8B-B14F-4D97-AF65-F5344CB8AC3E}">
        <p14:creationId xmlns:p14="http://schemas.microsoft.com/office/powerpoint/2010/main" val="2380759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39836" y="785664"/>
            <a:ext cx="5745702" cy="1381662"/>
          </a:xfrm>
        </p:spPr>
        <p:txBody>
          <a:bodyPr/>
          <a:lstStyle/>
          <a:p>
            <a:r>
              <a:rPr lang="en-US" dirty="0"/>
              <a:t>ENTREPRENEURSHIP -                IT’S WITHIN YOU ALREADY</a:t>
            </a:r>
          </a:p>
        </p:txBody>
      </p:sp>
      <p:sp>
        <p:nvSpPr>
          <p:cNvPr id="6" name="Text Placeholder 5"/>
          <p:cNvSpPr>
            <a:spLocks noGrp="1"/>
          </p:cNvSpPr>
          <p:nvPr>
            <p:ph type="body" sz="quarter" idx="14"/>
          </p:nvPr>
        </p:nvSpPr>
        <p:spPr>
          <a:xfrm>
            <a:off x="461415" y="2868231"/>
            <a:ext cx="7484850" cy="3644887"/>
          </a:xfrm>
        </p:spPr>
        <p:txBody>
          <a:bodyPr/>
          <a:lstStyle/>
          <a:p>
            <a:pPr>
              <a:lnSpc>
                <a:spcPct val="100000"/>
              </a:lnSpc>
            </a:pPr>
            <a:endParaRPr lang="en-US" dirty="0"/>
          </a:p>
          <a:p>
            <a:pPr>
              <a:lnSpc>
                <a:spcPct val="100000"/>
              </a:lnSpc>
            </a:pPr>
            <a:endParaRPr lang="en-US" dirty="0"/>
          </a:p>
          <a:p>
            <a:pPr>
              <a:lnSpc>
                <a:spcPct val="100000"/>
              </a:lnSpc>
            </a:pPr>
            <a:endParaRPr lang="en-US" dirty="0"/>
          </a:p>
          <a:p>
            <a:endParaRPr lang="en-US" dirty="0"/>
          </a:p>
        </p:txBody>
      </p:sp>
      <p:grpSp>
        <p:nvGrpSpPr>
          <p:cNvPr id="17" name="Google Shape;822;p39"/>
          <p:cNvGrpSpPr/>
          <p:nvPr/>
        </p:nvGrpSpPr>
        <p:grpSpPr>
          <a:xfrm>
            <a:off x="230187" y="1074656"/>
            <a:ext cx="892351" cy="543007"/>
            <a:chOff x="3269900" y="3064500"/>
            <a:chExt cx="432325" cy="263075"/>
          </a:xfrm>
        </p:grpSpPr>
        <p:sp>
          <p:nvSpPr>
            <p:cNvPr id="18" name="Google Shape;823;p39"/>
            <p:cNvSpPr/>
            <p:nvPr/>
          </p:nvSpPr>
          <p:spPr>
            <a:xfrm>
              <a:off x="3269900" y="3064500"/>
              <a:ext cx="432325" cy="263075"/>
            </a:xfrm>
            <a:custGeom>
              <a:avLst/>
              <a:gdLst/>
              <a:ahLst/>
              <a:cxnLst/>
              <a:rect l="l" t="t" r="r" b="b"/>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24;p39"/>
            <p:cNvSpPr/>
            <p:nvPr/>
          </p:nvSpPr>
          <p:spPr>
            <a:xfrm>
              <a:off x="3445875" y="3155825"/>
              <a:ext cx="80400" cy="80400"/>
            </a:xfrm>
            <a:custGeom>
              <a:avLst/>
              <a:gdLst/>
              <a:ahLst/>
              <a:cxnLst/>
              <a:rect l="l" t="t" r="r" b="b"/>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25;p39"/>
            <p:cNvSpPr/>
            <p:nvPr/>
          </p:nvSpPr>
          <p:spPr>
            <a:xfrm>
              <a:off x="3381925" y="3091900"/>
              <a:ext cx="208275" cy="208275"/>
            </a:xfrm>
            <a:custGeom>
              <a:avLst/>
              <a:gdLst/>
              <a:ahLst/>
              <a:cxnLst/>
              <a:rect l="l" t="t" r="r" b="b"/>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roup 14">
            <a:extLst>
              <a:ext uri="{FF2B5EF4-FFF2-40B4-BE49-F238E27FC236}">
                <a16:creationId xmlns:a16="http://schemas.microsoft.com/office/drawing/2014/main" id="{E1AB6BDC-E5C3-F449-89A0-70DD964C0366}"/>
              </a:ext>
            </a:extLst>
          </p:cNvPr>
          <p:cNvGrpSpPr/>
          <p:nvPr/>
        </p:nvGrpSpPr>
        <p:grpSpPr>
          <a:xfrm>
            <a:off x="8397885" y="3602715"/>
            <a:ext cx="3126638" cy="2175918"/>
            <a:chOff x="9933860" y="5000317"/>
            <a:chExt cx="2258140" cy="1571505"/>
          </a:xfrm>
        </p:grpSpPr>
        <p:pic>
          <p:nvPicPr>
            <p:cNvPr id="16" name="Picture 15" descr="Icon&#10;&#10;Description automatically generated">
              <a:extLst>
                <a:ext uri="{FF2B5EF4-FFF2-40B4-BE49-F238E27FC236}">
                  <a16:creationId xmlns:a16="http://schemas.microsoft.com/office/drawing/2014/main" id="{914B0BA7-A526-9F49-AFBC-DE951E5833BD}"/>
                </a:ext>
              </a:extLst>
            </p:cNvPr>
            <p:cNvPicPr>
              <a:picLocks noChangeAspect="1"/>
            </p:cNvPicPr>
            <p:nvPr/>
          </p:nvPicPr>
          <p:blipFill>
            <a:blip r:embed="rId2"/>
            <a:stretch>
              <a:fillRect/>
            </a:stretch>
          </p:blipFill>
          <p:spPr>
            <a:xfrm>
              <a:off x="9933860" y="5000317"/>
              <a:ext cx="2258140" cy="1571505"/>
            </a:xfrm>
            <a:prstGeom prst="rect">
              <a:avLst/>
            </a:prstGeom>
          </p:spPr>
        </p:pic>
        <p:pic>
          <p:nvPicPr>
            <p:cNvPr id="22" name="Picture 21" descr="Icon&#10;&#10;Description automatically generated">
              <a:extLst>
                <a:ext uri="{FF2B5EF4-FFF2-40B4-BE49-F238E27FC236}">
                  <a16:creationId xmlns:a16="http://schemas.microsoft.com/office/drawing/2014/main" id="{AD13580F-12AD-CF4E-B8A4-BAE20D61F20E}"/>
                </a:ext>
              </a:extLst>
            </p:cNvPr>
            <p:cNvPicPr>
              <a:picLocks noChangeAspect="1"/>
            </p:cNvPicPr>
            <p:nvPr/>
          </p:nvPicPr>
          <p:blipFill>
            <a:blip r:embed="rId3"/>
            <a:stretch>
              <a:fillRect/>
            </a:stretch>
          </p:blipFill>
          <p:spPr>
            <a:xfrm>
              <a:off x="10256083" y="5295229"/>
              <a:ext cx="226974" cy="247536"/>
            </a:xfrm>
            <a:prstGeom prst="rect">
              <a:avLst/>
            </a:prstGeom>
          </p:spPr>
        </p:pic>
      </p:grpSp>
      <p:sp>
        <p:nvSpPr>
          <p:cNvPr id="12" name="TextBox 11">
            <a:extLst>
              <a:ext uri="{FF2B5EF4-FFF2-40B4-BE49-F238E27FC236}">
                <a16:creationId xmlns:a16="http://schemas.microsoft.com/office/drawing/2014/main" id="{38BD0A4B-0E87-4158-A152-719C1A0BE7A9}"/>
              </a:ext>
            </a:extLst>
          </p:cNvPr>
          <p:cNvSpPr txBox="1"/>
          <p:nvPr/>
        </p:nvSpPr>
        <p:spPr>
          <a:xfrm>
            <a:off x="629586" y="2290017"/>
            <a:ext cx="7148507" cy="4801314"/>
          </a:xfrm>
          <a:prstGeom prst="rect">
            <a:avLst/>
          </a:prstGeom>
          <a:noFill/>
        </p:spPr>
        <p:txBody>
          <a:bodyPr wrap="square">
            <a:spAutoFit/>
          </a:bodyPr>
          <a:lstStyle/>
          <a:p>
            <a:pPr>
              <a:lnSpc>
                <a:spcPct val="100000"/>
              </a:lnSpc>
              <a:tabLst>
                <a:tab pos="346075" algn="l"/>
              </a:tabLst>
            </a:pPr>
            <a:r>
              <a:rPr lang="en-US" sz="2400" b="1" dirty="0">
                <a:solidFill>
                  <a:srgbClr val="C54A9A"/>
                </a:solidFill>
              </a:rPr>
              <a:t>Creativity &amp; Innovation</a:t>
            </a:r>
          </a:p>
          <a:p>
            <a:pPr marL="12700" indent="-12700">
              <a:lnSpc>
                <a:spcPct val="100000"/>
              </a:lnSpc>
              <a:tabLst>
                <a:tab pos="346075" algn="l"/>
              </a:tabLst>
            </a:pPr>
            <a:r>
              <a:rPr lang="en-US" sz="2400" dirty="0"/>
              <a:t>	The ability to think of ideas and create solutions to problems.</a:t>
            </a:r>
          </a:p>
          <a:p>
            <a:pPr marL="12700" indent="-12700">
              <a:lnSpc>
                <a:spcPct val="100000"/>
              </a:lnSpc>
              <a:tabLst>
                <a:tab pos="346075" algn="l"/>
              </a:tabLst>
            </a:pPr>
            <a:endParaRPr lang="en-US" sz="2400" dirty="0"/>
          </a:p>
          <a:p>
            <a:pPr>
              <a:lnSpc>
                <a:spcPct val="100000"/>
              </a:lnSpc>
            </a:pPr>
            <a:r>
              <a:rPr lang="en-US" sz="2400" b="1" dirty="0">
                <a:solidFill>
                  <a:srgbClr val="C54A9A"/>
                </a:solidFill>
              </a:rPr>
              <a:t>Passion</a:t>
            </a:r>
          </a:p>
          <a:p>
            <a:pPr>
              <a:lnSpc>
                <a:spcPct val="100000"/>
              </a:lnSpc>
            </a:pPr>
            <a:r>
              <a:rPr lang="en-US" sz="2400" dirty="0"/>
              <a:t>The most successful entrepreneurs all have one thing in common. They are passionate about their business idea and their work. When you are truly passionate about your work, you will be on your way to find the success you strive for. Without passion, your productivity will suffer, but more importantly, you’ll never be happy with where you are.</a:t>
            </a:r>
          </a:p>
          <a:p>
            <a:pPr marL="12700" indent="-12700">
              <a:lnSpc>
                <a:spcPct val="100000"/>
              </a:lnSpc>
              <a:tabLst>
                <a:tab pos="346075" algn="l"/>
              </a:tabLst>
            </a:pPr>
            <a:endParaRPr lang="en-US" dirty="0"/>
          </a:p>
        </p:txBody>
      </p:sp>
    </p:spTree>
    <p:extLst>
      <p:ext uri="{BB962C8B-B14F-4D97-AF65-F5344CB8AC3E}">
        <p14:creationId xmlns:p14="http://schemas.microsoft.com/office/powerpoint/2010/main" val="2568712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DB7F892A-BDBC-466F-BC89-C71B2F20170B}"/>
              </a:ext>
            </a:extLst>
          </p:cNvPr>
          <p:cNvSpPr>
            <a:spLocks noChangeAspect="1" noChangeArrowheads="1"/>
          </p:cNvSpPr>
          <p:nvPr/>
        </p:nvSpPr>
        <p:spPr bwMode="auto">
          <a:xfrm>
            <a:off x="426720" y="-2240280"/>
            <a:ext cx="5821680" cy="5821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TextBox 6">
            <a:extLst>
              <a:ext uri="{FF2B5EF4-FFF2-40B4-BE49-F238E27FC236}">
                <a16:creationId xmlns:a16="http://schemas.microsoft.com/office/drawing/2014/main" id="{F1AC6DDE-AD48-432D-993C-8435B36BF9D6}"/>
              </a:ext>
            </a:extLst>
          </p:cNvPr>
          <p:cNvSpPr txBox="1"/>
          <p:nvPr/>
        </p:nvSpPr>
        <p:spPr>
          <a:xfrm>
            <a:off x="426720" y="107538"/>
            <a:ext cx="10226040" cy="2462213"/>
          </a:xfrm>
          <a:prstGeom prst="rect">
            <a:avLst/>
          </a:prstGeom>
          <a:noFill/>
        </p:spPr>
        <p:txBody>
          <a:bodyPr wrap="square" rtlCol="0">
            <a:spAutoFit/>
          </a:bodyPr>
          <a:lstStyle/>
          <a:p>
            <a:r>
              <a:rPr lang="en-US" sz="2400" dirty="0">
                <a:solidFill>
                  <a:srgbClr val="1EB3DD"/>
                </a:solidFill>
              </a:rPr>
              <a:t>EMIMENT wants to </a:t>
            </a:r>
            <a:r>
              <a:rPr lang="en-IE" sz="2400" b="1" u="sng" dirty="0">
                <a:solidFill>
                  <a:srgbClr val="1EB3DD"/>
                </a:solidFill>
              </a:rPr>
              <a:t>e</a:t>
            </a:r>
            <a:r>
              <a:rPr lang="en-IE" sz="2400" b="1" i="0" u="sng" strike="noStrike" baseline="0" dirty="0">
                <a:solidFill>
                  <a:srgbClr val="1EB3DD"/>
                </a:solidFill>
              </a:rPr>
              <a:t>nable </a:t>
            </a:r>
            <a:r>
              <a:rPr lang="en-IE" sz="2400" b="0" i="0" u="none" strike="noStrike" baseline="0" dirty="0">
                <a:solidFill>
                  <a:srgbClr val="1EB3DD"/>
                </a:solidFill>
              </a:rPr>
              <a:t>Female Migrant Entrepreneurs.  We want to bring you on your learning journey to </a:t>
            </a:r>
            <a:r>
              <a:rPr lang="en-IE" sz="2400" b="0" i="0" u="sng" strike="noStrike" baseline="0" dirty="0">
                <a:solidFill>
                  <a:srgbClr val="1EB3DD"/>
                </a:solidFill>
              </a:rPr>
              <a:t>gain the </a:t>
            </a:r>
            <a:r>
              <a:rPr lang="en-GB" sz="2400" b="0" i="0" u="sng" strike="noStrike" baseline="0" dirty="0">
                <a:solidFill>
                  <a:srgbClr val="1EB3DD"/>
                </a:solidFill>
              </a:rPr>
              <a:t>knowledge and skills you need to gain the confidence to establish and successfully run your own business</a:t>
            </a:r>
            <a:r>
              <a:rPr lang="en-IE" sz="2400" u="sng" dirty="0">
                <a:solidFill>
                  <a:srgbClr val="1EB3DD"/>
                </a:solidFill>
              </a:rPr>
              <a:t>.  </a:t>
            </a:r>
          </a:p>
          <a:p>
            <a:endParaRPr lang="en-IE" sz="1200" dirty="0">
              <a:solidFill>
                <a:srgbClr val="1EB3DD"/>
              </a:solidFill>
            </a:endParaRPr>
          </a:p>
          <a:p>
            <a:r>
              <a:rPr lang="en-IE" sz="2400" dirty="0">
                <a:solidFill>
                  <a:srgbClr val="1EB3DD"/>
                </a:solidFill>
              </a:rPr>
              <a:t>Can you? Of course, you can. Open your mind and let us bring you on </a:t>
            </a:r>
            <a:r>
              <a:rPr lang="en-IE" sz="2400" b="1" dirty="0">
                <a:solidFill>
                  <a:srgbClr val="1EB3DD"/>
                </a:solidFill>
              </a:rPr>
              <a:t>Your Entrepreneurial Learning  Journey…….</a:t>
            </a:r>
            <a:endParaRPr lang="en-US" sz="2400" b="1" dirty="0">
              <a:solidFill>
                <a:srgbClr val="1EB3DD"/>
              </a:solidFill>
            </a:endParaRPr>
          </a:p>
          <a:p>
            <a:endParaRPr lang="en-IE" dirty="0"/>
          </a:p>
        </p:txBody>
      </p:sp>
      <p:pic>
        <p:nvPicPr>
          <p:cNvPr id="3" name="Picture 2">
            <a:extLst>
              <a:ext uri="{FF2B5EF4-FFF2-40B4-BE49-F238E27FC236}">
                <a16:creationId xmlns:a16="http://schemas.microsoft.com/office/drawing/2014/main" id="{3F93D945-11E4-40A4-AF14-85C784241A21}"/>
              </a:ext>
            </a:extLst>
          </p:cNvPr>
          <p:cNvPicPr>
            <a:picLocks noChangeAspect="1"/>
          </p:cNvPicPr>
          <p:nvPr/>
        </p:nvPicPr>
        <p:blipFill>
          <a:blip r:embed="rId2"/>
          <a:stretch>
            <a:fillRect/>
          </a:stretch>
        </p:blipFill>
        <p:spPr>
          <a:xfrm>
            <a:off x="610667" y="2521068"/>
            <a:ext cx="10620375" cy="3743325"/>
          </a:xfrm>
          <a:prstGeom prst="rect">
            <a:avLst/>
          </a:prstGeom>
        </p:spPr>
      </p:pic>
    </p:spTree>
    <p:extLst>
      <p:ext uri="{BB962C8B-B14F-4D97-AF65-F5344CB8AC3E}">
        <p14:creationId xmlns:p14="http://schemas.microsoft.com/office/powerpoint/2010/main" val="1454061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39836" y="785664"/>
            <a:ext cx="5745702" cy="1381662"/>
          </a:xfrm>
        </p:spPr>
        <p:txBody>
          <a:bodyPr/>
          <a:lstStyle/>
          <a:p>
            <a:r>
              <a:rPr lang="en-US" dirty="0"/>
              <a:t>ENTREPRENEURSHIP -              IT’S WITHIN YOU ALREADY</a:t>
            </a:r>
          </a:p>
        </p:txBody>
      </p:sp>
      <p:sp>
        <p:nvSpPr>
          <p:cNvPr id="6" name="Text Placeholder 5"/>
          <p:cNvSpPr>
            <a:spLocks noGrp="1"/>
          </p:cNvSpPr>
          <p:nvPr>
            <p:ph type="body" sz="quarter" idx="14"/>
          </p:nvPr>
        </p:nvSpPr>
        <p:spPr>
          <a:xfrm>
            <a:off x="461415" y="2671309"/>
            <a:ext cx="7469054" cy="3644887"/>
          </a:xfrm>
        </p:spPr>
        <p:txBody>
          <a:bodyPr/>
          <a:lstStyle/>
          <a:p>
            <a:pPr>
              <a:lnSpc>
                <a:spcPct val="100000"/>
              </a:lnSpc>
            </a:pPr>
            <a:r>
              <a:rPr lang="en-US" b="1" dirty="0">
                <a:solidFill>
                  <a:srgbClr val="C54A9A"/>
                </a:solidFill>
              </a:rPr>
              <a:t>Resilience</a:t>
            </a:r>
          </a:p>
          <a:p>
            <a:pPr>
              <a:lnSpc>
                <a:spcPct val="100000"/>
              </a:lnSpc>
            </a:pPr>
            <a:r>
              <a:rPr lang="en-US" dirty="0"/>
              <a:t>Entrepreneurship can be a bumpy, uneven road full of constant challenges, many of which you’ll never see coming. You’ll face financial challenges, decision-based dilemmas, long hours, sudden changes, and more! These challenges, while difficult to face, are a natural part of being an entrepreneur. </a:t>
            </a:r>
          </a:p>
          <a:p>
            <a:pPr>
              <a:lnSpc>
                <a:spcPct val="100000"/>
              </a:lnSpc>
            </a:pPr>
            <a:r>
              <a:rPr lang="en-US" dirty="0"/>
              <a:t>How you face those challenges can greatly impact your business and its success.</a:t>
            </a:r>
          </a:p>
          <a:p>
            <a:pPr>
              <a:lnSpc>
                <a:spcPct val="100000"/>
              </a:lnSpc>
            </a:pPr>
            <a:endParaRPr lang="en-US" dirty="0"/>
          </a:p>
          <a:p>
            <a:pPr>
              <a:lnSpc>
                <a:spcPct val="100000"/>
              </a:lnSpc>
            </a:pPr>
            <a:endParaRPr lang="en-US" dirty="0"/>
          </a:p>
          <a:p>
            <a:pPr>
              <a:lnSpc>
                <a:spcPct val="100000"/>
              </a:lnSpc>
            </a:pPr>
            <a:endParaRPr lang="en-US" dirty="0"/>
          </a:p>
          <a:p>
            <a:endParaRPr lang="en-US" dirty="0"/>
          </a:p>
        </p:txBody>
      </p:sp>
      <p:grpSp>
        <p:nvGrpSpPr>
          <p:cNvPr id="17" name="Google Shape;822;p39"/>
          <p:cNvGrpSpPr/>
          <p:nvPr/>
        </p:nvGrpSpPr>
        <p:grpSpPr>
          <a:xfrm>
            <a:off x="230187" y="1074656"/>
            <a:ext cx="892351" cy="543007"/>
            <a:chOff x="3269900" y="3064500"/>
            <a:chExt cx="432325" cy="263075"/>
          </a:xfrm>
        </p:grpSpPr>
        <p:sp>
          <p:nvSpPr>
            <p:cNvPr id="18" name="Google Shape;823;p39"/>
            <p:cNvSpPr/>
            <p:nvPr/>
          </p:nvSpPr>
          <p:spPr>
            <a:xfrm>
              <a:off x="3269900" y="3064500"/>
              <a:ext cx="432325" cy="263075"/>
            </a:xfrm>
            <a:custGeom>
              <a:avLst/>
              <a:gdLst/>
              <a:ahLst/>
              <a:cxnLst/>
              <a:rect l="l" t="t" r="r" b="b"/>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24;p39"/>
            <p:cNvSpPr/>
            <p:nvPr/>
          </p:nvSpPr>
          <p:spPr>
            <a:xfrm>
              <a:off x="3445875" y="3155825"/>
              <a:ext cx="80400" cy="80400"/>
            </a:xfrm>
            <a:custGeom>
              <a:avLst/>
              <a:gdLst/>
              <a:ahLst/>
              <a:cxnLst/>
              <a:rect l="l" t="t" r="r" b="b"/>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25;p39"/>
            <p:cNvSpPr/>
            <p:nvPr/>
          </p:nvSpPr>
          <p:spPr>
            <a:xfrm>
              <a:off x="3381925" y="3091900"/>
              <a:ext cx="208275" cy="208275"/>
            </a:xfrm>
            <a:custGeom>
              <a:avLst/>
              <a:gdLst/>
              <a:ahLst/>
              <a:cxnLst/>
              <a:rect l="l" t="t" r="r" b="b"/>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roup 9">
            <a:extLst>
              <a:ext uri="{FF2B5EF4-FFF2-40B4-BE49-F238E27FC236}">
                <a16:creationId xmlns:a16="http://schemas.microsoft.com/office/drawing/2014/main" id="{46A911FF-09D4-9D4C-8724-93F2690652B4}"/>
              </a:ext>
            </a:extLst>
          </p:cNvPr>
          <p:cNvGrpSpPr/>
          <p:nvPr/>
        </p:nvGrpSpPr>
        <p:grpSpPr>
          <a:xfrm>
            <a:off x="8041142" y="2928887"/>
            <a:ext cx="3868894" cy="2655283"/>
            <a:chOff x="430290" y="4459871"/>
            <a:chExt cx="3032958" cy="2081567"/>
          </a:xfrm>
        </p:grpSpPr>
        <p:pic>
          <p:nvPicPr>
            <p:cNvPr id="11" name="Picture 10" descr="Icon&#10;&#10;Description automatically generated">
              <a:extLst>
                <a:ext uri="{FF2B5EF4-FFF2-40B4-BE49-F238E27FC236}">
                  <a16:creationId xmlns:a16="http://schemas.microsoft.com/office/drawing/2014/main" id="{C534043A-1250-0247-A9C9-D80A730EF391}"/>
                </a:ext>
              </a:extLst>
            </p:cNvPr>
            <p:cNvPicPr>
              <a:picLocks noChangeAspect="1"/>
            </p:cNvPicPr>
            <p:nvPr/>
          </p:nvPicPr>
          <p:blipFill>
            <a:blip r:embed="rId2"/>
            <a:stretch>
              <a:fillRect/>
            </a:stretch>
          </p:blipFill>
          <p:spPr>
            <a:xfrm>
              <a:off x="430290" y="4459871"/>
              <a:ext cx="3032958" cy="2081567"/>
            </a:xfrm>
            <a:prstGeom prst="rect">
              <a:avLst/>
            </a:prstGeom>
          </p:spPr>
        </p:pic>
        <p:pic>
          <p:nvPicPr>
            <p:cNvPr id="12" name="Picture 11" descr="Icon&#10;&#10;Description automatically generated">
              <a:extLst>
                <a:ext uri="{FF2B5EF4-FFF2-40B4-BE49-F238E27FC236}">
                  <a16:creationId xmlns:a16="http://schemas.microsoft.com/office/drawing/2014/main" id="{72E1B2A9-9B62-B44E-AC2D-E59260546FA7}"/>
                </a:ext>
              </a:extLst>
            </p:cNvPr>
            <p:cNvPicPr>
              <a:picLocks noChangeAspect="1"/>
            </p:cNvPicPr>
            <p:nvPr/>
          </p:nvPicPr>
          <p:blipFill>
            <a:blip r:embed="rId3"/>
            <a:stretch>
              <a:fillRect/>
            </a:stretch>
          </p:blipFill>
          <p:spPr>
            <a:xfrm rot="1369970">
              <a:off x="1007707" y="5236876"/>
              <a:ext cx="213552" cy="232898"/>
            </a:xfrm>
            <a:prstGeom prst="rect">
              <a:avLst/>
            </a:prstGeom>
          </p:spPr>
        </p:pic>
      </p:grpSp>
    </p:spTree>
    <p:extLst>
      <p:ext uri="{BB962C8B-B14F-4D97-AF65-F5344CB8AC3E}">
        <p14:creationId xmlns:p14="http://schemas.microsoft.com/office/powerpoint/2010/main" val="1409069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39836" y="785664"/>
            <a:ext cx="5745702" cy="1381662"/>
          </a:xfrm>
        </p:spPr>
        <p:txBody>
          <a:bodyPr/>
          <a:lstStyle/>
          <a:p>
            <a:r>
              <a:rPr lang="en-US" dirty="0"/>
              <a:t>ENTREPRENEURSHIP -              IT’S WITHIN YOU ALREADY</a:t>
            </a:r>
          </a:p>
        </p:txBody>
      </p:sp>
      <p:sp>
        <p:nvSpPr>
          <p:cNvPr id="6" name="Text Placeholder 5"/>
          <p:cNvSpPr>
            <a:spLocks noGrp="1"/>
          </p:cNvSpPr>
          <p:nvPr>
            <p:ph type="body" sz="quarter" idx="14"/>
          </p:nvPr>
        </p:nvSpPr>
        <p:spPr>
          <a:xfrm>
            <a:off x="461415" y="2671309"/>
            <a:ext cx="7544665" cy="3644887"/>
          </a:xfrm>
        </p:spPr>
        <p:txBody>
          <a:bodyPr/>
          <a:lstStyle/>
          <a:p>
            <a:pPr>
              <a:lnSpc>
                <a:spcPct val="100000"/>
              </a:lnSpc>
            </a:pPr>
            <a:r>
              <a:rPr lang="en-US" b="1" dirty="0">
                <a:solidFill>
                  <a:srgbClr val="C54A9A"/>
                </a:solidFill>
              </a:rPr>
              <a:t>Optimism</a:t>
            </a:r>
          </a:p>
          <a:p>
            <a:pPr>
              <a:lnSpc>
                <a:spcPct val="100000"/>
              </a:lnSpc>
            </a:pPr>
            <a:r>
              <a:rPr lang="en-US" dirty="0"/>
              <a:t>An optimistic disposition - </a:t>
            </a:r>
            <a:r>
              <a:rPr lang="en-US" i="1" dirty="0">
                <a:solidFill>
                  <a:srgbClr val="C54A9A"/>
                </a:solidFill>
              </a:rPr>
              <a:t>you are a glass half full person</a:t>
            </a:r>
            <a:r>
              <a:rPr lang="en-US" i="1" dirty="0"/>
              <a:t> </a:t>
            </a:r>
            <a:r>
              <a:rPr lang="en-US" dirty="0"/>
              <a:t>- with a focus on obtaining the skills and knowledge required to start a new adventure.</a:t>
            </a:r>
          </a:p>
          <a:p>
            <a:pPr>
              <a:lnSpc>
                <a:spcPct val="100000"/>
              </a:lnSpc>
            </a:pPr>
            <a:endParaRPr lang="en-US" dirty="0"/>
          </a:p>
          <a:p>
            <a:pPr>
              <a:lnSpc>
                <a:spcPct val="100000"/>
              </a:lnSpc>
            </a:pPr>
            <a:r>
              <a:rPr lang="en-US" sz="2400" i="1" dirty="0">
                <a:solidFill>
                  <a:srgbClr val="1EB3DD"/>
                </a:solidFill>
              </a:rPr>
              <a:t>As a female migrant, </a:t>
            </a:r>
            <a:r>
              <a:rPr lang="en-US" i="1" dirty="0">
                <a:solidFill>
                  <a:srgbClr val="1EB3DD"/>
                </a:solidFill>
              </a:rPr>
              <a:t>we are certain you </a:t>
            </a:r>
            <a:r>
              <a:rPr lang="en-US" sz="2400" i="1" dirty="0">
                <a:solidFill>
                  <a:srgbClr val="1EB3DD"/>
                </a:solidFill>
              </a:rPr>
              <a:t>already have many of the core competencies (abilities) of entrepreneurs! </a:t>
            </a:r>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endParaRPr lang="en-US" dirty="0"/>
          </a:p>
        </p:txBody>
      </p:sp>
      <p:grpSp>
        <p:nvGrpSpPr>
          <p:cNvPr id="17" name="Google Shape;822;p39"/>
          <p:cNvGrpSpPr/>
          <p:nvPr/>
        </p:nvGrpSpPr>
        <p:grpSpPr>
          <a:xfrm>
            <a:off x="230187" y="1074656"/>
            <a:ext cx="892351" cy="543007"/>
            <a:chOff x="3269900" y="3064500"/>
            <a:chExt cx="432325" cy="263075"/>
          </a:xfrm>
        </p:grpSpPr>
        <p:sp>
          <p:nvSpPr>
            <p:cNvPr id="18" name="Google Shape;823;p39"/>
            <p:cNvSpPr/>
            <p:nvPr/>
          </p:nvSpPr>
          <p:spPr>
            <a:xfrm>
              <a:off x="3269900" y="3064500"/>
              <a:ext cx="432325" cy="263075"/>
            </a:xfrm>
            <a:custGeom>
              <a:avLst/>
              <a:gdLst/>
              <a:ahLst/>
              <a:cxnLst/>
              <a:rect l="l" t="t" r="r" b="b"/>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24;p39"/>
            <p:cNvSpPr/>
            <p:nvPr/>
          </p:nvSpPr>
          <p:spPr>
            <a:xfrm>
              <a:off x="3445875" y="3155825"/>
              <a:ext cx="80400" cy="80400"/>
            </a:xfrm>
            <a:custGeom>
              <a:avLst/>
              <a:gdLst/>
              <a:ahLst/>
              <a:cxnLst/>
              <a:rect l="l" t="t" r="r" b="b"/>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25;p39"/>
            <p:cNvSpPr/>
            <p:nvPr/>
          </p:nvSpPr>
          <p:spPr>
            <a:xfrm>
              <a:off x="3381925" y="3091900"/>
              <a:ext cx="208275" cy="208275"/>
            </a:xfrm>
            <a:custGeom>
              <a:avLst/>
              <a:gdLst/>
              <a:ahLst/>
              <a:cxnLst/>
              <a:rect l="l" t="t" r="r" b="b"/>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roup 11">
            <a:extLst>
              <a:ext uri="{FF2B5EF4-FFF2-40B4-BE49-F238E27FC236}">
                <a16:creationId xmlns:a16="http://schemas.microsoft.com/office/drawing/2014/main" id="{420471DB-FAA2-694B-86D8-B5CCEAAE5593}"/>
              </a:ext>
            </a:extLst>
          </p:cNvPr>
          <p:cNvGrpSpPr/>
          <p:nvPr/>
        </p:nvGrpSpPr>
        <p:grpSpPr>
          <a:xfrm>
            <a:off x="8518879" y="437881"/>
            <a:ext cx="2634648" cy="5686495"/>
            <a:chOff x="7322774" y="2181510"/>
            <a:chExt cx="967405" cy="2087999"/>
          </a:xfrm>
        </p:grpSpPr>
        <p:pic>
          <p:nvPicPr>
            <p:cNvPr id="13" name="Picture 12" descr="Icon&#10;&#10;Description automatically generated">
              <a:extLst>
                <a:ext uri="{FF2B5EF4-FFF2-40B4-BE49-F238E27FC236}">
                  <a16:creationId xmlns:a16="http://schemas.microsoft.com/office/drawing/2014/main" id="{C322185C-60C1-7C42-8147-C44422524227}"/>
                </a:ext>
              </a:extLst>
            </p:cNvPr>
            <p:cNvPicPr>
              <a:picLocks noChangeAspect="1"/>
            </p:cNvPicPr>
            <p:nvPr/>
          </p:nvPicPr>
          <p:blipFill>
            <a:blip r:embed="rId2"/>
            <a:stretch>
              <a:fillRect/>
            </a:stretch>
          </p:blipFill>
          <p:spPr>
            <a:xfrm>
              <a:off x="7322774" y="2181510"/>
              <a:ext cx="967405" cy="2087999"/>
            </a:xfrm>
            <a:prstGeom prst="rect">
              <a:avLst/>
            </a:prstGeom>
          </p:spPr>
        </p:pic>
        <p:pic>
          <p:nvPicPr>
            <p:cNvPr id="14" name="Picture 13" descr="Icon&#10;&#10;Description automatically generated">
              <a:extLst>
                <a:ext uri="{FF2B5EF4-FFF2-40B4-BE49-F238E27FC236}">
                  <a16:creationId xmlns:a16="http://schemas.microsoft.com/office/drawing/2014/main" id="{4710B416-63A2-094B-BE86-FD37BFAF2FD4}"/>
                </a:ext>
              </a:extLst>
            </p:cNvPr>
            <p:cNvPicPr>
              <a:picLocks noChangeAspect="1"/>
            </p:cNvPicPr>
            <p:nvPr/>
          </p:nvPicPr>
          <p:blipFill>
            <a:blip r:embed="rId3"/>
            <a:stretch>
              <a:fillRect/>
            </a:stretch>
          </p:blipFill>
          <p:spPr>
            <a:xfrm flipH="1">
              <a:off x="8012842" y="3381089"/>
              <a:ext cx="179368" cy="195618"/>
            </a:xfrm>
            <a:prstGeom prst="rect">
              <a:avLst/>
            </a:prstGeom>
          </p:spPr>
        </p:pic>
      </p:grpSp>
      <p:sp>
        <p:nvSpPr>
          <p:cNvPr id="15" name="Oval 14">
            <a:extLst>
              <a:ext uri="{FF2B5EF4-FFF2-40B4-BE49-F238E27FC236}">
                <a16:creationId xmlns:a16="http://schemas.microsoft.com/office/drawing/2014/main" id="{4422C5D6-8C15-C94F-BF90-8F023B7BE758}"/>
              </a:ext>
            </a:extLst>
          </p:cNvPr>
          <p:cNvSpPr/>
          <p:nvPr/>
        </p:nvSpPr>
        <p:spPr>
          <a:xfrm>
            <a:off x="9336006" y="1791176"/>
            <a:ext cx="767050" cy="752299"/>
          </a:xfrm>
          <a:prstGeom prst="ellipse">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649253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49248" y="868680"/>
            <a:ext cx="7134143" cy="697353"/>
          </a:xfrm>
        </p:spPr>
        <p:txBody>
          <a:bodyPr>
            <a:noAutofit/>
          </a:bodyPr>
          <a:lstStyle/>
          <a:p>
            <a:r>
              <a:rPr lang="en-US" dirty="0"/>
              <a:t>BUSINESS SKILLS YOU ALREADY HAVE BUT MIGHT NOT REALISE IT!</a:t>
            </a:r>
          </a:p>
        </p:txBody>
      </p:sp>
      <p:sp>
        <p:nvSpPr>
          <p:cNvPr id="9" name="Google Shape;499;p39">
            <a:extLst>
              <a:ext uri="{FF2B5EF4-FFF2-40B4-BE49-F238E27FC236}">
                <a16:creationId xmlns:a16="http://schemas.microsoft.com/office/drawing/2014/main" id="{E0F644CB-6953-4B0E-8163-9203125AD07A}"/>
              </a:ext>
            </a:extLst>
          </p:cNvPr>
          <p:cNvSpPr/>
          <p:nvPr/>
        </p:nvSpPr>
        <p:spPr>
          <a:xfrm>
            <a:off x="285750" y="1074656"/>
            <a:ext cx="693928" cy="69735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Table 2">
            <a:extLst>
              <a:ext uri="{FF2B5EF4-FFF2-40B4-BE49-F238E27FC236}">
                <a16:creationId xmlns:a16="http://schemas.microsoft.com/office/drawing/2014/main" id="{716275AD-6A12-4159-B29F-A7E031384822}"/>
              </a:ext>
            </a:extLst>
          </p:cNvPr>
          <p:cNvGraphicFramePr>
            <a:graphicFrameLocks noGrp="1"/>
          </p:cNvGraphicFramePr>
          <p:nvPr>
            <p:extLst>
              <p:ext uri="{D42A27DB-BD31-4B8C-83A1-F6EECF244321}">
                <p14:modId xmlns:p14="http://schemas.microsoft.com/office/powerpoint/2010/main" val="4064734667"/>
              </p:ext>
            </p:extLst>
          </p:nvPr>
        </p:nvGraphicFramePr>
        <p:xfrm>
          <a:off x="285750" y="3761661"/>
          <a:ext cx="11633330" cy="1828800"/>
        </p:xfrm>
        <a:graphic>
          <a:graphicData uri="http://schemas.openxmlformats.org/drawingml/2006/table">
            <a:tbl>
              <a:tblPr bandRow="1">
                <a:tableStyleId>{5940675A-B579-460E-94D1-54222C63F5DA}</a:tableStyleId>
              </a:tblPr>
              <a:tblGrid>
                <a:gridCol w="2326666">
                  <a:extLst>
                    <a:ext uri="{9D8B030D-6E8A-4147-A177-3AD203B41FA5}">
                      <a16:colId xmlns:a16="http://schemas.microsoft.com/office/drawing/2014/main" val="4205517258"/>
                    </a:ext>
                  </a:extLst>
                </a:gridCol>
                <a:gridCol w="2326666">
                  <a:extLst>
                    <a:ext uri="{9D8B030D-6E8A-4147-A177-3AD203B41FA5}">
                      <a16:colId xmlns:a16="http://schemas.microsoft.com/office/drawing/2014/main" val="1895718856"/>
                    </a:ext>
                  </a:extLst>
                </a:gridCol>
                <a:gridCol w="2326666">
                  <a:extLst>
                    <a:ext uri="{9D8B030D-6E8A-4147-A177-3AD203B41FA5}">
                      <a16:colId xmlns:a16="http://schemas.microsoft.com/office/drawing/2014/main" val="1643720986"/>
                    </a:ext>
                  </a:extLst>
                </a:gridCol>
                <a:gridCol w="2326666">
                  <a:extLst>
                    <a:ext uri="{9D8B030D-6E8A-4147-A177-3AD203B41FA5}">
                      <a16:colId xmlns:a16="http://schemas.microsoft.com/office/drawing/2014/main" val="2769437469"/>
                    </a:ext>
                  </a:extLst>
                </a:gridCol>
                <a:gridCol w="2326666">
                  <a:extLst>
                    <a:ext uri="{9D8B030D-6E8A-4147-A177-3AD203B41FA5}">
                      <a16:colId xmlns:a16="http://schemas.microsoft.com/office/drawing/2014/main" val="2844166177"/>
                    </a:ext>
                  </a:extLst>
                </a:gridCol>
              </a:tblGrid>
              <a:tr h="370840">
                <a:tc>
                  <a:txBody>
                    <a:bodyPr/>
                    <a:lstStyle/>
                    <a:p>
                      <a:pPr algn="ctr">
                        <a:lnSpc>
                          <a:spcPct val="100000"/>
                        </a:lnSpc>
                      </a:pPr>
                      <a:r>
                        <a:rPr lang="en-US" sz="2000" b="1" dirty="0">
                          <a:solidFill>
                            <a:schemeClr val="bg1"/>
                          </a:solidFill>
                          <a:latin typeface="+mn-lt"/>
                        </a:rPr>
                        <a:t>PERSONAL LIFE</a:t>
                      </a:r>
                    </a:p>
                  </a:txBody>
                  <a:tcPr>
                    <a:solidFill>
                      <a:srgbClr val="F26B27"/>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x-none" sz="2000" b="0" i="0" u="none" strike="noStrike" cap="none" normalizeH="0" baseline="0" dirty="0">
                          <a:ln>
                            <a:noFill/>
                          </a:ln>
                          <a:solidFill>
                            <a:srgbClr val="142D55"/>
                          </a:solidFill>
                          <a:effectLst/>
                          <a:latin typeface="+mn-lt"/>
                          <a:ea typeface="MS PGothic" charset="-128"/>
                        </a:rPr>
                        <a:t>Dealing with finding a home in your new country</a:t>
                      </a:r>
                      <a:endParaRPr kumimoji="0" lang="en-US" altLang="x-none" sz="2000" b="0" i="0" u="none" strike="noStrike" cap="none" normalizeH="0" baseline="0" dirty="0">
                        <a:ln>
                          <a:noFill/>
                        </a:ln>
                        <a:solidFill>
                          <a:srgbClr val="142D55"/>
                        </a:solidFill>
                        <a:effectLst/>
                        <a:latin typeface="+mn-lt"/>
                        <a:ea typeface="MS PGothic" charset="-128"/>
                      </a:endParaRP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142D55"/>
                          </a:solidFill>
                          <a:effectLst/>
                          <a:latin typeface="+mn-lt"/>
                          <a:ea typeface="MS PGothic" charset="-128"/>
                        </a:rPr>
                        <a:t>Making a gift for a friend or family member</a:t>
                      </a: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x-none" sz="2000" b="0" i="0" u="none" strike="noStrike" cap="none" normalizeH="0" baseline="0" dirty="0">
                          <a:ln>
                            <a:noFill/>
                          </a:ln>
                          <a:solidFill>
                            <a:srgbClr val="142D55"/>
                          </a:solidFill>
                          <a:effectLst/>
                          <a:latin typeface="+mn-lt"/>
                          <a:ea typeface="MS PGothic" charset="-128"/>
                        </a:rPr>
                        <a:t>Creating a to do list</a:t>
                      </a:r>
                      <a:endParaRPr kumimoji="0" lang="en-US" altLang="x-none" sz="2000" b="0" i="0" u="none" strike="noStrike" cap="none" normalizeH="0" baseline="0" dirty="0">
                        <a:ln>
                          <a:noFill/>
                        </a:ln>
                        <a:solidFill>
                          <a:srgbClr val="142D55"/>
                        </a:solidFill>
                        <a:effectLst/>
                        <a:latin typeface="+mn-lt"/>
                        <a:ea typeface="MS PGothic" charset="-128"/>
                      </a:endParaRP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x-none" sz="2000" b="0" i="0" u="none" strike="noStrike" cap="none" normalizeH="0" baseline="0" dirty="0">
                          <a:ln>
                            <a:noFill/>
                          </a:ln>
                          <a:solidFill>
                            <a:srgbClr val="142D55"/>
                          </a:solidFill>
                          <a:effectLst/>
                          <a:latin typeface="+mn-lt"/>
                          <a:ea typeface="MS PGothic" charset="-128"/>
                        </a:rPr>
                        <a:t>Attending a social event</a:t>
                      </a:r>
                      <a:endParaRPr kumimoji="0" lang="en-US" altLang="x-none" sz="2000" b="0" i="0" u="none" strike="noStrike" cap="none" normalizeH="0" baseline="0" dirty="0">
                        <a:ln>
                          <a:noFill/>
                        </a:ln>
                        <a:solidFill>
                          <a:srgbClr val="142D55"/>
                        </a:solidFill>
                        <a:effectLst/>
                        <a:latin typeface="+mn-lt"/>
                        <a:ea typeface="MS PGothic" charset="-128"/>
                      </a:endParaRPr>
                    </a:p>
                  </a:txBody>
                  <a:tcPr marL="68580" marR="68580" marT="0" marB="0" horzOverflow="overflow"/>
                </a:tc>
                <a:extLst>
                  <a:ext uri="{0D108BD9-81ED-4DB2-BD59-A6C34878D82A}">
                    <a16:rowId xmlns:a16="http://schemas.microsoft.com/office/drawing/2014/main" val="4149982825"/>
                  </a:ext>
                </a:extLst>
              </a:tr>
              <a:tr h="370840">
                <a:tc>
                  <a:txBody>
                    <a:bodyPr/>
                    <a:lstStyle/>
                    <a:p>
                      <a:pPr algn="ctr">
                        <a:lnSpc>
                          <a:spcPct val="100000"/>
                        </a:lnSpc>
                      </a:pPr>
                      <a:r>
                        <a:rPr lang="en-US" sz="2000" b="1" dirty="0">
                          <a:solidFill>
                            <a:schemeClr val="bg1"/>
                          </a:solidFill>
                          <a:latin typeface="+mn-lt"/>
                        </a:rPr>
                        <a:t>COMMUNITY WORK</a:t>
                      </a:r>
                    </a:p>
                  </a:txBody>
                  <a:tcPr>
                    <a:solidFill>
                      <a:srgbClr val="F26B27"/>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x-none" sz="2000" b="0" i="0" u="none" strike="noStrike" cap="none" normalizeH="0" baseline="0" dirty="0">
                          <a:ln>
                            <a:noFill/>
                          </a:ln>
                          <a:solidFill>
                            <a:srgbClr val="142D55"/>
                          </a:solidFill>
                          <a:effectLst/>
                          <a:latin typeface="+mn-lt"/>
                          <a:ea typeface="MS PGothic" charset="-128"/>
                        </a:rPr>
                        <a:t>Dealing with a childcare  issue in the local community</a:t>
                      </a:r>
                      <a:endParaRPr kumimoji="0" lang="en-US" altLang="x-none" sz="2000" b="0" i="0" u="none" strike="noStrike" cap="none" normalizeH="0" baseline="0" dirty="0">
                        <a:ln>
                          <a:noFill/>
                        </a:ln>
                        <a:solidFill>
                          <a:srgbClr val="142D55"/>
                        </a:solidFill>
                        <a:effectLst/>
                        <a:latin typeface="+mn-lt"/>
                        <a:ea typeface="MS PGothic" charset="-128"/>
                      </a:endParaRP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x-none" sz="2000" b="0" i="0" u="none" strike="noStrike" cap="none" normalizeH="0" baseline="0" dirty="0">
                          <a:ln>
                            <a:noFill/>
                          </a:ln>
                          <a:solidFill>
                            <a:srgbClr val="142D55"/>
                          </a:solidFill>
                          <a:effectLst/>
                          <a:latin typeface="+mn-lt"/>
                          <a:ea typeface="MS PGothic" charset="-128"/>
                        </a:rPr>
                        <a:t>Recycling/</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x-none" sz="2000" b="0" i="0" u="none" strike="noStrike" cap="none" normalizeH="0" baseline="0" dirty="0">
                          <a:ln>
                            <a:noFill/>
                          </a:ln>
                          <a:solidFill>
                            <a:srgbClr val="142D55"/>
                          </a:solidFill>
                          <a:effectLst/>
                          <a:latin typeface="+mn-lt"/>
                          <a:ea typeface="MS PGothic" charset="-128"/>
                        </a:rPr>
                        <a:t>Upcycling community projects </a:t>
                      </a:r>
                      <a:endParaRPr kumimoji="0" lang="en-US" altLang="x-none" sz="2000" b="0" i="0" u="none" strike="noStrike" cap="none" normalizeH="0" baseline="0" dirty="0">
                        <a:ln>
                          <a:noFill/>
                        </a:ln>
                        <a:solidFill>
                          <a:srgbClr val="142D55"/>
                        </a:solidFill>
                        <a:effectLst/>
                        <a:latin typeface="+mn-lt"/>
                        <a:ea typeface="MS PGothic" charset="-128"/>
                      </a:endParaRP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x-none" sz="2000" b="0" i="0" u="none" strike="noStrike" cap="none" normalizeH="0" baseline="0" dirty="0">
                          <a:ln>
                            <a:noFill/>
                          </a:ln>
                          <a:solidFill>
                            <a:srgbClr val="142D55"/>
                          </a:solidFill>
                          <a:effectLst/>
                          <a:latin typeface="+mn-lt"/>
                          <a:ea typeface="MS PGothic" charset="-128"/>
                        </a:rPr>
                        <a:t>Planning a fund-raising event for a cause you believe in </a:t>
                      </a:r>
                      <a:endParaRPr kumimoji="0" lang="en-US" altLang="x-none" sz="2000" b="0" i="0" u="none" strike="noStrike" cap="none" normalizeH="0" baseline="0" dirty="0">
                        <a:ln>
                          <a:noFill/>
                        </a:ln>
                        <a:solidFill>
                          <a:srgbClr val="142D55"/>
                        </a:solidFill>
                        <a:effectLst/>
                        <a:latin typeface="+mn-lt"/>
                        <a:ea typeface="MS PGothic" charset="-128"/>
                      </a:endParaRP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x-none" sz="2000" b="0" i="0" u="none" strike="noStrike" cap="none" normalizeH="0" baseline="0" dirty="0">
                          <a:ln>
                            <a:noFill/>
                          </a:ln>
                          <a:solidFill>
                            <a:srgbClr val="142D55"/>
                          </a:solidFill>
                          <a:effectLst/>
                          <a:latin typeface="+mn-lt"/>
                          <a:ea typeface="MS PGothic" charset="-128"/>
                        </a:rPr>
                        <a:t>Having a meeting with a community group</a:t>
                      </a:r>
                      <a:endParaRPr kumimoji="0" lang="en-US" altLang="x-none" sz="2000" b="0" i="0" u="none" strike="noStrike" cap="none" normalizeH="0" baseline="0" dirty="0">
                        <a:ln>
                          <a:noFill/>
                        </a:ln>
                        <a:solidFill>
                          <a:srgbClr val="142D55"/>
                        </a:solidFill>
                        <a:effectLst/>
                        <a:latin typeface="+mn-lt"/>
                        <a:ea typeface="MS PGothic" charset="-128"/>
                      </a:endParaRPr>
                    </a:p>
                  </a:txBody>
                  <a:tcPr marL="68580" marR="68580" marT="0" marB="0" horzOverflow="overflow"/>
                </a:tc>
                <a:extLst>
                  <a:ext uri="{0D108BD9-81ED-4DB2-BD59-A6C34878D82A}">
                    <a16:rowId xmlns:a16="http://schemas.microsoft.com/office/drawing/2014/main" val="3892702306"/>
                  </a:ext>
                </a:extLst>
              </a:tr>
            </a:tbl>
          </a:graphicData>
        </a:graphic>
      </p:graphicFrame>
      <p:graphicFrame>
        <p:nvGraphicFramePr>
          <p:cNvPr id="7" name="Table 2">
            <a:extLst>
              <a:ext uri="{FF2B5EF4-FFF2-40B4-BE49-F238E27FC236}">
                <a16:creationId xmlns:a16="http://schemas.microsoft.com/office/drawing/2014/main" id="{0AF79542-0E54-4DA5-8D64-2FE741DAE404}"/>
              </a:ext>
            </a:extLst>
          </p:cNvPr>
          <p:cNvGraphicFramePr>
            <a:graphicFrameLocks noGrp="1"/>
          </p:cNvGraphicFramePr>
          <p:nvPr>
            <p:extLst>
              <p:ext uri="{D42A27DB-BD31-4B8C-83A1-F6EECF244321}">
                <p14:modId xmlns:p14="http://schemas.microsoft.com/office/powerpoint/2010/main" val="3991232368"/>
              </p:ext>
            </p:extLst>
          </p:nvPr>
        </p:nvGraphicFramePr>
        <p:xfrm>
          <a:off x="2610120" y="2572941"/>
          <a:ext cx="9308960" cy="1188720"/>
        </p:xfrm>
        <a:graphic>
          <a:graphicData uri="http://schemas.openxmlformats.org/drawingml/2006/table">
            <a:tbl>
              <a:tblPr bandRow="1">
                <a:tableStyleId>{5940675A-B579-460E-94D1-54222C63F5DA}</a:tableStyleId>
              </a:tblPr>
              <a:tblGrid>
                <a:gridCol w="2327240">
                  <a:extLst>
                    <a:ext uri="{9D8B030D-6E8A-4147-A177-3AD203B41FA5}">
                      <a16:colId xmlns:a16="http://schemas.microsoft.com/office/drawing/2014/main" val="4205517258"/>
                    </a:ext>
                  </a:extLst>
                </a:gridCol>
                <a:gridCol w="2327240">
                  <a:extLst>
                    <a:ext uri="{9D8B030D-6E8A-4147-A177-3AD203B41FA5}">
                      <a16:colId xmlns:a16="http://schemas.microsoft.com/office/drawing/2014/main" val="1895718856"/>
                    </a:ext>
                  </a:extLst>
                </a:gridCol>
                <a:gridCol w="2327240">
                  <a:extLst>
                    <a:ext uri="{9D8B030D-6E8A-4147-A177-3AD203B41FA5}">
                      <a16:colId xmlns:a16="http://schemas.microsoft.com/office/drawing/2014/main" val="1643720986"/>
                    </a:ext>
                  </a:extLst>
                </a:gridCol>
                <a:gridCol w="2327240">
                  <a:extLst>
                    <a:ext uri="{9D8B030D-6E8A-4147-A177-3AD203B41FA5}">
                      <a16:colId xmlns:a16="http://schemas.microsoft.com/office/drawing/2014/main" val="2769437469"/>
                    </a:ext>
                  </a:extLst>
                </a:gridCol>
              </a:tblGrid>
              <a:tr h="385605">
                <a:tc gridSpan="4">
                  <a:txBody>
                    <a:bodyPr/>
                    <a:lstStyle/>
                    <a:p>
                      <a:pPr algn="ctr">
                        <a:lnSpc>
                          <a:spcPct val="100000"/>
                        </a:lnSpc>
                      </a:pPr>
                      <a:r>
                        <a:rPr lang="en-US" sz="2200" b="1" dirty="0">
                          <a:solidFill>
                            <a:schemeClr val="bg1"/>
                          </a:solidFill>
                        </a:rPr>
                        <a:t>BUSINESS SKILLS</a:t>
                      </a:r>
                    </a:p>
                  </a:txBody>
                  <a:tcPr>
                    <a:solidFill>
                      <a:srgbClr val="C54A9A"/>
                    </a:solidFill>
                  </a:tcPr>
                </a:tc>
                <a:tc hMerge="1">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142D55"/>
                        </a:solidFill>
                        <a:effectLst/>
                        <a:latin typeface="Calibri" charset="0"/>
                        <a:ea typeface="MS PGothic" charset="-128"/>
                      </a:endParaRPr>
                    </a:p>
                  </a:txBody>
                  <a:tcPr marL="68580" marR="68580" marT="0" marB="0" horzOverflow="overflow"/>
                </a:tc>
                <a:tc hMerge="1">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142D55"/>
                        </a:solidFill>
                        <a:effectLst/>
                        <a:latin typeface="Calibri" charset="0"/>
                        <a:ea typeface="MS PGothic" charset="-128"/>
                      </a:endParaRPr>
                    </a:p>
                  </a:txBody>
                  <a:tcPr marL="68580" marR="68580" marT="0" marB="0" horzOverflow="overflow"/>
                </a:tc>
                <a:tc hMerge="1">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142D55"/>
                        </a:solidFill>
                        <a:effectLst/>
                        <a:latin typeface="Calibri" charset="0"/>
                        <a:ea typeface="MS PGothic" charset="-128"/>
                      </a:endParaRPr>
                    </a:p>
                  </a:txBody>
                  <a:tcPr marL="68580" marR="68580" marT="0" marB="0" horzOverflow="overflow"/>
                </a:tc>
                <a:extLst>
                  <a:ext uri="{0D108BD9-81ED-4DB2-BD59-A6C34878D82A}">
                    <a16:rowId xmlns:a16="http://schemas.microsoft.com/office/drawing/2014/main" val="4149982825"/>
                  </a:ext>
                </a:extLst>
              </a:tr>
              <a:tr h="688580">
                <a:tc>
                  <a:txBody>
                    <a:bodyPr/>
                    <a:lstStyle/>
                    <a:p>
                      <a:pPr algn="ctr">
                        <a:lnSpc>
                          <a:spcPct val="100000"/>
                        </a:lnSpc>
                      </a:pPr>
                      <a:r>
                        <a:rPr lang="en-US" sz="2200" b="1" dirty="0">
                          <a:solidFill>
                            <a:schemeClr val="bg1"/>
                          </a:solidFill>
                        </a:rPr>
                        <a:t>PROBLEM SOLVING</a:t>
                      </a:r>
                    </a:p>
                  </a:txBody>
                  <a:tcPr>
                    <a:solidFill>
                      <a:srgbClr val="1EB3DD"/>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200" b="1" i="0" u="none" strike="noStrike" cap="none" normalizeH="0" baseline="0" dirty="0">
                          <a:ln>
                            <a:noFill/>
                          </a:ln>
                          <a:solidFill>
                            <a:schemeClr val="bg1"/>
                          </a:solidFill>
                          <a:effectLst/>
                          <a:latin typeface="Calibri" charset="0"/>
                          <a:ea typeface="MS PGothic" charset="-128"/>
                        </a:rPr>
                        <a:t>CREATIVITY</a:t>
                      </a:r>
                    </a:p>
                  </a:txBody>
                  <a:tcPr marL="68580" marR="68580" marT="0" marB="0" horzOverflow="overflow">
                    <a:solidFill>
                      <a:srgbClr val="1EB3DD"/>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200" b="1" i="0" u="none" strike="noStrike" cap="none" normalizeH="0" baseline="0" dirty="0">
                          <a:ln>
                            <a:noFill/>
                          </a:ln>
                          <a:solidFill>
                            <a:schemeClr val="bg1"/>
                          </a:solidFill>
                          <a:effectLst/>
                          <a:latin typeface="Calibri" charset="0"/>
                          <a:ea typeface="MS PGothic" charset="-128"/>
                        </a:rPr>
                        <a:t>PLANNING</a:t>
                      </a:r>
                    </a:p>
                  </a:txBody>
                  <a:tcPr marL="68580" marR="68580" marT="0" marB="0" horzOverflow="overflow">
                    <a:solidFill>
                      <a:srgbClr val="1EB3DD"/>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200" b="1" i="0" u="none" strike="noStrike" cap="none" normalizeH="0" baseline="0" dirty="0">
                          <a:ln>
                            <a:noFill/>
                          </a:ln>
                          <a:solidFill>
                            <a:schemeClr val="bg1"/>
                          </a:solidFill>
                          <a:effectLst/>
                          <a:latin typeface="Calibri" charset="0"/>
                          <a:ea typeface="MS PGothic" charset="-128"/>
                        </a:rPr>
                        <a:t>NETWORKING</a:t>
                      </a:r>
                    </a:p>
                  </a:txBody>
                  <a:tcPr marL="68580" marR="68580" marT="0" marB="0" horzOverflow="overflow">
                    <a:solidFill>
                      <a:srgbClr val="1EB3DD"/>
                    </a:solidFill>
                  </a:tcPr>
                </a:tc>
                <a:extLst>
                  <a:ext uri="{0D108BD9-81ED-4DB2-BD59-A6C34878D82A}">
                    <a16:rowId xmlns:a16="http://schemas.microsoft.com/office/drawing/2014/main" val="3892702306"/>
                  </a:ext>
                </a:extLst>
              </a:tr>
            </a:tbl>
          </a:graphicData>
        </a:graphic>
      </p:graphicFrame>
      <p:grpSp>
        <p:nvGrpSpPr>
          <p:cNvPr id="6" name="Group 5">
            <a:extLst>
              <a:ext uri="{FF2B5EF4-FFF2-40B4-BE49-F238E27FC236}">
                <a16:creationId xmlns:a16="http://schemas.microsoft.com/office/drawing/2014/main" id="{EEAA80FE-1287-4614-9DDB-BDBFE2FDCD79}"/>
              </a:ext>
            </a:extLst>
          </p:cNvPr>
          <p:cNvGrpSpPr/>
          <p:nvPr/>
        </p:nvGrpSpPr>
        <p:grpSpPr>
          <a:xfrm>
            <a:off x="9033636" y="116143"/>
            <a:ext cx="2563933" cy="2302792"/>
            <a:chOff x="9638944" y="284346"/>
            <a:chExt cx="1931876" cy="1735111"/>
          </a:xfrm>
        </p:grpSpPr>
        <p:pic>
          <p:nvPicPr>
            <p:cNvPr id="8" name="Picture 7" descr="Icon&#10;&#10;Description automatically generated">
              <a:extLst>
                <a:ext uri="{FF2B5EF4-FFF2-40B4-BE49-F238E27FC236}">
                  <a16:creationId xmlns:a16="http://schemas.microsoft.com/office/drawing/2014/main" id="{4E47E160-A49B-4794-ADF6-5272FE2E9BDD}"/>
                </a:ext>
              </a:extLst>
            </p:cNvPr>
            <p:cNvPicPr>
              <a:picLocks noChangeAspect="1"/>
            </p:cNvPicPr>
            <p:nvPr/>
          </p:nvPicPr>
          <p:blipFill>
            <a:blip r:embed="rId2"/>
            <a:stretch>
              <a:fillRect/>
            </a:stretch>
          </p:blipFill>
          <p:spPr>
            <a:xfrm flipH="1">
              <a:off x="9638944" y="284346"/>
              <a:ext cx="1931876" cy="1735111"/>
            </a:xfrm>
            <a:prstGeom prst="rect">
              <a:avLst/>
            </a:prstGeom>
          </p:spPr>
        </p:pic>
        <p:pic>
          <p:nvPicPr>
            <p:cNvPr id="10" name="Picture 9" descr="Icon&#10;&#10;Description automatically generated">
              <a:extLst>
                <a:ext uri="{FF2B5EF4-FFF2-40B4-BE49-F238E27FC236}">
                  <a16:creationId xmlns:a16="http://schemas.microsoft.com/office/drawing/2014/main" id="{DB4A19F3-C1F8-4594-B3FF-6A076A37BE16}"/>
                </a:ext>
              </a:extLst>
            </p:cNvPr>
            <p:cNvPicPr>
              <a:picLocks noChangeAspect="1"/>
            </p:cNvPicPr>
            <p:nvPr/>
          </p:nvPicPr>
          <p:blipFill>
            <a:blip r:embed="rId3"/>
            <a:stretch>
              <a:fillRect/>
            </a:stretch>
          </p:blipFill>
          <p:spPr>
            <a:xfrm flipH="1">
              <a:off x="10710996" y="1022143"/>
              <a:ext cx="194024" cy="211601"/>
            </a:xfrm>
            <a:prstGeom prst="rect">
              <a:avLst/>
            </a:prstGeom>
          </p:spPr>
        </p:pic>
      </p:grpSp>
    </p:spTree>
    <p:extLst>
      <p:ext uri="{BB962C8B-B14F-4D97-AF65-F5344CB8AC3E}">
        <p14:creationId xmlns:p14="http://schemas.microsoft.com/office/powerpoint/2010/main" val="1635285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99;p39">
            <a:extLst>
              <a:ext uri="{FF2B5EF4-FFF2-40B4-BE49-F238E27FC236}">
                <a16:creationId xmlns:a16="http://schemas.microsoft.com/office/drawing/2014/main" id="{E0F644CB-6953-4B0E-8163-9203125AD07A}"/>
              </a:ext>
            </a:extLst>
          </p:cNvPr>
          <p:cNvSpPr/>
          <p:nvPr/>
        </p:nvSpPr>
        <p:spPr>
          <a:xfrm>
            <a:off x="285750" y="1074656"/>
            <a:ext cx="693928" cy="69735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Table 2">
            <a:extLst>
              <a:ext uri="{FF2B5EF4-FFF2-40B4-BE49-F238E27FC236}">
                <a16:creationId xmlns:a16="http://schemas.microsoft.com/office/drawing/2014/main" id="{716275AD-6A12-4159-B29F-A7E031384822}"/>
              </a:ext>
            </a:extLst>
          </p:cNvPr>
          <p:cNvGraphicFramePr>
            <a:graphicFrameLocks noGrp="1"/>
          </p:cNvGraphicFramePr>
          <p:nvPr>
            <p:extLst>
              <p:ext uri="{D42A27DB-BD31-4B8C-83A1-F6EECF244321}">
                <p14:modId xmlns:p14="http://schemas.microsoft.com/office/powerpoint/2010/main" val="2533556083"/>
              </p:ext>
            </p:extLst>
          </p:nvPr>
        </p:nvGraphicFramePr>
        <p:xfrm>
          <a:off x="161277" y="3675731"/>
          <a:ext cx="11869445" cy="731520"/>
        </p:xfrm>
        <a:graphic>
          <a:graphicData uri="http://schemas.openxmlformats.org/drawingml/2006/table">
            <a:tbl>
              <a:tblPr bandRow="1">
                <a:tableStyleId>{5940675A-B579-460E-94D1-54222C63F5DA}</a:tableStyleId>
              </a:tblPr>
              <a:tblGrid>
                <a:gridCol w="2373889">
                  <a:extLst>
                    <a:ext uri="{9D8B030D-6E8A-4147-A177-3AD203B41FA5}">
                      <a16:colId xmlns:a16="http://schemas.microsoft.com/office/drawing/2014/main" val="4205517258"/>
                    </a:ext>
                  </a:extLst>
                </a:gridCol>
                <a:gridCol w="2373889">
                  <a:extLst>
                    <a:ext uri="{9D8B030D-6E8A-4147-A177-3AD203B41FA5}">
                      <a16:colId xmlns:a16="http://schemas.microsoft.com/office/drawing/2014/main" val="1895718856"/>
                    </a:ext>
                  </a:extLst>
                </a:gridCol>
                <a:gridCol w="2373889">
                  <a:extLst>
                    <a:ext uri="{9D8B030D-6E8A-4147-A177-3AD203B41FA5}">
                      <a16:colId xmlns:a16="http://schemas.microsoft.com/office/drawing/2014/main" val="1643720986"/>
                    </a:ext>
                  </a:extLst>
                </a:gridCol>
                <a:gridCol w="2373889">
                  <a:extLst>
                    <a:ext uri="{9D8B030D-6E8A-4147-A177-3AD203B41FA5}">
                      <a16:colId xmlns:a16="http://schemas.microsoft.com/office/drawing/2014/main" val="2769437469"/>
                    </a:ext>
                  </a:extLst>
                </a:gridCol>
                <a:gridCol w="2373889">
                  <a:extLst>
                    <a:ext uri="{9D8B030D-6E8A-4147-A177-3AD203B41FA5}">
                      <a16:colId xmlns:a16="http://schemas.microsoft.com/office/drawing/2014/main" val="2844166177"/>
                    </a:ext>
                  </a:extLst>
                </a:gridCol>
              </a:tblGrid>
              <a:tr h="370840">
                <a:tc>
                  <a:txBody>
                    <a:bodyPr/>
                    <a:lstStyle/>
                    <a:p>
                      <a:pPr algn="ctr">
                        <a:lnSpc>
                          <a:spcPct val="100000"/>
                        </a:lnSpc>
                      </a:pPr>
                      <a:r>
                        <a:rPr lang="en-US" sz="2400" b="1" dirty="0">
                          <a:solidFill>
                            <a:srgbClr val="142D55"/>
                          </a:solidFill>
                          <a:latin typeface="+mn-lt"/>
                        </a:rPr>
                        <a:t>BUSINESS</a:t>
                      </a:r>
                    </a:p>
                  </a:txBody>
                  <a:tcPr>
                    <a:solidFill>
                      <a:srgbClr val="FFC652"/>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x-none" sz="2400" b="0" i="0" u="none" strike="noStrike" cap="none" normalizeH="0" baseline="0" dirty="0">
                          <a:ln>
                            <a:noFill/>
                          </a:ln>
                          <a:solidFill>
                            <a:srgbClr val="142D55"/>
                          </a:solidFill>
                          <a:effectLst/>
                          <a:latin typeface="+mn-lt"/>
                          <a:ea typeface="MS PGothic" charset="-128"/>
                        </a:rPr>
                        <a:t>Improving cash flow</a:t>
                      </a:r>
                      <a:endParaRPr kumimoji="0" lang="en-US" altLang="x-none" sz="2400" b="0" i="0" u="none" strike="noStrike" cap="none" normalizeH="0" baseline="0" dirty="0">
                        <a:ln>
                          <a:noFill/>
                        </a:ln>
                        <a:solidFill>
                          <a:srgbClr val="142D55"/>
                        </a:solidFill>
                        <a:effectLst/>
                        <a:latin typeface="+mn-lt"/>
                        <a:ea typeface="MS PGothic" charset="-128"/>
                      </a:endParaRP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400" b="0" i="0" u="none" strike="noStrike" cap="none" normalizeH="0" baseline="0" dirty="0">
                          <a:ln>
                            <a:noFill/>
                          </a:ln>
                          <a:solidFill>
                            <a:srgbClr val="142D55"/>
                          </a:solidFill>
                          <a:effectLst/>
                          <a:latin typeface="+mn-lt"/>
                          <a:ea typeface="MS PGothic" charset="-128"/>
                        </a:rPr>
                        <a:t>Inventing a new product</a:t>
                      </a: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400" b="0" i="0" u="none" strike="noStrike" cap="none" normalizeH="0" baseline="0" dirty="0">
                          <a:ln>
                            <a:noFill/>
                          </a:ln>
                          <a:solidFill>
                            <a:srgbClr val="142D55"/>
                          </a:solidFill>
                          <a:effectLst/>
                          <a:latin typeface="+mn-lt"/>
                          <a:ea typeface="MS PGothic" charset="-128"/>
                        </a:rPr>
                        <a:t>Writing a business plan</a:t>
                      </a: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x-none" sz="2400" b="0" i="0" u="none" strike="noStrike" cap="none" normalizeH="0" baseline="0" dirty="0">
                          <a:ln>
                            <a:noFill/>
                          </a:ln>
                          <a:solidFill>
                            <a:srgbClr val="142D55"/>
                          </a:solidFill>
                          <a:effectLst/>
                          <a:latin typeface="+mn-lt"/>
                          <a:ea typeface="MS PGothic" charset="-128"/>
                        </a:rPr>
                        <a:t>Attending a networking event</a:t>
                      </a:r>
                      <a:endParaRPr kumimoji="0" lang="en-US" altLang="x-none" sz="2400" b="0" i="0" u="none" strike="noStrike" cap="none" normalizeH="0" baseline="0" dirty="0">
                        <a:ln>
                          <a:noFill/>
                        </a:ln>
                        <a:solidFill>
                          <a:srgbClr val="142D55"/>
                        </a:solidFill>
                        <a:effectLst/>
                        <a:latin typeface="+mn-lt"/>
                        <a:ea typeface="MS PGothic" charset="-128"/>
                      </a:endParaRPr>
                    </a:p>
                  </a:txBody>
                  <a:tcPr marL="68580" marR="68580" marT="0" marB="0" horzOverflow="overflow"/>
                </a:tc>
                <a:extLst>
                  <a:ext uri="{0D108BD9-81ED-4DB2-BD59-A6C34878D82A}">
                    <a16:rowId xmlns:a16="http://schemas.microsoft.com/office/drawing/2014/main" val="4149982825"/>
                  </a:ext>
                </a:extLst>
              </a:tr>
            </a:tbl>
          </a:graphicData>
        </a:graphic>
      </p:graphicFrame>
      <p:graphicFrame>
        <p:nvGraphicFramePr>
          <p:cNvPr id="7" name="Table 2">
            <a:extLst>
              <a:ext uri="{FF2B5EF4-FFF2-40B4-BE49-F238E27FC236}">
                <a16:creationId xmlns:a16="http://schemas.microsoft.com/office/drawing/2014/main" id="{0AF79542-0E54-4DA5-8D64-2FE741DAE404}"/>
              </a:ext>
            </a:extLst>
          </p:cNvPr>
          <p:cNvGraphicFramePr>
            <a:graphicFrameLocks noGrp="1"/>
          </p:cNvGraphicFramePr>
          <p:nvPr/>
        </p:nvGraphicFramePr>
        <p:xfrm>
          <a:off x="2535166" y="2395571"/>
          <a:ext cx="9495556" cy="1280160"/>
        </p:xfrm>
        <a:graphic>
          <a:graphicData uri="http://schemas.openxmlformats.org/drawingml/2006/table">
            <a:tbl>
              <a:tblPr bandRow="1">
                <a:tableStyleId>{5940675A-B579-460E-94D1-54222C63F5DA}</a:tableStyleId>
              </a:tblPr>
              <a:tblGrid>
                <a:gridCol w="2373889">
                  <a:extLst>
                    <a:ext uri="{9D8B030D-6E8A-4147-A177-3AD203B41FA5}">
                      <a16:colId xmlns:a16="http://schemas.microsoft.com/office/drawing/2014/main" val="4205517258"/>
                    </a:ext>
                  </a:extLst>
                </a:gridCol>
                <a:gridCol w="2373889">
                  <a:extLst>
                    <a:ext uri="{9D8B030D-6E8A-4147-A177-3AD203B41FA5}">
                      <a16:colId xmlns:a16="http://schemas.microsoft.com/office/drawing/2014/main" val="1895718856"/>
                    </a:ext>
                  </a:extLst>
                </a:gridCol>
                <a:gridCol w="2373889">
                  <a:extLst>
                    <a:ext uri="{9D8B030D-6E8A-4147-A177-3AD203B41FA5}">
                      <a16:colId xmlns:a16="http://schemas.microsoft.com/office/drawing/2014/main" val="1643720986"/>
                    </a:ext>
                  </a:extLst>
                </a:gridCol>
                <a:gridCol w="2373889">
                  <a:extLst>
                    <a:ext uri="{9D8B030D-6E8A-4147-A177-3AD203B41FA5}">
                      <a16:colId xmlns:a16="http://schemas.microsoft.com/office/drawing/2014/main" val="2769437469"/>
                    </a:ext>
                  </a:extLst>
                </a:gridCol>
              </a:tblGrid>
              <a:tr h="370840">
                <a:tc gridSpan="4">
                  <a:txBody>
                    <a:bodyPr/>
                    <a:lstStyle/>
                    <a:p>
                      <a:pPr algn="ctr">
                        <a:lnSpc>
                          <a:spcPct val="100000"/>
                        </a:lnSpc>
                      </a:pPr>
                      <a:r>
                        <a:rPr lang="en-US" sz="2400" b="1" dirty="0">
                          <a:solidFill>
                            <a:srgbClr val="142D55"/>
                          </a:solidFill>
                        </a:rPr>
                        <a:t>BUSINESS SKILLS</a:t>
                      </a:r>
                    </a:p>
                  </a:txBody>
                  <a:tcPr>
                    <a:solidFill>
                      <a:srgbClr val="C54A9A"/>
                    </a:solidFill>
                  </a:tcPr>
                </a:tc>
                <a:tc hMerge="1">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142D55"/>
                        </a:solidFill>
                        <a:effectLst/>
                        <a:latin typeface="Calibri" charset="0"/>
                        <a:ea typeface="MS PGothic" charset="-128"/>
                      </a:endParaRPr>
                    </a:p>
                  </a:txBody>
                  <a:tcPr marL="68580" marR="68580" marT="0" marB="0" horzOverflow="overflow"/>
                </a:tc>
                <a:tc hMerge="1">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142D55"/>
                        </a:solidFill>
                        <a:effectLst/>
                        <a:latin typeface="Calibri" charset="0"/>
                        <a:ea typeface="MS PGothic" charset="-128"/>
                      </a:endParaRPr>
                    </a:p>
                  </a:txBody>
                  <a:tcPr marL="68580" marR="68580" marT="0" marB="0" horzOverflow="overflow"/>
                </a:tc>
                <a:tc hMerge="1">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142D55"/>
                        </a:solidFill>
                        <a:effectLst/>
                        <a:latin typeface="Calibri" charset="0"/>
                        <a:ea typeface="MS PGothic" charset="-128"/>
                      </a:endParaRPr>
                    </a:p>
                  </a:txBody>
                  <a:tcPr marL="68580" marR="68580" marT="0" marB="0" horzOverflow="overflow"/>
                </a:tc>
                <a:extLst>
                  <a:ext uri="{0D108BD9-81ED-4DB2-BD59-A6C34878D82A}">
                    <a16:rowId xmlns:a16="http://schemas.microsoft.com/office/drawing/2014/main" val="4149982825"/>
                  </a:ext>
                </a:extLst>
              </a:tr>
              <a:tr h="370840">
                <a:tc>
                  <a:txBody>
                    <a:bodyPr/>
                    <a:lstStyle/>
                    <a:p>
                      <a:pPr algn="ctr">
                        <a:lnSpc>
                          <a:spcPct val="100000"/>
                        </a:lnSpc>
                      </a:pPr>
                      <a:r>
                        <a:rPr lang="en-US" sz="2400" b="1" dirty="0">
                          <a:solidFill>
                            <a:srgbClr val="142D55"/>
                          </a:solidFill>
                        </a:rPr>
                        <a:t>PROBLEM SOLVING</a:t>
                      </a:r>
                    </a:p>
                  </a:txBody>
                  <a:tcPr>
                    <a:solidFill>
                      <a:srgbClr val="1EB3DD"/>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400" b="1" i="0" u="none" strike="noStrike" cap="none" normalizeH="0" baseline="0" dirty="0">
                          <a:ln>
                            <a:noFill/>
                          </a:ln>
                          <a:solidFill>
                            <a:srgbClr val="142D55"/>
                          </a:solidFill>
                          <a:effectLst/>
                          <a:latin typeface="Calibri" charset="0"/>
                          <a:ea typeface="MS PGothic" charset="-128"/>
                        </a:rPr>
                        <a:t>CREATIVITY</a:t>
                      </a:r>
                    </a:p>
                  </a:txBody>
                  <a:tcPr marL="68580" marR="68580" marT="0" marB="0" horzOverflow="overflow">
                    <a:solidFill>
                      <a:srgbClr val="1EB3DD"/>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400" b="1" i="0" u="none" strike="noStrike" cap="none" normalizeH="0" baseline="0" dirty="0">
                          <a:ln>
                            <a:noFill/>
                          </a:ln>
                          <a:solidFill>
                            <a:srgbClr val="142D55"/>
                          </a:solidFill>
                          <a:effectLst/>
                          <a:latin typeface="Calibri" charset="0"/>
                          <a:ea typeface="MS PGothic" charset="-128"/>
                        </a:rPr>
                        <a:t>PLANNING</a:t>
                      </a:r>
                    </a:p>
                  </a:txBody>
                  <a:tcPr marL="68580" marR="68580" marT="0" marB="0" horzOverflow="overflow">
                    <a:solidFill>
                      <a:srgbClr val="1EB3DD"/>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2400" b="1" i="0" u="none" strike="noStrike" cap="none" normalizeH="0" baseline="0" dirty="0">
                          <a:ln>
                            <a:noFill/>
                          </a:ln>
                          <a:solidFill>
                            <a:srgbClr val="142D55"/>
                          </a:solidFill>
                          <a:effectLst/>
                          <a:latin typeface="Calibri" charset="0"/>
                          <a:ea typeface="MS PGothic" charset="-128"/>
                        </a:rPr>
                        <a:t>NETWORKING</a:t>
                      </a:r>
                    </a:p>
                  </a:txBody>
                  <a:tcPr marL="68580" marR="68580" marT="0" marB="0" horzOverflow="overflow">
                    <a:solidFill>
                      <a:srgbClr val="1EB3DD"/>
                    </a:solidFill>
                  </a:tcPr>
                </a:tc>
                <a:extLst>
                  <a:ext uri="{0D108BD9-81ED-4DB2-BD59-A6C34878D82A}">
                    <a16:rowId xmlns:a16="http://schemas.microsoft.com/office/drawing/2014/main" val="3892702306"/>
                  </a:ext>
                </a:extLst>
              </a:tr>
            </a:tbl>
          </a:graphicData>
        </a:graphic>
      </p:graphicFrame>
      <p:sp>
        <p:nvSpPr>
          <p:cNvPr id="6" name="Text Placeholder 5">
            <a:extLst>
              <a:ext uri="{FF2B5EF4-FFF2-40B4-BE49-F238E27FC236}">
                <a16:creationId xmlns:a16="http://schemas.microsoft.com/office/drawing/2014/main" id="{3AA334BB-3775-4337-AA0F-214304BC9237}"/>
              </a:ext>
            </a:extLst>
          </p:cNvPr>
          <p:cNvSpPr txBox="1">
            <a:spLocks/>
          </p:cNvSpPr>
          <p:nvPr/>
        </p:nvSpPr>
        <p:spPr>
          <a:xfrm>
            <a:off x="632714" y="4710040"/>
            <a:ext cx="11316630" cy="35392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Throughout this course, you will see how valuable the skills of problem solving, creativity, planning and networking are when applied in a business setting.</a:t>
            </a:r>
          </a:p>
          <a:p>
            <a:r>
              <a:rPr lang="en-US" i="1" dirty="0">
                <a:solidFill>
                  <a:srgbClr val="C54A9A"/>
                </a:solidFill>
              </a:rPr>
              <a:t>Can you anticipate any other ways you might use these skills in business?</a:t>
            </a:r>
            <a:endParaRPr lang="en-US" dirty="0">
              <a:solidFill>
                <a:srgbClr val="C54A9A"/>
              </a:solidFill>
            </a:endParaRPr>
          </a:p>
          <a:p>
            <a:endParaRPr lang="en-US" dirty="0"/>
          </a:p>
        </p:txBody>
      </p:sp>
      <p:sp>
        <p:nvSpPr>
          <p:cNvPr id="10" name="Text Placeholder 4">
            <a:extLst>
              <a:ext uri="{FF2B5EF4-FFF2-40B4-BE49-F238E27FC236}">
                <a16:creationId xmlns:a16="http://schemas.microsoft.com/office/drawing/2014/main" id="{9A96A75F-FDEB-D84E-A2F5-756DB869CAFC}"/>
              </a:ext>
            </a:extLst>
          </p:cNvPr>
          <p:cNvSpPr>
            <a:spLocks noGrp="1"/>
          </p:cNvSpPr>
          <p:nvPr>
            <p:ph type="body" sz="quarter" idx="13"/>
          </p:nvPr>
        </p:nvSpPr>
        <p:spPr>
          <a:xfrm>
            <a:off x="1649248" y="868680"/>
            <a:ext cx="7134143" cy="697353"/>
          </a:xfrm>
        </p:spPr>
        <p:txBody>
          <a:bodyPr>
            <a:noAutofit/>
          </a:bodyPr>
          <a:lstStyle/>
          <a:p>
            <a:r>
              <a:rPr lang="en-US" dirty="0"/>
              <a:t>BUSINESS SKILLS YOU ALREADY HAVE BUT MIGHT NOT REALISE IT!</a:t>
            </a:r>
          </a:p>
        </p:txBody>
      </p:sp>
    </p:spTree>
    <p:extLst>
      <p:ext uri="{BB962C8B-B14F-4D97-AF65-F5344CB8AC3E}">
        <p14:creationId xmlns:p14="http://schemas.microsoft.com/office/powerpoint/2010/main" val="3925359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64459" y="2145720"/>
            <a:ext cx="6560598" cy="697353"/>
          </a:xfrm>
        </p:spPr>
        <p:txBody>
          <a:bodyPr/>
          <a:lstStyle/>
          <a:p>
            <a:r>
              <a:rPr lang="en-US" dirty="0"/>
              <a:t>INDEPENDENCE – ENTREPRENEURS LIKE TO BE THEIR OWN BOSS</a:t>
            </a:r>
          </a:p>
          <a:p>
            <a:endParaRPr lang="en-US" dirty="0"/>
          </a:p>
        </p:txBody>
      </p:sp>
      <p:grpSp>
        <p:nvGrpSpPr>
          <p:cNvPr id="8" name="Group 7">
            <a:extLst>
              <a:ext uri="{FF2B5EF4-FFF2-40B4-BE49-F238E27FC236}">
                <a16:creationId xmlns:a16="http://schemas.microsoft.com/office/drawing/2014/main" id="{F3A62B2C-8251-8347-9AA7-532363BCB1B9}"/>
              </a:ext>
            </a:extLst>
          </p:cNvPr>
          <p:cNvGrpSpPr/>
          <p:nvPr/>
        </p:nvGrpSpPr>
        <p:grpSpPr>
          <a:xfrm>
            <a:off x="1811673" y="1914009"/>
            <a:ext cx="4125487" cy="3910189"/>
            <a:chOff x="4645025" y="2575748"/>
            <a:chExt cx="2068513" cy="1960563"/>
          </a:xfrm>
        </p:grpSpPr>
        <p:pic>
          <p:nvPicPr>
            <p:cNvPr id="9" name="Picture 8" descr="Icon&#10;&#10;Description automatically generated">
              <a:extLst>
                <a:ext uri="{FF2B5EF4-FFF2-40B4-BE49-F238E27FC236}">
                  <a16:creationId xmlns:a16="http://schemas.microsoft.com/office/drawing/2014/main" id="{47015683-628A-8F4D-BAB5-7F2B4C6810E5}"/>
                </a:ext>
              </a:extLst>
            </p:cNvPr>
            <p:cNvPicPr>
              <a:picLocks noChangeAspect="1"/>
            </p:cNvPicPr>
            <p:nvPr/>
          </p:nvPicPr>
          <p:blipFill>
            <a:blip r:embed="rId2"/>
            <a:stretch>
              <a:fillRect/>
            </a:stretch>
          </p:blipFill>
          <p:spPr>
            <a:xfrm>
              <a:off x="4645025" y="2575748"/>
              <a:ext cx="2068513" cy="1960563"/>
            </a:xfrm>
            <a:prstGeom prst="rect">
              <a:avLst/>
            </a:prstGeom>
          </p:spPr>
        </p:pic>
        <p:pic>
          <p:nvPicPr>
            <p:cNvPr id="10" name="Picture 9" descr="Icon&#10;&#10;Description automatically generated">
              <a:extLst>
                <a:ext uri="{FF2B5EF4-FFF2-40B4-BE49-F238E27FC236}">
                  <a16:creationId xmlns:a16="http://schemas.microsoft.com/office/drawing/2014/main" id="{8DC73308-BA58-DE48-A681-13322FBEE612}"/>
                </a:ext>
              </a:extLst>
            </p:cNvPr>
            <p:cNvPicPr>
              <a:picLocks noChangeAspect="1"/>
            </p:cNvPicPr>
            <p:nvPr/>
          </p:nvPicPr>
          <p:blipFill>
            <a:blip r:embed="rId3"/>
            <a:stretch>
              <a:fillRect/>
            </a:stretch>
          </p:blipFill>
          <p:spPr>
            <a:xfrm>
              <a:off x="5234787" y="2737530"/>
              <a:ext cx="260035" cy="283592"/>
            </a:xfrm>
            <a:prstGeom prst="rect">
              <a:avLst/>
            </a:prstGeom>
          </p:spPr>
        </p:pic>
      </p:grpSp>
    </p:spTree>
    <p:extLst>
      <p:ext uri="{BB962C8B-B14F-4D97-AF65-F5344CB8AC3E}">
        <p14:creationId xmlns:p14="http://schemas.microsoft.com/office/powerpoint/2010/main" val="58481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75006" y="1074656"/>
            <a:ext cx="10137404" cy="697353"/>
          </a:xfrm>
        </p:spPr>
        <p:txBody>
          <a:bodyPr/>
          <a:lstStyle/>
          <a:p>
            <a:r>
              <a:rPr lang="en-US" dirty="0"/>
              <a:t>THE MINDSET OF A WOMAN ENTREPRENEUR</a:t>
            </a:r>
          </a:p>
        </p:txBody>
      </p:sp>
      <p:sp>
        <p:nvSpPr>
          <p:cNvPr id="24" name="Text Placeholder 5">
            <a:extLst>
              <a:ext uri="{FF2B5EF4-FFF2-40B4-BE49-F238E27FC236}">
                <a16:creationId xmlns:a16="http://schemas.microsoft.com/office/drawing/2014/main" id="{85EDF7AD-F47B-4797-A30E-1568AE71510A}"/>
              </a:ext>
            </a:extLst>
          </p:cNvPr>
          <p:cNvSpPr txBox="1">
            <a:spLocks/>
          </p:cNvSpPr>
          <p:nvPr/>
        </p:nvSpPr>
        <p:spPr>
          <a:xfrm>
            <a:off x="1675005" y="2100424"/>
            <a:ext cx="10137403" cy="10667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en-US" dirty="0"/>
              <a:t>While money is often a motivating factor in setting up a business, many migrant women entrepreneurs are motivated by a sense of purpose, that your talent matters and makes a difference in the world. Does this ring true ?</a:t>
            </a:r>
          </a:p>
          <a:p>
            <a:pPr algn="just"/>
            <a:endParaRPr lang="en-US" dirty="0"/>
          </a:p>
        </p:txBody>
      </p:sp>
      <p:sp>
        <p:nvSpPr>
          <p:cNvPr id="26" name="Text Placeholder 5">
            <a:extLst>
              <a:ext uri="{FF2B5EF4-FFF2-40B4-BE49-F238E27FC236}">
                <a16:creationId xmlns:a16="http://schemas.microsoft.com/office/drawing/2014/main" id="{B2C74251-896D-4265-80C3-ADE5D2551281}"/>
              </a:ext>
            </a:extLst>
          </p:cNvPr>
          <p:cNvSpPr txBox="1">
            <a:spLocks/>
          </p:cNvSpPr>
          <p:nvPr/>
        </p:nvSpPr>
        <p:spPr>
          <a:xfrm>
            <a:off x="1433632" y="4791544"/>
            <a:ext cx="3426042" cy="12028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dirty="0">
                <a:solidFill>
                  <a:srgbClr val="1E494F"/>
                </a:solidFill>
              </a:rPr>
              <a:t>9 to 5 is not your idea of happiness, you want to have the freedom to do things your way</a:t>
            </a:r>
          </a:p>
        </p:txBody>
      </p:sp>
      <p:sp>
        <p:nvSpPr>
          <p:cNvPr id="27" name="Text Placeholder 5">
            <a:extLst>
              <a:ext uri="{FF2B5EF4-FFF2-40B4-BE49-F238E27FC236}">
                <a16:creationId xmlns:a16="http://schemas.microsoft.com/office/drawing/2014/main" id="{C0584EEE-939B-4069-8D06-B34E6FFF07C9}"/>
              </a:ext>
            </a:extLst>
          </p:cNvPr>
          <p:cNvSpPr txBox="1">
            <a:spLocks/>
          </p:cNvSpPr>
          <p:nvPr/>
        </p:nvSpPr>
        <p:spPr>
          <a:xfrm>
            <a:off x="5131538" y="4791544"/>
            <a:ext cx="3332993" cy="12028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dirty="0"/>
              <a:t>You are stubborn and often impatient/in a hurry to get things done</a:t>
            </a:r>
          </a:p>
        </p:txBody>
      </p:sp>
      <p:sp>
        <p:nvSpPr>
          <p:cNvPr id="28" name="Text Placeholder 5">
            <a:extLst>
              <a:ext uri="{FF2B5EF4-FFF2-40B4-BE49-F238E27FC236}">
                <a16:creationId xmlns:a16="http://schemas.microsoft.com/office/drawing/2014/main" id="{AE636382-321B-471B-A9B4-AFD379868157}"/>
              </a:ext>
            </a:extLst>
          </p:cNvPr>
          <p:cNvSpPr txBox="1">
            <a:spLocks/>
          </p:cNvSpPr>
          <p:nvPr/>
        </p:nvSpPr>
        <p:spPr>
          <a:xfrm>
            <a:off x="8736396" y="4818816"/>
            <a:ext cx="3076012" cy="12028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dirty="0"/>
              <a:t>You yearn for greater freedom to control your life and career</a:t>
            </a:r>
          </a:p>
        </p:txBody>
      </p:sp>
      <p:grpSp>
        <p:nvGrpSpPr>
          <p:cNvPr id="29" name="Google Shape;813;p39">
            <a:extLst>
              <a:ext uri="{FF2B5EF4-FFF2-40B4-BE49-F238E27FC236}">
                <a16:creationId xmlns:a16="http://schemas.microsoft.com/office/drawing/2014/main" id="{A9F988AC-D700-4889-95DD-30838604CCE9}"/>
              </a:ext>
            </a:extLst>
          </p:cNvPr>
          <p:cNvGrpSpPr/>
          <p:nvPr/>
        </p:nvGrpSpPr>
        <p:grpSpPr>
          <a:xfrm>
            <a:off x="410415" y="924714"/>
            <a:ext cx="543438" cy="861583"/>
            <a:chOff x="6718575" y="2318625"/>
            <a:chExt cx="256950" cy="407375"/>
          </a:xfrm>
        </p:grpSpPr>
        <p:sp>
          <p:nvSpPr>
            <p:cNvPr id="30" name="Google Shape;814;p39">
              <a:extLst>
                <a:ext uri="{FF2B5EF4-FFF2-40B4-BE49-F238E27FC236}">
                  <a16:creationId xmlns:a16="http://schemas.microsoft.com/office/drawing/2014/main" id="{5533F81D-D72E-4C6F-8202-EA4260BE1B01}"/>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15;p39">
              <a:extLst>
                <a:ext uri="{FF2B5EF4-FFF2-40B4-BE49-F238E27FC236}">
                  <a16:creationId xmlns:a16="http://schemas.microsoft.com/office/drawing/2014/main" id="{E7171B75-66D6-425A-8DDD-C286655EA9ED}"/>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16;p39">
              <a:extLst>
                <a:ext uri="{FF2B5EF4-FFF2-40B4-BE49-F238E27FC236}">
                  <a16:creationId xmlns:a16="http://schemas.microsoft.com/office/drawing/2014/main" id="{2053F70D-4B71-4FFA-8357-C57173DF817E}"/>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17;p39">
              <a:extLst>
                <a:ext uri="{FF2B5EF4-FFF2-40B4-BE49-F238E27FC236}">
                  <a16:creationId xmlns:a16="http://schemas.microsoft.com/office/drawing/2014/main" id="{D0CCB635-D1A5-435E-993D-FEF176E7A6A0}"/>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18;p39">
              <a:extLst>
                <a:ext uri="{FF2B5EF4-FFF2-40B4-BE49-F238E27FC236}">
                  <a16:creationId xmlns:a16="http://schemas.microsoft.com/office/drawing/2014/main" id="{46304085-E6AF-4AE7-B98D-6585F07DAD1C}"/>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19;p39">
              <a:extLst>
                <a:ext uri="{FF2B5EF4-FFF2-40B4-BE49-F238E27FC236}">
                  <a16:creationId xmlns:a16="http://schemas.microsoft.com/office/drawing/2014/main" id="{DC0E05AC-9543-4C95-BC46-4A9E0A30F296}"/>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20;p39">
              <a:extLst>
                <a:ext uri="{FF2B5EF4-FFF2-40B4-BE49-F238E27FC236}">
                  <a16:creationId xmlns:a16="http://schemas.microsoft.com/office/drawing/2014/main" id="{293E65D4-C80A-41D3-BE20-DA374A2245E4}"/>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21;p39">
              <a:extLst>
                <a:ext uri="{FF2B5EF4-FFF2-40B4-BE49-F238E27FC236}">
                  <a16:creationId xmlns:a16="http://schemas.microsoft.com/office/drawing/2014/main" id="{0448F188-9517-4ACD-AADC-182A06D16DE9}"/>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612;p39">
            <a:extLst>
              <a:ext uri="{FF2B5EF4-FFF2-40B4-BE49-F238E27FC236}">
                <a16:creationId xmlns:a16="http://schemas.microsoft.com/office/drawing/2014/main" id="{81094ED7-0C86-4F8D-9E98-8F285FA7E7F8}"/>
              </a:ext>
            </a:extLst>
          </p:cNvPr>
          <p:cNvGrpSpPr/>
          <p:nvPr/>
        </p:nvGrpSpPr>
        <p:grpSpPr>
          <a:xfrm>
            <a:off x="5876820" y="3930306"/>
            <a:ext cx="415453" cy="444291"/>
            <a:chOff x="3951850" y="2985350"/>
            <a:chExt cx="407950" cy="416500"/>
          </a:xfrm>
        </p:grpSpPr>
        <p:sp>
          <p:nvSpPr>
            <p:cNvPr id="44" name="Google Shape;613;p39">
              <a:extLst>
                <a:ext uri="{FF2B5EF4-FFF2-40B4-BE49-F238E27FC236}">
                  <a16:creationId xmlns:a16="http://schemas.microsoft.com/office/drawing/2014/main" id="{2F7FCEAD-0E5C-4B81-9784-787015ABD05C}"/>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14;p39">
              <a:extLst>
                <a:ext uri="{FF2B5EF4-FFF2-40B4-BE49-F238E27FC236}">
                  <a16:creationId xmlns:a16="http://schemas.microsoft.com/office/drawing/2014/main" id="{4E252668-8334-4B82-95D7-8081C2AE29E1}"/>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15;p39">
              <a:extLst>
                <a:ext uri="{FF2B5EF4-FFF2-40B4-BE49-F238E27FC236}">
                  <a16:creationId xmlns:a16="http://schemas.microsoft.com/office/drawing/2014/main" id="{64127DAB-59FA-45C3-B705-D48C6C758C32}"/>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16;p39">
              <a:extLst>
                <a:ext uri="{FF2B5EF4-FFF2-40B4-BE49-F238E27FC236}">
                  <a16:creationId xmlns:a16="http://schemas.microsoft.com/office/drawing/2014/main" id="{C5243F78-07C7-4817-80A9-38FF19F9BE9F}"/>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674;p39">
            <a:extLst>
              <a:ext uri="{FF2B5EF4-FFF2-40B4-BE49-F238E27FC236}">
                <a16:creationId xmlns:a16="http://schemas.microsoft.com/office/drawing/2014/main" id="{9A9E2A76-A9CC-4A06-85FE-CBEC21500449}"/>
              </a:ext>
            </a:extLst>
          </p:cNvPr>
          <p:cNvGrpSpPr/>
          <p:nvPr/>
        </p:nvGrpSpPr>
        <p:grpSpPr>
          <a:xfrm>
            <a:off x="9752073" y="3822267"/>
            <a:ext cx="608345" cy="596635"/>
            <a:chOff x="576250" y="4319400"/>
            <a:chExt cx="442075" cy="442050"/>
          </a:xfrm>
        </p:grpSpPr>
        <p:sp>
          <p:nvSpPr>
            <p:cNvPr id="49" name="Google Shape;675;p39">
              <a:extLst>
                <a:ext uri="{FF2B5EF4-FFF2-40B4-BE49-F238E27FC236}">
                  <a16:creationId xmlns:a16="http://schemas.microsoft.com/office/drawing/2014/main" id="{E53E7EFA-59B5-45DD-98FB-77ACB17F957D}"/>
                </a:ext>
              </a:extLst>
            </p:cNvPr>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76;p39">
              <a:extLst>
                <a:ext uri="{FF2B5EF4-FFF2-40B4-BE49-F238E27FC236}">
                  <a16:creationId xmlns:a16="http://schemas.microsoft.com/office/drawing/2014/main" id="{A424D50D-65AF-4F0B-84D2-EE32520E939E}"/>
                </a:ext>
              </a:extLst>
            </p:cNvPr>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77;p39">
              <a:extLst>
                <a:ext uri="{FF2B5EF4-FFF2-40B4-BE49-F238E27FC236}">
                  <a16:creationId xmlns:a16="http://schemas.microsoft.com/office/drawing/2014/main" id="{A5ECC0E5-5AC2-493E-9580-A4D5E4233E23}"/>
                </a:ext>
              </a:extLst>
            </p:cNvPr>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78;p39">
              <a:extLst>
                <a:ext uri="{FF2B5EF4-FFF2-40B4-BE49-F238E27FC236}">
                  <a16:creationId xmlns:a16="http://schemas.microsoft.com/office/drawing/2014/main" id="{507D7348-3865-4221-8BD4-9EE3B7BCD3E0}"/>
                </a:ext>
              </a:extLst>
            </p:cNvPr>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3" name="Picture 52" descr="Icon&#10;&#10;Description automatically generated with medium confidence">
            <a:extLst>
              <a:ext uri="{FF2B5EF4-FFF2-40B4-BE49-F238E27FC236}">
                <a16:creationId xmlns:a16="http://schemas.microsoft.com/office/drawing/2014/main" id="{D74DFAD0-B019-2049-8EF3-1E780507FA71}"/>
              </a:ext>
            </a:extLst>
          </p:cNvPr>
          <p:cNvPicPr>
            <a:picLocks noChangeAspect="1"/>
          </p:cNvPicPr>
          <p:nvPr/>
        </p:nvPicPr>
        <p:blipFill>
          <a:blip r:embed="rId2"/>
          <a:stretch>
            <a:fillRect/>
          </a:stretch>
        </p:blipFill>
        <p:spPr>
          <a:xfrm>
            <a:off x="5993705" y="3890311"/>
            <a:ext cx="1564287" cy="740870"/>
          </a:xfrm>
          <a:prstGeom prst="rect">
            <a:avLst/>
          </a:prstGeom>
        </p:spPr>
      </p:pic>
      <p:grpSp>
        <p:nvGrpSpPr>
          <p:cNvPr id="54" name="Group 53">
            <a:extLst>
              <a:ext uri="{FF2B5EF4-FFF2-40B4-BE49-F238E27FC236}">
                <a16:creationId xmlns:a16="http://schemas.microsoft.com/office/drawing/2014/main" id="{C97C1A88-406B-FF47-A77D-C30758F90C84}"/>
              </a:ext>
            </a:extLst>
          </p:cNvPr>
          <p:cNvGrpSpPr/>
          <p:nvPr/>
        </p:nvGrpSpPr>
        <p:grpSpPr>
          <a:xfrm>
            <a:off x="9752073" y="3608452"/>
            <a:ext cx="1558380" cy="1204858"/>
            <a:chOff x="488856" y="501036"/>
            <a:chExt cx="2014283" cy="1557339"/>
          </a:xfrm>
        </p:grpSpPr>
        <p:pic>
          <p:nvPicPr>
            <p:cNvPr id="55" name="Picture 54" descr="A picture containing vector graphics, silhouette, light&#10;&#10;Description automatically generated">
              <a:extLst>
                <a:ext uri="{FF2B5EF4-FFF2-40B4-BE49-F238E27FC236}">
                  <a16:creationId xmlns:a16="http://schemas.microsoft.com/office/drawing/2014/main" id="{6090107A-E135-A94A-95BC-24EF8E242DDF}"/>
                </a:ext>
              </a:extLst>
            </p:cNvPr>
            <p:cNvPicPr>
              <a:picLocks noChangeAspect="1"/>
            </p:cNvPicPr>
            <p:nvPr/>
          </p:nvPicPr>
          <p:blipFill>
            <a:blip r:embed="rId3"/>
            <a:stretch>
              <a:fillRect/>
            </a:stretch>
          </p:blipFill>
          <p:spPr>
            <a:xfrm>
              <a:off x="488856" y="501036"/>
              <a:ext cx="2014283" cy="1557339"/>
            </a:xfrm>
            <a:prstGeom prst="rect">
              <a:avLst/>
            </a:prstGeom>
          </p:spPr>
        </p:pic>
        <p:pic>
          <p:nvPicPr>
            <p:cNvPr id="56" name="Picture 55" descr="Icon&#10;&#10;Description automatically generated">
              <a:extLst>
                <a:ext uri="{FF2B5EF4-FFF2-40B4-BE49-F238E27FC236}">
                  <a16:creationId xmlns:a16="http://schemas.microsoft.com/office/drawing/2014/main" id="{454E152A-B5BE-5B4E-800B-60EDF8A7B4E3}"/>
                </a:ext>
              </a:extLst>
            </p:cNvPr>
            <p:cNvPicPr>
              <a:picLocks noChangeAspect="1"/>
            </p:cNvPicPr>
            <p:nvPr/>
          </p:nvPicPr>
          <p:blipFill>
            <a:blip r:embed="rId4"/>
            <a:stretch>
              <a:fillRect/>
            </a:stretch>
          </p:blipFill>
          <p:spPr>
            <a:xfrm rot="2269149">
              <a:off x="1078984" y="651095"/>
              <a:ext cx="179368" cy="195618"/>
            </a:xfrm>
            <a:prstGeom prst="rect">
              <a:avLst/>
            </a:prstGeom>
          </p:spPr>
        </p:pic>
      </p:grpSp>
      <p:grpSp>
        <p:nvGrpSpPr>
          <p:cNvPr id="57" name="Group 56">
            <a:extLst>
              <a:ext uri="{FF2B5EF4-FFF2-40B4-BE49-F238E27FC236}">
                <a16:creationId xmlns:a16="http://schemas.microsoft.com/office/drawing/2014/main" id="{D4DAA0A5-0560-6A4E-B7D2-D6A681DC0F91}"/>
              </a:ext>
            </a:extLst>
          </p:cNvPr>
          <p:cNvGrpSpPr/>
          <p:nvPr/>
        </p:nvGrpSpPr>
        <p:grpSpPr>
          <a:xfrm>
            <a:off x="2339033" y="3486240"/>
            <a:ext cx="1849793" cy="1248689"/>
            <a:chOff x="2516189" y="445265"/>
            <a:chExt cx="2779713" cy="1876425"/>
          </a:xfrm>
        </p:grpSpPr>
        <p:pic>
          <p:nvPicPr>
            <p:cNvPr id="58" name="Picture 57" descr="Icon&#10;&#10;Description automatically generated">
              <a:extLst>
                <a:ext uri="{FF2B5EF4-FFF2-40B4-BE49-F238E27FC236}">
                  <a16:creationId xmlns:a16="http://schemas.microsoft.com/office/drawing/2014/main" id="{DF9FA56E-BD75-A543-8A60-1099FE727915}"/>
                </a:ext>
              </a:extLst>
            </p:cNvPr>
            <p:cNvPicPr>
              <a:picLocks noChangeAspect="1"/>
            </p:cNvPicPr>
            <p:nvPr/>
          </p:nvPicPr>
          <p:blipFill>
            <a:blip r:embed="rId5"/>
            <a:stretch>
              <a:fillRect/>
            </a:stretch>
          </p:blipFill>
          <p:spPr>
            <a:xfrm>
              <a:off x="2516189" y="445265"/>
              <a:ext cx="2779713" cy="1876425"/>
            </a:xfrm>
            <a:prstGeom prst="rect">
              <a:avLst/>
            </a:prstGeom>
          </p:spPr>
        </p:pic>
        <p:pic>
          <p:nvPicPr>
            <p:cNvPr id="59" name="Picture 58" descr="Icon&#10;&#10;Description automatically generated">
              <a:extLst>
                <a:ext uri="{FF2B5EF4-FFF2-40B4-BE49-F238E27FC236}">
                  <a16:creationId xmlns:a16="http://schemas.microsoft.com/office/drawing/2014/main" id="{593FCB8B-2D37-5C4F-91C9-ACC3528396F0}"/>
                </a:ext>
              </a:extLst>
            </p:cNvPr>
            <p:cNvPicPr>
              <a:picLocks noChangeAspect="1"/>
            </p:cNvPicPr>
            <p:nvPr/>
          </p:nvPicPr>
          <p:blipFill>
            <a:blip r:embed="rId4"/>
            <a:stretch>
              <a:fillRect/>
            </a:stretch>
          </p:blipFill>
          <p:spPr>
            <a:xfrm>
              <a:off x="2737853" y="1384193"/>
              <a:ext cx="239518" cy="261216"/>
            </a:xfrm>
            <a:prstGeom prst="rect">
              <a:avLst/>
            </a:prstGeom>
          </p:spPr>
        </p:pic>
        <p:pic>
          <p:nvPicPr>
            <p:cNvPr id="60" name="Picture 59" descr="Icon&#10;&#10;Description automatically generated">
              <a:extLst>
                <a:ext uri="{FF2B5EF4-FFF2-40B4-BE49-F238E27FC236}">
                  <a16:creationId xmlns:a16="http://schemas.microsoft.com/office/drawing/2014/main" id="{C49E9CCB-D367-9C42-A01C-7C0B92E39297}"/>
                </a:ext>
              </a:extLst>
            </p:cNvPr>
            <p:cNvPicPr>
              <a:picLocks noChangeAspect="1"/>
            </p:cNvPicPr>
            <p:nvPr/>
          </p:nvPicPr>
          <p:blipFill>
            <a:blip r:embed="rId4"/>
            <a:stretch>
              <a:fillRect/>
            </a:stretch>
          </p:blipFill>
          <p:spPr>
            <a:xfrm flipH="1">
              <a:off x="4853501" y="1116879"/>
              <a:ext cx="239518" cy="261216"/>
            </a:xfrm>
            <a:prstGeom prst="rect">
              <a:avLst/>
            </a:prstGeom>
          </p:spPr>
        </p:pic>
      </p:grpSp>
      <p:cxnSp>
        <p:nvCxnSpPr>
          <p:cNvPr id="4" name="Straight Connector 3">
            <a:extLst>
              <a:ext uri="{FF2B5EF4-FFF2-40B4-BE49-F238E27FC236}">
                <a16:creationId xmlns:a16="http://schemas.microsoft.com/office/drawing/2014/main" id="{4F08CEBB-0D79-1E43-A8F6-FE38AD0D1495}"/>
              </a:ext>
            </a:extLst>
          </p:cNvPr>
          <p:cNvCxnSpPr/>
          <p:nvPr/>
        </p:nvCxnSpPr>
        <p:spPr>
          <a:xfrm>
            <a:off x="5009882" y="3697896"/>
            <a:ext cx="0" cy="2323742"/>
          </a:xfrm>
          <a:prstGeom prst="line">
            <a:avLst/>
          </a:prstGeom>
          <a:ln w="28575">
            <a:solidFill>
              <a:srgbClr val="C54A9A"/>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812375B-C0F1-3E41-A284-30F1AD55B2AA}"/>
              </a:ext>
            </a:extLst>
          </p:cNvPr>
          <p:cNvCxnSpPr/>
          <p:nvPr/>
        </p:nvCxnSpPr>
        <p:spPr>
          <a:xfrm>
            <a:off x="8626699" y="3697896"/>
            <a:ext cx="0" cy="2323742"/>
          </a:xfrm>
          <a:prstGeom prst="line">
            <a:avLst/>
          </a:prstGeom>
          <a:ln w="28575">
            <a:solidFill>
              <a:srgbClr val="C54A9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4572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75006" y="1074656"/>
            <a:ext cx="10137404" cy="697353"/>
          </a:xfrm>
        </p:spPr>
        <p:txBody>
          <a:bodyPr/>
          <a:lstStyle/>
          <a:p>
            <a:r>
              <a:rPr lang="en-US" dirty="0"/>
              <a:t>ESSENTIAL TRAITS FOR SELF EMPLOYMENT</a:t>
            </a:r>
          </a:p>
        </p:txBody>
      </p:sp>
      <p:sp>
        <p:nvSpPr>
          <p:cNvPr id="24" name="Text Placeholder 5">
            <a:extLst>
              <a:ext uri="{FF2B5EF4-FFF2-40B4-BE49-F238E27FC236}">
                <a16:creationId xmlns:a16="http://schemas.microsoft.com/office/drawing/2014/main" id="{85EDF7AD-F47B-4797-A30E-1568AE71510A}"/>
              </a:ext>
            </a:extLst>
          </p:cNvPr>
          <p:cNvSpPr txBox="1">
            <a:spLocks/>
          </p:cNvSpPr>
          <p:nvPr/>
        </p:nvSpPr>
        <p:spPr>
          <a:xfrm>
            <a:off x="1675006" y="2257506"/>
            <a:ext cx="5060645" cy="33994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spcBef>
                <a:spcPts val="500"/>
              </a:spcBef>
              <a:buClr>
                <a:srgbClr val="C54A9A"/>
              </a:buClr>
              <a:buFont typeface="Arial" panose="020B0604020202020204" pitchFamily="34" charset="0"/>
              <a:buChar char="•"/>
            </a:pPr>
            <a:r>
              <a:rPr lang="en-US" dirty="0"/>
              <a:t>Self-reliance</a:t>
            </a:r>
          </a:p>
          <a:p>
            <a:pPr marL="342900" indent="-342900">
              <a:spcBef>
                <a:spcPts val="500"/>
              </a:spcBef>
              <a:buClr>
                <a:srgbClr val="C54A9A"/>
              </a:buClr>
              <a:buFont typeface="Arial" panose="020B0604020202020204" pitchFamily="34" charset="0"/>
              <a:buChar char="•"/>
            </a:pPr>
            <a:r>
              <a:rPr lang="en-US" dirty="0"/>
              <a:t>High motivational levels</a:t>
            </a:r>
          </a:p>
          <a:p>
            <a:pPr marL="342900" indent="-342900">
              <a:spcBef>
                <a:spcPts val="500"/>
              </a:spcBef>
              <a:buClr>
                <a:srgbClr val="C54A9A"/>
              </a:buClr>
              <a:buFont typeface="Arial" panose="020B0604020202020204" pitchFamily="34" charset="0"/>
              <a:buChar char="•"/>
            </a:pPr>
            <a:r>
              <a:rPr lang="en-US" dirty="0"/>
              <a:t>The desire and willingness to take the initiative</a:t>
            </a:r>
          </a:p>
          <a:p>
            <a:pPr marL="342900" indent="-342900">
              <a:spcBef>
                <a:spcPts val="500"/>
              </a:spcBef>
              <a:buClr>
                <a:srgbClr val="C54A9A"/>
              </a:buClr>
              <a:buFont typeface="Arial" panose="020B0604020202020204" pitchFamily="34" charset="0"/>
              <a:buChar char="•"/>
            </a:pPr>
            <a:r>
              <a:rPr lang="en-US" dirty="0"/>
              <a:t>Driven by a strong need to achieve</a:t>
            </a:r>
          </a:p>
          <a:p>
            <a:pPr marL="342900" indent="-342900">
              <a:spcBef>
                <a:spcPts val="500"/>
              </a:spcBef>
              <a:buClr>
                <a:srgbClr val="C54A9A"/>
              </a:buClr>
              <a:buFont typeface="Arial" panose="020B0604020202020204" pitchFamily="34" charset="0"/>
              <a:buChar char="•"/>
            </a:pPr>
            <a:r>
              <a:rPr lang="en-US" dirty="0"/>
              <a:t>Enough self-confidence</a:t>
            </a:r>
          </a:p>
          <a:p>
            <a:pPr marL="342900" indent="-342900">
              <a:spcBef>
                <a:spcPts val="500"/>
              </a:spcBef>
              <a:buClr>
                <a:srgbClr val="C54A9A"/>
              </a:buClr>
              <a:buFont typeface="Arial" panose="020B0604020202020204" pitchFamily="34" charset="0"/>
              <a:buChar char="•"/>
            </a:pPr>
            <a:r>
              <a:rPr lang="en-US" dirty="0"/>
              <a:t>Good physical health and great energy levels</a:t>
            </a:r>
          </a:p>
          <a:p>
            <a:pPr>
              <a:spcBef>
                <a:spcPts val="500"/>
              </a:spcBef>
              <a:buClr>
                <a:srgbClr val="C54A9A"/>
              </a:buClr>
            </a:pPr>
            <a:endParaRPr lang="en-US" dirty="0"/>
          </a:p>
        </p:txBody>
      </p:sp>
      <p:grpSp>
        <p:nvGrpSpPr>
          <p:cNvPr id="29" name="Google Shape;813;p39">
            <a:extLst>
              <a:ext uri="{FF2B5EF4-FFF2-40B4-BE49-F238E27FC236}">
                <a16:creationId xmlns:a16="http://schemas.microsoft.com/office/drawing/2014/main" id="{A9F988AC-D700-4889-95DD-30838604CCE9}"/>
              </a:ext>
            </a:extLst>
          </p:cNvPr>
          <p:cNvGrpSpPr/>
          <p:nvPr/>
        </p:nvGrpSpPr>
        <p:grpSpPr>
          <a:xfrm>
            <a:off x="410415" y="924714"/>
            <a:ext cx="543438" cy="861583"/>
            <a:chOff x="6718575" y="2318625"/>
            <a:chExt cx="256950" cy="407375"/>
          </a:xfrm>
        </p:grpSpPr>
        <p:sp>
          <p:nvSpPr>
            <p:cNvPr id="30" name="Google Shape;814;p39">
              <a:extLst>
                <a:ext uri="{FF2B5EF4-FFF2-40B4-BE49-F238E27FC236}">
                  <a16:creationId xmlns:a16="http://schemas.microsoft.com/office/drawing/2014/main" id="{5533F81D-D72E-4C6F-8202-EA4260BE1B01}"/>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15;p39">
              <a:extLst>
                <a:ext uri="{FF2B5EF4-FFF2-40B4-BE49-F238E27FC236}">
                  <a16:creationId xmlns:a16="http://schemas.microsoft.com/office/drawing/2014/main" id="{E7171B75-66D6-425A-8DDD-C286655EA9ED}"/>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16;p39">
              <a:extLst>
                <a:ext uri="{FF2B5EF4-FFF2-40B4-BE49-F238E27FC236}">
                  <a16:creationId xmlns:a16="http://schemas.microsoft.com/office/drawing/2014/main" id="{2053F70D-4B71-4FFA-8357-C57173DF817E}"/>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17;p39">
              <a:extLst>
                <a:ext uri="{FF2B5EF4-FFF2-40B4-BE49-F238E27FC236}">
                  <a16:creationId xmlns:a16="http://schemas.microsoft.com/office/drawing/2014/main" id="{D0CCB635-D1A5-435E-993D-FEF176E7A6A0}"/>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18;p39">
              <a:extLst>
                <a:ext uri="{FF2B5EF4-FFF2-40B4-BE49-F238E27FC236}">
                  <a16:creationId xmlns:a16="http://schemas.microsoft.com/office/drawing/2014/main" id="{46304085-E6AF-4AE7-B98D-6585F07DAD1C}"/>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19;p39">
              <a:extLst>
                <a:ext uri="{FF2B5EF4-FFF2-40B4-BE49-F238E27FC236}">
                  <a16:creationId xmlns:a16="http://schemas.microsoft.com/office/drawing/2014/main" id="{DC0E05AC-9543-4C95-BC46-4A9E0A30F296}"/>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20;p39">
              <a:extLst>
                <a:ext uri="{FF2B5EF4-FFF2-40B4-BE49-F238E27FC236}">
                  <a16:creationId xmlns:a16="http://schemas.microsoft.com/office/drawing/2014/main" id="{293E65D4-C80A-41D3-BE20-DA374A2245E4}"/>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21;p39">
              <a:extLst>
                <a:ext uri="{FF2B5EF4-FFF2-40B4-BE49-F238E27FC236}">
                  <a16:creationId xmlns:a16="http://schemas.microsoft.com/office/drawing/2014/main" id="{0448F188-9517-4ACD-AADC-182A06D16DE9}"/>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Text Placeholder 5">
            <a:extLst>
              <a:ext uri="{FF2B5EF4-FFF2-40B4-BE49-F238E27FC236}">
                <a16:creationId xmlns:a16="http://schemas.microsoft.com/office/drawing/2014/main" id="{E8D48087-0A65-43FF-B6B5-29C6CAEB70AE}"/>
              </a:ext>
            </a:extLst>
          </p:cNvPr>
          <p:cNvSpPr txBox="1">
            <a:spLocks/>
          </p:cNvSpPr>
          <p:nvPr/>
        </p:nvSpPr>
        <p:spPr>
          <a:xfrm>
            <a:off x="6743708" y="2271658"/>
            <a:ext cx="5179588" cy="33994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spcBef>
                <a:spcPts val="500"/>
              </a:spcBef>
              <a:buClr>
                <a:srgbClr val="C54A9A"/>
              </a:buClr>
              <a:buFont typeface="Arial" panose="020B0604020202020204" pitchFamily="34" charset="0"/>
              <a:buChar char="•"/>
            </a:pPr>
            <a:r>
              <a:rPr lang="en-US" dirty="0"/>
              <a:t>Vision</a:t>
            </a:r>
          </a:p>
          <a:p>
            <a:pPr marL="342900" indent="-342900">
              <a:spcBef>
                <a:spcPts val="500"/>
              </a:spcBef>
              <a:buClr>
                <a:srgbClr val="C54A9A"/>
              </a:buClr>
              <a:buFont typeface="Arial" panose="020B0604020202020204" pitchFamily="34" charset="0"/>
              <a:buChar char="•"/>
            </a:pPr>
            <a:r>
              <a:rPr lang="en-US" dirty="0"/>
              <a:t>Perseverance</a:t>
            </a:r>
          </a:p>
          <a:p>
            <a:pPr marL="342900" indent="-342900">
              <a:spcBef>
                <a:spcPts val="500"/>
              </a:spcBef>
              <a:buClr>
                <a:srgbClr val="C54A9A"/>
              </a:buClr>
              <a:buFont typeface="Arial" panose="020B0604020202020204" pitchFamily="34" charset="0"/>
              <a:buChar char="•"/>
            </a:pPr>
            <a:r>
              <a:rPr lang="en-US" dirty="0"/>
              <a:t>Competitiveness</a:t>
            </a:r>
          </a:p>
          <a:p>
            <a:pPr marL="342900" indent="-342900">
              <a:spcBef>
                <a:spcPts val="500"/>
              </a:spcBef>
              <a:buClr>
                <a:srgbClr val="C54A9A"/>
              </a:buClr>
              <a:buFont typeface="Arial" panose="020B0604020202020204" pitchFamily="34" charset="0"/>
              <a:buChar char="•"/>
            </a:pPr>
            <a:r>
              <a:rPr lang="en-US" dirty="0"/>
              <a:t>Knowledge of your chosen industry</a:t>
            </a:r>
          </a:p>
          <a:p>
            <a:pPr marL="342900" indent="-342900">
              <a:spcBef>
                <a:spcPts val="500"/>
              </a:spcBef>
              <a:buClr>
                <a:srgbClr val="C54A9A"/>
              </a:buClr>
              <a:buFont typeface="Arial" panose="020B0604020202020204" pitchFamily="34" charset="0"/>
              <a:buChar char="•"/>
            </a:pPr>
            <a:r>
              <a:rPr lang="en-US" dirty="0"/>
              <a:t>Organizational skills </a:t>
            </a:r>
          </a:p>
          <a:p>
            <a:pPr marL="342900" indent="-342900">
              <a:spcBef>
                <a:spcPts val="500"/>
              </a:spcBef>
              <a:buClr>
                <a:srgbClr val="C54A9A"/>
              </a:buClr>
              <a:buFont typeface="Arial" panose="020B0604020202020204" pitchFamily="34" charset="0"/>
              <a:buChar char="•"/>
            </a:pPr>
            <a:r>
              <a:rPr lang="en-US" dirty="0"/>
              <a:t>Resourcefulness</a:t>
            </a:r>
          </a:p>
          <a:p>
            <a:pPr marL="342900" indent="-342900">
              <a:spcBef>
                <a:spcPts val="500"/>
              </a:spcBef>
              <a:buClr>
                <a:srgbClr val="C54A9A"/>
              </a:buClr>
              <a:buFont typeface="Arial" panose="020B0604020202020204" pitchFamily="34" charset="0"/>
              <a:buChar char="•"/>
            </a:pPr>
            <a:r>
              <a:rPr lang="en-US" dirty="0"/>
              <a:t>Problem solving</a:t>
            </a:r>
          </a:p>
          <a:p>
            <a:pPr marL="342900" indent="-342900">
              <a:spcBef>
                <a:spcPts val="500"/>
              </a:spcBef>
              <a:buClr>
                <a:srgbClr val="C54A9A"/>
              </a:buClr>
              <a:buFont typeface="Arial" panose="020B0604020202020204" pitchFamily="34" charset="0"/>
              <a:buChar char="•"/>
            </a:pPr>
            <a:r>
              <a:rPr lang="en-US" dirty="0"/>
              <a:t>Great people skills</a:t>
            </a:r>
          </a:p>
        </p:txBody>
      </p:sp>
    </p:spTree>
    <p:extLst>
      <p:ext uri="{BB962C8B-B14F-4D97-AF65-F5344CB8AC3E}">
        <p14:creationId xmlns:p14="http://schemas.microsoft.com/office/powerpoint/2010/main" val="648316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a:xfrm>
            <a:off x="2639273" y="2572827"/>
            <a:ext cx="3630621" cy="1220778"/>
          </a:xfrm>
        </p:spPr>
        <p:txBody>
          <a:bodyPr/>
          <a:lstStyle/>
          <a:p>
            <a:r>
              <a:rPr lang="en-US" dirty="0"/>
              <a:t>What do you want or need to get out of the business? </a:t>
            </a:r>
            <a:endParaRPr lang="en-US" sz="3000" dirty="0"/>
          </a:p>
        </p:txBody>
      </p:sp>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0">
            <a:extLst>
              <a:ext uri="{FF2B5EF4-FFF2-40B4-BE49-F238E27FC236}">
                <a16:creationId xmlns:a16="http://schemas.microsoft.com/office/drawing/2014/main" id="{B65309DE-19B7-45EB-ACA2-B0593317E6DF}"/>
              </a:ext>
            </a:extLst>
          </p:cNvPr>
          <p:cNvSpPr txBox="1">
            <a:spLocks/>
          </p:cNvSpPr>
          <p:nvPr/>
        </p:nvSpPr>
        <p:spPr>
          <a:xfrm>
            <a:off x="1745577" y="618591"/>
            <a:ext cx="6956235" cy="121478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1E494F"/>
                </a:solidFill>
              </a:rPr>
              <a:t>SELF ASSESSMENT –                     Make a list for each of these 4 areas</a:t>
            </a:r>
          </a:p>
        </p:txBody>
      </p:sp>
      <p:sp>
        <p:nvSpPr>
          <p:cNvPr id="10" name="Text Placeholder 11">
            <a:extLst>
              <a:ext uri="{FF2B5EF4-FFF2-40B4-BE49-F238E27FC236}">
                <a16:creationId xmlns:a16="http://schemas.microsoft.com/office/drawing/2014/main" id="{538FAE90-B452-4230-90B9-AA5E3725C984}"/>
              </a:ext>
            </a:extLst>
          </p:cNvPr>
          <p:cNvSpPr txBox="1">
            <a:spLocks/>
          </p:cNvSpPr>
          <p:nvPr/>
        </p:nvSpPr>
        <p:spPr>
          <a:xfrm>
            <a:off x="7482976" y="2671154"/>
            <a:ext cx="3129031" cy="122077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What do you like to do?</a:t>
            </a:r>
          </a:p>
        </p:txBody>
      </p:sp>
      <p:sp>
        <p:nvSpPr>
          <p:cNvPr id="13" name="Text Placeholder 11">
            <a:extLst>
              <a:ext uri="{FF2B5EF4-FFF2-40B4-BE49-F238E27FC236}">
                <a16:creationId xmlns:a16="http://schemas.microsoft.com/office/drawing/2014/main" id="{84076A1D-73D3-489D-8422-910C27D542B7}"/>
              </a:ext>
            </a:extLst>
          </p:cNvPr>
          <p:cNvSpPr txBox="1">
            <a:spLocks/>
          </p:cNvSpPr>
          <p:nvPr/>
        </p:nvSpPr>
        <p:spPr>
          <a:xfrm>
            <a:off x="2613404" y="4035334"/>
            <a:ext cx="3838815" cy="122077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What are you good at doing?</a:t>
            </a:r>
          </a:p>
        </p:txBody>
      </p:sp>
      <p:sp>
        <p:nvSpPr>
          <p:cNvPr id="17" name="Text Placeholder 11">
            <a:extLst>
              <a:ext uri="{FF2B5EF4-FFF2-40B4-BE49-F238E27FC236}">
                <a16:creationId xmlns:a16="http://schemas.microsoft.com/office/drawing/2014/main" id="{2F8DED4F-5E45-4CA2-B786-60EFA5B3F87E}"/>
              </a:ext>
            </a:extLst>
          </p:cNvPr>
          <p:cNvSpPr txBox="1">
            <a:spLocks/>
          </p:cNvSpPr>
          <p:nvPr/>
        </p:nvSpPr>
        <p:spPr>
          <a:xfrm>
            <a:off x="1584066" y="5317380"/>
            <a:ext cx="8968700" cy="122077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i="1" dirty="0"/>
              <a:t>We will use this information as we take you through your business startup in the modules to follow</a:t>
            </a:r>
          </a:p>
        </p:txBody>
      </p:sp>
      <p:sp>
        <p:nvSpPr>
          <p:cNvPr id="18" name="Rectangle: Rounded Corners 17">
            <a:extLst>
              <a:ext uri="{FF2B5EF4-FFF2-40B4-BE49-F238E27FC236}">
                <a16:creationId xmlns:a16="http://schemas.microsoft.com/office/drawing/2014/main" id="{D354ABEB-30FF-4E01-BAC4-2BDB9652050F}"/>
              </a:ext>
            </a:extLst>
          </p:cNvPr>
          <p:cNvSpPr/>
          <p:nvPr/>
        </p:nvSpPr>
        <p:spPr>
          <a:xfrm>
            <a:off x="1578981" y="2510252"/>
            <a:ext cx="828225" cy="772221"/>
          </a:xfrm>
          <a:prstGeom prst="roundRect">
            <a:avLst/>
          </a:prstGeom>
          <a:solidFill>
            <a:srgbClr val="1C9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C9F49"/>
              </a:solidFill>
            </a:endParaRPr>
          </a:p>
        </p:txBody>
      </p:sp>
      <p:sp>
        <p:nvSpPr>
          <p:cNvPr id="19" name="Rectangle: Rounded Corners 18">
            <a:extLst>
              <a:ext uri="{FF2B5EF4-FFF2-40B4-BE49-F238E27FC236}">
                <a16:creationId xmlns:a16="http://schemas.microsoft.com/office/drawing/2014/main" id="{261C5C30-ED7E-4E31-8239-99CFF4A32B6C}"/>
              </a:ext>
            </a:extLst>
          </p:cNvPr>
          <p:cNvSpPr/>
          <p:nvPr/>
        </p:nvSpPr>
        <p:spPr>
          <a:xfrm>
            <a:off x="1636501" y="3888486"/>
            <a:ext cx="828225" cy="772221"/>
          </a:xfrm>
          <a:prstGeom prst="roundRect">
            <a:avLst/>
          </a:pr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01A39DC5-2385-48EC-A802-3F3FCF00A93F}"/>
              </a:ext>
            </a:extLst>
          </p:cNvPr>
          <p:cNvSpPr/>
          <p:nvPr/>
        </p:nvSpPr>
        <p:spPr>
          <a:xfrm>
            <a:off x="6527214" y="2490047"/>
            <a:ext cx="828225" cy="772221"/>
          </a:xfrm>
          <a:prstGeom prst="round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oogle Shape;639;p39">
            <a:extLst>
              <a:ext uri="{FF2B5EF4-FFF2-40B4-BE49-F238E27FC236}">
                <a16:creationId xmlns:a16="http://schemas.microsoft.com/office/drawing/2014/main" id="{B5C37DD7-49DF-43FD-9733-B10E79439760}"/>
              </a:ext>
            </a:extLst>
          </p:cNvPr>
          <p:cNvGrpSpPr/>
          <p:nvPr/>
        </p:nvGrpSpPr>
        <p:grpSpPr>
          <a:xfrm>
            <a:off x="1829087" y="2743411"/>
            <a:ext cx="360301" cy="295814"/>
            <a:chOff x="2599525" y="3688600"/>
            <a:chExt cx="428675" cy="351950"/>
          </a:xfrm>
        </p:grpSpPr>
        <p:sp>
          <p:nvSpPr>
            <p:cNvPr id="23" name="Google Shape;640;p39">
              <a:extLst>
                <a:ext uri="{FF2B5EF4-FFF2-40B4-BE49-F238E27FC236}">
                  <a16:creationId xmlns:a16="http://schemas.microsoft.com/office/drawing/2014/main" id="{5F0DD485-C9F8-48EA-A8DD-676762158C48}"/>
                </a:ext>
              </a:extLst>
            </p:cNvPr>
            <p:cNvSpPr/>
            <p:nvPr/>
          </p:nvSpPr>
          <p:spPr>
            <a:xfrm>
              <a:off x="2599525" y="3688600"/>
              <a:ext cx="428675" cy="168675"/>
            </a:xfrm>
            <a:custGeom>
              <a:avLst/>
              <a:gdLst/>
              <a:ahLst/>
              <a:cxnLst/>
              <a:rect l="l" t="t" r="r" b="b"/>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41;p39">
              <a:extLst>
                <a:ext uri="{FF2B5EF4-FFF2-40B4-BE49-F238E27FC236}">
                  <a16:creationId xmlns:a16="http://schemas.microsoft.com/office/drawing/2014/main" id="{6121988E-6EA5-41BC-9B38-94AAC6B6E422}"/>
                </a:ext>
              </a:extLst>
            </p:cNvPr>
            <p:cNvSpPr/>
            <p:nvPr/>
          </p:nvSpPr>
          <p:spPr>
            <a:xfrm>
              <a:off x="2792550" y="3862125"/>
              <a:ext cx="42650" cy="23775"/>
            </a:xfrm>
            <a:custGeom>
              <a:avLst/>
              <a:gdLst/>
              <a:ahLst/>
              <a:cxnLst/>
              <a:rect l="l" t="t" r="r" b="b"/>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42;p39">
              <a:extLst>
                <a:ext uri="{FF2B5EF4-FFF2-40B4-BE49-F238E27FC236}">
                  <a16:creationId xmlns:a16="http://schemas.microsoft.com/office/drawing/2014/main" id="{1EEB9006-0123-4736-A9E4-5C070967486D}"/>
                </a:ext>
              </a:extLst>
            </p:cNvPr>
            <p:cNvSpPr/>
            <p:nvPr/>
          </p:nvSpPr>
          <p:spPr>
            <a:xfrm>
              <a:off x="2599525" y="3852375"/>
              <a:ext cx="428675" cy="188175"/>
            </a:xfrm>
            <a:custGeom>
              <a:avLst/>
              <a:gdLst/>
              <a:ahLst/>
              <a:cxnLst/>
              <a:rect l="l" t="t" r="r" b="b"/>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497;p39">
            <a:extLst>
              <a:ext uri="{FF2B5EF4-FFF2-40B4-BE49-F238E27FC236}">
                <a16:creationId xmlns:a16="http://schemas.microsoft.com/office/drawing/2014/main" id="{1C791E55-8DB2-4799-9582-B9A4ED553B0E}"/>
              </a:ext>
            </a:extLst>
          </p:cNvPr>
          <p:cNvSpPr/>
          <p:nvPr/>
        </p:nvSpPr>
        <p:spPr>
          <a:xfrm>
            <a:off x="6739378" y="2743411"/>
            <a:ext cx="350068" cy="314242"/>
          </a:xfrm>
          <a:custGeom>
            <a:avLst/>
            <a:gdLst/>
            <a:ahLst/>
            <a:cxnLst/>
            <a:rect l="l" t="t" r="r" b="b"/>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612;p39">
            <a:extLst>
              <a:ext uri="{FF2B5EF4-FFF2-40B4-BE49-F238E27FC236}">
                <a16:creationId xmlns:a16="http://schemas.microsoft.com/office/drawing/2014/main" id="{BD1EC0F8-A54C-47BB-B322-43E89BB517A9}"/>
              </a:ext>
            </a:extLst>
          </p:cNvPr>
          <p:cNvGrpSpPr/>
          <p:nvPr/>
        </p:nvGrpSpPr>
        <p:grpSpPr>
          <a:xfrm>
            <a:off x="6736909" y="4034226"/>
            <a:ext cx="342882" cy="350068"/>
            <a:chOff x="3951850" y="2985350"/>
            <a:chExt cx="407950" cy="416500"/>
          </a:xfrm>
        </p:grpSpPr>
        <p:sp>
          <p:nvSpPr>
            <p:cNvPr id="28" name="Google Shape;613;p39">
              <a:extLst>
                <a:ext uri="{FF2B5EF4-FFF2-40B4-BE49-F238E27FC236}">
                  <a16:creationId xmlns:a16="http://schemas.microsoft.com/office/drawing/2014/main" id="{393F1293-243A-4DD0-9B14-9DD9C06C6E82}"/>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14;p39">
              <a:extLst>
                <a:ext uri="{FF2B5EF4-FFF2-40B4-BE49-F238E27FC236}">
                  <a16:creationId xmlns:a16="http://schemas.microsoft.com/office/drawing/2014/main" id="{191DC142-6E40-4E73-8841-5C915DB07794}"/>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15;p39">
              <a:extLst>
                <a:ext uri="{FF2B5EF4-FFF2-40B4-BE49-F238E27FC236}">
                  <a16:creationId xmlns:a16="http://schemas.microsoft.com/office/drawing/2014/main" id="{E5AF860F-23ED-4258-9083-382428A5CB7C}"/>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16;p39">
              <a:extLst>
                <a:ext uri="{FF2B5EF4-FFF2-40B4-BE49-F238E27FC236}">
                  <a16:creationId xmlns:a16="http://schemas.microsoft.com/office/drawing/2014/main" id="{8AAF5055-7C03-4769-88D9-8DA36B4172B4}"/>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591;p39">
            <a:extLst>
              <a:ext uri="{FF2B5EF4-FFF2-40B4-BE49-F238E27FC236}">
                <a16:creationId xmlns:a16="http://schemas.microsoft.com/office/drawing/2014/main" id="{4F24CF41-7A8D-4AC4-B3E1-0AEA0FE7AB8E}"/>
              </a:ext>
            </a:extLst>
          </p:cNvPr>
          <p:cNvGrpSpPr/>
          <p:nvPr/>
        </p:nvGrpSpPr>
        <p:grpSpPr>
          <a:xfrm>
            <a:off x="1930608" y="4099818"/>
            <a:ext cx="345971" cy="325505"/>
            <a:chOff x="5972700" y="2330200"/>
            <a:chExt cx="411625" cy="387275"/>
          </a:xfrm>
        </p:grpSpPr>
        <p:sp>
          <p:nvSpPr>
            <p:cNvPr id="33" name="Google Shape;592;p39">
              <a:extLst>
                <a:ext uri="{FF2B5EF4-FFF2-40B4-BE49-F238E27FC236}">
                  <a16:creationId xmlns:a16="http://schemas.microsoft.com/office/drawing/2014/main" id="{EC4C6B7D-3C83-42F6-A58F-DC71E35AAC76}"/>
                </a:ext>
              </a:extLst>
            </p:cNvPr>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93;p39">
              <a:extLst>
                <a:ext uri="{FF2B5EF4-FFF2-40B4-BE49-F238E27FC236}">
                  <a16:creationId xmlns:a16="http://schemas.microsoft.com/office/drawing/2014/main" id="{76D4A743-1C73-4ABF-90DB-9A2112AA7B77}"/>
                </a:ext>
              </a:extLst>
            </p:cNvPr>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Text Placeholder 10">
            <a:extLst>
              <a:ext uri="{FF2B5EF4-FFF2-40B4-BE49-F238E27FC236}">
                <a16:creationId xmlns:a16="http://schemas.microsoft.com/office/drawing/2014/main" id="{AAB41A9A-0399-B24B-9BCC-449B5A55CE27}"/>
              </a:ext>
            </a:extLst>
          </p:cNvPr>
          <p:cNvSpPr txBox="1">
            <a:spLocks/>
          </p:cNvSpPr>
          <p:nvPr/>
        </p:nvSpPr>
        <p:spPr>
          <a:xfrm>
            <a:off x="9509853" y="324037"/>
            <a:ext cx="2338259" cy="589107"/>
          </a:xfrm>
          <a:prstGeom prst="rect">
            <a:avLst/>
          </a:prstGeom>
          <a:solidFill>
            <a:srgbClr val="FFC652"/>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dirty="0">
                <a:solidFill>
                  <a:schemeClr val="bg1"/>
                </a:solidFill>
              </a:rPr>
              <a:t>EXERCISE</a:t>
            </a:r>
          </a:p>
        </p:txBody>
      </p:sp>
    </p:spTree>
    <p:extLst>
      <p:ext uri="{BB962C8B-B14F-4D97-AF65-F5344CB8AC3E}">
        <p14:creationId xmlns:p14="http://schemas.microsoft.com/office/powerpoint/2010/main" val="966938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485228" y="1045087"/>
            <a:ext cx="5990492" cy="697353"/>
          </a:xfrm>
        </p:spPr>
        <p:txBody>
          <a:bodyPr/>
          <a:lstStyle/>
          <a:p>
            <a:r>
              <a:rPr lang="en-US" dirty="0"/>
              <a:t>ACKNOWLEDGING</a:t>
            </a:r>
          </a:p>
          <a:p>
            <a:r>
              <a:rPr lang="en-US" dirty="0"/>
              <a:t> THE CHALLENGES</a:t>
            </a:r>
          </a:p>
        </p:txBody>
      </p:sp>
      <p:grpSp>
        <p:nvGrpSpPr>
          <p:cNvPr id="18" name="Group 17">
            <a:extLst>
              <a:ext uri="{FF2B5EF4-FFF2-40B4-BE49-F238E27FC236}">
                <a16:creationId xmlns:a16="http://schemas.microsoft.com/office/drawing/2014/main" id="{16E016B0-ED90-0C46-AE6F-B8C332537A56}"/>
              </a:ext>
            </a:extLst>
          </p:cNvPr>
          <p:cNvGrpSpPr/>
          <p:nvPr/>
        </p:nvGrpSpPr>
        <p:grpSpPr>
          <a:xfrm>
            <a:off x="853129" y="1219080"/>
            <a:ext cx="4871861" cy="4331713"/>
            <a:chOff x="6794500" y="2575748"/>
            <a:chExt cx="2205038" cy="1960563"/>
          </a:xfrm>
        </p:grpSpPr>
        <p:pic>
          <p:nvPicPr>
            <p:cNvPr id="19" name="Picture 18" descr="Text&#10;&#10;Description automatically generated">
              <a:extLst>
                <a:ext uri="{FF2B5EF4-FFF2-40B4-BE49-F238E27FC236}">
                  <a16:creationId xmlns:a16="http://schemas.microsoft.com/office/drawing/2014/main" id="{7D490C86-43AF-C64B-8026-2EF04F724BF5}"/>
                </a:ext>
              </a:extLst>
            </p:cNvPr>
            <p:cNvPicPr>
              <a:picLocks noChangeAspect="1"/>
            </p:cNvPicPr>
            <p:nvPr/>
          </p:nvPicPr>
          <p:blipFill>
            <a:blip r:embed="rId2"/>
            <a:stretch>
              <a:fillRect/>
            </a:stretch>
          </p:blipFill>
          <p:spPr>
            <a:xfrm>
              <a:off x="6794500" y="2575748"/>
              <a:ext cx="2205038" cy="1960563"/>
            </a:xfrm>
            <a:prstGeom prst="rect">
              <a:avLst/>
            </a:prstGeom>
          </p:spPr>
        </p:pic>
        <p:pic>
          <p:nvPicPr>
            <p:cNvPr id="20" name="Picture 19" descr="Icon&#10;&#10;Description automatically generated">
              <a:extLst>
                <a:ext uri="{FF2B5EF4-FFF2-40B4-BE49-F238E27FC236}">
                  <a16:creationId xmlns:a16="http://schemas.microsoft.com/office/drawing/2014/main" id="{D431B83C-1919-CA4D-8762-37C546FD9021}"/>
                </a:ext>
              </a:extLst>
            </p:cNvPr>
            <p:cNvPicPr>
              <a:picLocks noChangeAspect="1"/>
            </p:cNvPicPr>
            <p:nvPr/>
          </p:nvPicPr>
          <p:blipFill>
            <a:blip r:embed="rId3"/>
            <a:stretch>
              <a:fillRect/>
            </a:stretch>
          </p:blipFill>
          <p:spPr>
            <a:xfrm>
              <a:off x="7344667" y="3242707"/>
              <a:ext cx="239518" cy="261216"/>
            </a:xfrm>
            <a:prstGeom prst="rect">
              <a:avLst/>
            </a:prstGeom>
          </p:spPr>
        </p:pic>
      </p:grpSp>
      <p:sp>
        <p:nvSpPr>
          <p:cNvPr id="8" name="TextBox 7">
            <a:extLst>
              <a:ext uri="{FF2B5EF4-FFF2-40B4-BE49-F238E27FC236}">
                <a16:creationId xmlns:a16="http://schemas.microsoft.com/office/drawing/2014/main" id="{D10D9628-76AB-42E9-8A51-51E800E2F928}"/>
              </a:ext>
            </a:extLst>
          </p:cNvPr>
          <p:cNvSpPr txBox="1"/>
          <p:nvPr/>
        </p:nvSpPr>
        <p:spPr>
          <a:xfrm>
            <a:off x="5648960" y="2799864"/>
            <a:ext cx="6096000" cy="2308324"/>
          </a:xfrm>
          <a:prstGeom prst="rect">
            <a:avLst/>
          </a:prstGeom>
          <a:noFill/>
        </p:spPr>
        <p:txBody>
          <a:bodyPr wrap="square">
            <a:spAutoFit/>
          </a:bodyPr>
          <a:lstStyle/>
          <a:p>
            <a:r>
              <a:rPr lang="en-US" sz="2400" dirty="0">
                <a:solidFill>
                  <a:schemeClr val="bg1"/>
                </a:solidFill>
              </a:rPr>
              <a:t>Starting a new business as a migrant woman brings specific challenges.  When we know the challenge, and can identify it, we can find ways to overcome it – remember entrepreneurs solve problems and overcome challenges with creative and resourceful solutions. </a:t>
            </a:r>
            <a:endParaRPr lang="en-IE" sz="2400" dirty="0">
              <a:solidFill>
                <a:schemeClr val="bg1"/>
              </a:solidFill>
            </a:endParaRPr>
          </a:p>
        </p:txBody>
      </p:sp>
    </p:spTree>
    <p:extLst>
      <p:ext uri="{BB962C8B-B14F-4D97-AF65-F5344CB8AC3E}">
        <p14:creationId xmlns:p14="http://schemas.microsoft.com/office/powerpoint/2010/main" val="2998437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548505" y="1882749"/>
            <a:ext cx="7418194" cy="34297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Starting a new business as a migrant woman brings specific challenges which are often interlinked and typically stem from</a:t>
            </a:r>
          </a:p>
          <a:p>
            <a:pPr marL="342900" indent="-342900">
              <a:buClr>
                <a:srgbClr val="F26B27"/>
              </a:buClr>
              <a:buFont typeface="Arial" panose="020B0604020202020204" pitchFamily="34" charset="0"/>
              <a:buChar char="•"/>
            </a:pPr>
            <a:r>
              <a:rPr lang="en-US" dirty="0"/>
              <a:t>Lack of familiarity with local market opportunities</a:t>
            </a:r>
          </a:p>
          <a:p>
            <a:pPr marL="342900" indent="-342900">
              <a:buClr>
                <a:srgbClr val="F26B27"/>
              </a:buClr>
              <a:buFont typeface="Arial" panose="020B0604020202020204" pitchFamily="34" charset="0"/>
              <a:buChar char="•"/>
            </a:pPr>
            <a:r>
              <a:rPr lang="en-US" dirty="0"/>
              <a:t>Lack of knowledge of local business regulatory requirements</a:t>
            </a:r>
          </a:p>
          <a:p>
            <a:pPr marL="342900" indent="-342900">
              <a:buClr>
                <a:srgbClr val="F26B27"/>
              </a:buClr>
              <a:buFont typeface="Arial" panose="020B0604020202020204" pitchFamily="34" charset="0"/>
              <a:buChar char="•"/>
            </a:pPr>
            <a:r>
              <a:rPr lang="en-US" dirty="0"/>
              <a:t>Lack of professional support network</a:t>
            </a:r>
          </a:p>
          <a:p>
            <a:pPr marL="342900" indent="-342900">
              <a:buClr>
                <a:srgbClr val="F26B27"/>
              </a:buClr>
              <a:buFont typeface="Arial" panose="020B0604020202020204" pitchFamily="34" charset="0"/>
              <a:buChar char="•"/>
            </a:pPr>
            <a:r>
              <a:rPr lang="en-US" dirty="0"/>
              <a:t>Difficulties in accessing start-up capital and business facilities.</a:t>
            </a:r>
          </a:p>
          <a:p>
            <a:pPr marL="342900" indent="-342900">
              <a:buClr>
                <a:srgbClr val="F26B27"/>
              </a:buClr>
              <a:buFont typeface="Arial" panose="020B0604020202020204" pitchFamily="34" charset="0"/>
              <a:buChar char="•"/>
            </a:pPr>
            <a:r>
              <a:rPr lang="en-US" dirty="0"/>
              <a:t>Challenges of language and culture</a:t>
            </a:r>
          </a:p>
          <a:p>
            <a:endParaRPr lang="en-US" dirty="0"/>
          </a:p>
        </p:txBody>
      </p:sp>
      <p:grpSp>
        <p:nvGrpSpPr>
          <p:cNvPr id="22" name="Google Shape;674;p39">
            <a:extLst>
              <a:ext uri="{FF2B5EF4-FFF2-40B4-BE49-F238E27FC236}">
                <a16:creationId xmlns:a16="http://schemas.microsoft.com/office/drawing/2014/main" id="{B68C007B-036D-4D62-A6C4-1795B8251212}"/>
              </a:ext>
            </a:extLst>
          </p:cNvPr>
          <p:cNvGrpSpPr/>
          <p:nvPr/>
        </p:nvGrpSpPr>
        <p:grpSpPr>
          <a:xfrm>
            <a:off x="286336" y="1004892"/>
            <a:ext cx="685838" cy="685800"/>
            <a:chOff x="576250" y="4319400"/>
            <a:chExt cx="442075" cy="442050"/>
          </a:xfrm>
        </p:grpSpPr>
        <p:sp>
          <p:nvSpPr>
            <p:cNvPr id="23" name="Google Shape;675;p39">
              <a:extLst>
                <a:ext uri="{FF2B5EF4-FFF2-40B4-BE49-F238E27FC236}">
                  <a16:creationId xmlns:a16="http://schemas.microsoft.com/office/drawing/2014/main" id="{9C0A3C2B-42B3-4A08-A486-94B5DDC95FC8}"/>
                </a:ext>
              </a:extLst>
            </p:cNvPr>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76;p39">
              <a:extLst>
                <a:ext uri="{FF2B5EF4-FFF2-40B4-BE49-F238E27FC236}">
                  <a16:creationId xmlns:a16="http://schemas.microsoft.com/office/drawing/2014/main" id="{B9E45CC0-5AAF-4037-9FCC-9CEE819E8D0D}"/>
                </a:ext>
              </a:extLst>
            </p:cNvPr>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77;p39">
              <a:extLst>
                <a:ext uri="{FF2B5EF4-FFF2-40B4-BE49-F238E27FC236}">
                  <a16:creationId xmlns:a16="http://schemas.microsoft.com/office/drawing/2014/main" id="{5DB1304B-813A-497D-BAA8-D0321E2E298A}"/>
                </a:ext>
              </a:extLst>
            </p:cNvPr>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78;p39">
              <a:extLst>
                <a:ext uri="{FF2B5EF4-FFF2-40B4-BE49-F238E27FC236}">
                  <a16:creationId xmlns:a16="http://schemas.microsoft.com/office/drawing/2014/main" id="{7FE82917-498B-4824-B5A8-849F09D948E3}"/>
                </a:ext>
              </a:extLst>
            </p:cNvPr>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 Placeholder 5">
            <a:extLst>
              <a:ext uri="{FF2B5EF4-FFF2-40B4-BE49-F238E27FC236}">
                <a16:creationId xmlns:a16="http://schemas.microsoft.com/office/drawing/2014/main" id="{B3A8F5E6-E69F-0B47-BF97-47092F2AAB63}"/>
              </a:ext>
            </a:extLst>
          </p:cNvPr>
          <p:cNvSpPr>
            <a:spLocks noGrp="1"/>
          </p:cNvSpPr>
          <p:nvPr>
            <p:ph type="body" sz="quarter" idx="13"/>
          </p:nvPr>
        </p:nvSpPr>
        <p:spPr>
          <a:xfrm>
            <a:off x="1583566" y="745263"/>
            <a:ext cx="10506834" cy="932648"/>
          </a:xfrm>
        </p:spPr>
        <p:txBody>
          <a:bodyPr>
            <a:normAutofit fontScale="92500"/>
          </a:bodyPr>
          <a:lstStyle/>
          <a:p>
            <a:r>
              <a:rPr lang="en-US" dirty="0"/>
              <a:t>CHALLENGES FACED BY MIGRANT WOMEN ENTREPRENEURS</a:t>
            </a:r>
          </a:p>
        </p:txBody>
      </p:sp>
      <p:grpSp>
        <p:nvGrpSpPr>
          <p:cNvPr id="9" name="Group 8">
            <a:extLst>
              <a:ext uri="{FF2B5EF4-FFF2-40B4-BE49-F238E27FC236}">
                <a16:creationId xmlns:a16="http://schemas.microsoft.com/office/drawing/2014/main" id="{37CFA6E3-3F82-40ED-8905-4197F78EA1D0}"/>
              </a:ext>
            </a:extLst>
          </p:cNvPr>
          <p:cNvGrpSpPr/>
          <p:nvPr/>
        </p:nvGrpSpPr>
        <p:grpSpPr>
          <a:xfrm>
            <a:off x="8498342" y="3050807"/>
            <a:ext cx="3868894" cy="2655283"/>
            <a:chOff x="430290" y="4459871"/>
            <a:chExt cx="3032958" cy="2081567"/>
          </a:xfrm>
        </p:grpSpPr>
        <p:pic>
          <p:nvPicPr>
            <p:cNvPr id="10" name="Picture 9" descr="Icon&#10;&#10;Description automatically generated">
              <a:extLst>
                <a:ext uri="{FF2B5EF4-FFF2-40B4-BE49-F238E27FC236}">
                  <a16:creationId xmlns:a16="http://schemas.microsoft.com/office/drawing/2014/main" id="{9E81BCD8-BC49-449B-BFDB-E381EDF62FBA}"/>
                </a:ext>
              </a:extLst>
            </p:cNvPr>
            <p:cNvPicPr>
              <a:picLocks noChangeAspect="1"/>
            </p:cNvPicPr>
            <p:nvPr/>
          </p:nvPicPr>
          <p:blipFill>
            <a:blip r:embed="rId2"/>
            <a:stretch>
              <a:fillRect/>
            </a:stretch>
          </p:blipFill>
          <p:spPr>
            <a:xfrm>
              <a:off x="430290" y="4459871"/>
              <a:ext cx="3032958" cy="2081567"/>
            </a:xfrm>
            <a:prstGeom prst="rect">
              <a:avLst/>
            </a:prstGeom>
          </p:spPr>
        </p:pic>
        <p:pic>
          <p:nvPicPr>
            <p:cNvPr id="11" name="Picture 10" descr="Icon&#10;&#10;Description automatically generated">
              <a:extLst>
                <a:ext uri="{FF2B5EF4-FFF2-40B4-BE49-F238E27FC236}">
                  <a16:creationId xmlns:a16="http://schemas.microsoft.com/office/drawing/2014/main" id="{A1E51877-1ED0-41F3-9129-8ECF8CF02F09}"/>
                </a:ext>
              </a:extLst>
            </p:cNvPr>
            <p:cNvPicPr>
              <a:picLocks noChangeAspect="1"/>
            </p:cNvPicPr>
            <p:nvPr/>
          </p:nvPicPr>
          <p:blipFill>
            <a:blip r:embed="rId3"/>
            <a:stretch>
              <a:fillRect/>
            </a:stretch>
          </p:blipFill>
          <p:spPr>
            <a:xfrm rot="1369970">
              <a:off x="1007707" y="5236876"/>
              <a:ext cx="213552" cy="232898"/>
            </a:xfrm>
            <a:prstGeom prst="rect">
              <a:avLst/>
            </a:prstGeom>
          </p:spPr>
        </p:pic>
      </p:grpSp>
    </p:spTree>
    <p:extLst>
      <p:ext uri="{BB962C8B-B14F-4D97-AF65-F5344CB8AC3E}">
        <p14:creationId xmlns:p14="http://schemas.microsoft.com/office/powerpoint/2010/main" val="2382956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DB7F892A-BDBC-466F-BC89-C71B2F20170B}"/>
              </a:ext>
            </a:extLst>
          </p:cNvPr>
          <p:cNvSpPr>
            <a:spLocks noChangeAspect="1" noChangeArrowheads="1"/>
          </p:cNvSpPr>
          <p:nvPr/>
        </p:nvSpPr>
        <p:spPr bwMode="auto">
          <a:xfrm>
            <a:off x="426720" y="-2240280"/>
            <a:ext cx="5821680" cy="5821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TextBox 6">
            <a:extLst>
              <a:ext uri="{FF2B5EF4-FFF2-40B4-BE49-F238E27FC236}">
                <a16:creationId xmlns:a16="http://schemas.microsoft.com/office/drawing/2014/main" id="{F1AC6DDE-AD48-432D-993C-8435B36BF9D6}"/>
              </a:ext>
            </a:extLst>
          </p:cNvPr>
          <p:cNvSpPr txBox="1"/>
          <p:nvPr/>
        </p:nvSpPr>
        <p:spPr>
          <a:xfrm>
            <a:off x="426720" y="107538"/>
            <a:ext cx="10226040" cy="861774"/>
          </a:xfrm>
          <a:prstGeom prst="rect">
            <a:avLst/>
          </a:prstGeom>
          <a:noFill/>
        </p:spPr>
        <p:txBody>
          <a:bodyPr wrap="square" rtlCol="0">
            <a:spAutoFit/>
          </a:bodyPr>
          <a:lstStyle/>
          <a:p>
            <a:r>
              <a:rPr lang="en-IE" sz="3200" b="1" dirty="0">
                <a:solidFill>
                  <a:srgbClr val="1EB3DD"/>
                </a:solidFill>
              </a:rPr>
              <a:t>IN STEP ONE, YOU WILL LEARN</a:t>
            </a:r>
            <a:endParaRPr lang="en-US" sz="3200" b="1" dirty="0">
              <a:solidFill>
                <a:srgbClr val="1EB3DD"/>
              </a:solidFill>
            </a:endParaRPr>
          </a:p>
          <a:p>
            <a:endParaRPr lang="en-IE" dirty="0"/>
          </a:p>
        </p:txBody>
      </p:sp>
      <p:sp>
        <p:nvSpPr>
          <p:cNvPr id="10" name="TextBox 9">
            <a:extLst>
              <a:ext uri="{FF2B5EF4-FFF2-40B4-BE49-F238E27FC236}">
                <a16:creationId xmlns:a16="http://schemas.microsoft.com/office/drawing/2014/main" id="{CA4B084E-BA17-4DAB-9407-CFB55608347A}"/>
              </a:ext>
            </a:extLst>
          </p:cNvPr>
          <p:cNvSpPr txBox="1"/>
          <p:nvPr/>
        </p:nvSpPr>
        <p:spPr>
          <a:xfrm>
            <a:off x="1539240" y="788147"/>
            <a:ext cx="10451234" cy="7017306"/>
          </a:xfrm>
          <a:prstGeom prst="rect">
            <a:avLst/>
          </a:prstGeom>
          <a:noFill/>
        </p:spPr>
        <p:txBody>
          <a:bodyPr wrap="square">
            <a:spAutoFit/>
          </a:bodyPr>
          <a:lstStyle/>
          <a:p>
            <a:pPr>
              <a:lnSpc>
                <a:spcPct val="150000"/>
              </a:lnSpc>
            </a:pPr>
            <a:r>
              <a:rPr lang="en-GB" dirty="0">
                <a:solidFill>
                  <a:srgbClr val="1EB3DD"/>
                </a:solidFill>
              </a:rPr>
              <a:t>							</a:t>
            </a:r>
            <a:r>
              <a:rPr lang="en-GB" b="1" dirty="0">
                <a:solidFill>
                  <a:srgbClr val="F26B27"/>
                </a:solidFill>
              </a:rPr>
              <a:t>                 PAGES</a:t>
            </a:r>
          </a:p>
          <a:p>
            <a:pPr>
              <a:lnSpc>
                <a:spcPct val="150000"/>
              </a:lnSpc>
            </a:pPr>
            <a:r>
              <a:rPr lang="en-GB" dirty="0">
                <a:solidFill>
                  <a:srgbClr val="1EB3DD"/>
                </a:solidFill>
              </a:rPr>
              <a:t>W</a:t>
            </a:r>
            <a:r>
              <a:rPr lang="en-GB" sz="1800" b="0" i="0" dirty="0">
                <a:solidFill>
                  <a:srgbClr val="1EB3DD"/>
                </a:solidFill>
                <a:effectLst/>
              </a:rPr>
              <a:t>ho is EMINENT specially designed for ?				 4</a:t>
            </a:r>
          </a:p>
          <a:p>
            <a:pPr>
              <a:lnSpc>
                <a:spcPct val="150000"/>
              </a:lnSpc>
            </a:pPr>
            <a:r>
              <a:rPr lang="en-GB" sz="1800" b="0" i="0" dirty="0">
                <a:solidFill>
                  <a:srgbClr val="1EB3DD"/>
                </a:solidFill>
                <a:effectLst/>
              </a:rPr>
              <a:t>Start at the start ! What is entrepreneurship and who is an entrepreneur?	 </a:t>
            </a:r>
          </a:p>
          <a:p>
            <a:pPr>
              <a:lnSpc>
                <a:spcPct val="150000"/>
              </a:lnSpc>
            </a:pPr>
            <a:r>
              <a:rPr lang="en-US" sz="1800" dirty="0">
                <a:solidFill>
                  <a:srgbClr val="1EB3DD"/>
                </a:solidFill>
              </a:rPr>
              <a:t>6 reasons why  migrant women tend to be great entrepreneurs. 		</a:t>
            </a:r>
            <a:r>
              <a:rPr lang="en-GB" sz="1800" b="0" i="0" dirty="0">
                <a:solidFill>
                  <a:srgbClr val="1EB3DD"/>
                </a:solidFill>
                <a:effectLst/>
              </a:rPr>
              <a:t>5- 10</a:t>
            </a:r>
          </a:p>
          <a:p>
            <a:pPr>
              <a:lnSpc>
                <a:spcPct val="150000"/>
              </a:lnSpc>
            </a:pPr>
            <a:r>
              <a:rPr lang="en-US" dirty="0">
                <a:solidFill>
                  <a:srgbClr val="1EB3DD"/>
                </a:solidFill>
              </a:rPr>
              <a:t>Using your passion</a:t>
            </a:r>
            <a:r>
              <a:rPr lang="en-GB" sz="1800" b="0" i="0" dirty="0">
                <a:solidFill>
                  <a:srgbClr val="1EB3DD"/>
                </a:solidFill>
                <a:effectLst/>
              </a:rPr>
              <a:t> case studies 					11-12</a:t>
            </a:r>
          </a:p>
          <a:p>
            <a:pPr>
              <a:lnSpc>
                <a:spcPct val="150000"/>
              </a:lnSpc>
            </a:pPr>
            <a:r>
              <a:rPr lang="en-GB" sz="1800" b="0" i="0" dirty="0">
                <a:solidFill>
                  <a:srgbClr val="1EB3DD"/>
                </a:solidFill>
                <a:effectLst/>
              </a:rPr>
              <a:t>Time to think activities						</a:t>
            </a:r>
            <a:r>
              <a:rPr lang="en-GB" dirty="0">
                <a:solidFill>
                  <a:srgbClr val="1EB3DD"/>
                </a:solidFill>
              </a:rPr>
              <a:t>1</a:t>
            </a:r>
            <a:r>
              <a:rPr lang="en-GB" sz="1800" b="0" i="0" dirty="0">
                <a:solidFill>
                  <a:srgbClr val="1EB3DD"/>
                </a:solidFill>
                <a:effectLst/>
              </a:rPr>
              <a:t>5 – 16</a:t>
            </a:r>
          </a:p>
          <a:p>
            <a:pPr>
              <a:lnSpc>
                <a:spcPct val="150000"/>
              </a:lnSpc>
            </a:pPr>
            <a:r>
              <a:rPr lang="en-GB" dirty="0">
                <a:solidFill>
                  <a:srgbClr val="1EB3DD"/>
                </a:solidFill>
              </a:rPr>
              <a:t>Let’s match your skills to entrepreneurship				17- 23</a:t>
            </a:r>
          </a:p>
          <a:p>
            <a:pPr>
              <a:lnSpc>
                <a:spcPct val="150000"/>
              </a:lnSpc>
            </a:pPr>
            <a:r>
              <a:rPr lang="en-GB" dirty="0">
                <a:solidFill>
                  <a:srgbClr val="1EB3DD"/>
                </a:solidFill>
              </a:rPr>
              <a:t>Independence, entrepreneurs like to be their own boss 			24 - 27</a:t>
            </a:r>
          </a:p>
          <a:p>
            <a:pPr>
              <a:lnSpc>
                <a:spcPct val="150000"/>
              </a:lnSpc>
            </a:pPr>
            <a:r>
              <a:rPr lang="en-GB" dirty="0">
                <a:solidFill>
                  <a:srgbClr val="1EB3DD"/>
                </a:solidFill>
              </a:rPr>
              <a:t>Acknowledging the challenges 					28 – 32</a:t>
            </a:r>
          </a:p>
          <a:p>
            <a:pPr>
              <a:lnSpc>
                <a:spcPct val="150000"/>
              </a:lnSpc>
            </a:pPr>
            <a:r>
              <a:rPr lang="en-GB" dirty="0">
                <a:solidFill>
                  <a:srgbClr val="1EB3DD"/>
                </a:solidFill>
              </a:rPr>
              <a:t>The ways to come up with a business idea 				33 – 48</a:t>
            </a:r>
          </a:p>
          <a:p>
            <a:pPr>
              <a:lnSpc>
                <a:spcPct val="150000"/>
              </a:lnSpc>
            </a:pPr>
            <a:r>
              <a:rPr lang="en-GB" dirty="0">
                <a:solidFill>
                  <a:srgbClr val="1EB3DD"/>
                </a:solidFill>
              </a:rPr>
              <a:t>Using your cultural background to come up with your business idea		49 – 53</a:t>
            </a:r>
          </a:p>
          <a:p>
            <a:pPr>
              <a:lnSpc>
                <a:spcPct val="150000"/>
              </a:lnSpc>
            </a:pPr>
            <a:r>
              <a:rPr lang="en-GB" dirty="0">
                <a:solidFill>
                  <a:srgbClr val="1EB3DD"/>
                </a:solidFill>
              </a:rPr>
              <a:t>Various exercises to help you come up with new business ideas		54 – 61</a:t>
            </a:r>
          </a:p>
          <a:p>
            <a:pPr>
              <a:lnSpc>
                <a:spcPct val="150000"/>
              </a:lnSpc>
            </a:pPr>
            <a:r>
              <a:rPr lang="en-GB" dirty="0">
                <a:solidFill>
                  <a:srgbClr val="1EB3DD"/>
                </a:solidFill>
              </a:rPr>
              <a:t>What business should I start ?					62 – 68</a:t>
            </a:r>
          </a:p>
          <a:p>
            <a:pPr>
              <a:lnSpc>
                <a:spcPct val="150000"/>
              </a:lnSpc>
            </a:pPr>
            <a:endParaRPr lang="en-GB" sz="1800" b="0" i="0" dirty="0">
              <a:solidFill>
                <a:srgbClr val="1EB3DD"/>
              </a:solidFill>
              <a:effectLst/>
            </a:endParaRPr>
          </a:p>
          <a:p>
            <a:endParaRPr lang="en-GB" dirty="0">
              <a:solidFill>
                <a:srgbClr val="1EB3DD"/>
              </a:solidFill>
            </a:endParaRPr>
          </a:p>
          <a:p>
            <a:endParaRPr lang="en-GB" sz="1800" b="0" i="0" dirty="0">
              <a:solidFill>
                <a:schemeClr val="accent1"/>
              </a:solidFill>
              <a:effectLst/>
            </a:endParaRPr>
          </a:p>
          <a:p>
            <a:endParaRPr lang="en-GB" sz="1800" b="0" i="0" dirty="0">
              <a:solidFill>
                <a:schemeClr val="accent1"/>
              </a:solidFill>
              <a:effectLst/>
            </a:endParaRPr>
          </a:p>
          <a:p>
            <a:endParaRPr lang="en-GB" sz="1800" b="0" i="0" dirty="0">
              <a:solidFill>
                <a:schemeClr val="accent1"/>
              </a:solidFill>
              <a:effectLst/>
            </a:endParaRPr>
          </a:p>
        </p:txBody>
      </p:sp>
    </p:spTree>
    <p:extLst>
      <p:ext uri="{BB962C8B-B14F-4D97-AF65-F5344CB8AC3E}">
        <p14:creationId xmlns:p14="http://schemas.microsoft.com/office/powerpoint/2010/main" val="3061650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8D39C05-23B8-4149-AFCF-5136C830A176}"/>
              </a:ext>
            </a:extLst>
          </p:cNvPr>
          <p:cNvGrpSpPr/>
          <p:nvPr/>
        </p:nvGrpSpPr>
        <p:grpSpPr>
          <a:xfrm>
            <a:off x="7235645" y="3139913"/>
            <a:ext cx="4392398" cy="3066485"/>
            <a:chOff x="9078913" y="2575748"/>
            <a:chExt cx="2808288" cy="1960563"/>
          </a:xfrm>
        </p:grpSpPr>
        <p:pic>
          <p:nvPicPr>
            <p:cNvPr id="16" name="Picture 15" descr="A picture containing graphical user interface&#10;&#10;Description automatically generated">
              <a:extLst>
                <a:ext uri="{FF2B5EF4-FFF2-40B4-BE49-F238E27FC236}">
                  <a16:creationId xmlns:a16="http://schemas.microsoft.com/office/drawing/2014/main" id="{D36B9C6C-F847-8345-9BEF-BE26880732CB}"/>
                </a:ext>
              </a:extLst>
            </p:cNvPr>
            <p:cNvPicPr>
              <a:picLocks noChangeAspect="1"/>
            </p:cNvPicPr>
            <p:nvPr/>
          </p:nvPicPr>
          <p:blipFill>
            <a:blip r:embed="rId2"/>
            <a:stretch>
              <a:fillRect/>
            </a:stretch>
          </p:blipFill>
          <p:spPr>
            <a:xfrm>
              <a:off x="9078913" y="2575748"/>
              <a:ext cx="2808288" cy="1960563"/>
            </a:xfrm>
            <a:prstGeom prst="rect">
              <a:avLst/>
            </a:prstGeom>
          </p:spPr>
        </p:pic>
        <p:pic>
          <p:nvPicPr>
            <p:cNvPr id="17" name="Picture 16" descr="Icon&#10;&#10;Description automatically generated">
              <a:extLst>
                <a:ext uri="{FF2B5EF4-FFF2-40B4-BE49-F238E27FC236}">
                  <a16:creationId xmlns:a16="http://schemas.microsoft.com/office/drawing/2014/main" id="{6C7C135D-F305-2647-8BE0-6276FDB50C08}"/>
                </a:ext>
              </a:extLst>
            </p:cNvPr>
            <p:cNvPicPr>
              <a:picLocks noChangeAspect="1"/>
            </p:cNvPicPr>
            <p:nvPr/>
          </p:nvPicPr>
          <p:blipFill>
            <a:blip r:embed="rId3"/>
            <a:stretch>
              <a:fillRect/>
            </a:stretch>
          </p:blipFill>
          <p:spPr>
            <a:xfrm>
              <a:off x="9548273" y="3525344"/>
              <a:ext cx="198028" cy="215968"/>
            </a:xfrm>
            <a:prstGeom prst="rect">
              <a:avLst/>
            </a:prstGeom>
          </p:spPr>
        </p:pic>
      </p:grpSp>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485608" y="2351361"/>
            <a:ext cx="6271214" cy="32452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1E494F"/>
                </a:solidFill>
              </a:rPr>
              <a:t>However, throughout the EU there are excellent supports for migrants who are willing to start up or scale up a business in their host countries. </a:t>
            </a:r>
          </a:p>
          <a:p>
            <a:endParaRPr lang="en-US" dirty="0">
              <a:solidFill>
                <a:srgbClr val="1E494F"/>
              </a:solidFill>
            </a:endParaRPr>
          </a:p>
          <a:p>
            <a:r>
              <a:rPr lang="en-US" dirty="0">
                <a:solidFill>
                  <a:srgbClr val="1E494F"/>
                </a:solidFill>
              </a:rPr>
              <a:t>Throughout this course, we will highlight same.</a:t>
            </a:r>
          </a:p>
          <a:p>
            <a:endParaRPr lang="en-US" dirty="0">
              <a:solidFill>
                <a:srgbClr val="F26B27"/>
              </a:solidFill>
            </a:endParaRPr>
          </a:p>
          <a:p>
            <a:endParaRPr lang="en-US" dirty="0">
              <a:solidFill>
                <a:srgbClr val="F26B27"/>
              </a:solidFill>
            </a:endParaRPr>
          </a:p>
        </p:txBody>
      </p:sp>
      <p:grpSp>
        <p:nvGrpSpPr>
          <p:cNvPr id="22" name="Google Shape;674;p39">
            <a:extLst>
              <a:ext uri="{FF2B5EF4-FFF2-40B4-BE49-F238E27FC236}">
                <a16:creationId xmlns:a16="http://schemas.microsoft.com/office/drawing/2014/main" id="{B68C007B-036D-4D62-A6C4-1795B8251212}"/>
              </a:ext>
            </a:extLst>
          </p:cNvPr>
          <p:cNvGrpSpPr/>
          <p:nvPr/>
        </p:nvGrpSpPr>
        <p:grpSpPr>
          <a:xfrm>
            <a:off x="286336" y="1004892"/>
            <a:ext cx="685838" cy="685800"/>
            <a:chOff x="576250" y="4319400"/>
            <a:chExt cx="442075" cy="442050"/>
          </a:xfrm>
        </p:grpSpPr>
        <p:sp>
          <p:nvSpPr>
            <p:cNvPr id="23" name="Google Shape;675;p39">
              <a:extLst>
                <a:ext uri="{FF2B5EF4-FFF2-40B4-BE49-F238E27FC236}">
                  <a16:creationId xmlns:a16="http://schemas.microsoft.com/office/drawing/2014/main" id="{9C0A3C2B-42B3-4A08-A486-94B5DDC95FC8}"/>
                </a:ext>
              </a:extLst>
            </p:cNvPr>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76;p39">
              <a:extLst>
                <a:ext uri="{FF2B5EF4-FFF2-40B4-BE49-F238E27FC236}">
                  <a16:creationId xmlns:a16="http://schemas.microsoft.com/office/drawing/2014/main" id="{B9E45CC0-5AAF-4037-9FCC-9CEE819E8D0D}"/>
                </a:ext>
              </a:extLst>
            </p:cNvPr>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77;p39">
              <a:extLst>
                <a:ext uri="{FF2B5EF4-FFF2-40B4-BE49-F238E27FC236}">
                  <a16:creationId xmlns:a16="http://schemas.microsoft.com/office/drawing/2014/main" id="{5DB1304B-813A-497D-BAA8-D0321E2E298A}"/>
                </a:ext>
              </a:extLst>
            </p:cNvPr>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78;p39">
              <a:extLst>
                <a:ext uri="{FF2B5EF4-FFF2-40B4-BE49-F238E27FC236}">
                  <a16:creationId xmlns:a16="http://schemas.microsoft.com/office/drawing/2014/main" id="{7FE82917-498B-4824-B5A8-849F09D948E3}"/>
                </a:ext>
              </a:extLst>
            </p:cNvPr>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FFC5D562-655B-44CE-AAF1-A4D652CC8EFB}"/>
              </a:ext>
            </a:extLst>
          </p:cNvPr>
          <p:cNvSpPr txBox="1"/>
          <p:nvPr/>
        </p:nvSpPr>
        <p:spPr>
          <a:xfrm rot="20465313">
            <a:off x="8734474" y="4121011"/>
            <a:ext cx="2667000" cy="369332"/>
          </a:xfrm>
          <a:prstGeom prst="rect">
            <a:avLst/>
          </a:prstGeom>
          <a:noFill/>
        </p:spPr>
        <p:txBody>
          <a:bodyPr wrap="square" rtlCol="0">
            <a:spAutoFit/>
          </a:bodyPr>
          <a:lstStyle/>
          <a:p>
            <a:r>
              <a:rPr lang="en-IE" b="1" dirty="0">
                <a:solidFill>
                  <a:srgbClr val="C54A9A"/>
                </a:solidFill>
              </a:rPr>
              <a:t>SUPPORT EACH OTHER</a:t>
            </a:r>
          </a:p>
        </p:txBody>
      </p:sp>
      <p:sp>
        <p:nvSpPr>
          <p:cNvPr id="13" name="Text Placeholder 5">
            <a:extLst>
              <a:ext uri="{FF2B5EF4-FFF2-40B4-BE49-F238E27FC236}">
                <a16:creationId xmlns:a16="http://schemas.microsoft.com/office/drawing/2014/main" id="{E89538CD-011E-44A8-BF5B-4F813646BFF5}"/>
              </a:ext>
            </a:extLst>
          </p:cNvPr>
          <p:cNvSpPr txBox="1">
            <a:spLocks/>
          </p:cNvSpPr>
          <p:nvPr/>
        </p:nvSpPr>
        <p:spPr>
          <a:xfrm>
            <a:off x="1485608" y="1107916"/>
            <a:ext cx="10506834" cy="932648"/>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CHALLENGES FACED BY MIGRANT WOMEN ENTREPRENEURS</a:t>
            </a:r>
          </a:p>
        </p:txBody>
      </p:sp>
    </p:spTree>
    <p:extLst>
      <p:ext uri="{BB962C8B-B14F-4D97-AF65-F5344CB8AC3E}">
        <p14:creationId xmlns:p14="http://schemas.microsoft.com/office/powerpoint/2010/main" val="3704586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1">
            <a:extLst>
              <a:ext uri="{FF2B5EF4-FFF2-40B4-BE49-F238E27FC236}">
                <a16:creationId xmlns:a16="http://schemas.microsoft.com/office/drawing/2014/main" id="{1239FC51-84AE-47EE-A41A-33C4069CEC3F}"/>
              </a:ext>
            </a:extLst>
          </p:cNvPr>
          <p:cNvPicPr>
            <a:picLocks noChangeAspect="1"/>
          </p:cNvPicPr>
          <p:nvPr/>
        </p:nvPicPr>
        <p:blipFill>
          <a:blip r:embed="rId2">
            <a:extLst>
              <a:ext uri="{28A0092B-C50C-407E-A947-70E740481C1C}">
                <a14:useLocalDpi xmlns:a14="http://schemas.microsoft.com/office/drawing/2010/main" val="0"/>
              </a:ext>
            </a:extLst>
          </a:blip>
          <a:srcRect l="2092" r="2092"/>
          <a:stretch>
            <a:fillRect/>
          </a:stretch>
        </p:blipFill>
        <p:spPr>
          <a:xfrm>
            <a:off x="9023581" y="244698"/>
            <a:ext cx="2807810" cy="4758431"/>
          </a:xfrm>
          <a:prstGeom prst="rect">
            <a:avLst/>
          </a:prstGeom>
        </p:spPr>
      </p:pic>
      <p:sp>
        <p:nvSpPr>
          <p:cNvPr id="7" name="Text Placeholder 5">
            <a:extLst>
              <a:ext uri="{FF2B5EF4-FFF2-40B4-BE49-F238E27FC236}">
                <a16:creationId xmlns:a16="http://schemas.microsoft.com/office/drawing/2014/main" id="{245B47A6-7E07-467B-BBC7-BE72872F94AF}"/>
              </a:ext>
            </a:extLst>
          </p:cNvPr>
          <p:cNvSpPr txBox="1">
            <a:spLocks/>
          </p:cNvSpPr>
          <p:nvPr/>
        </p:nvSpPr>
        <p:spPr>
          <a:xfrm>
            <a:off x="953036" y="2415911"/>
            <a:ext cx="7057623" cy="45773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sz="2200" i="1" dirty="0"/>
              <a:t>“When I came to the UK, there was a big demand for interpreters, so I decided to put my skills into practice. To work, I was required to become self-employed. I received support from </a:t>
            </a:r>
            <a:r>
              <a:rPr lang="en-US" sz="2200" i="1" dirty="0" err="1"/>
              <a:t>Dungannon</a:t>
            </a:r>
            <a:r>
              <a:rPr lang="en-US" sz="2200" i="1" dirty="0"/>
              <a:t> Enterprise Centre where I attended a Start a Business programme and completed my business plan. </a:t>
            </a:r>
          </a:p>
          <a:p>
            <a:pPr>
              <a:lnSpc>
                <a:spcPct val="100000"/>
              </a:lnSpc>
            </a:pPr>
            <a:r>
              <a:rPr lang="en-US" sz="2200" i="1" dirty="0"/>
              <a:t>I was lucky enough to start my business without much financial investment. I received a small grant after completing the start up </a:t>
            </a:r>
            <a:r>
              <a:rPr lang="en-US" sz="2200" i="1" dirty="0" err="1"/>
              <a:t>programme</a:t>
            </a:r>
            <a:r>
              <a:rPr lang="en-US" sz="2200" i="1" dirty="0"/>
              <a:t> and I was able to buy a computer which I then used for my business.”</a:t>
            </a:r>
          </a:p>
          <a:p>
            <a:pPr>
              <a:lnSpc>
                <a:spcPct val="100000"/>
              </a:lnSpc>
            </a:pPr>
            <a:endParaRPr lang="en-US" sz="800" i="1" dirty="0"/>
          </a:p>
          <a:p>
            <a:pPr>
              <a:lnSpc>
                <a:spcPct val="100000"/>
              </a:lnSpc>
            </a:pPr>
            <a:endParaRPr lang="en-US" sz="2200" dirty="0"/>
          </a:p>
          <a:p>
            <a:pPr>
              <a:lnSpc>
                <a:spcPct val="100000"/>
              </a:lnSpc>
            </a:pPr>
            <a:endParaRPr lang="en-US" sz="2200" dirty="0"/>
          </a:p>
          <a:p>
            <a:endParaRPr lang="en-US" sz="2200" dirty="0"/>
          </a:p>
          <a:p>
            <a:pPr>
              <a:lnSpc>
                <a:spcPct val="100000"/>
              </a:lnSpc>
            </a:pPr>
            <a:endParaRPr lang="en-US" sz="2200" dirty="0"/>
          </a:p>
        </p:txBody>
      </p:sp>
      <p:sp>
        <p:nvSpPr>
          <p:cNvPr id="9" name="Text Placeholder 4">
            <a:extLst>
              <a:ext uri="{FF2B5EF4-FFF2-40B4-BE49-F238E27FC236}">
                <a16:creationId xmlns:a16="http://schemas.microsoft.com/office/drawing/2014/main" id="{9053E05B-7E5D-4EB0-B28D-4D56A62A0773}"/>
              </a:ext>
            </a:extLst>
          </p:cNvPr>
          <p:cNvSpPr txBox="1">
            <a:spLocks/>
          </p:cNvSpPr>
          <p:nvPr/>
        </p:nvSpPr>
        <p:spPr>
          <a:xfrm>
            <a:off x="9672320" y="5257652"/>
            <a:ext cx="2519680" cy="80568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00384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en-US" sz="1600" dirty="0">
                <a:solidFill>
                  <a:srgbClr val="C54A9A"/>
                </a:solidFill>
              </a:rPr>
              <a:t>Social Media: </a:t>
            </a:r>
            <a:r>
              <a:rPr lang="en-US" sz="1600" dirty="0">
                <a:solidFill>
                  <a:srgbClr val="C54A9A"/>
                </a:solidFill>
                <a:hlinkClick r:id="rId3"/>
              </a:rPr>
              <a:t>https://</a:t>
            </a:r>
            <a:r>
              <a:rPr lang="en-US" sz="1600" dirty="0" err="1">
                <a:solidFill>
                  <a:srgbClr val="C54A9A"/>
                </a:solidFill>
                <a:hlinkClick r:id="rId3"/>
              </a:rPr>
              <a:t>www.facebook.com</a:t>
            </a:r>
            <a:r>
              <a:rPr lang="en-US" sz="1600" dirty="0">
                <a:solidFill>
                  <a:srgbClr val="C54A9A"/>
                </a:solidFill>
                <a:hlinkClick r:id="rId3"/>
              </a:rPr>
              <a:t>/</a:t>
            </a:r>
            <a:r>
              <a:rPr lang="en-US" sz="1600" dirty="0" err="1">
                <a:solidFill>
                  <a:srgbClr val="C54A9A"/>
                </a:solidFill>
                <a:hlinkClick r:id="rId3"/>
              </a:rPr>
              <a:t>mypolkadotphoto</a:t>
            </a:r>
            <a:r>
              <a:rPr lang="en-US" sz="1600" dirty="0">
                <a:solidFill>
                  <a:srgbClr val="C54A9A"/>
                </a:solidFill>
                <a:hlinkClick r:id="rId3"/>
              </a:rPr>
              <a:t>/</a:t>
            </a:r>
            <a:endParaRPr lang="en-US" sz="1600" dirty="0">
              <a:solidFill>
                <a:srgbClr val="C54A9A"/>
              </a:solidFill>
            </a:endParaRPr>
          </a:p>
        </p:txBody>
      </p:sp>
      <p:sp>
        <p:nvSpPr>
          <p:cNvPr id="4" name="Rectangle 3">
            <a:extLst>
              <a:ext uri="{FF2B5EF4-FFF2-40B4-BE49-F238E27FC236}">
                <a16:creationId xmlns:a16="http://schemas.microsoft.com/office/drawing/2014/main" id="{1719EBB5-3A47-D24D-BC2B-7EB8BD183992}"/>
              </a:ext>
            </a:extLst>
          </p:cNvPr>
          <p:cNvSpPr/>
          <p:nvPr/>
        </p:nvSpPr>
        <p:spPr>
          <a:xfrm>
            <a:off x="0" y="592223"/>
            <a:ext cx="8536933" cy="1676347"/>
          </a:xfrm>
          <a:prstGeom prst="rect">
            <a:avLst/>
          </a:pr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5">
            <a:extLst>
              <a:ext uri="{FF2B5EF4-FFF2-40B4-BE49-F238E27FC236}">
                <a16:creationId xmlns:a16="http://schemas.microsoft.com/office/drawing/2014/main" id="{735DFAC9-0556-4728-B186-42CFC73D4EAE}"/>
              </a:ext>
            </a:extLst>
          </p:cNvPr>
          <p:cNvSpPr txBox="1">
            <a:spLocks/>
          </p:cNvSpPr>
          <p:nvPr/>
        </p:nvSpPr>
        <p:spPr>
          <a:xfrm>
            <a:off x="1065620" y="739563"/>
            <a:ext cx="7130712" cy="13816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b="1" dirty="0">
                <a:solidFill>
                  <a:schemeClr val="bg1">
                    <a:lumMod val="95000"/>
                  </a:schemeClr>
                </a:solidFill>
              </a:rPr>
              <a:t>Entrepreneur: </a:t>
            </a:r>
            <a:r>
              <a:rPr lang="en-US" dirty="0">
                <a:solidFill>
                  <a:schemeClr val="bg1">
                    <a:lumMod val="95000"/>
                  </a:schemeClr>
                </a:solidFill>
              </a:rPr>
              <a:t>Kasia </a:t>
            </a:r>
            <a:r>
              <a:rPr lang="en-US" dirty="0" err="1">
                <a:solidFill>
                  <a:schemeClr val="bg1">
                    <a:lumMod val="95000"/>
                  </a:schemeClr>
                </a:solidFill>
              </a:rPr>
              <a:t>Rogowiec</a:t>
            </a:r>
            <a:r>
              <a:rPr lang="en-US" dirty="0">
                <a:solidFill>
                  <a:schemeClr val="bg1">
                    <a:lumMod val="95000"/>
                  </a:schemeClr>
                </a:solidFill>
              </a:rPr>
              <a:t> Freelance Interpreter </a:t>
            </a:r>
          </a:p>
          <a:p>
            <a:pPr>
              <a:lnSpc>
                <a:spcPct val="100000"/>
              </a:lnSpc>
            </a:pPr>
            <a:r>
              <a:rPr lang="en-US" b="1" dirty="0">
                <a:solidFill>
                  <a:schemeClr val="bg1">
                    <a:lumMod val="95000"/>
                  </a:schemeClr>
                </a:solidFill>
              </a:rPr>
              <a:t>Business: </a:t>
            </a:r>
            <a:r>
              <a:rPr lang="en-US" dirty="0">
                <a:solidFill>
                  <a:schemeClr val="bg1">
                    <a:lumMod val="95000"/>
                  </a:schemeClr>
                </a:solidFill>
              </a:rPr>
              <a:t>Owner of Polka Dot Photo</a:t>
            </a:r>
          </a:p>
          <a:p>
            <a:pPr>
              <a:lnSpc>
                <a:spcPct val="100000"/>
              </a:lnSpc>
            </a:pPr>
            <a:r>
              <a:rPr lang="en-US" b="1" dirty="0">
                <a:solidFill>
                  <a:schemeClr val="bg1">
                    <a:lumMod val="95000"/>
                  </a:schemeClr>
                </a:solidFill>
              </a:rPr>
              <a:t>Location: </a:t>
            </a:r>
            <a:r>
              <a:rPr lang="en-US" dirty="0">
                <a:solidFill>
                  <a:schemeClr val="bg1">
                    <a:lumMod val="95000"/>
                  </a:schemeClr>
                </a:solidFill>
              </a:rPr>
              <a:t>Northern Ireland</a:t>
            </a:r>
          </a:p>
        </p:txBody>
      </p:sp>
      <p:sp>
        <p:nvSpPr>
          <p:cNvPr id="11" name="Rectangle 10">
            <a:extLst>
              <a:ext uri="{FF2B5EF4-FFF2-40B4-BE49-F238E27FC236}">
                <a16:creationId xmlns:a16="http://schemas.microsoft.com/office/drawing/2014/main" id="{8EE76751-356C-344E-B865-3A3A6102FCF1}"/>
              </a:ext>
            </a:extLst>
          </p:cNvPr>
          <p:cNvSpPr/>
          <p:nvPr/>
        </p:nvSpPr>
        <p:spPr>
          <a:xfrm rot="16200000">
            <a:off x="-394070" y="1199563"/>
            <a:ext cx="1776512" cy="461665"/>
          </a:xfrm>
          <a:prstGeom prst="rect">
            <a:avLst/>
          </a:prstGeom>
          <a:solidFill>
            <a:srgbClr val="FFC652"/>
          </a:solidFill>
        </p:spPr>
        <p:txBody>
          <a:bodyPr wrap="none">
            <a:spAutoFit/>
          </a:bodyPr>
          <a:lstStyle/>
          <a:p>
            <a:r>
              <a:rPr lang="en-US" sz="2400" dirty="0">
                <a:solidFill>
                  <a:schemeClr val="bg1"/>
                </a:solidFill>
              </a:rPr>
              <a:t> CASE STUDY</a:t>
            </a:r>
          </a:p>
        </p:txBody>
      </p:sp>
    </p:spTree>
    <p:extLst>
      <p:ext uri="{BB962C8B-B14F-4D97-AF65-F5344CB8AC3E}">
        <p14:creationId xmlns:p14="http://schemas.microsoft.com/office/powerpoint/2010/main" val="2460805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1">
            <a:extLst>
              <a:ext uri="{FF2B5EF4-FFF2-40B4-BE49-F238E27FC236}">
                <a16:creationId xmlns:a16="http://schemas.microsoft.com/office/drawing/2014/main" id="{3440E41F-BACD-3444-90B5-F629DF44FFFC}"/>
              </a:ext>
            </a:extLst>
          </p:cNvPr>
          <p:cNvPicPr>
            <a:picLocks noChangeAspect="1"/>
          </p:cNvPicPr>
          <p:nvPr/>
        </p:nvPicPr>
        <p:blipFill>
          <a:blip r:embed="rId2">
            <a:extLst>
              <a:ext uri="{28A0092B-C50C-407E-A947-70E740481C1C}">
                <a14:useLocalDpi xmlns:a14="http://schemas.microsoft.com/office/drawing/2010/main" val="0"/>
              </a:ext>
            </a:extLst>
          </a:blip>
          <a:srcRect l="2092" r="2092"/>
          <a:stretch>
            <a:fillRect/>
          </a:stretch>
        </p:blipFill>
        <p:spPr>
          <a:xfrm>
            <a:off x="9023581" y="244698"/>
            <a:ext cx="2807810" cy="4758431"/>
          </a:xfrm>
          <a:prstGeom prst="rect">
            <a:avLst/>
          </a:prstGeom>
        </p:spPr>
      </p:pic>
      <p:sp>
        <p:nvSpPr>
          <p:cNvPr id="11" name="Rectangle 10">
            <a:extLst>
              <a:ext uri="{FF2B5EF4-FFF2-40B4-BE49-F238E27FC236}">
                <a16:creationId xmlns:a16="http://schemas.microsoft.com/office/drawing/2014/main" id="{6F2A8A2F-FBE8-B940-9F24-AA0A4E123F97}"/>
              </a:ext>
            </a:extLst>
          </p:cNvPr>
          <p:cNvSpPr/>
          <p:nvPr/>
        </p:nvSpPr>
        <p:spPr>
          <a:xfrm>
            <a:off x="0" y="592223"/>
            <a:ext cx="8536933" cy="1676347"/>
          </a:xfrm>
          <a:prstGeom prst="rect">
            <a:avLst/>
          </a:pr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5">
            <a:extLst>
              <a:ext uri="{FF2B5EF4-FFF2-40B4-BE49-F238E27FC236}">
                <a16:creationId xmlns:a16="http://schemas.microsoft.com/office/drawing/2014/main" id="{C38DB8E7-B14B-7B47-9900-0F0BBFB46BCB}"/>
              </a:ext>
            </a:extLst>
          </p:cNvPr>
          <p:cNvSpPr txBox="1">
            <a:spLocks/>
          </p:cNvSpPr>
          <p:nvPr/>
        </p:nvSpPr>
        <p:spPr>
          <a:xfrm>
            <a:off x="1065620" y="739563"/>
            <a:ext cx="7130712" cy="13816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b="1" dirty="0">
                <a:solidFill>
                  <a:schemeClr val="bg1">
                    <a:lumMod val="95000"/>
                  </a:schemeClr>
                </a:solidFill>
              </a:rPr>
              <a:t>Entrepreneur: </a:t>
            </a:r>
            <a:r>
              <a:rPr lang="en-US" dirty="0">
                <a:solidFill>
                  <a:schemeClr val="bg1">
                    <a:lumMod val="95000"/>
                  </a:schemeClr>
                </a:solidFill>
              </a:rPr>
              <a:t>Kasia </a:t>
            </a:r>
            <a:r>
              <a:rPr lang="en-US" dirty="0" err="1">
                <a:solidFill>
                  <a:schemeClr val="bg1">
                    <a:lumMod val="95000"/>
                  </a:schemeClr>
                </a:solidFill>
              </a:rPr>
              <a:t>Rogowiec</a:t>
            </a:r>
            <a:r>
              <a:rPr lang="en-US" dirty="0">
                <a:solidFill>
                  <a:schemeClr val="bg1">
                    <a:lumMod val="95000"/>
                  </a:schemeClr>
                </a:solidFill>
              </a:rPr>
              <a:t> Freelance Interpreter </a:t>
            </a:r>
          </a:p>
          <a:p>
            <a:pPr>
              <a:lnSpc>
                <a:spcPct val="100000"/>
              </a:lnSpc>
            </a:pPr>
            <a:r>
              <a:rPr lang="en-US" b="1" dirty="0">
                <a:solidFill>
                  <a:schemeClr val="bg1">
                    <a:lumMod val="95000"/>
                  </a:schemeClr>
                </a:solidFill>
              </a:rPr>
              <a:t>Business: </a:t>
            </a:r>
            <a:r>
              <a:rPr lang="en-US" dirty="0">
                <a:solidFill>
                  <a:schemeClr val="bg1">
                    <a:lumMod val="95000"/>
                  </a:schemeClr>
                </a:solidFill>
              </a:rPr>
              <a:t>Owner of Polka Dot Photo</a:t>
            </a:r>
          </a:p>
          <a:p>
            <a:pPr>
              <a:lnSpc>
                <a:spcPct val="100000"/>
              </a:lnSpc>
            </a:pPr>
            <a:r>
              <a:rPr lang="en-US" b="1" dirty="0">
                <a:solidFill>
                  <a:schemeClr val="bg1">
                    <a:lumMod val="95000"/>
                  </a:schemeClr>
                </a:solidFill>
              </a:rPr>
              <a:t>Location: </a:t>
            </a:r>
            <a:r>
              <a:rPr lang="en-US" dirty="0">
                <a:solidFill>
                  <a:schemeClr val="bg1">
                    <a:lumMod val="95000"/>
                  </a:schemeClr>
                </a:solidFill>
              </a:rPr>
              <a:t>Northern Ireland</a:t>
            </a:r>
          </a:p>
        </p:txBody>
      </p:sp>
      <p:sp>
        <p:nvSpPr>
          <p:cNvPr id="13" name="Rectangle 12">
            <a:extLst>
              <a:ext uri="{FF2B5EF4-FFF2-40B4-BE49-F238E27FC236}">
                <a16:creationId xmlns:a16="http://schemas.microsoft.com/office/drawing/2014/main" id="{E30DF956-45AD-124F-B502-0B46223FBF8F}"/>
              </a:ext>
            </a:extLst>
          </p:cNvPr>
          <p:cNvSpPr/>
          <p:nvPr/>
        </p:nvSpPr>
        <p:spPr>
          <a:xfrm rot="16200000">
            <a:off x="-394070" y="1199563"/>
            <a:ext cx="1776512" cy="461665"/>
          </a:xfrm>
          <a:prstGeom prst="rect">
            <a:avLst/>
          </a:prstGeom>
          <a:solidFill>
            <a:srgbClr val="FFC652"/>
          </a:solidFill>
        </p:spPr>
        <p:txBody>
          <a:bodyPr wrap="none">
            <a:spAutoFit/>
          </a:bodyPr>
          <a:lstStyle/>
          <a:p>
            <a:r>
              <a:rPr lang="en-US" sz="2400" dirty="0">
                <a:solidFill>
                  <a:schemeClr val="bg1"/>
                </a:solidFill>
              </a:rPr>
              <a:t> CASE STUDY</a:t>
            </a:r>
          </a:p>
        </p:txBody>
      </p:sp>
      <p:sp>
        <p:nvSpPr>
          <p:cNvPr id="14" name="Text Placeholder 5">
            <a:extLst>
              <a:ext uri="{FF2B5EF4-FFF2-40B4-BE49-F238E27FC236}">
                <a16:creationId xmlns:a16="http://schemas.microsoft.com/office/drawing/2014/main" id="{AD721E11-E64B-9843-9B41-7438B257E313}"/>
              </a:ext>
            </a:extLst>
          </p:cNvPr>
          <p:cNvSpPr txBox="1">
            <a:spLocks/>
          </p:cNvSpPr>
          <p:nvPr/>
        </p:nvSpPr>
        <p:spPr>
          <a:xfrm>
            <a:off x="953036" y="2704563"/>
            <a:ext cx="7057623" cy="394093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b="1" dirty="0">
                <a:solidFill>
                  <a:srgbClr val="1EB3DD"/>
                </a:solidFill>
              </a:rPr>
              <a:t>Words of advice/support?</a:t>
            </a:r>
          </a:p>
          <a:p>
            <a:pPr>
              <a:lnSpc>
                <a:spcPct val="100000"/>
              </a:lnSpc>
            </a:pPr>
            <a:r>
              <a:rPr lang="en-US" i="1" dirty="0"/>
              <a:t>“The most important thing is to believe in yourself and to give yourself time to build your brand. It doesn’t happen overnight, and it takes time to do proper market research. As I always say - do what you love and put your heart into it, step by step, you will achieve success.”</a:t>
            </a:r>
          </a:p>
          <a:p>
            <a:pPr>
              <a:lnSpc>
                <a:spcPct val="100000"/>
              </a:lnSpc>
            </a:pPr>
            <a:endParaRPr lang="en-US" sz="2000" dirty="0"/>
          </a:p>
          <a:p>
            <a:endParaRPr lang="en-US" sz="2000" dirty="0"/>
          </a:p>
        </p:txBody>
      </p:sp>
    </p:spTree>
    <p:extLst>
      <p:ext uri="{BB962C8B-B14F-4D97-AF65-F5344CB8AC3E}">
        <p14:creationId xmlns:p14="http://schemas.microsoft.com/office/powerpoint/2010/main" val="2861291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6201507" y="2731647"/>
            <a:ext cx="5623549" cy="697353"/>
          </a:xfrm>
        </p:spPr>
        <p:txBody>
          <a:bodyPr/>
          <a:lstStyle/>
          <a:p>
            <a:r>
              <a:rPr lang="en-US" dirty="0"/>
              <a:t>COMING UP WITH A BUSINESS IDEA</a:t>
            </a:r>
          </a:p>
          <a:p>
            <a:endParaRPr lang="en-US" dirty="0"/>
          </a:p>
        </p:txBody>
      </p:sp>
      <p:grpSp>
        <p:nvGrpSpPr>
          <p:cNvPr id="9" name="Group 8">
            <a:extLst>
              <a:ext uri="{FF2B5EF4-FFF2-40B4-BE49-F238E27FC236}">
                <a16:creationId xmlns:a16="http://schemas.microsoft.com/office/drawing/2014/main" id="{612083D4-B5C0-4442-84B9-F9486FA8DB45}"/>
              </a:ext>
            </a:extLst>
          </p:cNvPr>
          <p:cNvGrpSpPr/>
          <p:nvPr/>
        </p:nvGrpSpPr>
        <p:grpSpPr>
          <a:xfrm>
            <a:off x="366944" y="2331597"/>
            <a:ext cx="5997645" cy="3269156"/>
            <a:chOff x="4971468" y="422003"/>
            <a:chExt cx="2965473" cy="1616400"/>
          </a:xfrm>
        </p:grpSpPr>
        <p:pic>
          <p:nvPicPr>
            <p:cNvPr id="10" name="Picture 9" descr="Logo, icon&#10;&#10;Description automatically generated">
              <a:extLst>
                <a:ext uri="{FF2B5EF4-FFF2-40B4-BE49-F238E27FC236}">
                  <a16:creationId xmlns:a16="http://schemas.microsoft.com/office/drawing/2014/main" id="{80A4502C-83CE-714D-9BBA-534C252D3938}"/>
                </a:ext>
              </a:extLst>
            </p:cNvPr>
            <p:cNvPicPr>
              <a:picLocks noChangeAspect="1"/>
            </p:cNvPicPr>
            <p:nvPr/>
          </p:nvPicPr>
          <p:blipFill>
            <a:blip r:embed="rId2"/>
            <a:stretch>
              <a:fillRect/>
            </a:stretch>
          </p:blipFill>
          <p:spPr>
            <a:xfrm>
              <a:off x="4971468" y="422003"/>
              <a:ext cx="2965473" cy="1616400"/>
            </a:xfrm>
            <a:prstGeom prst="rect">
              <a:avLst/>
            </a:prstGeom>
          </p:spPr>
        </p:pic>
        <p:pic>
          <p:nvPicPr>
            <p:cNvPr id="11" name="Picture 10" descr="Icon&#10;&#10;Description automatically generated">
              <a:extLst>
                <a:ext uri="{FF2B5EF4-FFF2-40B4-BE49-F238E27FC236}">
                  <a16:creationId xmlns:a16="http://schemas.microsoft.com/office/drawing/2014/main" id="{791AA96F-E239-0E4E-9905-4D710F2580DF}"/>
                </a:ext>
              </a:extLst>
            </p:cNvPr>
            <p:cNvPicPr>
              <a:picLocks noChangeAspect="1"/>
            </p:cNvPicPr>
            <p:nvPr/>
          </p:nvPicPr>
          <p:blipFill>
            <a:blip r:embed="rId3"/>
            <a:stretch>
              <a:fillRect/>
            </a:stretch>
          </p:blipFill>
          <p:spPr>
            <a:xfrm flipH="1">
              <a:off x="7510228" y="1060033"/>
              <a:ext cx="179368" cy="195618"/>
            </a:xfrm>
            <a:prstGeom prst="rect">
              <a:avLst/>
            </a:prstGeom>
          </p:spPr>
        </p:pic>
        <p:pic>
          <p:nvPicPr>
            <p:cNvPr id="12" name="Picture 11" descr="Icon&#10;&#10;Description automatically generated">
              <a:extLst>
                <a:ext uri="{FF2B5EF4-FFF2-40B4-BE49-F238E27FC236}">
                  <a16:creationId xmlns:a16="http://schemas.microsoft.com/office/drawing/2014/main" id="{5CAB230B-AFC0-1147-AC03-FFD2DB3A0F0C}"/>
                </a:ext>
              </a:extLst>
            </p:cNvPr>
            <p:cNvPicPr>
              <a:picLocks noChangeAspect="1"/>
            </p:cNvPicPr>
            <p:nvPr/>
          </p:nvPicPr>
          <p:blipFill>
            <a:blip r:embed="rId3"/>
            <a:stretch>
              <a:fillRect/>
            </a:stretch>
          </p:blipFill>
          <p:spPr>
            <a:xfrm>
              <a:off x="5103741" y="1034585"/>
              <a:ext cx="179368" cy="195618"/>
            </a:xfrm>
            <a:prstGeom prst="rect">
              <a:avLst/>
            </a:prstGeom>
          </p:spPr>
        </p:pic>
        <p:pic>
          <p:nvPicPr>
            <p:cNvPr id="13" name="Picture 12" descr="Icon&#10;&#10;Description automatically generated">
              <a:extLst>
                <a:ext uri="{FF2B5EF4-FFF2-40B4-BE49-F238E27FC236}">
                  <a16:creationId xmlns:a16="http://schemas.microsoft.com/office/drawing/2014/main" id="{047AB67B-8BB6-8044-85AA-B8678F1706AA}"/>
                </a:ext>
              </a:extLst>
            </p:cNvPr>
            <p:cNvPicPr>
              <a:picLocks noChangeAspect="1"/>
            </p:cNvPicPr>
            <p:nvPr/>
          </p:nvPicPr>
          <p:blipFill>
            <a:blip r:embed="rId3"/>
            <a:stretch>
              <a:fillRect/>
            </a:stretch>
          </p:blipFill>
          <p:spPr>
            <a:xfrm rot="851555" flipH="1">
              <a:off x="6732729" y="716487"/>
              <a:ext cx="179368" cy="195618"/>
            </a:xfrm>
            <a:prstGeom prst="rect">
              <a:avLst/>
            </a:prstGeom>
          </p:spPr>
        </p:pic>
      </p:grpSp>
    </p:spTree>
    <p:extLst>
      <p:ext uri="{BB962C8B-B14F-4D97-AF65-F5344CB8AC3E}">
        <p14:creationId xmlns:p14="http://schemas.microsoft.com/office/powerpoint/2010/main" val="693509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16621" y="316957"/>
            <a:ext cx="8933469" cy="697353"/>
          </a:xfrm>
        </p:spPr>
        <p:txBody>
          <a:bodyPr/>
          <a:lstStyle/>
          <a:p>
            <a:r>
              <a:rPr lang="en-US" dirty="0"/>
              <a:t>IDEAS - IDEAS - IDEAS….</a:t>
            </a:r>
          </a:p>
        </p:txBody>
      </p:sp>
      <p:sp>
        <p:nvSpPr>
          <p:cNvPr id="6" name="Text Placeholder 5"/>
          <p:cNvSpPr>
            <a:spLocks noGrp="1"/>
          </p:cNvSpPr>
          <p:nvPr>
            <p:ph type="body" sz="quarter" idx="14"/>
          </p:nvPr>
        </p:nvSpPr>
        <p:spPr>
          <a:xfrm>
            <a:off x="1616621" y="1035427"/>
            <a:ext cx="9081857" cy="1645581"/>
          </a:xfrm>
        </p:spPr>
        <p:txBody>
          <a:bodyPr/>
          <a:lstStyle/>
          <a:p>
            <a:pPr algn="just"/>
            <a:r>
              <a:rPr lang="en-US" i="1" dirty="0">
                <a:solidFill>
                  <a:srgbClr val="1EB3DD"/>
                </a:solidFill>
              </a:rPr>
              <a:t>You are starting to like the idea starting your own business, but you’re not sure where to begin?</a:t>
            </a:r>
          </a:p>
          <a:p>
            <a:pPr algn="just"/>
            <a:r>
              <a:rPr lang="en-US" dirty="0"/>
              <a:t>Business ideas can occur at any time, so it is important to be on the lookout for opportunities!</a:t>
            </a:r>
          </a:p>
          <a:p>
            <a:pPr algn="just"/>
            <a:endParaRPr lang="en-US" dirty="0"/>
          </a:p>
        </p:txBody>
      </p:sp>
      <p:grpSp>
        <p:nvGrpSpPr>
          <p:cNvPr id="21" name="Google Shape;813;p39">
            <a:extLst>
              <a:ext uri="{FF2B5EF4-FFF2-40B4-BE49-F238E27FC236}">
                <a16:creationId xmlns:a16="http://schemas.microsoft.com/office/drawing/2014/main" id="{A0291C7D-1192-442F-BDDD-0700D8B3F06E}"/>
              </a:ext>
            </a:extLst>
          </p:cNvPr>
          <p:cNvGrpSpPr/>
          <p:nvPr/>
        </p:nvGrpSpPr>
        <p:grpSpPr>
          <a:xfrm>
            <a:off x="410415" y="924714"/>
            <a:ext cx="543438" cy="861583"/>
            <a:chOff x="6718575" y="2318625"/>
            <a:chExt cx="256950" cy="407375"/>
          </a:xfrm>
        </p:grpSpPr>
        <p:sp>
          <p:nvSpPr>
            <p:cNvPr id="22" name="Google Shape;814;p39">
              <a:extLst>
                <a:ext uri="{FF2B5EF4-FFF2-40B4-BE49-F238E27FC236}">
                  <a16:creationId xmlns:a16="http://schemas.microsoft.com/office/drawing/2014/main" id="{AF8651FB-CC1E-4DDC-AB37-06F0B015704E}"/>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15;p39">
              <a:extLst>
                <a:ext uri="{FF2B5EF4-FFF2-40B4-BE49-F238E27FC236}">
                  <a16:creationId xmlns:a16="http://schemas.microsoft.com/office/drawing/2014/main" id="{078818E8-95F6-4965-9666-A8BF52538D1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16;p39">
              <a:extLst>
                <a:ext uri="{FF2B5EF4-FFF2-40B4-BE49-F238E27FC236}">
                  <a16:creationId xmlns:a16="http://schemas.microsoft.com/office/drawing/2014/main" id="{921F668E-9EAE-4343-B39F-D6EA457E29E6}"/>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17;p39">
              <a:extLst>
                <a:ext uri="{FF2B5EF4-FFF2-40B4-BE49-F238E27FC236}">
                  <a16:creationId xmlns:a16="http://schemas.microsoft.com/office/drawing/2014/main" id="{5423E69F-1630-42CE-97CA-C018692613CA}"/>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18;p39">
              <a:extLst>
                <a:ext uri="{FF2B5EF4-FFF2-40B4-BE49-F238E27FC236}">
                  <a16:creationId xmlns:a16="http://schemas.microsoft.com/office/drawing/2014/main" id="{EF7A1B93-C6CF-438D-9D0F-2797D305B88E}"/>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19;p39">
              <a:extLst>
                <a:ext uri="{FF2B5EF4-FFF2-40B4-BE49-F238E27FC236}">
                  <a16:creationId xmlns:a16="http://schemas.microsoft.com/office/drawing/2014/main" id="{511803AF-45E9-4297-8C74-2021265EB90F}"/>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20;p39">
              <a:extLst>
                <a:ext uri="{FF2B5EF4-FFF2-40B4-BE49-F238E27FC236}">
                  <a16:creationId xmlns:a16="http://schemas.microsoft.com/office/drawing/2014/main" id="{0D264860-0F04-4584-B782-94E753E6E274}"/>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21;p39">
              <a:extLst>
                <a:ext uri="{FF2B5EF4-FFF2-40B4-BE49-F238E27FC236}">
                  <a16:creationId xmlns:a16="http://schemas.microsoft.com/office/drawing/2014/main" id="{17D39476-654A-4E7D-B69A-CD9CB588DDD3}"/>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roup 12">
            <a:extLst>
              <a:ext uri="{FF2B5EF4-FFF2-40B4-BE49-F238E27FC236}">
                <a16:creationId xmlns:a16="http://schemas.microsoft.com/office/drawing/2014/main" id="{5E4AC1E2-B153-6C49-BEEA-02C990544469}"/>
              </a:ext>
            </a:extLst>
          </p:cNvPr>
          <p:cNvGrpSpPr/>
          <p:nvPr/>
        </p:nvGrpSpPr>
        <p:grpSpPr>
          <a:xfrm>
            <a:off x="8680362" y="3445845"/>
            <a:ext cx="3159990" cy="2610771"/>
            <a:chOff x="9282256" y="2040688"/>
            <a:chExt cx="2519459" cy="2081567"/>
          </a:xfrm>
        </p:grpSpPr>
        <p:pic>
          <p:nvPicPr>
            <p:cNvPr id="14" name="Picture 13" descr="A picture containing text, vector graphics&#10;&#10;Description automatically generated">
              <a:extLst>
                <a:ext uri="{FF2B5EF4-FFF2-40B4-BE49-F238E27FC236}">
                  <a16:creationId xmlns:a16="http://schemas.microsoft.com/office/drawing/2014/main" id="{1421F4E5-B536-334A-9469-3DFFBD8572CB}"/>
                </a:ext>
              </a:extLst>
            </p:cNvPr>
            <p:cNvPicPr>
              <a:picLocks noChangeAspect="1"/>
            </p:cNvPicPr>
            <p:nvPr/>
          </p:nvPicPr>
          <p:blipFill>
            <a:blip r:embed="rId2"/>
            <a:stretch>
              <a:fillRect/>
            </a:stretch>
          </p:blipFill>
          <p:spPr>
            <a:xfrm>
              <a:off x="9282256" y="2040688"/>
              <a:ext cx="2414740" cy="2081567"/>
            </a:xfrm>
            <a:prstGeom prst="rect">
              <a:avLst/>
            </a:prstGeom>
          </p:spPr>
        </p:pic>
        <p:pic>
          <p:nvPicPr>
            <p:cNvPr id="15" name="Picture 14" descr="Icon&#10;&#10;Description automatically generated">
              <a:extLst>
                <a:ext uri="{FF2B5EF4-FFF2-40B4-BE49-F238E27FC236}">
                  <a16:creationId xmlns:a16="http://schemas.microsoft.com/office/drawing/2014/main" id="{A6AFBB83-13D6-F244-B05B-C38B35B0821B}"/>
                </a:ext>
              </a:extLst>
            </p:cNvPr>
            <p:cNvPicPr>
              <a:picLocks noChangeAspect="1"/>
            </p:cNvPicPr>
            <p:nvPr/>
          </p:nvPicPr>
          <p:blipFill>
            <a:blip r:embed="rId3"/>
            <a:stretch>
              <a:fillRect/>
            </a:stretch>
          </p:blipFill>
          <p:spPr>
            <a:xfrm rot="20513963">
              <a:off x="9494683" y="2987120"/>
              <a:ext cx="211128" cy="230255"/>
            </a:xfrm>
            <a:prstGeom prst="rect">
              <a:avLst/>
            </a:prstGeom>
          </p:spPr>
        </p:pic>
        <p:pic>
          <p:nvPicPr>
            <p:cNvPr id="16" name="Picture 15" descr="Icon&#10;&#10;Description automatically generated">
              <a:extLst>
                <a:ext uri="{FF2B5EF4-FFF2-40B4-BE49-F238E27FC236}">
                  <a16:creationId xmlns:a16="http://schemas.microsoft.com/office/drawing/2014/main" id="{41B49FC0-6CC3-7E48-8BFA-D6D09A2D0DC5}"/>
                </a:ext>
              </a:extLst>
            </p:cNvPr>
            <p:cNvPicPr>
              <a:picLocks noChangeAspect="1"/>
            </p:cNvPicPr>
            <p:nvPr/>
          </p:nvPicPr>
          <p:blipFill>
            <a:blip r:embed="rId3"/>
            <a:stretch>
              <a:fillRect/>
            </a:stretch>
          </p:blipFill>
          <p:spPr>
            <a:xfrm rot="1086037" flipH="1">
              <a:off x="11590587" y="2879728"/>
              <a:ext cx="211128" cy="230255"/>
            </a:xfrm>
            <a:prstGeom prst="rect">
              <a:avLst/>
            </a:prstGeom>
          </p:spPr>
        </p:pic>
      </p:grpSp>
      <p:sp>
        <p:nvSpPr>
          <p:cNvPr id="18" name="TextBox 17">
            <a:extLst>
              <a:ext uri="{FF2B5EF4-FFF2-40B4-BE49-F238E27FC236}">
                <a16:creationId xmlns:a16="http://schemas.microsoft.com/office/drawing/2014/main" id="{BEEF014F-2D0D-42F2-8407-C132A41F60A3}"/>
              </a:ext>
            </a:extLst>
          </p:cNvPr>
          <p:cNvSpPr txBox="1"/>
          <p:nvPr/>
        </p:nvSpPr>
        <p:spPr>
          <a:xfrm>
            <a:off x="1616621" y="2681008"/>
            <a:ext cx="7291863" cy="3970318"/>
          </a:xfrm>
          <a:prstGeom prst="rect">
            <a:avLst/>
          </a:prstGeom>
          <a:noFill/>
        </p:spPr>
        <p:txBody>
          <a:bodyPr wrap="square">
            <a:spAutoFit/>
          </a:bodyPr>
          <a:lstStyle/>
          <a:p>
            <a:pPr algn="just"/>
            <a:r>
              <a:rPr lang="en-US" sz="2100" dirty="0"/>
              <a:t>This first step can be the hardest for some would-be entrepreneurs, especially if you don't find coming up with new business ideas a natural process. </a:t>
            </a:r>
          </a:p>
          <a:p>
            <a:pPr algn="just"/>
            <a:r>
              <a:rPr lang="en-US" sz="2100" dirty="0"/>
              <a:t>At this early stage, don’t worry too much about the limitations of time or money – this will come later in the development stage. Have fun exploring your limitless entrepreneurial possibilities and see where an open mind can take you.</a:t>
            </a:r>
          </a:p>
          <a:p>
            <a:pPr algn="just"/>
            <a:endParaRPr lang="en-US" sz="2100" dirty="0"/>
          </a:p>
          <a:p>
            <a:pPr algn="just"/>
            <a:r>
              <a:rPr lang="en-US" sz="2100" dirty="0"/>
              <a:t>By the end of this module, you will have used a range of ideas generation techniques to generate your own business idea which you can work on developing throughout the remainder of the course.</a:t>
            </a:r>
            <a:endParaRPr lang="en-IE" sz="2100" dirty="0"/>
          </a:p>
        </p:txBody>
      </p:sp>
    </p:spTree>
    <p:extLst>
      <p:ext uri="{BB962C8B-B14F-4D97-AF65-F5344CB8AC3E}">
        <p14:creationId xmlns:p14="http://schemas.microsoft.com/office/powerpoint/2010/main" val="977388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39836" y="785664"/>
            <a:ext cx="5745702" cy="1381662"/>
          </a:xfrm>
        </p:spPr>
        <p:txBody>
          <a:bodyPr/>
          <a:lstStyle/>
          <a:p>
            <a:r>
              <a:rPr lang="en-US" dirty="0"/>
              <a:t>GETTING STARTED WITH     IDEA GENERATION</a:t>
            </a:r>
          </a:p>
        </p:txBody>
      </p:sp>
      <p:sp>
        <p:nvSpPr>
          <p:cNvPr id="6" name="Text Placeholder 5"/>
          <p:cNvSpPr>
            <a:spLocks noGrp="1"/>
          </p:cNvSpPr>
          <p:nvPr>
            <p:ph type="body" sz="quarter" idx="14"/>
          </p:nvPr>
        </p:nvSpPr>
        <p:spPr>
          <a:xfrm>
            <a:off x="550742" y="2533265"/>
            <a:ext cx="7469054" cy="3644887"/>
          </a:xfrm>
        </p:spPr>
        <p:txBody>
          <a:bodyPr/>
          <a:lstStyle/>
          <a:p>
            <a:pPr>
              <a:lnSpc>
                <a:spcPct val="100000"/>
              </a:lnSpc>
            </a:pPr>
            <a:r>
              <a:rPr lang="en-US" b="1" dirty="0">
                <a:solidFill>
                  <a:srgbClr val="C54A9A"/>
                </a:solidFill>
              </a:rPr>
              <a:t>1. Doing What You Love</a:t>
            </a:r>
          </a:p>
          <a:p>
            <a:pPr marL="342900" indent="-342900">
              <a:lnSpc>
                <a:spcPct val="100000"/>
              </a:lnSpc>
              <a:buFont typeface="Arial" panose="020B0604020202020204" pitchFamily="34" charset="0"/>
              <a:buChar char="•"/>
            </a:pPr>
            <a:endParaRPr lang="en-US" sz="800" dirty="0"/>
          </a:p>
          <a:p>
            <a:pPr>
              <a:lnSpc>
                <a:spcPct val="100000"/>
              </a:lnSpc>
            </a:pPr>
            <a:r>
              <a:rPr lang="en-US" dirty="0"/>
              <a:t>Starting a successful new business takes time. Lots of time. So, as you begin to think about compelling new business ideas,  none are more important than those related to your areas of passion.</a:t>
            </a:r>
          </a:p>
          <a:p>
            <a:pPr>
              <a:lnSpc>
                <a:spcPct val="100000"/>
              </a:lnSpc>
            </a:pPr>
            <a:r>
              <a:rPr lang="en-US" dirty="0"/>
              <a:t>When we do what we love, it makes the long hours easier, and that passion naturally translates into every aspect of your business. Passionate entrepreneurs have an edge.</a:t>
            </a:r>
          </a:p>
          <a:p>
            <a:pPr>
              <a:lnSpc>
                <a:spcPct val="100000"/>
              </a:lnSpc>
            </a:pPr>
            <a:endParaRPr lang="en-US" dirty="0"/>
          </a:p>
          <a:p>
            <a:pPr>
              <a:lnSpc>
                <a:spcPct val="100000"/>
              </a:lnSpc>
            </a:pPr>
            <a:endParaRPr lang="en-US" dirty="0"/>
          </a:p>
          <a:p>
            <a:pPr>
              <a:lnSpc>
                <a:spcPct val="100000"/>
              </a:lnSpc>
            </a:pPr>
            <a:endParaRPr lang="en-US" dirty="0"/>
          </a:p>
          <a:p>
            <a:endParaRPr lang="en-US" dirty="0"/>
          </a:p>
        </p:txBody>
      </p:sp>
      <p:grpSp>
        <p:nvGrpSpPr>
          <p:cNvPr id="10" name="Google Shape;813;p39">
            <a:extLst>
              <a:ext uri="{FF2B5EF4-FFF2-40B4-BE49-F238E27FC236}">
                <a16:creationId xmlns:a16="http://schemas.microsoft.com/office/drawing/2014/main" id="{54A0ACC3-F4D0-4E9D-B6FC-A127A924FEB6}"/>
              </a:ext>
            </a:extLst>
          </p:cNvPr>
          <p:cNvGrpSpPr/>
          <p:nvPr/>
        </p:nvGrpSpPr>
        <p:grpSpPr>
          <a:xfrm>
            <a:off x="410415" y="924714"/>
            <a:ext cx="543438" cy="861583"/>
            <a:chOff x="6718575" y="2318625"/>
            <a:chExt cx="256950" cy="407375"/>
          </a:xfrm>
        </p:grpSpPr>
        <p:sp>
          <p:nvSpPr>
            <p:cNvPr id="11" name="Google Shape;814;p39">
              <a:extLst>
                <a:ext uri="{FF2B5EF4-FFF2-40B4-BE49-F238E27FC236}">
                  <a16:creationId xmlns:a16="http://schemas.microsoft.com/office/drawing/2014/main" id="{CC22C85B-98FA-4B18-9130-BE52AE39067F}"/>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15;p39">
              <a:extLst>
                <a:ext uri="{FF2B5EF4-FFF2-40B4-BE49-F238E27FC236}">
                  <a16:creationId xmlns:a16="http://schemas.microsoft.com/office/drawing/2014/main" id="{C4DCECD6-FA55-442C-84A0-40CD400223DB}"/>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16;p39">
              <a:extLst>
                <a:ext uri="{FF2B5EF4-FFF2-40B4-BE49-F238E27FC236}">
                  <a16:creationId xmlns:a16="http://schemas.microsoft.com/office/drawing/2014/main" id="{24F906CD-6240-4BAD-B443-675F28931B6F}"/>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17;p39">
              <a:extLst>
                <a:ext uri="{FF2B5EF4-FFF2-40B4-BE49-F238E27FC236}">
                  <a16:creationId xmlns:a16="http://schemas.microsoft.com/office/drawing/2014/main" id="{A4ED326C-2C4D-4350-B979-119283C2D6A3}"/>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18;p39">
              <a:extLst>
                <a:ext uri="{FF2B5EF4-FFF2-40B4-BE49-F238E27FC236}">
                  <a16:creationId xmlns:a16="http://schemas.microsoft.com/office/drawing/2014/main" id="{F38A5868-0043-45AF-B1E6-9027E9C4C8F6}"/>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19;p39">
              <a:extLst>
                <a:ext uri="{FF2B5EF4-FFF2-40B4-BE49-F238E27FC236}">
                  <a16:creationId xmlns:a16="http://schemas.microsoft.com/office/drawing/2014/main" id="{F8DD5389-0C1A-49F3-9462-EE6E8418FB64}"/>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20;p39">
              <a:extLst>
                <a:ext uri="{FF2B5EF4-FFF2-40B4-BE49-F238E27FC236}">
                  <a16:creationId xmlns:a16="http://schemas.microsoft.com/office/drawing/2014/main" id="{A69537C5-DED5-48EA-B158-F81A2EF891A7}"/>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21;p39">
              <a:extLst>
                <a:ext uri="{FF2B5EF4-FFF2-40B4-BE49-F238E27FC236}">
                  <a16:creationId xmlns:a16="http://schemas.microsoft.com/office/drawing/2014/main" id="{F0615D7F-3E2B-47C1-8778-86D910628937}"/>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roup 16">
            <a:extLst>
              <a:ext uri="{FF2B5EF4-FFF2-40B4-BE49-F238E27FC236}">
                <a16:creationId xmlns:a16="http://schemas.microsoft.com/office/drawing/2014/main" id="{2A36720B-8BB3-DF48-81DA-F8A90DAB4804}"/>
              </a:ext>
            </a:extLst>
          </p:cNvPr>
          <p:cNvGrpSpPr/>
          <p:nvPr/>
        </p:nvGrpSpPr>
        <p:grpSpPr>
          <a:xfrm flipH="1">
            <a:off x="8974924" y="1626564"/>
            <a:ext cx="2110641" cy="4100813"/>
            <a:chOff x="2533425" y="190927"/>
            <a:chExt cx="1074669" cy="2087999"/>
          </a:xfrm>
        </p:grpSpPr>
        <p:pic>
          <p:nvPicPr>
            <p:cNvPr id="18" name="Picture 17" descr="Icon&#10;&#10;Description automatically generated">
              <a:extLst>
                <a:ext uri="{FF2B5EF4-FFF2-40B4-BE49-F238E27FC236}">
                  <a16:creationId xmlns:a16="http://schemas.microsoft.com/office/drawing/2014/main" id="{79690AC1-03B0-D946-8890-DED0EEA22E59}"/>
                </a:ext>
              </a:extLst>
            </p:cNvPr>
            <p:cNvPicPr>
              <a:picLocks noChangeAspect="1"/>
            </p:cNvPicPr>
            <p:nvPr/>
          </p:nvPicPr>
          <p:blipFill>
            <a:blip r:embed="rId2"/>
            <a:stretch>
              <a:fillRect/>
            </a:stretch>
          </p:blipFill>
          <p:spPr>
            <a:xfrm>
              <a:off x="2533425" y="190927"/>
              <a:ext cx="1074669" cy="2087999"/>
            </a:xfrm>
            <a:prstGeom prst="rect">
              <a:avLst/>
            </a:prstGeom>
          </p:spPr>
        </p:pic>
        <p:pic>
          <p:nvPicPr>
            <p:cNvPr id="19" name="Picture 18" descr="Icon&#10;&#10;Description automatically generated">
              <a:extLst>
                <a:ext uri="{FF2B5EF4-FFF2-40B4-BE49-F238E27FC236}">
                  <a16:creationId xmlns:a16="http://schemas.microsoft.com/office/drawing/2014/main" id="{6150E49A-6F4D-C84B-8CCE-2BD300E2DE32}"/>
                </a:ext>
              </a:extLst>
            </p:cNvPr>
            <p:cNvPicPr>
              <a:picLocks noChangeAspect="1"/>
            </p:cNvPicPr>
            <p:nvPr/>
          </p:nvPicPr>
          <p:blipFill>
            <a:blip r:embed="rId3"/>
            <a:stretch>
              <a:fillRect/>
            </a:stretch>
          </p:blipFill>
          <p:spPr>
            <a:xfrm>
              <a:off x="2782999" y="1384900"/>
              <a:ext cx="179368" cy="195618"/>
            </a:xfrm>
            <a:prstGeom prst="rect">
              <a:avLst/>
            </a:prstGeom>
          </p:spPr>
        </p:pic>
      </p:grpSp>
    </p:spTree>
    <p:extLst>
      <p:ext uri="{BB962C8B-B14F-4D97-AF65-F5344CB8AC3E}">
        <p14:creationId xmlns:p14="http://schemas.microsoft.com/office/powerpoint/2010/main" val="34598990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519925" y="836362"/>
            <a:ext cx="6580887" cy="1381662"/>
          </a:xfrm>
        </p:spPr>
        <p:txBody>
          <a:bodyPr>
            <a:normAutofit fontScale="92500"/>
          </a:bodyPr>
          <a:lstStyle/>
          <a:p>
            <a:r>
              <a:rPr lang="en-US" dirty="0"/>
              <a:t>WHAT ARE YOU GOOD AT?             WHAT ARE YOU PASSIONATE ABOUT?</a:t>
            </a:r>
          </a:p>
        </p:txBody>
      </p:sp>
      <p:sp>
        <p:nvSpPr>
          <p:cNvPr id="6" name="Text Placeholder 5"/>
          <p:cNvSpPr>
            <a:spLocks noGrp="1"/>
          </p:cNvSpPr>
          <p:nvPr>
            <p:ph type="body" sz="quarter" idx="14"/>
          </p:nvPr>
        </p:nvSpPr>
        <p:spPr>
          <a:xfrm>
            <a:off x="298655" y="2274845"/>
            <a:ext cx="7690396" cy="1916372"/>
          </a:xfrm>
        </p:spPr>
        <p:txBody>
          <a:bodyPr/>
          <a:lstStyle/>
          <a:p>
            <a:pPr algn="just">
              <a:lnSpc>
                <a:spcPct val="100000"/>
              </a:lnSpc>
            </a:pPr>
            <a:r>
              <a:rPr lang="en-US" dirty="0"/>
              <a:t>Assessing your abilities and experience; your work experience, practical knowledge, technical abilities, hobbies, contacts and family background can also be important factors for business success. Many aspects of your life can provide ideas for starting a business, for example:</a:t>
            </a:r>
          </a:p>
          <a:p>
            <a:pPr marL="342900" indent="-342900" algn="just">
              <a:lnSpc>
                <a:spcPct val="100000"/>
              </a:lnSpc>
              <a:buFont typeface="Arial" panose="020B0604020202020204" pitchFamily="34" charset="0"/>
              <a:buChar char="•"/>
            </a:pPr>
            <a:endParaRPr lang="en-US" dirty="0"/>
          </a:p>
          <a:p>
            <a:pPr algn="just">
              <a:lnSpc>
                <a:spcPct val="100000"/>
              </a:lnSpc>
            </a:pPr>
            <a:endParaRPr lang="en-US" dirty="0"/>
          </a:p>
          <a:p>
            <a:pPr algn="just">
              <a:lnSpc>
                <a:spcPct val="100000"/>
              </a:lnSpc>
            </a:pPr>
            <a:endParaRPr lang="en-US" dirty="0"/>
          </a:p>
          <a:p>
            <a:pPr algn="just">
              <a:lnSpc>
                <a:spcPct val="100000"/>
              </a:lnSpc>
            </a:pPr>
            <a:endParaRPr lang="en-US" dirty="0"/>
          </a:p>
          <a:p>
            <a:pPr algn="just"/>
            <a:endParaRPr lang="en-US" dirty="0"/>
          </a:p>
        </p:txBody>
      </p:sp>
      <p:grpSp>
        <p:nvGrpSpPr>
          <p:cNvPr id="10" name="Google Shape;813;p39">
            <a:extLst>
              <a:ext uri="{FF2B5EF4-FFF2-40B4-BE49-F238E27FC236}">
                <a16:creationId xmlns:a16="http://schemas.microsoft.com/office/drawing/2014/main" id="{54A0ACC3-F4D0-4E9D-B6FC-A127A924FEB6}"/>
              </a:ext>
            </a:extLst>
          </p:cNvPr>
          <p:cNvGrpSpPr/>
          <p:nvPr/>
        </p:nvGrpSpPr>
        <p:grpSpPr>
          <a:xfrm>
            <a:off x="410415" y="924714"/>
            <a:ext cx="543438" cy="861583"/>
            <a:chOff x="6718575" y="2318625"/>
            <a:chExt cx="256950" cy="407375"/>
          </a:xfrm>
        </p:grpSpPr>
        <p:sp>
          <p:nvSpPr>
            <p:cNvPr id="11" name="Google Shape;814;p39">
              <a:extLst>
                <a:ext uri="{FF2B5EF4-FFF2-40B4-BE49-F238E27FC236}">
                  <a16:creationId xmlns:a16="http://schemas.microsoft.com/office/drawing/2014/main" id="{CC22C85B-98FA-4B18-9130-BE52AE39067F}"/>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15;p39">
              <a:extLst>
                <a:ext uri="{FF2B5EF4-FFF2-40B4-BE49-F238E27FC236}">
                  <a16:creationId xmlns:a16="http://schemas.microsoft.com/office/drawing/2014/main" id="{C4DCECD6-FA55-442C-84A0-40CD400223DB}"/>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16;p39">
              <a:extLst>
                <a:ext uri="{FF2B5EF4-FFF2-40B4-BE49-F238E27FC236}">
                  <a16:creationId xmlns:a16="http://schemas.microsoft.com/office/drawing/2014/main" id="{24F906CD-6240-4BAD-B443-675F28931B6F}"/>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17;p39">
              <a:extLst>
                <a:ext uri="{FF2B5EF4-FFF2-40B4-BE49-F238E27FC236}">
                  <a16:creationId xmlns:a16="http://schemas.microsoft.com/office/drawing/2014/main" id="{A4ED326C-2C4D-4350-B979-119283C2D6A3}"/>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18;p39">
              <a:extLst>
                <a:ext uri="{FF2B5EF4-FFF2-40B4-BE49-F238E27FC236}">
                  <a16:creationId xmlns:a16="http://schemas.microsoft.com/office/drawing/2014/main" id="{F38A5868-0043-45AF-B1E6-9027E9C4C8F6}"/>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19;p39">
              <a:extLst>
                <a:ext uri="{FF2B5EF4-FFF2-40B4-BE49-F238E27FC236}">
                  <a16:creationId xmlns:a16="http://schemas.microsoft.com/office/drawing/2014/main" id="{F8DD5389-0C1A-49F3-9462-EE6E8418FB64}"/>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20;p39">
              <a:extLst>
                <a:ext uri="{FF2B5EF4-FFF2-40B4-BE49-F238E27FC236}">
                  <a16:creationId xmlns:a16="http://schemas.microsoft.com/office/drawing/2014/main" id="{A69537C5-DED5-48EA-B158-F81A2EF891A7}"/>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21;p39">
              <a:extLst>
                <a:ext uri="{FF2B5EF4-FFF2-40B4-BE49-F238E27FC236}">
                  <a16:creationId xmlns:a16="http://schemas.microsoft.com/office/drawing/2014/main" id="{F0615D7F-3E2B-47C1-8778-86D910628937}"/>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 Placeholder 5">
            <a:extLst>
              <a:ext uri="{FF2B5EF4-FFF2-40B4-BE49-F238E27FC236}">
                <a16:creationId xmlns:a16="http://schemas.microsoft.com/office/drawing/2014/main" id="{5FCD849E-6776-4E91-ABF3-F761B62CF3FF}"/>
              </a:ext>
            </a:extLst>
          </p:cNvPr>
          <p:cNvSpPr txBox="1">
            <a:spLocks/>
          </p:cNvSpPr>
          <p:nvPr/>
        </p:nvSpPr>
        <p:spPr>
          <a:xfrm>
            <a:off x="410415" y="4255889"/>
            <a:ext cx="3419324" cy="155033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00000"/>
              </a:lnSpc>
              <a:buClr>
                <a:srgbClr val="C54A9A"/>
              </a:buClr>
              <a:buFont typeface="Arial" panose="020B0604020202020204" pitchFamily="34" charset="0"/>
              <a:buChar char="•"/>
            </a:pPr>
            <a:r>
              <a:rPr lang="en-US" dirty="0"/>
              <a:t>Fitness and the outdoors</a:t>
            </a:r>
          </a:p>
          <a:p>
            <a:pPr marL="342900" indent="-342900">
              <a:lnSpc>
                <a:spcPct val="100000"/>
              </a:lnSpc>
              <a:buClr>
                <a:srgbClr val="C54A9A"/>
              </a:buClr>
              <a:buFont typeface="Arial" panose="020B0604020202020204" pitchFamily="34" charset="0"/>
              <a:buChar char="•"/>
            </a:pPr>
            <a:r>
              <a:rPr lang="en-US" dirty="0"/>
              <a:t>Cooking</a:t>
            </a:r>
          </a:p>
          <a:p>
            <a:pPr marL="342900" indent="-342900">
              <a:lnSpc>
                <a:spcPct val="100000"/>
              </a:lnSpc>
              <a:buClr>
                <a:srgbClr val="C54A9A"/>
              </a:buClr>
              <a:buFont typeface="Arial" panose="020B0604020202020204" pitchFamily="34" charset="0"/>
              <a:buChar char="•"/>
            </a:pPr>
            <a:r>
              <a:rPr lang="en-US" dirty="0"/>
              <a:t>Creative arts</a:t>
            </a:r>
          </a:p>
          <a:p>
            <a:pPr marL="342900" indent="-342900">
              <a:lnSpc>
                <a:spcPct val="100000"/>
              </a:lnSpc>
              <a:buFont typeface="Arial" panose="020B0604020202020204" pitchFamily="34" charset="0"/>
              <a:buChar char="•"/>
            </a:pPr>
            <a:endParaRPr lang="en-US" dirty="0"/>
          </a:p>
          <a:p>
            <a:pPr>
              <a:lnSpc>
                <a:spcPct val="100000"/>
              </a:lnSpc>
            </a:pPr>
            <a:endParaRPr lang="en-US" dirty="0"/>
          </a:p>
          <a:p>
            <a:pPr>
              <a:lnSpc>
                <a:spcPct val="100000"/>
              </a:lnSpc>
            </a:pPr>
            <a:endParaRPr lang="en-US" dirty="0"/>
          </a:p>
          <a:p>
            <a:pPr>
              <a:lnSpc>
                <a:spcPct val="100000"/>
              </a:lnSpc>
            </a:pPr>
            <a:endParaRPr lang="en-US" dirty="0"/>
          </a:p>
          <a:p>
            <a:endParaRPr lang="en-US" dirty="0"/>
          </a:p>
        </p:txBody>
      </p:sp>
      <p:sp>
        <p:nvSpPr>
          <p:cNvPr id="18" name="Text Placeholder 5">
            <a:extLst>
              <a:ext uri="{FF2B5EF4-FFF2-40B4-BE49-F238E27FC236}">
                <a16:creationId xmlns:a16="http://schemas.microsoft.com/office/drawing/2014/main" id="{CD315C45-40FA-4BE1-A14F-B6C43C885496}"/>
              </a:ext>
            </a:extLst>
          </p:cNvPr>
          <p:cNvSpPr txBox="1">
            <a:spLocks/>
          </p:cNvSpPr>
          <p:nvPr/>
        </p:nvSpPr>
        <p:spPr>
          <a:xfrm>
            <a:off x="3941520" y="4163007"/>
            <a:ext cx="5181749" cy="155033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00000"/>
              </a:lnSpc>
              <a:buClr>
                <a:srgbClr val="C54A9A"/>
              </a:buClr>
              <a:buFont typeface="Arial" panose="020B0604020202020204" pitchFamily="34" charset="0"/>
              <a:buChar char="•"/>
            </a:pPr>
            <a:r>
              <a:rPr lang="en-US" dirty="0"/>
              <a:t>Climate change causes</a:t>
            </a:r>
          </a:p>
          <a:p>
            <a:pPr marL="342900" indent="-342900">
              <a:lnSpc>
                <a:spcPct val="100000"/>
              </a:lnSpc>
              <a:buClr>
                <a:srgbClr val="C54A9A"/>
              </a:buClr>
              <a:buFont typeface="Arial" panose="020B0604020202020204" pitchFamily="34" charset="0"/>
              <a:buChar char="•"/>
            </a:pPr>
            <a:r>
              <a:rPr lang="en-US" dirty="0"/>
              <a:t>Upcycling</a:t>
            </a:r>
          </a:p>
          <a:p>
            <a:pPr marL="342900" indent="-342900">
              <a:lnSpc>
                <a:spcPct val="100000"/>
              </a:lnSpc>
              <a:buClr>
                <a:srgbClr val="C54A9A"/>
              </a:buClr>
              <a:buFont typeface="Arial" panose="020B0604020202020204" pitchFamily="34" charset="0"/>
              <a:buChar char="•"/>
            </a:pPr>
            <a:r>
              <a:rPr lang="en-US" dirty="0"/>
              <a:t>Technology</a:t>
            </a:r>
          </a:p>
          <a:p>
            <a:pPr marL="342900" indent="-342900">
              <a:lnSpc>
                <a:spcPct val="100000"/>
              </a:lnSpc>
              <a:buClr>
                <a:srgbClr val="C54A9A"/>
              </a:buClr>
              <a:buFont typeface="Arial" panose="020B0604020202020204" pitchFamily="34" charset="0"/>
              <a:buChar char="•"/>
            </a:pPr>
            <a:r>
              <a:rPr lang="en-US" dirty="0"/>
              <a:t>Writing, blogging, and                                                  communicating </a:t>
            </a:r>
          </a:p>
          <a:p>
            <a:pPr marL="342900" indent="-342900">
              <a:lnSpc>
                <a:spcPct val="100000"/>
              </a:lnSpc>
              <a:buClr>
                <a:srgbClr val="C54A9A"/>
              </a:buClr>
              <a:buFont typeface="Arial" panose="020B0604020202020204" pitchFamily="34" charset="0"/>
              <a:buChar char="•"/>
            </a:pPr>
            <a:endParaRPr lang="en-US" dirty="0"/>
          </a:p>
          <a:p>
            <a:pPr>
              <a:lnSpc>
                <a:spcPct val="100000"/>
              </a:lnSpc>
              <a:buClr>
                <a:srgbClr val="C54A9A"/>
              </a:buClr>
            </a:pPr>
            <a:endParaRPr lang="en-US" dirty="0"/>
          </a:p>
          <a:p>
            <a:pPr>
              <a:lnSpc>
                <a:spcPct val="100000"/>
              </a:lnSpc>
              <a:buClr>
                <a:srgbClr val="C54A9A"/>
              </a:buClr>
            </a:pPr>
            <a:endParaRPr lang="en-US" dirty="0"/>
          </a:p>
          <a:p>
            <a:pPr>
              <a:lnSpc>
                <a:spcPct val="100000"/>
              </a:lnSpc>
              <a:buClr>
                <a:srgbClr val="C54A9A"/>
              </a:buClr>
            </a:pPr>
            <a:endParaRPr lang="en-US" dirty="0"/>
          </a:p>
          <a:p>
            <a:pPr>
              <a:buClr>
                <a:srgbClr val="C54A9A"/>
              </a:buClr>
            </a:pPr>
            <a:endParaRPr lang="en-US" dirty="0"/>
          </a:p>
        </p:txBody>
      </p:sp>
      <p:sp>
        <p:nvSpPr>
          <p:cNvPr id="19" name="Text Placeholder 5">
            <a:extLst>
              <a:ext uri="{FF2B5EF4-FFF2-40B4-BE49-F238E27FC236}">
                <a16:creationId xmlns:a16="http://schemas.microsoft.com/office/drawing/2014/main" id="{AEA65FB0-E258-4A65-8DEB-100646EE8389}"/>
              </a:ext>
            </a:extLst>
          </p:cNvPr>
          <p:cNvSpPr txBox="1">
            <a:spLocks/>
          </p:cNvSpPr>
          <p:nvPr/>
        </p:nvSpPr>
        <p:spPr>
          <a:xfrm>
            <a:off x="166575" y="6361047"/>
            <a:ext cx="8538839" cy="4995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sz="2200" i="1" dirty="0">
                <a:solidFill>
                  <a:srgbClr val="1EB3DD"/>
                </a:solidFill>
              </a:rPr>
              <a:t>Your interests and hobbies can give you ideas for a new business.</a:t>
            </a:r>
            <a:endParaRPr lang="en-US" dirty="0"/>
          </a:p>
          <a:p>
            <a:pPr>
              <a:lnSpc>
                <a:spcPct val="100000"/>
              </a:lnSpc>
            </a:pPr>
            <a:endParaRPr lang="en-US" dirty="0"/>
          </a:p>
          <a:p>
            <a:pPr>
              <a:lnSpc>
                <a:spcPct val="100000"/>
              </a:lnSpc>
            </a:pPr>
            <a:endParaRPr lang="en-US" dirty="0"/>
          </a:p>
          <a:p>
            <a:pPr>
              <a:lnSpc>
                <a:spcPct val="100000"/>
              </a:lnSpc>
            </a:pPr>
            <a:endParaRPr lang="en-US" dirty="0"/>
          </a:p>
          <a:p>
            <a:endParaRPr lang="en-US" dirty="0"/>
          </a:p>
        </p:txBody>
      </p:sp>
      <p:grpSp>
        <p:nvGrpSpPr>
          <p:cNvPr id="25" name="Group 24">
            <a:extLst>
              <a:ext uri="{FF2B5EF4-FFF2-40B4-BE49-F238E27FC236}">
                <a16:creationId xmlns:a16="http://schemas.microsoft.com/office/drawing/2014/main" id="{D15286C1-3D15-EE4D-8CA1-702512ECF7E1}"/>
              </a:ext>
            </a:extLst>
          </p:cNvPr>
          <p:cNvGrpSpPr/>
          <p:nvPr/>
        </p:nvGrpSpPr>
        <p:grpSpPr>
          <a:xfrm flipH="1">
            <a:off x="9871863" y="1801891"/>
            <a:ext cx="1600424" cy="3841771"/>
            <a:chOff x="5124770" y="2511314"/>
            <a:chExt cx="990496" cy="2377656"/>
          </a:xfrm>
        </p:grpSpPr>
        <p:pic>
          <p:nvPicPr>
            <p:cNvPr id="26" name="Picture 25" descr="A close - up of a light bulb&#10;&#10;Description automatically generated with medium confidence">
              <a:extLst>
                <a:ext uri="{FF2B5EF4-FFF2-40B4-BE49-F238E27FC236}">
                  <a16:creationId xmlns:a16="http://schemas.microsoft.com/office/drawing/2014/main" id="{28590231-07AE-CE40-92E7-2FE4A8373D3D}"/>
                </a:ext>
              </a:extLst>
            </p:cNvPr>
            <p:cNvPicPr>
              <a:picLocks noChangeAspect="1"/>
            </p:cNvPicPr>
            <p:nvPr/>
          </p:nvPicPr>
          <p:blipFill>
            <a:blip r:embed="rId2"/>
            <a:stretch>
              <a:fillRect/>
            </a:stretch>
          </p:blipFill>
          <p:spPr>
            <a:xfrm>
              <a:off x="5124770" y="2511314"/>
              <a:ext cx="990496" cy="2377656"/>
            </a:xfrm>
            <a:prstGeom prst="rect">
              <a:avLst/>
            </a:prstGeom>
          </p:spPr>
        </p:pic>
        <p:pic>
          <p:nvPicPr>
            <p:cNvPr id="27" name="Picture 26" descr="Icon&#10;&#10;Description automatically generated">
              <a:extLst>
                <a:ext uri="{FF2B5EF4-FFF2-40B4-BE49-F238E27FC236}">
                  <a16:creationId xmlns:a16="http://schemas.microsoft.com/office/drawing/2014/main" id="{3F73E9FF-2726-CD4C-96AF-678178FDA76E}"/>
                </a:ext>
              </a:extLst>
            </p:cNvPr>
            <p:cNvPicPr>
              <a:picLocks noChangeAspect="1"/>
            </p:cNvPicPr>
            <p:nvPr/>
          </p:nvPicPr>
          <p:blipFill>
            <a:blip r:embed="rId3"/>
            <a:stretch>
              <a:fillRect/>
            </a:stretch>
          </p:blipFill>
          <p:spPr>
            <a:xfrm flipH="1">
              <a:off x="5614852" y="3979592"/>
              <a:ext cx="132038" cy="144000"/>
            </a:xfrm>
            <a:prstGeom prst="rect">
              <a:avLst/>
            </a:prstGeom>
          </p:spPr>
        </p:pic>
      </p:grpSp>
    </p:spTree>
    <p:extLst>
      <p:ext uri="{BB962C8B-B14F-4D97-AF65-F5344CB8AC3E}">
        <p14:creationId xmlns:p14="http://schemas.microsoft.com/office/powerpoint/2010/main" val="35217606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813;p39">
            <a:extLst>
              <a:ext uri="{FF2B5EF4-FFF2-40B4-BE49-F238E27FC236}">
                <a16:creationId xmlns:a16="http://schemas.microsoft.com/office/drawing/2014/main" id="{54A0ACC3-F4D0-4E9D-B6FC-A127A924FEB6}"/>
              </a:ext>
            </a:extLst>
          </p:cNvPr>
          <p:cNvGrpSpPr/>
          <p:nvPr/>
        </p:nvGrpSpPr>
        <p:grpSpPr>
          <a:xfrm>
            <a:off x="410415" y="924714"/>
            <a:ext cx="543438" cy="861583"/>
            <a:chOff x="6718575" y="2318625"/>
            <a:chExt cx="256950" cy="407375"/>
          </a:xfrm>
        </p:grpSpPr>
        <p:sp>
          <p:nvSpPr>
            <p:cNvPr id="11" name="Google Shape;814;p39">
              <a:extLst>
                <a:ext uri="{FF2B5EF4-FFF2-40B4-BE49-F238E27FC236}">
                  <a16:creationId xmlns:a16="http://schemas.microsoft.com/office/drawing/2014/main" id="{CC22C85B-98FA-4B18-9130-BE52AE39067F}"/>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15;p39">
              <a:extLst>
                <a:ext uri="{FF2B5EF4-FFF2-40B4-BE49-F238E27FC236}">
                  <a16:creationId xmlns:a16="http://schemas.microsoft.com/office/drawing/2014/main" id="{C4DCECD6-FA55-442C-84A0-40CD400223DB}"/>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16;p39">
              <a:extLst>
                <a:ext uri="{FF2B5EF4-FFF2-40B4-BE49-F238E27FC236}">
                  <a16:creationId xmlns:a16="http://schemas.microsoft.com/office/drawing/2014/main" id="{24F906CD-6240-4BAD-B443-675F28931B6F}"/>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17;p39">
              <a:extLst>
                <a:ext uri="{FF2B5EF4-FFF2-40B4-BE49-F238E27FC236}">
                  <a16:creationId xmlns:a16="http://schemas.microsoft.com/office/drawing/2014/main" id="{A4ED326C-2C4D-4350-B979-119283C2D6A3}"/>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18;p39">
              <a:extLst>
                <a:ext uri="{FF2B5EF4-FFF2-40B4-BE49-F238E27FC236}">
                  <a16:creationId xmlns:a16="http://schemas.microsoft.com/office/drawing/2014/main" id="{F38A5868-0043-45AF-B1E6-9027E9C4C8F6}"/>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19;p39">
              <a:extLst>
                <a:ext uri="{FF2B5EF4-FFF2-40B4-BE49-F238E27FC236}">
                  <a16:creationId xmlns:a16="http://schemas.microsoft.com/office/drawing/2014/main" id="{F8DD5389-0C1A-49F3-9462-EE6E8418FB64}"/>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20;p39">
              <a:extLst>
                <a:ext uri="{FF2B5EF4-FFF2-40B4-BE49-F238E27FC236}">
                  <a16:creationId xmlns:a16="http://schemas.microsoft.com/office/drawing/2014/main" id="{A69537C5-DED5-48EA-B158-F81A2EF891A7}"/>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21;p39">
              <a:extLst>
                <a:ext uri="{FF2B5EF4-FFF2-40B4-BE49-F238E27FC236}">
                  <a16:creationId xmlns:a16="http://schemas.microsoft.com/office/drawing/2014/main" id="{F0615D7F-3E2B-47C1-8778-86D910628937}"/>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 Placeholder 5">
            <a:extLst>
              <a:ext uri="{FF2B5EF4-FFF2-40B4-BE49-F238E27FC236}">
                <a16:creationId xmlns:a16="http://schemas.microsoft.com/office/drawing/2014/main" id="{375B26F4-AD07-4333-B22C-E83D08DEB774}"/>
              </a:ext>
            </a:extLst>
          </p:cNvPr>
          <p:cNvSpPr txBox="1">
            <a:spLocks/>
          </p:cNvSpPr>
          <p:nvPr/>
        </p:nvSpPr>
        <p:spPr>
          <a:xfrm>
            <a:off x="410415" y="2487851"/>
            <a:ext cx="7520054" cy="22028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b="1" dirty="0">
                <a:solidFill>
                  <a:srgbClr val="C54A9A"/>
                </a:solidFill>
              </a:rPr>
              <a:t>Can’t find it? Create it!</a:t>
            </a:r>
          </a:p>
          <a:p>
            <a:pPr>
              <a:lnSpc>
                <a:spcPct val="100000"/>
              </a:lnSpc>
            </a:pPr>
            <a:r>
              <a:rPr lang="en-US" dirty="0"/>
              <a:t>Look around where you are. You are surrounded by business ideas. They are absolutely everywhere. Do you see them around you? No? That’s ok, most people don’t at first. </a:t>
            </a:r>
          </a:p>
          <a:p>
            <a:pPr>
              <a:lnSpc>
                <a:spcPct val="100000"/>
              </a:lnSpc>
            </a:pPr>
            <a:r>
              <a:rPr lang="en-US" dirty="0"/>
              <a:t>The best business ideas represent solutions to problems that make things better, easier, faster, or more efficient. Problems can take the form of frustrations, annoyances, dissatisfaction, or even anger - generally things that most people try to resist or avoid.</a:t>
            </a:r>
          </a:p>
          <a:p>
            <a:pPr>
              <a:lnSpc>
                <a:spcPct val="100000"/>
              </a:lnSpc>
            </a:pPr>
            <a:endParaRPr lang="en-US" dirty="0"/>
          </a:p>
          <a:p>
            <a:pPr>
              <a:lnSpc>
                <a:spcPct val="100000"/>
              </a:lnSpc>
            </a:pPr>
            <a:endParaRPr lang="en-US" dirty="0"/>
          </a:p>
          <a:p>
            <a:pPr>
              <a:lnSpc>
                <a:spcPct val="100000"/>
              </a:lnSpc>
            </a:pPr>
            <a:endParaRPr lang="en-US" dirty="0"/>
          </a:p>
          <a:p>
            <a:endParaRPr lang="en-US" dirty="0"/>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endParaRPr lang="en-US" dirty="0"/>
          </a:p>
        </p:txBody>
      </p:sp>
      <p:grpSp>
        <p:nvGrpSpPr>
          <p:cNvPr id="17" name="Group 16">
            <a:extLst>
              <a:ext uri="{FF2B5EF4-FFF2-40B4-BE49-F238E27FC236}">
                <a16:creationId xmlns:a16="http://schemas.microsoft.com/office/drawing/2014/main" id="{FB0E26B3-7243-AE43-92C5-942272EC01CB}"/>
              </a:ext>
            </a:extLst>
          </p:cNvPr>
          <p:cNvGrpSpPr/>
          <p:nvPr/>
        </p:nvGrpSpPr>
        <p:grpSpPr>
          <a:xfrm>
            <a:off x="8349511" y="2614411"/>
            <a:ext cx="4039074" cy="2721775"/>
            <a:chOff x="448873" y="4678394"/>
            <a:chExt cx="2490973" cy="1678570"/>
          </a:xfrm>
        </p:grpSpPr>
        <p:pic>
          <p:nvPicPr>
            <p:cNvPr id="18" name="Picture 17" descr="A picture containing text, vector graphics&#10;&#10;Description automatically generated">
              <a:extLst>
                <a:ext uri="{FF2B5EF4-FFF2-40B4-BE49-F238E27FC236}">
                  <a16:creationId xmlns:a16="http://schemas.microsoft.com/office/drawing/2014/main" id="{40020F79-EC60-9D46-AFC9-45C467F82BBE}"/>
                </a:ext>
              </a:extLst>
            </p:cNvPr>
            <p:cNvPicPr>
              <a:picLocks noChangeAspect="1"/>
            </p:cNvPicPr>
            <p:nvPr/>
          </p:nvPicPr>
          <p:blipFill>
            <a:blip r:embed="rId2"/>
            <a:stretch>
              <a:fillRect/>
            </a:stretch>
          </p:blipFill>
          <p:spPr>
            <a:xfrm>
              <a:off x="448873" y="4678394"/>
              <a:ext cx="2490973" cy="1678570"/>
            </a:xfrm>
            <a:prstGeom prst="rect">
              <a:avLst/>
            </a:prstGeom>
          </p:spPr>
        </p:pic>
        <p:pic>
          <p:nvPicPr>
            <p:cNvPr id="19" name="Picture 18" descr="Icon&#10;&#10;Description automatically generated">
              <a:extLst>
                <a:ext uri="{FF2B5EF4-FFF2-40B4-BE49-F238E27FC236}">
                  <a16:creationId xmlns:a16="http://schemas.microsoft.com/office/drawing/2014/main" id="{E1C4CC16-00C3-C84D-861A-113531636106}"/>
                </a:ext>
              </a:extLst>
            </p:cNvPr>
            <p:cNvPicPr>
              <a:picLocks noChangeAspect="1"/>
            </p:cNvPicPr>
            <p:nvPr/>
          </p:nvPicPr>
          <p:blipFill>
            <a:blip r:embed="rId3"/>
            <a:stretch>
              <a:fillRect/>
            </a:stretch>
          </p:blipFill>
          <p:spPr>
            <a:xfrm>
              <a:off x="1227241" y="5282793"/>
              <a:ext cx="132038" cy="144000"/>
            </a:xfrm>
            <a:prstGeom prst="rect">
              <a:avLst/>
            </a:prstGeom>
          </p:spPr>
        </p:pic>
        <p:pic>
          <p:nvPicPr>
            <p:cNvPr id="25" name="Picture 24" descr="Icon&#10;&#10;Description automatically generated">
              <a:extLst>
                <a:ext uri="{FF2B5EF4-FFF2-40B4-BE49-F238E27FC236}">
                  <a16:creationId xmlns:a16="http://schemas.microsoft.com/office/drawing/2014/main" id="{9428EADF-E311-8449-B8A3-5E95EE3398FD}"/>
                </a:ext>
              </a:extLst>
            </p:cNvPr>
            <p:cNvPicPr>
              <a:picLocks noChangeAspect="1"/>
            </p:cNvPicPr>
            <p:nvPr/>
          </p:nvPicPr>
          <p:blipFill>
            <a:blip r:embed="rId3"/>
            <a:stretch>
              <a:fillRect/>
            </a:stretch>
          </p:blipFill>
          <p:spPr>
            <a:xfrm>
              <a:off x="1902563" y="4788704"/>
              <a:ext cx="132038" cy="144000"/>
            </a:xfrm>
            <a:prstGeom prst="rect">
              <a:avLst/>
            </a:prstGeom>
          </p:spPr>
        </p:pic>
        <p:pic>
          <p:nvPicPr>
            <p:cNvPr id="26" name="Picture 25" descr="Icon&#10;&#10;Description automatically generated">
              <a:extLst>
                <a:ext uri="{FF2B5EF4-FFF2-40B4-BE49-F238E27FC236}">
                  <a16:creationId xmlns:a16="http://schemas.microsoft.com/office/drawing/2014/main" id="{DA7A5B3F-1E6F-0749-BA0D-3F0F5826CC54}"/>
                </a:ext>
              </a:extLst>
            </p:cNvPr>
            <p:cNvPicPr>
              <a:picLocks noChangeAspect="1"/>
            </p:cNvPicPr>
            <p:nvPr/>
          </p:nvPicPr>
          <p:blipFill>
            <a:blip r:embed="rId3"/>
            <a:stretch>
              <a:fillRect/>
            </a:stretch>
          </p:blipFill>
          <p:spPr>
            <a:xfrm rot="19326072">
              <a:off x="1487752" y="5190070"/>
              <a:ext cx="132038" cy="144000"/>
            </a:xfrm>
            <a:prstGeom prst="rect">
              <a:avLst/>
            </a:prstGeom>
          </p:spPr>
        </p:pic>
      </p:grpSp>
      <p:sp>
        <p:nvSpPr>
          <p:cNvPr id="27" name="Text Placeholder 4">
            <a:extLst>
              <a:ext uri="{FF2B5EF4-FFF2-40B4-BE49-F238E27FC236}">
                <a16:creationId xmlns:a16="http://schemas.microsoft.com/office/drawing/2014/main" id="{F31EDAC0-9DB1-064E-B33A-D6A888C8C628}"/>
              </a:ext>
            </a:extLst>
          </p:cNvPr>
          <p:cNvSpPr>
            <a:spLocks noGrp="1"/>
          </p:cNvSpPr>
          <p:nvPr>
            <p:ph type="body" sz="quarter" idx="13"/>
          </p:nvPr>
        </p:nvSpPr>
        <p:spPr>
          <a:xfrm>
            <a:off x="1626956" y="1095466"/>
            <a:ext cx="6580887" cy="1381662"/>
          </a:xfrm>
        </p:spPr>
        <p:txBody>
          <a:bodyPr/>
          <a:lstStyle/>
          <a:p>
            <a:r>
              <a:rPr lang="en-US" dirty="0"/>
              <a:t>BUSINESS IDEA GENERATION</a:t>
            </a:r>
          </a:p>
        </p:txBody>
      </p:sp>
    </p:spTree>
    <p:extLst>
      <p:ext uri="{BB962C8B-B14F-4D97-AF65-F5344CB8AC3E}">
        <p14:creationId xmlns:p14="http://schemas.microsoft.com/office/powerpoint/2010/main" val="9691259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26956" y="1095466"/>
            <a:ext cx="6580887" cy="1381662"/>
          </a:xfrm>
        </p:spPr>
        <p:txBody>
          <a:bodyPr/>
          <a:lstStyle/>
          <a:p>
            <a:r>
              <a:rPr lang="en-US" dirty="0"/>
              <a:t>BUSINESS IDEA GENERATION</a:t>
            </a:r>
          </a:p>
        </p:txBody>
      </p:sp>
      <p:grpSp>
        <p:nvGrpSpPr>
          <p:cNvPr id="10" name="Google Shape;813;p39">
            <a:extLst>
              <a:ext uri="{FF2B5EF4-FFF2-40B4-BE49-F238E27FC236}">
                <a16:creationId xmlns:a16="http://schemas.microsoft.com/office/drawing/2014/main" id="{54A0ACC3-F4D0-4E9D-B6FC-A127A924FEB6}"/>
              </a:ext>
            </a:extLst>
          </p:cNvPr>
          <p:cNvGrpSpPr/>
          <p:nvPr/>
        </p:nvGrpSpPr>
        <p:grpSpPr>
          <a:xfrm>
            <a:off x="410415" y="924714"/>
            <a:ext cx="543438" cy="861583"/>
            <a:chOff x="6718575" y="2318625"/>
            <a:chExt cx="256950" cy="407375"/>
          </a:xfrm>
        </p:grpSpPr>
        <p:sp>
          <p:nvSpPr>
            <p:cNvPr id="11" name="Google Shape;814;p39">
              <a:extLst>
                <a:ext uri="{FF2B5EF4-FFF2-40B4-BE49-F238E27FC236}">
                  <a16:creationId xmlns:a16="http://schemas.microsoft.com/office/drawing/2014/main" id="{CC22C85B-98FA-4B18-9130-BE52AE39067F}"/>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15;p39">
              <a:extLst>
                <a:ext uri="{FF2B5EF4-FFF2-40B4-BE49-F238E27FC236}">
                  <a16:creationId xmlns:a16="http://schemas.microsoft.com/office/drawing/2014/main" id="{C4DCECD6-FA55-442C-84A0-40CD400223DB}"/>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16;p39">
              <a:extLst>
                <a:ext uri="{FF2B5EF4-FFF2-40B4-BE49-F238E27FC236}">
                  <a16:creationId xmlns:a16="http://schemas.microsoft.com/office/drawing/2014/main" id="{24F906CD-6240-4BAD-B443-675F28931B6F}"/>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17;p39">
              <a:extLst>
                <a:ext uri="{FF2B5EF4-FFF2-40B4-BE49-F238E27FC236}">
                  <a16:creationId xmlns:a16="http://schemas.microsoft.com/office/drawing/2014/main" id="{A4ED326C-2C4D-4350-B979-119283C2D6A3}"/>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18;p39">
              <a:extLst>
                <a:ext uri="{FF2B5EF4-FFF2-40B4-BE49-F238E27FC236}">
                  <a16:creationId xmlns:a16="http://schemas.microsoft.com/office/drawing/2014/main" id="{F38A5868-0043-45AF-B1E6-9027E9C4C8F6}"/>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19;p39">
              <a:extLst>
                <a:ext uri="{FF2B5EF4-FFF2-40B4-BE49-F238E27FC236}">
                  <a16:creationId xmlns:a16="http://schemas.microsoft.com/office/drawing/2014/main" id="{F8DD5389-0C1A-49F3-9462-EE6E8418FB64}"/>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20;p39">
              <a:extLst>
                <a:ext uri="{FF2B5EF4-FFF2-40B4-BE49-F238E27FC236}">
                  <a16:creationId xmlns:a16="http://schemas.microsoft.com/office/drawing/2014/main" id="{A69537C5-DED5-48EA-B158-F81A2EF891A7}"/>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21;p39">
              <a:extLst>
                <a:ext uri="{FF2B5EF4-FFF2-40B4-BE49-F238E27FC236}">
                  <a16:creationId xmlns:a16="http://schemas.microsoft.com/office/drawing/2014/main" id="{F0615D7F-3E2B-47C1-8778-86D910628937}"/>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 Placeholder 5">
            <a:extLst>
              <a:ext uri="{FF2B5EF4-FFF2-40B4-BE49-F238E27FC236}">
                <a16:creationId xmlns:a16="http://schemas.microsoft.com/office/drawing/2014/main" id="{375B26F4-AD07-4333-B22C-E83D08DEB774}"/>
              </a:ext>
            </a:extLst>
          </p:cNvPr>
          <p:cNvSpPr txBox="1">
            <a:spLocks/>
          </p:cNvSpPr>
          <p:nvPr/>
        </p:nvSpPr>
        <p:spPr>
          <a:xfrm>
            <a:off x="484307" y="2367093"/>
            <a:ext cx="7446162" cy="35661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b="1" dirty="0">
                <a:solidFill>
                  <a:srgbClr val="C54A9A"/>
                </a:solidFill>
              </a:rPr>
              <a:t>A pain point </a:t>
            </a:r>
          </a:p>
          <a:p>
            <a:pPr>
              <a:lnSpc>
                <a:spcPct val="100000"/>
              </a:lnSpc>
            </a:pPr>
            <a:endParaRPr lang="en-US" sz="1000" b="1" dirty="0">
              <a:solidFill>
                <a:srgbClr val="1C9F49"/>
              </a:solidFill>
            </a:endParaRPr>
          </a:p>
          <a:p>
            <a:pPr algn="just">
              <a:lnSpc>
                <a:spcPct val="100000"/>
              </a:lnSpc>
            </a:pPr>
            <a:r>
              <a:rPr lang="en-US" dirty="0"/>
              <a:t>Pain points can be the catalyst for great business ideas. It is true that most businesses exist to fix problems.</a:t>
            </a:r>
          </a:p>
          <a:p>
            <a:pPr algn="just">
              <a:lnSpc>
                <a:spcPct val="100000"/>
              </a:lnSpc>
            </a:pPr>
            <a:r>
              <a:rPr lang="en-US" dirty="0"/>
              <a:t> Entrepreneurs see business opportunities in every problem. If a person has a big enough </a:t>
            </a:r>
            <a:r>
              <a:rPr lang="en-US" dirty="0" err="1"/>
              <a:t>painpoint</a:t>
            </a:r>
            <a:r>
              <a:rPr lang="en-US" dirty="0"/>
              <a:t> she will do anything to find a solution. That solution can form the foundation of a new business.</a:t>
            </a:r>
          </a:p>
          <a:p>
            <a:pPr algn="just">
              <a:lnSpc>
                <a:spcPct val="100000"/>
              </a:lnSpc>
            </a:pPr>
            <a:endParaRPr lang="en-US" dirty="0"/>
          </a:p>
          <a:p>
            <a:pPr algn="just">
              <a:lnSpc>
                <a:spcPct val="100000"/>
              </a:lnSpc>
            </a:pPr>
            <a:endParaRPr lang="en-US" dirty="0"/>
          </a:p>
          <a:p>
            <a:pPr algn="just">
              <a:lnSpc>
                <a:spcPct val="100000"/>
              </a:lnSpc>
            </a:pPr>
            <a:endParaRPr lang="en-US" dirty="0"/>
          </a:p>
          <a:p>
            <a:pPr algn="just">
              <a:lnSpc>
                <a:spcPct val="100000"/>
              </a:lnSpc>
            </a:pPr>
            <a:endParaRPr lang="en-US" dirty="0"/>
          </a:p>
          <a:p>
            <a:pPr algn="just"/>
            <a:endParaRPr lang="en-US" dirty="0"/>
          </a:p>
        </p:txBody>
      </p:sp>
      <p:pic>
        <p:nvPicPr>
          <p:cNvPr id="17" name="Picture 16" descr="Icon&#10;&#10;Description automatically generated with medium confidence">
            <a:extLst>
              <a:ext uri="{FF2B5EF4-FFF2-40B4-BE49-F238E27FC236}">
                <a16:creationId xmlns:a16="http://schemas.microsoft.com/office/drawing/2014/main" id="{5A870E7A-4069-884F-BFF7-277DEFD1ECFD}"/>
              </a:ext>
            </a:extLst>
          </p:cNvPr>
          <p:cNvPicPr>
            <a:picLocks noChangeAspect="1"/>
          </p:cNvPicPr>
          <p:nvPr/>
        </p:nvPicPr>
        <p:blipFill>
          <a:blip r:embed="rId2"/>
          <a:stretch>
            <a:fillRect/>
          </a:stretch>
        </p:blipFill>
        <p:spPr>
          <a:xfrm>
            <a:off x="8593327" y="3670481"/>
            <a:ext cx="3000854" cy="1421250"/>
          </a:xfrm>
          <a:prstGeom prst="rect">
            <a:avLst/>
          </a:prstGeom>
        </p:spPr>
      </p:pic>
    </p:spTree>
    <p:extLst>
      <p:ext uri="{BB962C8B-B14F-4D97-AF65-F5344CB8AC3E}">
        <p14:creationId xmlns:p14="http://schemas.microsoft.com/office/powerpoint/2010/main" val="146340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3089824" y="89225"/>
            <a:ext cx="6012351" cy="697353"/>
          </a:xfrm>
        </p:spPr>
        <p:txBody>
          <a:bodyPr>
            <a:normAutofit fontScale="92500"/>
          </a:bodyPr>
          <a:lstStyle/>
          <a:p>
            <a:r>
              <a:rPr lang="en-US" dirty="0"/>
              <a:t>BUSINESS PLANNING ACTIVITY	</a:t>
            </a:r>
          </a:p>
        </p:txBody>
      </p:sp>
      <p:sp>
        <p:nvSpPr>
          <p:cNvPr id="12" name="Text Placeholder 11"/>
          <p:cNvSpPr>
            <a:spLocks noGrp="1"/>
          </p:cNvSpPr>
          <p:nvPr>
            <p:ph type="body" sz="quarter" idx="14"/>
          </p:nvPr>
        </p:nvSpPr>
        <p:spPr>
          <a:xfrm>
            <a:off x="1485994" y="2148901"/>
            <a:ext cx="9197266" cy="1228628"/>
          </a:xfrm>
        </p:spPr>
        <p:txBody>
          <a:bodyPr/>
          <a:lstStyle/>
          <a:p>
            <a:pPr algn="ctr"/>
            <a:r>
              <a:rPr lang="en-US" sz="3000" i="1" dirty="0">
                <a:solidFill>
                  <a:srgbClr val="F26B27"/>
                </a:solidFill>
              </a:rPr>
              <a:t>Think about what pain points you can                                                                     solve with a new product or service</a:t>
            </a:r>
          </a:p>
          <a:p>
            <a:endParaRPr lang="en-US" sz="3000" dirty="0"/>
          </a:p>
        </p:txBody>
      </p:sp>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17C4E06A-B789-4B83-9B59-2EF35B7FCD07}"/>
              </a:ext>
            </a:extLst>
          </p:cNvPr>
          <p:cNvGrpSpPr/>
          <p:nvPr/>
        </p:nvGrpSpPr>
        <p:grpSpPr>
          <a:xfrm>
            <a:off x="5176072" y="3429000"/>
            <a:ext cx="1499470" cy="1254125"/>
            <a:chOff x="4534941" y="638925"/>
            <a:chExt cx="1499470" cy="1254125"/>
          </a:xfrm>
        </p:grpSpPr>
        <p:pic>
          <p:nvPicPr>
            <p:cNvPr id="7" name="Picture 6" descr="Logo&#10;&#10;Description automatically generated with medium confidence">
              <a:extLst>
                <a:ext uri="{FF2B5EF4-FFF2-40B4-BE49-F238E27FC236}">
                  <a16:creationId xmlns:a16="http://schemas.microsoft.com/office/drawing/2014/main" id="{E65CBC64-D8FB-4538-84B9-A23D3B064AB8}"/>
                </a:ext>
              </a:extLst>
            </p:cNvPr>
            <p:cNvPicPr>
              <a:picLocks noChangeAspect="1"/>
            </p:cNvPicPr>
            <p:nvPr/>
          </p:nvPicPr>
          <p:blipFill>
            <a:blip r:embed="rId2"/>
            <a:stretch>
              <a:fillRect/>
            </a:stretch>
          </p:blipFill>
          <p:spPr>
            <a:xfrm>
              <a:off x="4578037" y="638925"/>
              <a:ext cx="1456374" cy="1254125"/>
            </a:xfrm>
            <a:prstGeom prst="rect">
              <a:avLst/>
            </a:prstGeom>
          </p:spPr>
        </p:pic>
        <p:pic>
          <p:nvPicPr>
            <p:cNvPr id="10" name="Picture 9" descr="Icon&#10;&#10;Description automatically generated">
              <a:extLst>
                <a:ext uri="{FF2B5EF4-FFF2-40B4-BE49-F238E27FC236}">
                  <a16:creationId xmlns:a16="http://schemas.microsoft.com/office/drawing/2014/main" id="{1D9F2FD5-525C-476E-9133-D5DF72A4FC81}"/>
                </a:ext>
              </a:extLst>
            </p:cNvPr>
            <p:cNvPicPr>
              <a:picLocks noChangeAspect="1"/>
            </p:cNvPicPr>
            <p:nvPr/>
          </p:nvPicPr>
          <p:blipFill>
            <a:blip r:embed="rId3"/>
            <a:stretch>
              <a:fillRect/>
            </a:stretch>
          </p:blipFill>
          <p:spPr>
            <a:xfrm>
              <a:off x="4534941" y="1045995"/>
              <a:ext cx="194895" cy="212551"/>
            </a:xfrm>
            <a:prstGeom prst="rect">
              <a:avLst/>
            </a:prstGeom>
          </p:spPr>
        </p:pic>
      </p:grpSp>
    </p:spTree>
    <p:extLst>
      <p:ext uri="{BB962C8B-B14F-4D97-AF65-F5344CB8AC3E}">
        <p14:creationId xmlns:p14="http://schemas.microsoft.com/office/powerpoint/2010/main" val="3998493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7E7F428-6805-4168-BC51-A0AE94EB4043}"/>
              </a:ext>
            </a:extLst>
          </p:cNvPr>
          <p:cNvSpPr txBox="1"/>
          <p:nvPr/>
        </p:nvSpPr>
        <p:spPr>
          <a:xfrm>
            <a:off x="4546600" y="3155493"/>
            <a:ext cx="3784600" cy="2308324"/>
          </a:xfrm>
          <a:prstGeom prst="rect">
            <a:avLst/>
          </a:prstGeom>
          <a:noFill/>
        </p:spPr>
        <p:txBody>
          <a:bodyPr wrap="square" rtlCol="0">
            <a:spAutoFit/>
          </a:bodyPr>
          <a:lstStyle/>
          <a:p>
            <a:r>
              <a:rPr lang="en-GB" b="0" i="0" dirty="0">
                <a:solidFill>
                  <a:srgbClr val="C54A9A"/>
                </a:solidFill>
                <a:effectLst/>
              </a:rPr>
              <a:t>Many children of migrants, born in their adopted homeland, have successfully set up in business.  You have a new way of looking at things, often blending the best of cultural background and opportunities for unique and inno</a:t>
            </a:r>
            <a:r>
              <a:rPr lang="en-GB" dirty="0">
                <a:solidFill>
                  <a:srgbClr val="C54A9A"/>
                </a:solidFill>
              </a:rPr>
              <a:t>vative business success</a:t>
            </a:r>
            <a:r>
              <a:rPr lang="en-GB" b="0" i="0" dirty="0">
                <a:solidFill>
                  <a:srgbClr val="C54A9A"/>
                </a:solidFill>
                <a:effectLst/>
              </a:rPr>
              <a:t>. </a:t>
            </a:r>
            <a:endParaRPr lang="en-IE" dirty="0">
              <a:solidFill>
                <a:srgbClr val="C54A9A"/>
              </a:solidFill>
            </a:endParaRPr>
          </a:p>
        </p:txBody>
      </p:sp>
      <p:sp>
        <p:nvSpPr>
          <p:cNvPr id="14" name="TextBox 13">
            <a:extLst>
              <a:ext uri="{FF2B5EF4-FFF2-40B4-BE49-F238E27FC236}">
                <a16:creationId xmlns:a16="http://schemas.microsoft.com/office/drawing/2014/main" id="{C421E753-0B9A-4F50-9177-77E72AABE643}"/>
              </a:ext>
            </a:extLst>
          </p:cNvPr>
          <p:cNvSpPr txBox="1"/>
          <p:nvPr/>
        </p:nvSpPr>
        <p:spPr>
          <a:xfrm>
            <a:off x="467361" y="3125114"/>
            <a:ext cx="3495040" cy="2585323"/>
          </a:xfrm>
          <a:prstGeom prst="rect">
            <a:avLst/>
          </a:prstGeom>
          <a:noFill/>
        </p:spPr>
        <p:txBody>
          <a:bodyPr wrap="square">
            <a:spAutoFit/>
          </a:bodyPr>
          <a:lstStyle/>
          <a:p>
            <a:r>
              <a:rPr lang="en-GB" dirty="0">
                <a:solidFill>
                  <a:srgbClr val="F26B27"/>
                </a:solidFill>
              </a:rPr>
              <a:t>Through entrepreneurship women migrants can create their own jobs. Women have been described as ‘silent contributors’ to our economies, but  as a migrant woman, you have life experience, resilience and many of the skills that are needed to be a successful female entrepreneur. </a:t>
            </a:r>
            <a:endParaRPr lang="en-IE" dirty="0">
              <a:solidFill>
                <a:srgbClr val="F26B27"/>
              </a:solidFill>
            </a:endParaRPr>
          </a:p>
        </p:txBody>
      </p:sp>
      <p:sp>
        <p:nvSpPr>
          <p:cNvPr id="15" name="TextBox 14">
            <a:extLst>
              <a:ext uri="{FF2B5EF4-FFF2-40B4-BE49-F238E27FC236}">
                <a16:creationId xmlns:a16="http://schemas.microsoft.com/office/drawing/2014/main" id="{D1E80739-3CD6-4264-8740-7C748DFA0667}"/>
              </a:ext>
            </a:extLst>
          </p:cNvPr>
          <p:cNvSpPr txBox="1"/>
          <p:nvPr/>
        </p:nvSpPr>
        <p:spPr>
          <a:xfrm>
            <a:off x="8618220" y="3185973"/>
            <a:ext cx="3200393" cy="1477328"/>
          </a:xfrm>
          <a:prstGeom prst="rect">
            <a:avLst/>
          </a:prstGeom>
          <a:noFill/>
        </p:spPr>
        <p:txBody>
          <a:bodyPr wrap="square" rtlCol="0">
            <a:spAutoFit/>
          </a:bodyPr>
          <a:lstStyle/>
          <a:p>
            <a:r>
              <a:rPr lang="en-GB" b="0" i="0" dirty="0">
                <a:solidFill>
                  <a:srgbClr val="1EB3DD"/>
                </a:solidFill>
                <a:effectLst/>
              </a:rPr>
              <a:t>Refugees enter into unknown lands, not only seeking a safer life for themselves, but also striving to make an impact and a contribution. </a:t>
            </a:r>
            <a:endParaRPr lang="en-IE" dirty="0">
              <a:solidFill>
                <a:srgbClr val="1EB3DD"/>
              </a:solidFill>
            </a:endParaRPr>
          </a:p>
        </p:txBody>
      </p:sp>
      <p:pic>
        <p:nvPicPr>
          <p:cNvPr id="19" name="Picture 18">
            <a:extLst>
              <a:ext uri="{FF2B5EF4-FFF2-40B4-BE49-F238E27FC236}">
                <a16:creationId xmlns:a16="http://schemas.microsoft.com/office/drawing/2014/main" id="{5D26D7BE-90B0-49D7-B601-9BCAB4D6F500}"/>
              </a:ext>
            </a:extLst>
          </p:cNvPr>
          <p:cNvPicPr>
            <a:picLocks noChangeAspect="1"/>
          </p:cNvPicPr>
          <p:nvPr/>
        </p:nvPicPr>
        <p:blipFill>
          <a:blip r:embed="rId2"/>
          <a:stretch>
            <a:fillRect/>
          </a:stretch>
        </p:blipFill>
        <p:spPr>
          <a:xfrm>
            <a:off x="0" y="6218295"/>
            <a:ext cx="9521190" cy="639705"/>
          </a:xfrm>
          <a:prstGeom prst="rect">
            <a:avLst/>
          </a:prstGeom>
        </p:spPr>
      </p:pic>
      <p:cxnSp>
        <p:nvCxnSpPr>
          <p:cNvPr id="21" name="Straight Connector 20">
            <a:extLst>
              <a:ext uri="{FF2B5EF4-FFF2-40B4-BE49-F238E27FC236}">
                <a16:creationId xmlns:a16="http://schemas.microsoft.com/office/drawing/2014/main" id="{BA6F0DA3-F92C-4734-8217-2E600C1AF998}"/>
              </a:ext>
            </a:extLst>
          </p:cNvPr>
          <p:cNvCxnSpPr/>
          <p:nvPr/>
        </p:nvCxnSpPr>
        <p:spPr>
          <a:xfrm>
            <a:off x="4137660" y="1805940"/>
            <a:ext cx="0" cy="3904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D407DF3-883E-4107-AEEA-DACF417EBB7B}"/>
              </a:ext>
            </a:extLst>
          </p:cNvPr>
          <p:cNvCxnSpPr/>
          <p:nvPr/>
        </p:nvCxnSpPr>
        <p:spPr>
          <a:xfrm>
            <a:off x="8401050" y="1760220"/>
            <a:ext cx="0" cy="3904497"/>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52C29E4-37C1-4FC2-9AA7-24C14D5274AB}"/>
              </a:ext>
            </a:extLst>
          </p:cNvPr>
          <p:cNvSpPr txBox="1"/>
          <p:nvPr/>
        </p:nvSpPr>
        <p:spPr>
          <a:xfrm>
            <a:off x="355599" y="171805"/>
            <a:ext cx="11683995" cy="1138773"/>
          </a:xfrm>
          <a:prstGeom prst="rect">
            <a:avLst/>
          </a:prstGeom>
          <a:noFill/>
        </p:spPr>
        <p:txBody>
          <a:bodyPr wrap="square">
            <a:spAutoFit/>
          </a:bodyPr>
          <a:lstStyle/>
          <a:p>
            <a:r>
              <a:rPr lang="en-GB" sz="3200" b="0" i="0" dirty="0">
                <a:solidFill>
                  <a:srgbClr val="C54A9A"/>
                </a:solidFill>
                <a:effectLst/>
              </a:rPr>
              <a:t>WHO IS EMINENT SPECIALLY DESIGNED FOR ?</a:t>
            </a:r>
          </a:p>
          <a:p>
            <a:r>
              <a:rPr lang="en-GB" sz="1800" b="0" i="0" dirty="0">
                <a:solidFill>
                  <a:srgbClr val="1E494F"/>
                </a:solidFill>
                <a:effectLst/>
              </a:rPr>
              <a:t>Immigrants to the EU face greater challenges and barriers to entrepreneurship than most of their European counterparts.  And women even more so.  BUT, we are here to help….</a:t>
            </a:r>
            <a:endParaRPr lang="en-IE" sz="1800" dirty="0">
              <a:solidFill>
                <a:srgbClr val="1E494F"/>
              </a:solidFill>
            </a:endParaRPr>
          </a:p>
        </p:txBody>
      </p:sp>
      <p:pic>
        <p:nvPicPr>
          <p:cNvPr id="5" name="Picture 4">
            <a:extLst>
              <a:ext uri="{FF2B5EF4-FFF2-40B4-BE49-F238E27FC236}">
                <a16:creationId xmlns:a16="http://schemas.microsoft.com/office/drawing/2014/main" id="{646A66DD-C2D3-4F61-B3DA-08767FC1195A}"/>
              </a:ext>
            </a:extLst>
          </p:cNvPr>
          <p:cNvPicPr>
            <a:picLocks noChangeAspect="1"/>
          </p:cNvPicPr>
          <p:nvPr/>
        </p:nvPicPr>
        <p:blipFill>
          <a:blip r:embed="rId3"/>
          <a:stretch>
            <a:fillRect/>
          </a:stretch>
        </p:blipFill>
        <p:spPr>
          <a:xfrm>
            <a:off x="5360432" y="1536837"/>
            <a:ext cx="1866900" cy="1543050"/>
          </a:xfrm>
          <a:prstGeom prst="rect">
            <a:avLst/>
          </a:prstGeom>
        </p:spPr>
      </p:pic>
      <p:pic>
        <p:nvPicPr>
          <p:cNvPr id="9" name="Picture 8">
            <a:extLst>
              <a:ext uri="{FF2B5EF4-FFF2-40B4-BE49-F238E27FC236}">
                <a16:creationId xmlns:a16="http://schemas.microsoft.com/office/drawing/2014/main" id="{C54D4670-5DD1-42EE-B783-C6E4A8CECA46}"/>
              </a:ext>
            </a:extLst>
          </p:cNvPr>
          <p:cNvPicPr>
            <a:picLocks noChangeAspect="1"/>
          </p:cNvPicPr>
          <p:nvPr/>
        </p:nvPicPr>
        <p:blipFill>
          <a:blip r:embed="rId4"/>
          <a:stretch>
            <a:fillRect/>
          </a:stretch>
        </p:blipFill>
        <p:spPr>
          <a:xfrm>
            <a:off x="1357631" y="1390492"/>
            <a:ext cx="1714500" cy="1600200"/>
          </a:xfrm>
          <a:prstGeom prst="rect">
            <a:avLst/>
          </a:prstGeom>
        </p:spPr>
      </p:pic>
      <p:pic>
        <p:nvPicPr>
          <p:cNvPr id="16" name="Picture 15">
            <a:extLst>
              <a:ext uri="{FF2B5EF4-FFF2-40B4-BE49-F238E27FC236}">
                <a16:creationId xmlns:a16="http://schemas.microsoft.com/office/drawing/2014/main" id="{E5E0EF10-36BB-47C1-A80B-3E0D9917D820}"/>
              </a:ext>
            </a:extLst>
          </p:cNvPr>
          <p:cNvPicPr>
            <a:picLocks noChangeAspect="1"/>
          </p:cNvPicPr>
          <p:nvPr/>
        </p:nvPicPr>
        <p:blipFill>
          <a:blip r:embed="rId5"/>
          <a:stretch>
            <a:fillRect/>
          </a:stretch>
        </p:blipFill>
        <p:spPr>
          <a:xfrm>
            <a:off x="9127803" y="1489212"/>
            <a:ext cx="2181225" cy="1590675"/>
          </a:xfrm>
          <a:prstGeom prst="rect">
            <a:avLst/>
          </a:prstGeom>
        </p:spPr>
      </p:pic>
    </p:spTree>
    <p:extLst>
      <p:ext uri="{BB962C8B-B14F-4D97-AF65-F5344CB8AC3E}">
        <p14:creationId xmlns:p14="http://schemas.microsoft.com/office/powerpoint/2010/main" val="15861822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535516" y="884287"/>
            <a:ext cx="6580887" cy="1381662"/>
          </a:xfrm>
        </p:spPr>
        <p:txBody>
          <a:bodyPr/>
          <a:lstStyle/>
          <a:p>
            <a:r>
              <a:rPr lang="en-US" dirty="0"/>
              <a:t>BUSINESS IDEA GENERATION</a:t>
            </a:r>
          </a:p>
        </p:txBody>
      </p:sp>
      <p:grpSp>
        <p:nvGrpSpPr>
          <p:cNvPr id="10" name="Google Shape;813;p39">
            <a:extLst>
              <a:ext uri="{FF2B5EF4-FFF2-40B4-BE49-F238E27FC236}">
                <a16:creationId xmlns:a16="http://schemas.microsoft.com/office/drawing/2014/main" id="{54A0ACC3-F4D0-4E9D-B6FC-A127A924FEB6}"/>
              </a:ext>
            </a:extLst>
          </p:cNvPr>
          <p:cNvGrpSpPr/>
          <p:nvPr/>
        </p:nvGrpSpPr>
        <p:grpSpPr>
          <a:xfrm>
            <a:off x="410415" y="924714"/>
            <a:ext cx="543438" cy="861583"/>
            <a:chOff x="6718575" y="2318625"/>
            <a:chExt cx="256950" cy="407375"/>
          </a:xfrm>
        </p:grpSpPr>
        <p:sp>
          <p:nvSpPr>
            <p:cNvPr id="11" name="Google Shape;814;p39">
              <a:extLst>
                <a:ext uri="{FF2B5EF4-FFF2-40B4-BE49-F238E27FC236}">
                  <a16:creationId xmlns:a16="http://schemas.microsoft.com/office/drawing/2014/main" id="{CC22C85B-98FA-4B18-9130-BE52AE39067F}"/>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15;p39">
              <a:extLst>
                <a:ext uri="{FF2B5EF4-FFF2-40B4-BE49-F238E27FC236}">
                  <a16:creationId xmlns:a16="http://schemas.microsoft.com/office/drawing/2014/main" id="{C4DCECD6-FA55-442C-84A0-40CD400223DB}"/>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16;p39">
              <a:extLst>
                <a:ext uri="{FF2B5EF4-FFF2-40B4-BE49-F238E27FC236}">
                  <a16:creationId xmlns:a16="http://schemas.microsoft.com/office/drawing/2014/main" id="{24F906CD-6240-4BAD-B443-675F28931B6F}"/>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17;p39">
              <a:extLst>
                <a:ext uri="{FF2B5EF4-FFF2-40B4-BE49-F238E27FC236}">
                  <a16:creationId xmlns:a16="http://schemas.microsoft.com/office/drawing/2014/main" id="{A4ED326C-2C4D-4350-B979-119283C2D6A3}"/>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18;p39">
              <a:extLst>
                <a:ext uri="{FF2B5EF4-FFF2-40B4-BE49-F238E27FC236}">
                  <a16:creationId xmlns:a16="http://schemas.microsoft.com/office/drawing/2014/main" id="{F38A5868-0043-45AF-B1E6-9027E9C4C8F6}"/>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19;p39">
              <a:extLst>
                <a:ext uri="{FF2B5EF4-FFF2-40B4-BE49-F238E27FC236}">
                  <a16:creationId xmlns:a16="http://schemas.microsoft.com/office/drawing/2014/main" id="{F8DD5389-0C1A-49F3-9462-EE6E8418FB64}"/>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20;p39">
              <a:extLst>
                <a:ext uri="{FF2B5EF4-FFF2-40B4-BE49-F238E27FC236}">
                  <a16:creationId xmlns:a16="http://schemas.microsoft.com/office/drawing/2014/main" id="{A69537C5-DED5-48EA-B158-F81A2EF891A7}"/>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21;p39">
              <a:extLst>
                <a:ext uri="{FF2B5EF4-FFF2-40B4-BE49-F238E27FC236}">
                  <a16:creationId xmlns:a16="http://schemas.microsoft.com/office/drawing/2014/main" id="{F0615D7F-3E2B-47C1-8778-86D910628937}"/>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 Placeholder 5">
            <a:extLst>
              <a:ext uri="{FF2B5EF4-FFF2-40B4-BE49-F238E27FC236}">
                <a16:creationId xmlns:a16="http://schemas.microsoft.com/office/drawing/2014/main" id="{375B26F4-AD07-4333-B22C-E83D08DEB774}"/>
              </a:ext>
            </a:extLst>
          </p:cNvPr>
          <p:cNvSpPr txBox="1">
            <a:spLocks/>
          </p:cNvSpPr>
          <p:nvPr/>
        </p:nvSpPr>
        <p:spPr>
          <a:xfrm>
            <a:off x="311586" y="2296242"/>
            <a:ext cx="8019614" cy="35661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GB" b="0" i="0" dirty="0">
                <a:solidFill>
                  <a:srgbClr val="24292D"/>
                </a:solidFill>
                <a:effectLst/>
              </a:rPr>
              <a:t>Steve Johnson, the author of “</a:t>
            </a:r>
            <a:r>
              <a:rPr lang="en-GB" b="0" i="0" u="none" strike="noStrike" dirty="0">
                <a:solidFill>
                  <a:srgbClr val="4270D1"/>
                </a:solidFill>
                <a:effectLst/>
                <a:hlinkClick r:id="rId2"/>
              </a:rPr>
              <a:t>Where Good Ideas Come From</a:t>
            </a:r>
            <a:r>
              <a:rPr lang="en-GB" b="0" i="0" dirty="0">
                <a:solidFill>
                  <a:srgbClr val="24292D"/>
                </a:solidFill>
                <a:effectLst/>
              </a:rPr>
              <a:t>,” has spent years researching and writing about this subject. </a:t>
            </a:r>
            <a:r>
              <a:rPr lang="en-GB" b="1" i="0" dirty="0">
                <a:solidFill>
                  <a:srgbClr val="24292D"/>
                </a:solidFill>
                <a:effectLst/>
              </a:rPr>
              <a:t>He believes that you are more likely to develop great ideas when:</a:t>
            </a:r>
          </a:p>
          <a:p>
            <a:pPr algn="l">
              <a:buFont typeface="Arial" panose="020B0604020202020204" pitchFamily="34" charset="0"/>
              <a:buChar char="•"/>
            </a:pPr>
            <a:r>
              <a:rPr lang="en-GB" sz="2200" b="0" i="1" dirty="0">
                <a:solidFill>
                  <a:srgbClr val="24292D"/>
                </a:solidFill>
                <a:effectLst/>
              </a:rPr>
              <a:t>   You explore and experiment in different areas</a:t>
            </a:r>
          </a:p>
          <a:p>
            <a:pPr algn="l">
              <a:buFont typeface="Arial" panose="020B0604020202020204" pitchFamily="34" charset="0"/>
              <a:buChar char="•"/>
            </a:pPr>
            <a:r>
              <a:rPr lang="en-GB" sz="2200" b="0" i="1" dirty="0">
                <a:solidFill>
                  <a:srgbClr val="24292D"/>
                </a:solidFill>
                <a:effectLst/>
              </a:rPr>
              <a:t>   You allow your idea to develop slowly, over time</a:t>
            </a:r>
          </a:p>
          <a:p>
            <a:pPr algn="l">
              <a:buFont typeface="Arial" panose="020B0604020202020204" pitchFamily="34" charset="0"/>
              <a:buChar char="•"/>
            </a:pPr>
            <a:r>
              <a:rPr lang="en-GB" sz="2200" b="0" i="1" dirty="0">
                <a:solidFill>
                  <a:srgbClr val="24292D"/>
                </a:solidFill>
                <a:effectLst/>
              </a:rPr>
              <a:t>   You are exploring &amp; open to the idea of serendipitous connections</a:t>
            </a:r>
          </a:p>
          <a:p>
            <a:pPr algn="l">
              <a:buFont typeface="Arial" panose="020B0604020202020204" pitchFamily="34" charset="0"/>
              <a:buChar char="•"/>
            </a:pPr>
            <a:r>
              <a:rPr lang="en-GB" sz="2200" b="0" i="1" dirty="0">
                <a:solidFill>
                  <a:srgbClr val="24292D"/>
                </a:solidFill>
                <a:effectLst/>
              </a:rPr>
              <a:t>    You make mistakes</a:t>
            </a:r>
          </a:p>
          <a:p>
            <a:pPr algn="l">
              <a:buFont typeface="Arial" panose="020B0604020202020204" pitchFamily="34" charset="0"/>
              <a:buChar char="•"/>
            </a:pPr>
            <a:r>
              <a:rPr lang="en-GB" sz="2200" b="0" i="1" dirty="0">
                <a:solidFill>
                  <a:srgbClr val="24292D"/>
                </a:solidFill>
                <a:effectLst/>
              </a:rPr>
              <a:t>   You look for new uses for old inventions</a:t>
            </a:r>
          </a:p>
          <a:p>
            <a:pPr algn="l">
              <a:buFont typeface="Arial" panose="020B0604020202020204" pitchFamily="34" charset="0"/>
              <a:buChar char="•"/>
            </a:pPr>
            <a:r>
              <a:rPr lang="en-GB" sz="2200" b="0" i="1" dirty="0">
                <a:solidFill>
                  <a:srgbClr val="24292D"/>
                </a:solidFill>
                <a:effectLst/>
              </a:rPr>
              <a:t>   You build on platforms that have come before</a:t>
            </a:r>
          </a:p>
          <a:p>
            <a:pPr algn="just">
              <a:lnSpc>
                <a:spcPct val="100000"/>
              </a:lnSpc>
            </a:pPr>
            <a:endParaRPr lang="en-US" dirty="0"/>
          </a:p>
          <a:p>
            <a:pPr algn="just">
              <a:lnSpc>
                <a:spcPct val="100000"/>
              </a:lnSpc>
            </a:pPr>
            <a:endParaRPr lang="en-US" dirty="0"/>
          </a:p>
          <a:p>
            <a:pPr algn="just">
              <a:lnSpc>
                <a:spcPct val="100000"/>
              </a:lnSpc>
            </a:pPr>
            <a:endParaRPr lang="en-US" dirty="0"/>
          </a:p>
          <a:p>
            <a:pPr algn="just">
              <a:lnSpc>
                <a:spcPct val="100000"/>
              </a:lnSpc>
            </a:pPr>
            <a:endParaRPr lang="en-US" dirty="0"/>
          </a:p>
          <a:p>
            <a:pPr algn="just"/>
            <a:endParaRPr lang="en-US" dirty="0"/>
          </a:p>
        </p:txBody>
      </p:sp>
      <p:pic>
        <p:nvPicPr>
          <p:cNvPr id="3" name="Picture 2">
            <a:hlinkClick r:id="rId3"/>
            <a:extLst>
              <a:ext uri="{FF2B5EF4-FFF2-40B4-BE49-F238E27FC236}">
                <a16:creationId xmlns:a16="http://schemas.microsoft.com/office/drawing/2014/main" id="{6EED25CC-755C-4128-8DD1-29ED588F3354}"/>
              </a:ext>
            </a:extLst>
          </p:cNvPr>
          <p:cNvPicPr>
            <a:picLocks noChangeAspect="1"/>
          </p:cNvPicPr>
          <p:nvPr/>
        </p:nvPicPr>
        <p:blipFill>
          <a:blip r:embed="rId4"/>
          <a:stretch>
            <a:fillRect/>
          </a:stretch>
        </p:blipFill>
        <p:spPr>
          <a:xfrm>
            <a:off x="8838393" y="2265949"/>
            <a:ext cx="2619375" cy="3886200"/>
          </a:xfrm>
          <a:prstGeom prst="rect">
            <a:avLst/>
          </a:prstGeom>
        </p:spPr>
      </p:pic>
    </p:spTree>
    <p:extLst>
      <p:ext uri="{BB962C8B-B14F-4D97-AF65-F5344CB8AC3E}">
        <p14:creationId xmlns:p14="http://schemas.microsoft.com/office/powerpoint/2010/main" val="3763469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74937" y="354909"/>
            <a:ext cx="6580887" cy="1381662"/>
          </a:xfrm>
        </p:spPr>
        <p:txBody>
          <a:bodyPr/>
          <a:lstStyle/>
          <a:p>
            <a:r>
              <a:rPr lang="en-US" dirty="0"/>
              <a:t>BUSINESS IDEA GENERATION</a:t>
            </a:r>
          </a:p>
        </p:txBody>
      </p:sp>
      <p:grpSp>
        <p:nvGrpSpPr>
          <p:cNvPr id="10" name="Google Shape;813;p39">
            <a:extLst>
              <a:ext uri="{FF2B5EF4-FFF2-40B4-BE49-F238E27FC236}">
                <a16:creationId xmlns:a16="http://schemas.microsoft.com/office/drawing/2014/main" id="{54A0ACC3-F4D0-4E9D-B6FC-A127A924FEB6}"/>
              </a:ext>
            </a:extLst>
          </p:cNvPr>
          <p:cNvGrpSpPr/>
          <p:nvPr/>
        </p:nvGrpSpPr>
        <p:grpSpPr>
          <a:xfrm>
            <a:off x="410415" y="924714"/>
            <a:ext cx="543438" cy="861583"/>
            <a:chOff x="6718575" y="2318625"/>
            <a:chExt cx="256950" cy="407375"/>
          </a:xfrm>
        </p:grpSpPr>
        <p:sp>
          <p:nvSpPr>
            <p:cNvPr id="11" name="Google Shape;814;p39">
              <a:extLst>
                <a:ext uri="{FF2B5EF4-FFF2-40B4-BE49-F238E27FC236}">
                  <a16:creationId xmlns:a16="http://schemas.microsoft.com/office/drawing/2014/main" id="{CC22C85B-98FA-4B18-9130-BE52AE39067F}"/>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15;p39">
              <a:extLst>
                <a:ext uri="{FF2B5EF4-FFF2-40B4-BE49-F238E27FC236}">
                  <a16:creationId xmlns:a16="http://schemas.microsoft.com/office/drawing/2014/main" id="{C4DCECD6-FA55-442C-84A0-40CD400223DB}"/>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16;p39">
              <a:extLst>
                <a:ext uri="{FF2B5EF4-FFF2-40B4-BE49-F238E27FC236}">
                  <a16:creationId xmlns:a16="http://schemas.microsoft.com/office/drawing/2014/main" id="{24F906CD-6240-4BAD-B443-675F28931B6F}"/>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17;p39">
              <a:extLst>
                <a:ext uri="{FF2B5EF4-FFF2-40B4-BE49-F238E27FC236}">
                  <a16:creationId xmlns:a16="http://schemas.microsoft.com/office/drawing/2014/main" id="{A4ED326C-2C4D-4350-B979-119283C2D6A3}"/>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18;p39">
              <a:extLst>
                <a:ext uri="{FF2B5EF4-FFF2-40B4-BE49-F238E27FC236}">
                  <a16:creationId xmlns:a16="http://schemas.microsoft.com/office/drawing/2014/main" id="{F38A5868-0043-45AF-B1E6-9027E9C4C8F6}"/>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19;p39">
              <a:extLst>
                <a:ext uri="{FF2B5EF4-FFF2-40B4-BE49-F238E27FC236}">
                  <a16:creationId xmlns:a16="http://schemas.microsoft.com/office/drawing/2014/main" id="{F8DD5389-0C1A-49F3-9462-EE6E8418FB64}"/>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20;p39">
              <a:extLst>
                <a:ext uri="{FF2B5EF4-FFF2-40B4-BE49-F238E27FC236}">
                  <a16:creationId xmlns:a16="http://schemas.microsoft.com/office/drawing/2014/main" id="{A69537C5-DED5-48EA-B158-F81A2EF891A7}"/>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21;p39">
              <a:extLst>
                <a:ext uri="{FF2B5EF4-FFF2-40B4-BE49-F238E27FC236}">
                  <a16:creationId xmlns:a16="http://schemas.microsoft.com/office/drawing/2014/main" id="{F0615D7F-3E2B-47C1-8778-86D910628937}"/>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 Placeholder 5">
            <a:extLst>
              <a:ext uri="{FF2B5EF4-FFF2-40B4-BE49-F238E27FC236}">
                <a16:creationId xmlns:a16="http://schemas.microsoft.com/office/drawing/2014/main" id="{375B26F4-AD07-4333-B22C-E83D08DEB774}"/>
              </a:ext>
            </a:extLst>
          </p:cNvPr>
          <p:cNvSpPr txBox="1">
            <a:spLocks/>
          </p:cNvSpPr>
          <p:nvPr/>
        </p:nvSpPr>
        <p:spPr>
          <a:xfrm>
            <a:off x="137575" y="3027127"/>
            <a:ext cx="8162031" cy="46906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endParaRPr lang="en-US" sz="400" b="1" dirty="0">
              <a:solidFill>
                <a:srgbClr val="1C9F49"/>
              </a:solidFill>
            </a:endParaRPr>
          </a:p>
          <a:p>
            <a:pPr>
              <a:lnSpc>
                <a:spcPct val="100000"/>
              </a:lnSpc>
            </a:pPr>
            <a:r>
              <a:rPr lang="en-US" dirty="0"/>
              <a:t>There are lots of websites that collate great business ideas. We love </a:t>
            </a:r>
            <a:r>
              <a:rPr lang="en-US" dirty="0">
                <a:hlinkClick r:id="rId2"/>
              </a:rPr>
              <a:t>https://www.trendhunter.com/</a:t>
            </a:r>
            <a:r>
              <a:rPr lang="en-US" dirty="0"/>
              <a:t>, it is the world's largest, most popular trend community and a source of inspiration for aspiring entrepreneurs and the insatiably curious. In addition to the main website, Trend Hunter Eco and SocialBusiness.org are very worthwhile to subscribe to. Ideas are </a:t>
            </a:r>
            <a:r>
              <a:rPr lang="en-US" dirty="0" err="1"/>
              <a:t>categorised</a:t>
            </a:r>
            <a:r>
              <a:rPr lang="en-US" dirty="0"/>
              <a:t> as fashion, tech, life, culture, design, eco, business, luxury and bizarre.</a:t>
            </a:r>
          </a:p>
          <a:p>
            <a:pPr>
              <a:lnSpc>
                <a:spcPct val="100000"/>
              </a:lnSpc>
            </a:pPr>
            <a:endParaRPr lang="en-US" dirty="0"/>
          </a:p>
          <a:p>
            <a:pPr>
              <a:lnSpc>
                <a:spcPct val="100000"/>
              </a:lnSpc>
            </a:pPr>
            <a:endParaRPr lang="en-US" dirty="0"/>
          </a:p>
          <a:p>
            <a:endParaRPr lang="en-US" dirty="0"/>
          </a:p>
        </p:txBody>
      </p:sp>
      <p:grpSp>
        <p:nvGrpSpPr>
          <p:cNvPr id="17" name="Group 16">
            <a:extLst>
              <a:ext uri="{FF2B5EF4-FFF2-40B4-BE49-F238E27FC236}">
                <a16:creationId xmlns:a16="http://schemas.microsoft.com/office/drawing/2014/main" id="{A589F2B5-1F02-0245-8353-4497CAF74E4B}"/>
              </a:ext>
            </a:extLst>
          </p:cNvPr>
          <p:cNvGrpSpPr/>
          <p:nvPr/>
        </p:nvGrpSpPr>
        <p:grpSpPr>
          <a:xfrm flipH="1">
            <a:off x="8471028" y="-194731"/>
            <a:ext cx="3967730" cy="3539697"/>
            <a:chOff x="585808" y="2451829"/>
            <a:chExt cx="2226347" cy="1986172"/>
          </a:xfrm>
        </p:grpSpPr>
        <p:pic>
          <p:nvPicPr>
            <p:cNvPr id="18" name="Picture 17" descr="Icon&#10;&#10;Description automatically generated">
              <a:extLst>
                <a:ext uri="{FF2B5EF4-FFF2-40B4-BE49-F238E27FC236}">
                  <a16:creationId xmlns:a16="http://schemas.microsoft.com/office/drawing/2014/main" id="{65B0F278-9138-464D-A281-9DE5091D2A3C}"/>
                </a:ext>
              </a:extLst>
            </p:cNvPr>
            <p:cNvPicPr>
              <a:picLocks noChangeAspect="1"/>
            </p:cNvPicPr>
            <p:nvPr/>
          </p:nvPicPr>
          <p:blipFill>
            <a:blip r:embed="rId3"/>
            <a:stretch>
              <a:fillRect/>
            </a:stretch>
          </p:blipFill>
          <p:spPr>
            <a:xfrm>
              <a:off x="628837" y="2451829"/>
              <a:ext cx="2183318" cy="1986172"/>
            </a:xfrm>
            <a:prstGeom prst="rect">
              <a:avLst/>
            </a:prstGeom>
          </p:spPr>
        </p:pic>
        <p:pic>
          <p:nvPicPr>
            <p:cNvPr id="19" name="Picture 18" descr="Icon&#10;&#10;Description automatically generated">
              <a:extLst>
                <a:ext uri="{FF2B5EF4-FFF2-40B4-BE49-F238E27FC236}">
                  <a16:creationId xmlns:a16="http://schemas.microsoft.com/office/drawing/2014/main" id="{DDE6981E-C5D3-C14E-ADD3-20913009977C}"/>
                </a:ext>
              </a:extLst>
            </p:cNvPr>
            <p:cNvPicPr>
              <a:picLocks noChangeAspect="1"/>
            </p:cNvPicPr>
            <p:nvPr/>
          </p:nvPicPr>
          <p:blipFill>
            <a:blip r:embed="rId4"/>
            <a:stretch>
              <a:fillRect/>
            </a:stretch>
          </p:blipFill>
          <p:spPr>
            <a:xfrm rot="19707622">
              <a:off x="585808" y="3380455"/>
              <a:ext cx="251484" cy="274267"/>
            </a:xfrm>
            <a:prstGeom prst="rect">
              <a:avLst/>
            </a:prstGeom>
          </p:spPr>
        </p:pic>
      </p:grpSp>
      <p:sp>
        <p:nvSpPr>
          <p:cNvPr id="2" name="Rectangle 1">
            <a:extLst>
              <a:ext uri="{FF2B5EF4-FFF2-40B4-BE49-F238E27FC236}">
                <a16:creationId xmlns:a16="http://schemas.microsoft.com/office/drawing/2014/main" id="{853B1706-D075-C945-A4DC-B2C3238FB38E}"/>
              </a:ext>
            </a:extLst>
          </p:cNvPr>
          <p:cNvSpPr/>
          <p:nvPr/>
        </p:nvSpPr>
        <p:spPr>
          <a:xfrm>
            <a:off x="9367672" y="313355"/>
            <a:ext cx="2097755" cy="1323439"/>
          </a:xfrm>
          <a:prstGeom prst="rect">
            <a:avLst/>
          </a:prstGeom>
        </p:spPr>
        <p:txBody>
          <a:bodyPr wrap="square">
            <a:spAutoFit/>
          </a:bodyPr>
          <a:lstStyle/>
          <a:p>
            <a:pPr algn="ctr">
              <a:lnSpc>
                <a:spcPct val="100000"/>
              </a:lnSpc>
            </a:pPr>
            <a:endParaRPr lang="en-US" sz="3200" b="1" dirty="0">
              <a:solidFill>
                <a:srgbClr val="C54A9A"/>
              </a:solidFill>
            </a:endParaRPr>
          </a:p>
          <a:p>
            <a:pPr algn="ctr">
              <a:lnSpc>
                <a:spcPct val="100000"/>
              </a:lnSpc>
            </a:pPr>
            <a:r>
              <a:rPr lang="en-US" sz="2400" b="1" dirty="0">
                <a:solidFill>
                  <a:srgbClr val="C54A9A"/>
                </a:solidFill>
              </a:rPr>
              <a:t>Inspirational websites</a:t>
            </a:r>
          </a:p>
        </p:txBody>
      </p:sp>
      <p:pic>
        <p:nvPicPr>
          <p:cNvPr id="4" name="Picture 3">
            <a:extLst>
              <a:ext uri="{FF2B5EF4-FFF2-40B4-BE49-F238E27FC236}">
                <a16:creationId xmlns:a16="http://schemas.microsoft.com/office/drawing/2014/main" id="{B17C2AC2-D368-4200-943B-E88CD676F15C}"/>
              </a:ext>
            </a:extLst>
          </p:cNvPr>
          <p:cNvPicPr>
            <a:picLocks noChangeAspect="1"/>
          </p:cNvPicPr>
          <p:nvPr/>
        </p:nvPicPr>
        <p:blipFill>
          <a:blip r:embed="rId5"/>
          <a:stretch>
            <a:fillRect/>
          </a:stretch>
        </p:blipFill>
        <p:spPr>
          <a:xfrm>
            <a:off x="1723912" y="1141441"/>
            <a:ext cx="5483901" cy="1777415"/>
          </a:xfrm>
          <a:prstGeom prst="rect">
            <a:avLst/>
          </a:prstGeom>
        </p:spPr>
      </p:pic>
    </p:spTree>
    <p:extLst>
      <p:ext uri="{BB962C8B-B14F-4D97-AF65-F5344CB8AC3E}">
        <p14:creationId xmlns:p14="http://schemas.microsoft.com/office/powerpoint/2010/main" val="1395378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39835" y="785664"/>
            <a:ext cx="6580887" cy="1381662"/>
          </a:xfrm>
        </p:spPr>
        <p:txBody>
          <a:bodyPr/>
          <a:lstStyle/>
          <a:p>
            <a:r>
              <a:rPr lang="en-US" dirty="0"/>
              <a:t>BUSINESS IDEA GENERATION</a:t>
            </a:r>
          </a:p>
        </p:txBody>
      </p:sp>
      <p:grpSp>
        <p:nvGrpSpPr>
          <p:cNvPr id="10" name="Google Shape;813;p39">
            <a:extLst>
              <a:ext uri="{FF2B5EF4-FFF2-40B4-BE49-F238E27FC236}">
                <a16:creationId xmlns:a16="http://schemas.microsoft.com/office/drawing/2014/main" id="{54A0ACC3-F4D0-4E9D-B6FC-A127A924FEB6}"/>
              </a:ext>
            </a:extLst>
          </p:cNvPr>
          <p:cNvGrpSpPr/>
          <p:nvPr/>
        </p:nvGrpSpPr>
        <p:grpSpPr>
          <a:xfrm>
            <a:off x="410415" y="924714"/>
            <a:ext cx="543438" cy="861583"/>
            <a:chOff x="6718575" y="2318625"/>
            <a:chExt cx="256950" cy="407375"/>
          </a:xfrm>
        </p:grpSpPr>
        <p:sp>
          <p:nvSpPr>
            <p:cNvPr id="11" name="Google Shape;814;p39">
              <a:extLst>
                <a:ext uri="{FF2B5EF4-FFF2-40B4-BE49-F238E27FC236}">
                  <a16:creationId xmlns:a16="http://schemas.microsoft.com/office/drawing/2014/main" id="{CC22C85B-98FA-4B18-9130-BE52AE39067F}"/>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15;p39">
              <a:extLst>
                <a:ext uri="{FF2B5EF4-FFF2-40B4-BE49-F238E27FC236}">
                  <a16:creationId xmlns:a16="http://schemas.microsoft.com/office/drawing/2014/main" id="{C4DCECD6-FA55-442C-84A0-40CD400223DB}"/>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16;p39">
              <a:extLst>
                <a:ext uri="{FF2B5EF4-FFF2-40B4-BE49-F238E27FC236}">
                  <a16:creationId xmlns:a16="http://schemas.microsoft.com/office/drawing/2014/main" id="{24F906CD-6240-4BAD-B443-675F28931B6F}"/>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17;p39">
              <a:extLst>
                <a:ext uri="{FF2B5EF4-FFF2-40B4-BE49-F238E27FC236}">
                  <a16:creationId xmlns:a16="http://schemas.microsoft.com/office/drawing/2014/main" id="{A4ED326C-2C4D-4350-B979-119283C2D6A3}"/>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18;p39">
              <a:extLst>
                <a:ext uri="{FF2B5EF4-FFF2-40B4-BE49-F238E27FC236}">
                  <a16:creationId xmlns:a16="http://schemas.microsoft.com/office/drawing/2014/main" id="{F38A5868-0043-45AF-B1E6-9027E9C4C8F6}"/>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19;p39">
              <a:extLst>
                <a:ext uri="{FF2B5EF4-FFF2-40B4-BE49-F238E27FC236}">
                  <a16:creationId xmlns:a16="http://schemas.microsoft.com/office/drawing/2014/main" id="{F8DD5389-0C1A-49F3-9462-EE6E8418FB64}"/>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20;p39">
              <a:extLst>
                <a:ext uri="{FF2B5EF4-FFF2-40B4-BE49-F238E27FC236}">
                  <a16:creationId xmlns:a16="http://schemas.microsoft.com/office/drawing/2014/main" id="{A69537C5-DED5-48EA-B158-F81A2EF891A7}"/>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21;p39">
              <a:extLst>
                <a:ext uri="{FF2B5EF4-FFF2-40B4-BE49-F238E27FC236}">
                  <a16:creationId xmlns:a16="http://schemas.microsoft.com/office/drawing/2014/main" id="{F0615D7F-3E2B-47C1-8778-86D910628937}"/>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 Placeholder 5">
            <a:extLst>
              <a:ext uri="{FF2B5EF4-FFF2-40B4-BE49-F238E27FC236}">
                <a16:creationId xmlns:a16="http://schemas.microsoft.com/office/drawing/2014/main" id="{375B26F4-AD07-4333-B22C-E83D08DEB774}"/>
              </a:ext>
            </a:extLst>
          </p:cNvPr>
          <p:cNvSpPr txBox="1">
            <a:spLocks/>
          </p:cNvSpPr>
          <p:nvPr/>
        </p:nvSpPr>
        <p:spPr>
          <a:xfrm>
            <a:off x="625505" y="2512540"/>
            <a:ext cx="7328887" cy="452347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dirty="0"/>
              <a:t>Inspiration News &amp; Topics – Start, run and grow your business </a:t>
            </a:r>
            <a:r>
              <a:rPr lang="en-US" dirty="0">
                <a:hlinkClick r:id="rId2"/>
              </a:rPr>
              <a:t>https://www.entrepreneur.com/topic/inspiration</a:t>
            </a:r>
            <a:endParaRPr lang="en-US" dirty="0"/>
          </a:p>
          <a:p>
            <a:pPr>
              <a:lnSpc>
                <a:spcPct val="100000"/>
              </a:lnSpc>
            </a:pPr>
            <a:endParaRPr lang="en-US" sz="800" dirty="0"/>
          </a:p>
          <a:p>
            <a:pPr>
              <a:lnSpc>
                <a:spcPct val="100000"/>
              </a:lnSpc>
            </a:pPr>
            <a:r>
              <a:rPr lang="en-US" dirty="0"/>
              <a:t>1,001 Smart Business Ideas</a:t>
            </a:r>
          </a:p>
          <a:p>
            <a:pPr>
              <a:lnSpc>
                <a:spcPct val="100000"/>
              </a:lnSpc>
            </a:pPr>
            <a:r>
              <a:rPr lang="en-US" dirty="0">
                <a:hlinkClick r:id="rId3"/>
              </a:rPr>
              <a:t>https://www.inc.com/bill-murphyjr/1001-smart-business-ideas-in-caseyou-need-inspiration.html</a:t>
            </a:r>
            <a:endParaRPr lang="en-US" dirty="0"/>
          </a:p>
          <a:p>
            <a:pPr>
              <a:lnSpc>
                <a:spcPct val="100000"/>
              </a:lnSpc>
            </a:pPr>
            <a:endParaRPr lang="en-US" sz="800" dirty="0"/>
          </a:p>
          <a:p>
            <a:pPr>
              <a:lnSpc>
                <a:spcPct val="100000"/>
              </a:lnSpc>
            </a:pPr>
            <a:r>
              <a:rPr lang="en-US" dirty="0"/>
              <a:t>Great Business Ideas, Start Ups, And Entrepreneurs </a:t>
            </a:r>
            <a:r>
              <a:rPr lang="en-US" dirty="0">
                <a:hlinkClick r:id="rId4"/>
              </a:rPr>
              <a:t>https://businessideaslab.com/</a:t>
            </a:r>
            <a:endParaRPr lang="en-US" dirty="0"/>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endParaRPr lang="en-US" dirty="0"/>
          </a:p>
        </p:txBody>
      </p:sp>
      <p:grpSp>
        <p:nvGrpSpPr>
          <p:cNvPr id="2" name="Group 1">
            <a:extLst>
              <a:ext uri="{FF2B5EF4-FFF2-40B4-BE49-F238E27FC236}">
                <a16:creationId xmlns:a16="http://schemas.microsoft.com/office/drawing/2014/main" id="{36CB2DAC-771C-994B-B1A3-4EA8631FDE03}"/>
              </a:ext>
            </a:extLst>
          </p:cNvPr>
          <p:cNvGrpSpPr/>
          <p:nvPr/>
        </p:nvGrpSpPr>
        <p:grpSpPr>
          <a:xfrm>
            <a:off x="8220722" y="112046"/>
            <a:ext cx="4065723" cy="6359536"/>
            <a:chOff x="6660581" y="785664"/>
            <a:chExt cx="3742800" cy="5854425"/>
          </a:xfrm>
        </p:grpSpPr>
        <p:pic>
          <p:nvPicPr>
            <p:cNvPr id="19" name="Picture 18" descr="iPhone6_mockup_front_white.png">
              <a:extLst>
                <a:ext uri="{FF2B5EF4-FFF2-40B4-BE49-F238E27FC236}">
                  <a16:creationId xmlns:a16="http://schemas.microsoft.com/office/drawing/2014/main" id="{6F2A7C2D-939C-6341-B822-903DBF8CCE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0581" y="785664"/>
              <a:ext cx="3742800" cy="5854425"/>
            </a:xfrm>
            <a:prstGeom prst="rect">
              <a:avLst/>
            </a:prstGeom>
          </p:spPr>
        </p:pic>
        <p:pic>
          <p:nvPicPr>
            <p:cNvPr id="25" name="Picture Placeholder 12">
              <a:hlinkClick r:id="rId6" invalidUrl="https://www.entrepreneur.com/t opic/inspiration"/>
              <a:extLst>
                <a:ext uri="{FF2B5EF4-FFF2-40B4-BE49-F238E27FC236}">
                  <a16:creationId xmlns:a16="http://schemas.microsoft.com/office/drawing/2014/main" id="{0926C6B0-7E2E-5842-B146-9658216A3028}"/>
                </a:ext>
              </a:extLst>
            </p:cNvPr>
            <p:cNvPicPr>
              <a:picLocks noChangeAspect="1"/>
            </p:cNvPicPr>
            <p:nvPr/>
          </p:nvPicPr>
          <p:blipFill>
            <a:blip r:embed="rId7">
              <a:extLst>
                <a:ext uri="{28A0092B-C50C-407E-A947-70E740481C1C}">
                  <a14:useLocalDpi xmlns:a14="http://schemas.microsoft.com/office/drawing/2010/main" val="0"/>
                </a:ext>
              </a:extLst>
            </a:blip>
            <a:srcRect t="1439" b="1439"/>
            <a:stretch>
              <a:fillRect/>
            </a:stretch>
          </p:blipFill>
          <p:spPr>
            <a:xfrm>
              <a:off x="7376130" y="1699319"/>
              <a:ext cx="2280200" cy="4050746"/>
            </a:xfrm>
            <a:prstGeom prst="rect">
              <a:avLst/>
            </a:prstGeom>
          </p:spPr>
        </p:pic>
      </p:grpSp>
    </p:spTree>
    <p:extLst>
      <p:ext uri="{BB962C8B-B14F-4D97-AF65-F5344CB8AC3E}">
        <p14:creationId xmlns:p14="http://schemas.microsoft.com/office/powerpoint/2010/main" val="20995301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39835" y="785664"/>
            <a:ext cx="6580887" cy="1381662"/>
          </a:xfrm>
        </p:spPr>
        <p:txBody>
          <a:bodyPr/>
          <a:lstStyle/>
          <a:p>
            <a:r>
              <a:rPr lang="en-US" dirty="0"/>
              <a:t>BUSINESS IDEA GENERATION</a:t>
            </a:r>
          </a:p>
        </p:txBody>
      </p:sp>
      <p:grpSp>
        <p:nvGrpSpPr>
          <p:cNvPr id="10" name="Google Shape;813;p39">
            <a:extLst>
              <a:ext uri="{FF2B5EF4-FFF2-40B4-BE49-F238E27FC236}">
                <a16:creationId xmlns:a16="http://schemas.microsoft.com/office/drawing/2014/main" id="{54A0ACC3-F4D0-4E9D-B6FC-A127A924FEB6}"/>
              </a:ext>
            </a:extLst>
          </p:cNvPr>
          <p:cNvGrpSpPr/>
          <p:nvPr/>
        </p:nvGrpSpPr>
        <p:grpSpPr>
          <a:xfrm>
            <a:off x="410415" y="924714"/>
            <a:ext cx="543438" cy="861583"/>
            <a:chOff x="6718575" y="2318625"/>
            <a:chExt cx="256950" cy="407375"/>
          </a:xfrm>
        </p:grpSpPr>
        <p:sp>
          <p:nvSpPr>
            <p:cNvPr id="11" name="Google Shape;814;p39">
              <a:extLst>
                <a:ext uri="{FF2B5EF4-FFF2-40B4-BE49-F238E27FC236}">
                  <a16:creationId xmlns:a16="http://schemas.microsoft.com/office/drawing/2014/main" id="{CC22C85B-98FA-4B18-9130-BE52AE39067F}"/>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15;p39">
              <a:extLst>
                <a:ext uri="{FF2B5EF4-FFF2-40B4-BE49-F238E27FC236}">
                  <a16:creationId xmlns:a16="http://schemas.microsoft.com/office/drawing/2014/main" id="{C4DCECD6-FA55-442C-84A0-40CD400223DB}"/>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16;p39">
              <a:extLst>
                <a:ext uri="{FF2B5EF4-FFF2-40B4-BE49-F238E27FC236}">
                  <a16:creationId xmlns:a16="http://schemas.microsoft.com/office/drawing/2014/main" id="{24F906CD-6240-4BAD-B443-675F28931B6F}"/>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17;p39">
              <a:extLst>
                <a:ext uri="{FF2B5EF4-FFF2-40B4-BE49-F238E27FC236}">
                  <a16:creationId xmlns:a16="http://schemas.microsoft.com/office/drawing/2014/main" id="{A4ED326C-2C4D-4350-B979-119283C2D6A3}"/>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18;p39">
              <a:extLst>
                <a:ext uri="{FF2B5EF4-FFF2-40B4-BE49-F238E27FC236}">
                  <a16:creationId xmlns:a16="http://schemas.microsoft.com/office/drawing/2014/main" id="{F38A5868-0043-45AF-B1E6-9027E9C4C8F6}"/>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19;p39">
              <a:extLst>
                <a:ext uri="{FF2B5EF4-FFF2-40B4-BE49-F238E27FC236}">
                  <a16:creationId xmlns:a16="http://schemas.microsoft.com/office/drawing/2014/main" id="{F8DD5389-0C1A-49F3-9462-EE6E8418FB64}"/>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20;p39">
              <a:extLst>
                <a:ext uri="{FF2B5EF4-FFF2-40B4-BE49-F238E27FC236}">
                  <a16:creationId xmlns:a16="http://schemas.microsoft.com/office/drawing/2014/main" id="{A69537C5-DED5-48EA-B158-F81A2EF891A7}"/>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21;p39">
              <a:extLst>
                <a:ext uri="{FF2B5EF4-FFF2-40B4-BE49-F238E27FC236}">
                  <a16:creationId xmlns:a16="http://schemas.microsoft.com/office/drawing/2014/main" id="{F0615D7F-3E2B-47C1-8778-86D910628937}"/>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 Placeholder 5">
            <a:extLst>
              <a:ext uri="{FF2B5EF4-FFF2-40B4-BE49-F238E27FC236}">
                <a16:creationId xmlns:a16="http://schemas.microsoft.com/office/drawing/2014/main" id="{375B26F4-AD07-4333-B22C-E83D08DEB774}"/>
              </a:ext>
            </a:extLst>
          </p:cNvPr>
          <p:cNvSpPr txBox="1">
            <a:spLocks/>
          </p:cNvSpPr>
          <p:nvPr/>
        </p:nvSpPr>
        <p:spPr>
          <a:xfrm>
            <a:off x="550742" y="2345338"/>
            <a:ext cx="7403651" cy="46906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b="1" dirty="0">
                <a:solidFill>
                  <a:srgbClr val="C54A9A"/>
                </a:solidFill>
              </a:rPr>
              <a:t>Recycle a business idea from another community or your country of origin</a:t>
            </a:r>
          </a:p>
          <a:p>
            <a:pPr>
              <a:lnSpc>
                <a:spcPct val="100000"/>
              </a:lnSpc>
            </a:pPr>
            <a:endParaRPr lang="en-US" sz="800" b="1" dirty="0">
              <a:solidFill>
                <a:srgbClr val="1C9F49"/>
              </a:solidFill>
            </a:endParaRPr>
          </a:p>
          <a:p>
            <a:pPr algn="just">
              <a:lnSpc>
                <a:spcPct val="100000"/>
              </a:lnSpc>
            </a:pPr>
            <a:r>
              <a:rPr lang="en-US" dirty="0"/>
              <a:t>There are thousands of businesses located across the world that could work in your local context. Why not consider recycling some of these good business ideas by bringing them to your community?</a:t>
            </a:r>
          </a:p>
          <a:p>
            <a:pPr algn="just">
              <a:lnSpc>
                <a:spcPct val="100000"/>
              </a:lnSpc>
            </a:pPr>
            <a:r>
              <a:rPr lang="en-US" dirty="0"/>
              <a:t>You can improve upon these business ideas, learn from a company’s strengths and weaknesses, and work same to your advantage.</a:t>
            </a:r>
          </a:p>
          <a:p>
            <a:pPr>
              <a:lnSpc>
                <a:spcPct val="100000"/>
              </a:lnSpc>
            </a:pPr>
            <a:endParaRPr lang="en-US" dirty="0"/>
          </a:p>
          <a:p>
            <a:pPr>
              <a:lnSpc>
                <a:spcPct val="100000"/>
              </a:lnSpc>
            </a:pPr>
            <a:endParaRPr lang="en-US" dirty="0"/>
          </a:p>
          <a:p>
            <a:endParaRPr lang="en-US" dirty="0"/>
          </a:p>
        </p:txBody>
      </p:sp>
      <p:grpSp>
        <p:nvGrpSpPr>
          <p:cNvPr id="17" name="Group 16">
            <a:extLst>
              <a:ext uri="{FF2B5EF4-FFF2-40B4-BE49-F238E27FC236}">
                <a16:creationId xmlns:a16="http://schemas.microsoft.com/office/drawing/2014/main" id="{EC2FE071-0F72-CC48-B5D0-DD78D0C80D82}"/>
              </a:ext>
            </a:extLst>
          </p:cNvPr>
          <p:cNvGrpSpPr/>
          <p:nvPr/>
        </p:nvGrpSpPr>
        <p:grpSpPr>
          <a:xfrm>
            <a:off x="8663356" y="3123288"/>
            <a:ext cx="2574723" cy="2594932"/>
            <a:chOff x="7017254" y="4746026"/>
            <a:chExt cx="1773838" cy="1787761"/>
          </a:xfrm>
        </p:grpSpPr>
        <p:pic>
          <p:nvPicPr>
            <p:cNvPr id="18" name="Picture 17" descr="Icon&#10;&#10;Description automatically generated">
              <a:extLst>
                <a:ext uri="{FF2B5EF4-FFF2-40B4-BE49-F238E27FC236}">
                  <a16:creationId xmlns:a16="http://schemas.microsoft.com/office/drawing/2014/main" id="{B88552DA-5B59-BD44-BEDB-59A25664A60B}"/>
                </a:ext>
              </a:extLst>
            </p:cNvPr>
            <p:cNvPicPr>
              <a:picLocks noChangeAspect="1"/>
            </p:cNvPicPr>
            <p:nvPr/>
          </p:nvPicPr>
          <p:blipFill>
            <a:blip r:embed="rId2"/>
            <a:stretch>
              <a:fillRect/>
            </a:stretch>
          </p:blipFill>
          <p:spPr>
            <a:xfrm>
              <a:off x="7017254" y="4746026"/>
              <a:ext cx="1773838" cy="1787761"/>
            </a:xfrm>
            <a:prstGeom prst="rect">
              <a:avLst/>
            </a:prstGeom>
          </p:spPr>
        </p:pic>
        <p:pic>
          <p:nvPicPr>
            <p:cNvPr id="19" name="Picture 18" descr="Icon&#10;&#10;Description automatically generated">
              <a:extLst>
                <a:ext uri="{FF2B5EF4-FFF2-40B4-BE49-F238E27FC236}">
                  <a16:creationId xmlns:a16="http://schemas.microsoft.com/office/drawing/2014/main" id="{3A5B19C2-FBB2-9144-9EF0-FA02CBDC6F23}"/>
                </a:ext>
              </a:extLst>
            </p:cNvPr>
            <p:cNvPicPr>
              <a:picLocks noChangeAspect="1"/>
            </p:cNvPicPr>
            <p:nvPr/>
          </p:nvPicPr>
          <p:blipFill>
            <a:blip r:embed="rId3"/>
            <a:stretch>
              <a:fillRect/>
            </a:stretch>
          </p:blipFill>
          <p:spPr>
            <a:xfrm>
              <a:off x="8206543" y="5663689"/>
              <a:ext cx="153845" cy="167783"/>
            </a:xfrm>
            <a:prstGeom prst="rect">
              <a:avLst/>
            </a:prstGeom>
          </p:spPr>
        </p:pic>
        <p:pic>
          <p:nvPicPr>
            <p:cNvPr id="21" name="Picture 20" descr="Icon&#10;&#10;Description automatically generated">
              <a:extLst>
                <a:ext uri="{FF2B5EF4-FFF2-40B4-BE49-F238E27FC236}">
                  <a16:creationId xmlns:a16="http://schemas.microsoft.com/office/drawing/2014/main" id="{A8BB9A24-0CE2-6B4B-9F9A-EA2905E7F02D}"/>
                </a:ext>
              </a:extLst>
            </p:cNvPr>
            <p:cNvPicPr>
              <a:picLocks noChangeAspect="1"/>
            </p:cNvPicPr>
            <p:nvPr/>
          </p:nvPicPr>
          <p:blipFill>
            <a:blip r:embed="rId3"/>
            <a:stretch>
              <a:fillRect/>
            </a:stretch>
          </p:blipFill>
          <p:spPr>
            <a:xfrm>
              <a:off x="7076149" y="5522533"/>
              <a:ext cx="153845" cy="167783"/>
            </a:xfrm>
            <a:prstGeom prst="rect">
              <a:avLst/>
            </a:prstGeom>
          </p:spPr>
        </p:pic>
        <p:pic>
          <p:nvPicPr>
            <p:cNvPr id="24" name="Picture 23" descr="Icon&#10;&#10;Description automatically generated">
              <a:extLst>
                <a:ext uri="{FF2B5EF4-FFF2-40B4-BE49-F238E27FC236}">
                  <a16:creationId xmlns:a16="http://schemas.microsoft.com/office/drawing/2014/main" id="{97003AC7-E198-3E47-A9C9-C9DC2C52E773}"/>
                </a:ext>
              </a:extLst>
            </p:cNvPr>
            <p:cNvPicPr>
              <a:picLocks noChangeAspect="1"/>
            </p:cNvPicPr>
            <p:nvPr/>
          </p:nvPicPr>
          <p:blipFill>
            <a:blip r:embed="rId3"/>
            <a:stretch>
              <a:fillRect/>
            </a:stretch>
          </p:blipFill>
          <p:spPr>
            <a:xfrm flipH="1">
              <a:off x="7969198" y="5427902"/>
              <a:ext cx="153845" cy="167783"/>
            </a:xfrm>
            <a:prstGeom prst="rect">
              <a:avLst/>
            </a:prstGeom>
          </p:spPr>
        </p:pic>
      </p:grpSp>
    </p:spTree>
    <p:extLst>
      <p:ext uri="{BB962C8B-B14F-4D97-AF65-F5344CB8AC3E}">
        <p14:creationId xmlns:p14="http://schemas.microsoft.com/office/powerpoint/2010/main" val="6594490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a:xfrm>
            <a:off x="1497367" y="2392434"/>
            <a:ext cx="9197266" cy="1487108"/>
          </a:xfrm>
        </p:spPr>
        <p:txBody>
          <a:bodyPr/>
          <a:lstStyle/>
          <a:p>
            <a:pPr algn="just"/>
            <a:r>
              <a:rPr lang="en-US" dirty="0"/>
              <a:t>Spend some time searching the internet to find stories of entrepreneurs who started interesting businesses that are located in another country.</a:t>
            </a:r>
          </a:p>
          <a:p>
            <a:pPr algn="just"/>
            <a:r>
              <a:rPr lang="en-US" dirty="0"/>
              <a:t>As you read an article about each small business ask yourself some questions:</a:t>
            </a:r>
          </a:p>
          <a:p>
            <a:pPr algn="just"/>
            <a:endParaRPr lang="en-US" dirty="0"/>
          </a:p>
          <a:p>
            <a:pPr algn="just"/>
            <a:endParaRPr lang="en-US" sz="3000" dirty="0"/>
          </a:p>
        </p:txBody>
      </p:sp>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0">
            <a:extLst>
              <a:ext uri="{FF2B5EF4-FFF2-40B4-BE49-F238E27FC236}">
                <a16:creationId xmlns:a16="http://schemas.microsoft.com/office/drawing/2014/main" id="{B65309DE-19B7-45EB-ACA2-B0593317E6DF}"/>
              </a:ext>
            </a:extLst>
          </p:cNvPr>
          <p:cNvSpPr txBox="1">
            <a:spLocks/>
          </p:cNvSpPr>
          <p:nvPr/>
        </p:nvSpPr>
        <p:spPr>
          <a:xfrm>
            <a:off x="219924" y="1226118"/>
            <a:ext cx="10891422"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BUSINESS RECYCLE ACTIVITY – </a:t>
            </a:r>
            <a:r>
              <a:rPr lang="en-US" dirty="0">
                <a:solidFill>
                  <a:srgbClr val="C54A9A"/>
                </a:solidFill>
              </a:rPr>
              <a:t>Business Idea Brainstorm</a:t>
            </a:r>
          </a:p>
        </p:txBody>
      </p:sp>
      <p:sp>
        <p:nvSpPr>
          <p:cNvPr id="10" name="Text Placeholder 11">
            <a:extLst>
              <a:ext uri="{FF2B5EF4-FFF2-40B4-BE49-F238E27FC236}">
                <a16:creationId xmlns:a16="http://schemas.microsoft.com/office/drawing/2014/main" id="{BC7E0312-D2F3-42EE-8748-F78E1BDA1AF8}"/>
              </a:ext>
            </a:extLst>
          </p:cNvPr>
          <p:cNvSpPr txBox="1">
            <a:spLocks/>
          </p:cNvSpPr>
          <p:nvPr/>
        </p:nvSpPr>
        <p:spPr>
          <a:xfrm>
            <a:off x="1497367" y="4163742"/>
            <a:ext cx="9197266" cy="122077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47675" indent="-447675"/>
            <a:r>
              <a:rPr lang="en-US" dirty="0">
                <a:solidFill>
                  <a:srgbClr val="C54A9A"/>
                </a:solidFill>
              </a:rPr>
              <a:t>1. 	What need is this business trying to solve?</a:t>
            </a:r>
          </a:p>
          <a:p>
            <a:pPr marL="447675" indent="-447675"/>
            <a:r>
              <a:rPr lang="en-US" dirty="0">
                <a:solidFill>
                  <a:srgbClr val="C54A9A"/>
                </a:solidFill>
              </a:rPr>
              <a:t>2. 	Would people in my community have a similar need for this type of business If I set up something similar locally?</a:t>
            </a:r>
          </a:p>
          <a:p>
            <a:endParaRPr lang="en-US" dirty="0"/>
          </a:p>
          <a:p>
            <a:endParaRPr lang="en-US" sz="3000" dirty="0"/>
          </a:p>
        </p:txBody>
      </p:sp>
      <p:sp>
        <p:nvSpPr>
          <p:cNvPr id="13" name="Text Placeholder 11">
            <a:extLst>
              <a:ext uri="{FF2B5EF4-FFF2-40B4-BE49-F238E27FC236}">
                <a16:creationId xmlns:a16="http://schemas.microsoft.com/office/drawing/2014/main" id="{23CB0175-C84C-4EAC-B016-6ED59B96D4AD}"/>
              </a:ext>
            </a:extLst>
          </p:cNvPr>
          <p:cNvSpPr txBox="1">
            <a:spLocks/>
          </p:cNvSpPr>
          <p:nvPr/>
        </p:nvSpPr>
        <p:spPr>
          <a:xfrm>
            <a:off x="1497367" y="5789919"/>
            <a:ext cx="10150136" cy="4699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i="1" dirty="0"/>
              <a:t>If the answers are “yes” then document the business concepts on the next slide</a:t>
            </a:r>
          </a:p>
          <a:p>
            <a:endParaRPr lang="en-US" sz="3000" dirty="0"/>
          </a:p>
        </p:txBody>
      </p:sp>
      <p:sp>
        <p:nvSpPr>
          <p:cNvPr id="14" name="Text Placeholder 10">
            <a:extLst>
              <a:ext uri="{FF2B5EF4-FFF2-40B4-BE49-F238E27FC236}">
                <a16:creationId xmlns:a16="http://schemas.microsoft.com/office/drawing/2014/main" id="{6C743A97-A1DC-5A46-A445-8F2EF7253875}"/>
              </a:ext>
            </a:extLst>
          </p:cNvPr>
          <p:cNvSpPr txBox="1">
            <a:spLocks/>
          </p:cNvSpPr>
          <p:nvPr/>
        </p:nvSpPr>
        <p:spPr>
          <a:xfrm>
            <a:off x="5899926" y="303540"/>
            <a:ext cx="6033095" cy="589107"/>
          </a:xfrm>
          <a:prstGeom prst="rect">
            <a:avLst/>
          </a:prstGeom>
          <a:solidFill>
            <a:srgbClr val="FFC652"/>
          </a:solidFill>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a:solidFill>
                  <a:schemeClr val="bg1"/>
                </a:solidFill>
              </a:rPr>
              <a:t>BUSINESS PLANNING ACTIVITY	</a:t>
            </a:r>
            <a:endParaRPr lang="en-US" dirty="0">
              <a:solidFill>
                <a:schemeClr val="bg1"/>
              </a:solidFill>
            </a:endParaRPr>
          </a:p>
        </p:txBody>
      </p:sp>
    </p:spTree>
    <p:extLst>
      <p:ext uri="{BB962C8B-B14F-4D97-AF65-F5344CB8AC3E}">
        <p14:creationId xmlns:p14="http://schemas.microsoft.com/office/powerpoint/2010/main" val="32616693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a:xfrm>
            <a:off x="1590103" y="2394248"/>
            <a:ext cx="9011794" cy="794649"/>
          </a:xfrm>
        </p:spPr>
        <p:txBody>
          <a:bodyPr/>
          <a:lstStyle/>
          <a:p>
            <a:r>
              <a:rPr lang="en-US" dirty="0">
                <a:solidFill>
                  <a:srgbClr val="C54A9A"/>
                </a:solidFill>
              </a:rPr>
              <a:t>Make a note of the following when you come across a business or an idea that strikes you as interesting and high potential …</a:t>
            </a:r>
          </a:p>
          <a:p>
            <a:endParaRPr lang="en-US" sz="3000" dirty="0">
              <a:solidFill>
                <a:srgbClr val="C54A9A"/>
              </a:solidFill>
            </a:endParaRPr>
          </a:p>
        </p:txBody>
      </p:sp>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BC7E0312-D2F3-42EE-8748-F78E1BDA1AF8}"/>
              </a:ext>
            </a:extLst>
          </p:cNvPr>
          <p:cNvSpPr txBox="1">
            <a:spLocks/>
          </p:cNvSpPr>
          <p:nvPr/>
        </p:nvSpPr>
        <p:spPr>
          <a:xfrm>
            <a:off x="1474622" y="3489795"/>
            <a:ext cx="4721992" cy="15357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Name of Business: ….......................</a:t>
            </a:r>
          </a:p>
          <a:p>
            <a:r>
              <a:rPr lang="en-US" dirty="0"/>
              <a:t>Location:…........................................</a:t>
            </a:r>
          </a:p>
          <a:p>
            <a:r>
              <a:rPr lang="en-US" dirty="0"/>
              <a:t>Website: …........................................</a:t>
            </a:r>
          </a:p>
          <a:p>
            <a:endParaRPr lang="en-US" dirty="0"/>
          </a:p>
          <a:p>
            <a:endParaRPr lang="en-US" sz="3000" dirty="0"/>
          </a:p>
        </p:txBody>
      </p:sp>
      <p:sp>
        <p:nvSpPr>
          <p:cNvPr id="14" name="Text Placeholder 11">
            <a:extLst>
              <a:ext uri="{FF2B5EF4-FFF2-40B4-BE49-F238E27FC236}">
                <a16:creationId xmlns:a16="http://schemas.microsoft.com/office/drawing/2014/main" id="{783AC108-6D73-47C7-A63E-917A4102827C}"/>
              </a:ext>
            </a:extLst>
          </p:cNvPr>
          <p:cNvSpPr txBox="1">
            <a:spLocks/>
          </p:cNvSpPr>
          <p:nvPr/>
        </p:nvSpPr>
        <p:spPr>
          <a:xfrm>
            <a:off x="6412085" y="3489795"/>
            <a:ext cx="4436427" cy="24486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C54A9A"/>
                </a:solidFill>
              </a:rPr>
              <a:t>1.</a:t>
            </a:r>
            <a:r>
              <a:rPr lang="en-US" dirty="0"/>
              <a:t> What products/services are they selling?</a:t>
            </a:r>
          </a:p>
          <a:p>
            <a:r>
              <a:rPr lang="en-US" dirty="0">
                <a:solidFill>
                  <a:srgbClr val="C54A9A"/>
                </a:solidFill>
              </a:rPr>
              <a:t>2. </a:t>
            </a:r>
            <a:r>
              <a:rPr lang="en-US" dirty="0"/>
              <a:t>How could I improve on what they are doing?</a:t>
            </a:r>
          </a:p>
          <a:p>
            <a:r>
              <a:rPr lang="en-US" dirty="0">
                <a:solidFill>
                  <a:srgbClr val="C54A9A"/>
                </a:solidFill>
              </a:rPr>
              <a:t>3. </a:t>
            </a:r>
            <a:r>
              <a:rPr lang="en-US" dirty="0"/>
              <a:t>Who in my community/location would be my target market?</a:t>
            </a:r>
          </a:p>
          <a:p>
            <a:endParaRPr lang="en-US" dirty="0"/>
          </a:p>
          <a:p>
            <a:endParaRPr lang="en-US" sz="3000" dirty="0"/>
          </a:p>
        </p:txBody>
      </p:sp>
      <p:sp>
        <p:nvSpPr>
          <p:cNvPr id="15" name="Text Placeholder 3">
            <a:extLst>
              <a:ext uri="{FF2B5EF4-FFF2-40B4-BE49-F238E27FC236}">
                <a16:creationId xmlns:a16="http://schemas.microsoft.com/office/drawing/2014/main" id="{A9CDC918-E876-4E30-AF0E-698B9931EEEE}"/>
              </a:ext>
            </a:extLst>
          </p:cNvPr>
          <p:cNvSpPr txBox="1">
            <a:spLocks/>
          </p:cNvSpPr>
          <p:nvPr/>
        </p:nvSpPr>
        <p:spPr>
          <a:xfrm>
            <a:off x="0" y="6005015"/>
            <a:ext cx="12192000" cy="38213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a:buNone/>
              <a:defRPr sz="3000" i="1" kern="1200" baseline="0">
                <a:solidFill>
                  <a:srgbClr val="00384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800" i="0" dirty="0"/>
              <a:t>https://</a:t>
            </a:r>
            <a:r>
              <a:rPr lang="en-US" sz="800" i="0" dirty="0" err="1"/>
              <a:t>www.entrepreneur.com</a:t>
            </a:r>
            <a:r>
              <a:rPr lang="en-US" sz="800" i="0" dirty="0"/>
              <a:t>/article/226501</a:t>
            </a:r>
          </a:p>
        </p:txBody>
      </p:sp>
      <p:sp>
        <p:nvSpPr>
          <p:cNvPr id="13" name="Text Placeholder 10">
            <a:extLst>
              <a:ext uri="{FF2B5EF4-FFF2-40B4-BE49-F238E27FC236}">
                <a16:creationId xmlns:a16="http://schemas.microsoft.com/office/drawing/2014/main" id="{953BBDC9-F349-1847-9E7E-1005EFEEB0D9}"/>
              </a:ext>
            </a:extLst>
          </p:cNvPr>
          <p:cNvSpPr txBox="1">
            <a:spLocks/>
          </p:cNvSpPr>
          <p:nvPr/>
        </p:nvSpPr>
        <p:spPr>
          <a:xfrm>
            <a:off x="5899926" y="303540"/>
            <a:ext cx="6033095" cy="589107"/>
          </a:xfrm>
          <a:prstGeom prst="rect">
            <a:avLst/>
          </a:prstGeom>
          <a:solidFill>
            <a:srgbClr val="FFC652"/>
          </a:solidFill>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a:solidFill>
                  <a:schemeClr val="bg1"/>
                </a:solidFill>
              </a:rPr>
              <a:t>BUSINESS PLANNING ACTIVITY	</a:t>
            </a:r>
            <a:endParaRPr lang="en-US" dirty="0">
              <a:solidFill>
                <a:schemeClr val="bg1"/>
              </a:solidFill>
            </a:endParaRPr>
          </a:p>
        </p:txBody>
      </p:sp>
    </p:spTree>
    <p:extLst>
      <p:ext uri="{BB962C8B-B14F-4D97-AF65-F5344CB8AC3E}">
        <p14:creationId xmlns:p14="http://schemas.microsoft.com/office/powerpoint/2010/main" val="30605006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DEVELOPING YOUR BUSINESS IDEA</a:t>
            </a:r>
          </a:p>
        </p:txBody>
      </p:sp>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733927" y="2523687"/>
            <a:ext cx="10024483" cy="35110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rgbClr val="C54A9A"/>
                </a:solidFill>
              </a:rPr>
              <a:t>Go out of your way to ask others how you can help;</a:t>
            </a:r>
            <a:r>
              <a:rPr lang="en-US" dirty="0">
                <a:solidFill>
                  <a:srgbClr val="C54A9A"/>
                </a:solidFill>
              </a:rPr>
              <a:t> </a:t>
            </a:r>
            <a:r>
              <a:rPr lang="en-US" dirty="0"/>
              <a:t>Coming up with ideas on your own isn’t always easy. That’s why </a:t>
            </a:r>
            <a:r>
              <a:rPr lang="en-US" dirty="0">
                <a:hlinkClick r:id="rId2"/>
              </a:rPr>
              <a:t>brainstorming</a:t>
            </a:r>
            <a:r>
              <a:rPr lang="en-US" dirty="0"/>
              <a:t> has consistently been found to be such a powerful tool. You may be struggling to come up with a world-changing idea. But there could be plenty of people around you who have great insights that can lead you in the right direction. Don’t be afraid to consult with several different groups to find ideas. </a:t>
            </a:r>
          </a:p>
          <a:p>
            <a:endParaRPr lang="en-US" sz="1000" dirty="0"/>
          </a:p>
          <a:p>
            <a:r>
              <a:rPr lang="en-US" b="1" dirty="0">
                <a:solidFill>
                  <a:srgbClr val="C54A9A"/>
                </a:solidFill>
              </a:rPr>
              <a:t>Example</a:t>
            </a:r>
            <a:r>
              <a:rPr lang="en-US" dirty="0"/>
              <a:t>, you could ask family and friends about specific challenges. </a:t>
            </a:r>
          </a:p>
        </p:txBody>
      </p:sp>
      <p:grpSp>
        <p:nvGrpSpPr>
          <p:cNvPr id="9" name="Google Shape;664;p39">
            <a:extLst>
              <a:ext uri="{FF2B5EF4-FFF2-40B4-BE49-F238E27FC236}">
                <a16:creationId xmlns:a16="http://schemas.microsoft.com/office/drawing/2014/main" id="{ADC87A69-CEFA-444F-BCDF-E30A586C0464}"/>
              </a:ext>
            </a:extLst>
          </p:cNvPr>
          <p:cNvGrpSpPr/>
          <p:nvPr/>
        </p:nvGrpSpPr>
        <p:grpSpPr>
          <a:xfrm>
            <a:off x="249190" y="948069"/>
            <a:ext cx="863029" cy="859537"/>
            <a:chOff x="5941025" y="3634400"/>
            <a:chExt cx="467650" cy="467650"/>
          </a:xfrm>
        </p:grpSpPr>
        <p:sp>
          <p:nvSpPr>
            <p:cNvPr id="10" name="Google Shape;665;p39">
              <a:extLst>
                <a:ext uri="{FF2B5EF4-FFF2-40B4-BE49-F238E27FC236}">
                  <a16:creationId xmlns:a16="http://schemas.microsoft.com/office/drawing/2014/main" id="{0B53E7C0-B326-4C05-ACF7-53B14821D7CB}"/>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6;p39">
              <a:extLst>
                <a:ext uri="{FF2B5EF4-FFF2-40B4-BE49-F238E27FC236}">
                  <a16:creationId xmlns:a16="http://schemas.microsoft.com/office/drawing/2014/main" id="{AF4FF835-A448-445D-8F6B-10DF830C3BA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67;p39">
              <a:extLst>
                <a:ext uri="{FF2B5EF4-FFF2-40B4-BE49-F238E27FC236}">
                  <a16:creationId xmlns:a16="http://schemas.microsoft.com/office/drawing/2014/main" id="{F71F50F9-4BA8-4F8E-BD87-59CBA7B01C0D}"/>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68;p39">
              <a:extLst>
                <a:ext uri="{FF2B5EF4-FFF2-40B4-BE49-F238E27FC236}">
                  <a16:creationId xmlns:a16="http://schemas.microsoft.com/office/drawing/2014/main" id="{B1290456-8915-4F2E-A7DB-EE2C0EFE590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9;p39">
              <a:extLst>
                <a:ext uri="{FF2B5EF4-FFF2-40B4-BE49-F238E27FC236}">
                  <a16:creationId xmlns:a16="http://schemas.microsoft.com/office/drawing/2014/main" id="{28C236BF-F692-45B4-8113-455454A3F229}"/>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70;p39">
              <a:extLst>
                <a:ext uri="{FF2B5EF4-FFF2-40B4-BE49-F238E27FC236}">
                  <a16:creationId xmlns:a16="http://schemas.microsoft.com/office/drawing/2014/main" id="{68ED79E2-685D-40EA-95FD-4572A3B4C2E8}"/>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roup 20">
            <a:extLst>
              <a:ext uri="{FF2B5EF4-FFF2-40B4-BE49-F238E27FC236}">
                <a16:creationId xmlns:a16="http://schemas.microsoft.com/office/drawing/2014/main" id="{35B641EF-468B-394A-B134-DD8417ED18E3}"/>
              </a:ext>
            </a:extLst>
          </p:cNvPr>
          <p:cNvGrpSpPr/>
          <p:nvPr/>
        </p:nvGrpSpPr>
        <p:grpSpPr>
          <a:xfrm>
            <a:off x="9194863" y="202764"/>
            <a:ext cx="2563547" cy="1996609"/>
            <a:chOff x="2736003" y="443723"/>
            <a:chExt cx="1939679" cy="1510712"/>
          </a:xfrm>
        </p:grpSpPr>
        <p:pic>
          <p:nvPicPr>
            <p:cNvPr id="22" name="Picture 21" descr="Icon&#10;&#10;Description automatically generated">
              <a:extLst>
                <a:ext uri="{FF2B5EF4-FFF2-40B4-BE49-F238E27FC236}">
                  <a16:creationId xmlns:a16="http://schemas.microsoft.com/office/drawing/2014/main" id="{BBD6ABD2-2D15-274D-B49D-3AA4771D1234}"/>
                </a:ext>
              </a:extLst>
            </p:cNvPr>
            <p:cNvPicPr>
              <a:picLocks noChangeAspect="1"/>
            </p:cNvPicPr>
            <p:nvPr/>
          </p:nvPicPr>
          <p:blipFill>
            <a:blip r:embed="rId3"/>
            <a:stretch>
              <a:fillRect/>
            </a:stretch>
          </p:blipFill>
          <p:spPr>
            <a:xfrm>
              <a:off x="2736003" y="443723"/>
              <a:ext cx="1939679" cy="1510712"/>
            </a:xfrm>
            <a:prstGeom prst="rect">
              <a:avLst/>
            </a:prstGeom>
          </p:spPr>
        </p:pic>
        <p:pic>
          <p:nvPicPr>
            <p:cNvPr id="23" name="Picture 22" descr="Icon&#10;&#10;Description automatically generated">
              <a:extLst>
                <a:ext uri="{FF2B5EF4-FFF2-40B4-BE49-F238E27FC236}">
                  <a16:creationId xmlns:a16="http://schemas.microsoft.com/office/drawing/2014/main" id="{E70B9A8C-9372-1942-A10F-19094207378B}"/>
                </a:ext>
              </a:extLst>
            </p:cNvPr>
            <p:cNvPicPr>
              <a:picLocks noChangeAspect="1"/>
            </p:cNvPicPr>
            <p:nvPr/>
          </p:nvPicPr>
          <p:blipFill>
            <a:blip r:embed="rId4"/>
            <a:stretch>
              <a:fillRect/>
            </a:stretch>
          </p:blipFill>
          <p:spPr>
            <a:xfrm flipH="1">
              <a:off x="4478959" y="1132394"/>
              <a:ext cx="179368" cy="195618"/>
            </a:xfrm>
            <a:prstGeom prst="rect">
              <a:avLst/>
            </a:prstGeom>
          </p:spPr>
        </p:pic>
      </p:grpSp>
    </p:spTree>
    <p:extLst>
      <p:ext uri="{BB962C8B-B14F-4D97-AF65-F5344CB8AC3E}">
        <p14:creationId xmlns:p14="http://schemas.microsoft.com/office/powerpoint/2010/main" val="29641198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555991" y="1022634"/>
            <a:ext cx="8200514" cy="1320239"/>
          </a:xfrm>
        </p:spPr>
        <p:txBody>
          <a:bodyPr/>
          <a:lstStyle/>
          <a:p>
            <a:r>
              <a:rPr lang="en-US" dirty="0"/>
              <a:t>EMPATHY – a wealth of new business ideas</a:t>
            </a:r>
          </a:p>
        </p:txBody>
      </p:sp>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675006" y="2550589"/>
            <a:ext cx="10007091" cy="35110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Empathy is our ability to see the world through other people's eyes, to see what they see, feel what they feel, and experience things as they do. Earlier, you learnt that the best business ideas come from responding to a customer pain point.</a:t>
            </a:r>
          </a:p>
          <a:p>
            <a:endParaRPr lang="en-US" sz="400" dirty="0"/>
          </a:p>
          <a:p>
            <a:r>
              <a:rPr lang="en-US" dirty="0"/>
              <a:t>Therefore, empathy is an important tool to help us gain a deeper appreciation and understanding of people's emotional and physical needs, and the way they see, understand, and interact with the world around them. The better you can understand people’s needs, the most prepared you will be for designing products/services to meet those needs.</a:t>
            </a:r>
          </a:p>
        </p:txBody>
      </p:sp>
      <p:grpSp>
        <p:nvGrpSpPr>
          <p:cNvPr id="9" name="Google Shape;664;p39">
            <a:extLst>
              <a:ext uri="{FF2B5EF4-FFF2-40B4-BE49-F238E27FC236}">
                <a16:creationId xmlns:a16="http://schemas.microsoft.com/office/drawing/2014/main" id="{ADC87A69-CEFA-444F-BCDF-E30A586C0464}"/>
              </a:ext>
            </a:extLst>
          </p:cNvPr>
          <p:cNvGrpSpPr/>
          <p:nvPr/>
        </p:nvGrpSpPr>
        <p:grpSpPr>
          <a:xfrm>
            <a:off x="249190" y="948069"/>
            <a:ext cx="863029" cy="859537"/>
            <a:chOff x="5941025" y="3634400"/>
            <a:chExt cx="467650" cy="467650"/>
          </a:xfrm>
        </p:grpSpPr>
        <p:sp>
          <p:nvSpPr>
            <p:cNvPr id="10" name="Google Shape;665;p39">
              <a:extLst>
                <a:ext uri="{FF2B5EF4-FFF2-40B4-BE49-F238E27FC236}">
                  <a16:creationId xmlns:a16="http://schemas.microsoft.com/office/drawing/2014/main" id="{0B53E7C0-B326-4C05-ACF7-53B14821D7CB}"/>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6;p39">
              <a:extLst>
                <a:ext uri="{FF2B5EF4-FFF2-40B4-BE49-F238E27FC236}">
                  <a16:creationId xmlns:a16="http://schemas.microsoft.com/office/drawing/2014/main" id="{AF4FF835-A448-445D-8F6B-10DF830C3BA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67;p39">
              <a:extLst>
                <a:ext uri="{FF2B5EF4-FFF2-40B4-BE49-F238E27FC236}">
                  <a16:creationId xmlns:a16="http://schemas.microsoft.com/office/drawing/2014/main" id="{F71F50F9-4BA8-4F8E-BD87-59CBA7B01C0D}"/>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68;p39">
              <a:extLst>
                <a:ext uri="{FF2B5EF4-FFF2-40B4-BE49-F238E27FC236}">
                  <a16:creationId xmlns:a16="http://schemas.microsoft.com/office/drawing/2014/main" id="{B1290456-8915-4F2E-A7DB-EE2C0EFE590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9;p39">
              <a:extLst>
                <a:ext uri="{FF2B5EF4-FFF2-40B4-BE49-F238E27FC236}">
                  <a16:creationId xmlns:a16="http://schemas.microsoft.com/office/drawing/2014/main" id="{28C236BF-F692-45B4-8113-455454A3F229}"/>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70;p39">
              <a:extLst>
                <a:ext uri="{FF2B5EF4-FFF2-40B4-BE49-F238E27FC236}">
                  <a16:creationId xmlns:a16="http://schemas.microsoft.com/office/drawing/2014/main" id="{68ED79E2-685D-40EA-95FD-4572A3B4C2E8}"/>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roup 16">
            <a:extLst>
              <a:ext uri="{FF2B5EF4-FFF2-40B4-BE49-F238E27FC236}">
                <a16:creationId xmlns:a16="http://schemas.microsoft.com/office/drawing/2014/main" id="{EBD0989C-FD74-0945-9C91-94EEB2047835}"/>
              </a:ext>
            </a:extLst>
          </p:cNvPr>
          <p:cNvGrpSpPr/>
          <p:nvPr/>
        </p:nvGrpSpPr>
        <p:grpSpPr>
          <a:xfrm>
            <a:off x="9431022" y="388569"/>
            <a:ext cx="2251075" cy="1949450"/>
            <a:chOff x="9636125" y="486113"/>
            <a:chExt cx="2251075" cy="1949450"/>
          </a:xfrm>
        </p:grpSpPr>
        <p:pic>
          <p:nvPicPr>
            <p:cNvPr id="18" name="Picture 17" descr="Icon&#10;&#10;Description automatically generated">
              <a:extLst>
                <a:ext uri="{FF2B5EF4-FFF2-40B4-BE49-F238E27FC236}">
                  <a16:creationId xmlns:a16="http://schemas.microsoft.com/office/drawing/2014/main" id="{757E6CAD-6034-1040-B554-F9185ABEFF58}"/>
                </a:ext>
              </a:extLst>
            </p:cNvPr>
            <p:cNvPicPr>
              <a:picLocks noChangeAspect="1"/>
            </p:cNvPicPr>
            <p:nvPr/>
          </p:nvPicPr>
          <p:blipFill>
            <a:blip r:embed="rId2"/>
            <a:stretch>
              <a:fillRect/>
            </a:stretch>
          </p:blipFill>
          <p:spPr>
            <a:xfrm>
              <a:off x="9636125" y="486113"/>
              <a:ext cx="2251075" cy="1949450"/>
            </a:xfrm>
            <a:prstGeom prst="rect">
              <a:avLst/>
            </a:prstGeom>
          </p:spPr>
        </p:pic>
        <p:pic>
          <p:nvPicPr>
            <p:cNvPr id="19" name="Picture 18" descr="Icon&#10;&#10;Description automatically generated">
              <a:extLst>
                <a:ext uri="{FF2B5EF4-FFF2-40B4-BE49-F238E27FC236}">
                  <a16:creationId xmlns:a16="http://schemas.microsoft.com/office/drawing/2014/main" id="{B15FBFE1-6746-3F46-ACA9-2B78BBD84E27}"/>
                </a:ext>
              </a:extLst>
            </p:cNvPr>
            <p:cNvPicPr>
              <a:picLocks noChangeAspect="1"/>
            </p:cNvPicPr>
            <p:nvPr/>
          </p:nvPicPr>
          <p:blipFill>
            <a:blip r:embed="rId3"/>
            <a:stretch>
              <a:fillRect/>
            </a:stretch>
          </p:blipFill>
          <p:spPr>
            <a:xfrm>
              <a:off x="9961608" y="827086"/>
              <a:ext cx="352026" cy="383916"/>
            </a:xfrm>
            <a:prstGeom prst="rect">
              <a:avLst/>
            </a:prstGeom>
          </p:spPr>
        </p:pic>
        <p:pic>
          <p:nvPicPr>
            <p:cNvPr id="20" name="Picture 19" descr="Icon&#10;&#10;Description automatically generated">
              <a:extLst>
                <a:ext uri="{FF2B5EF4-FFF2-40B4-BE49-F238E27FC236}">
                  <a16:creationId xmlns:a16="http://schemas.microsoft.com/office/drawing/2014/main" id="{41ECB817-FC7A-874D-897A-4245A38F0F8C}"/>
                </a:ext>
              </a:extLst>
            </p:cNvPr>
            <p:cNvPicPr>
              <a:picLocks noChangeAspect="1"/>
            </p:cNvPicPr>
            <p:nvPr/>
          </p:nvPicPr>
          <p:blipFill>
            <a:blip r:embed="rId3"/>
            <a:stretch>
              <a:fillRect/>
            </a:stretch>
          </p:blipFill>
          <p:spPr>
            <a:xfrm flipH="1">
              <a:off x="11294313" y="698683"/>
              <a:ext cx="352026" cy="383916"/>
            </a:xfrm>
            <a:prstGeom prst="rect">
              <a:avLst/>
            </a:prstGeom>
          </p:spPr>
        </p:pic>
      </p:grpSp>
    </p:spTree>
    <p:extLst>
      <p:ext uri="{BB962C8B-B14F-4D97-AF65-F5344CB8AC3E}">
        <p14:creationId xmlns:p14="http://schemas.microsoft.com/office/powerpoint/2010/main" val="22751791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39836" y="785664"/>
            <a:ext cx="6367822" cy="1381662"/>
          </a:xfrm>
        </p:spPr>
        <p:txBody>
          <a:bodyPr>
            <a:normAutofit fontScale="92500"/>
          </a:bodyPr>
          <a:lstStyle/>
          <a:p>
            <a:r>
              <a:rPr lang="en-US" dirty="0"/>
              <a:t>DESIGNING A PRODUCT OR SERVICE FOR A SPECIFIC GROUP OF PEOPLE</a:t>
            </a:r>
          </a:p>
        </p:txBody>
      </p:sp>
      <p:sp>
        <p:nvSpPr>
          <p:cNvPr id="6" name="Text Placeholder 5"/>
          <p:cNvSpPr>
            <a:spLocks noGrp="1"/>
          </p:cNvSpPr>
          <p:nvPr>
            <p:ph type="body" sz="quarter" idx="14"/>
          </p:nvPr>
        </p:nvSpPr>
        <p:spPr>
          <a:xfrm>
            <a:off x="461415" y="2462931"/>
            <a:ext cx="7469054" cy="2131510"/>
          </a:xfrm>
        </p:spPr>
        <p:txBody>
          <a:bodyPr/>
          <a:lstStyle/>
          <a:p>
            <a:pPr algn="just">
              <a:lnSpc>
                <a:spcPct val="100000"/>
              </a:lnSpc>
            </a:pPr>
            <a:r>
              <a:rPr lang="en-US" dirty="0"/>
              <a:t>Being empathetic will allow you to think you might have a idea for a business to target a problem that a specific group of people have? This group is known as your </a:t>
            </a:r>
            <a:r>
              <a:rPr lang="en-US" b="1" dirty="0">
                <a:solidFill>
                  <a:srgbClr val="C54A9A"/>
                </a:solidFill>
              </a:rPr>
              <a:t>target market </a:t>
            </a:r>
            <a:r>
              <a:rPr lang="en-US" dirty="0"/>
              <a:t>and they can be described by a wide range of characteristics such as:</a:t>
            </a:r>
          </a:p>
          <a:p>
            <a:pPr>
              <a:lnSpc>
                <a:spcPct val="100000"/>
              </a:lnSpc>
            </a:pPr>
            <a:endParaRPr lang="en-US" dirty="0"/>
          </a:p>
          <a:p>
            <a:pPr>
              <a:lnSpc>
                <a:spcPct val="100000"/>
              </a:lnSpc>
            </a:pPr>
            <a:endParaRPr lang="en-US" dirty="0"/>
          </a:p>
          <a:p>
            <a:endParaRPr lang="en-US" dirty="0"/>
          </a:p>
        </p:txBody>
      </p:sp>
      <p:grpSp>
        <p:nvGrpSpPr>
          <p:cNvPr id="12" name="Google Shape;664;p39">
            <a:extLst>
              <a:ext uri="{FF2B5EF4-FFF2-40B4-BE49-F238E27FC236}">
                <a16:creationId xmlns:a16="http://schemas.microsoft.com/office/drawing/2014/main" id="{DE17330A-14C5-4C50-A842-687ECF930621}"/>
              </a:ext>
            </a:extLst>
          </p:cNvPr>
          <p:cNvGrpSpPr/>
          <p:nvPr/>
        </p:nvGrpSpPr>
        <p:grpSpPr>
          <a:xfrm>
            <a:off x="249190" y="948069"/>
            <a:ext cx="863029" cy="859537"/>
            <a:chOff x="5941025" y="3634400"/>
            <a:chExt cx="467650" cy="467650"/>
          </a:xfrm>
        </p:grpSpPr>
        <p:sp>
          <p:nvSpPr>
            <p:cNvPr id="13" name="Google Shape;665;p39">
              <a:extLst>
                <a:ext uri="{FF2B5EF4-FFF2-40B4-BE49-F238E27FC236}">
                  <a16:creationId xmlns:a16="http://schemas.microsoft.com/office/drawing/2014/main" id="{49B03520-E241-404E-B37D-10EE9A5E7A77}"/>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66;p39">
              <a:extLst>
                <a:ext uri="{FF2B5EF4-FFF2-40B4-BE49-F238E27FC236}">
                  <a16:creationId xmlns:a16="http://schemas.microsoft.com/office/drawing/2014/main" id="{78797121-48F1-4220-8496-3E1B6F2B7392}"/>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7;p39">
              <a:extLst>
                <a:ext uri="{FF2B5EF4-FFF2-40B4-BE49-F238E27FC236}">
                  <a16:creationId xmlns:a16="http://schemas.microsoft.com/office/drawing/2014/main" id="{1E48B491-EA01-46B5-AC4B-D6DBF35EB693}"/>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68;p39">
              <a:extLst>
                <a:ext uri="{FF2B5EF4-FFF2-40B4-BE49-F238E27FC236}">
                  <a16:creationId xmlns:a16="http://schemas.microsoft.com/office/drawing/2014/main" id="{791D31E0-D029-4CDD-9B5E-61742B4660A1}"/>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69;p39">
              <a:extLst>
                <a:ext uri="{FF2B5EF4-FFF2-40B4-BE49-F238E27FC236}">
                  <a16:creationId xmlns:a16="http://schemas.microsoft.com/office/drawing/2014/main" id="{B77400D8-16BB-408E-9016-AFE286D3CFEB}"/>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70;p39">
              <a:extLst>
                <a:ext uri="{FF2B5EF4-FFF2-40B4-BE49-F238E27FC236}">
                  <a16:creationId xmlns:a16="http://schemas.microsoft.com/office/drawing/2014/main" id="{AAC1634D-CBFF-4058-9545-FC5DB8A2E059}"/>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Text Placeholder 5">
            <a:extLst>
              <a:ext uri="{FF2B5EF4-FFF2-40B4-BE49-F238E27FC236}">
                <a16:creationId xmlns:a16="http://schemas.microsoft.com/office/drawing/2014/main" id="{4565925C-0644-4DEF-87EB-CE3A02B459D4}"/>
              </a:ext>
            </a:extLst>
          </p:cNvPr>
          <p:cNvSpPr txBox="1">
            <a:spLocks/>
          </p:cNvSpPr>
          <p:nvPr/>
        </p:nvSpPr>
        <p:spPr>
          <a:xfrm>
            <a:off x="562934" y="4507998"/>
            <a:ext cx="3036387" cy="213151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00000"/>
              </a:lnSpc>
              <a:buClr>
                <a:srgbClr val="C54A9A"/>
              </a:buClr>
              <a:buFont typeface="Arial" panose="020B0604020202020204" pitchFamily="34" charset="0"/>
              <a:buChar char="•"/>
            </a:pPr>
            <a:r>
              <a:rPr lang="en-US" dirty="0"/>
              <a:t>Age</a:t>
            </a:r>
          </a:p>
          <a:p>
            <a:pPr marL="342900" indent="-342900">
              <a:lnSpc>
                <a:spcPct val="100000"/>
              </a:lnSpc>
              <a:buClr>
                <a:srgbClr val="C54A9A"/>
              </a:buClr>
              <a:buFont typeface="Arial" panose="020B0604020202020204" pitchFamily="34" charset="0"/>
              <a:buChar char="•"/>
            </a:pPr>
            <a:r>
              <a:rPr lang="en-US" dirty="0"/>
              <a:t>Gender</a:t>
            </a:r>
          </a:p>
          <a:p>
            <a:pPr marL="342900" indent="-342900">
              <a:lnSpc>
                <a:spcPct val="100000"/>
              </a:lnSpc>
              <a:buClr>
                <a:srgbClr val="C54A9A"/>
              </a:buClr>
              <a:buFont typeface="Arial" panose="020B0604020202020204" pitchFamily="34" charset="0"/>
              <a:buChar char="•"/>
            </a:pPr>
            <a:r>
              <a:rPr lang="en-US" dirty="0"/>
              <a:t>Profession</a:t>
            </a:r>
          </a:p>
          <a:p>
            <a:pPr marL="342900" indent="-342900">
              <a:lnSpc>
                <a:spcPct val="100000"/>
              </a:lnSpc>
              <a:buClr>
                <a:srgbClr val="C54A9A"/>
              </a:buClr>
              <a:buFont typeface="Arial" panose="020B0604020202020204" pitchFamily="34" charset="0"/>
              <a:buChar char="•"/>
            </a:pPr>
            <a:r>
              <a:rPr lang="en-US" dirty="0"/>
              <a:t>Interests</a:t>
            </a:r>
          </a:p>
          <a:p>
            <a:pPr>
              <a:buClr>
                <a:srgbClr val="C54A9A"/>
              </a:buClr>
            </a:pPr>
            <a:endParaRPr lang="en-US" dirty="0"/>
          </a:p>
        </p:txBody>
      </p:sp>
      <p:sp>
        <p:nvSpPr>
          <p:cNvPr id="24" name="Text Placeholder 5">
            <a:extLst>
              <a:ext uri="{FF2B5EF4-FFF2-40B4-BE49-F238E27FC236}">
                <a16:creationId xmlns:a16="http://schemas.microsoft.com/office/drawing/2014/main" id="{FEA6FEB8-E626-488B-9BE5-BAD7E752A819}"/>
              </a:ext>
            </a:extLst>
          </p:cNvPr>
          <p:cNvSpPr txBox="1">
            <a:spLocks/>
          </p:cNvSpPr>
          <p:nvPr/>
        </p:nvSpPr>
        <p:spPr>
          <a:xfrm>
            <a:off x="2931947" y="4486316"/>
            <a:ext cx="5216696" cy="213151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00000"/>
              </a:lnSpc>
              <a:buClr>
                <a:srgbClr val="C54A9A"/>
              </a:buClr>
              <a:buFont typeface="Arial" panose="020B0604020202020204" pitchFamily="34" charset="0"/>
              <a:buChar char="•"/>
            </a:pPr>
            <a:r>
              <a:rPr lang="en-US" dirty="0"/>
              <a:t>Location</a:t>
            </a:r>
          </a:p>
          <a:p>
            <a:pPr marL="342900" indent="-342900">
              <a:lnSpc>
                <a:spcPct val="100000"/>
              </a:lnSpc>
              <a:buClr>
                <a:srgbClr val="C54A9A"/>
              </a:buClr>
              <a:buFont typeface="Arial" panose="020B0604020202020204" pitchFamily="34" charset="0"/>
              <a:buChar char="•"/>
            </a:pPr>
            <a:r>
              <a:rPr lang="en-US" dirty="0"/>
              <a:t>And as we will see in the next section,  culture examples that draw on  ethnicity or nationality</a:t>
            </a:r>
          </a:p>
          <a:p>
            <a:pPr>
              <a:buClr>
                <a:srgbClr val="C54A9A"/>
              </a:buClr>
            </a:pPr>
            <a:endParaRPr lang="en-US" dirty="0"/>
          </a:p>
        </p:txBody>
      </p:sp>
      <p:sp>
        <p:nvSpPr>
          <p:cNvPr id="25" name="Text Placeholder 5">
            <a:extLst>
              <a:ext uri="{FF2B5EF4-FFF2-40B4-BE49-F238E27FC236}">
                <a16:creationId xmlns:a16="http://schemas.microsoft.com/office/drawing/2014/main" id="{FB7DE8B6-7E0A-489B-A09D-D0464BAE06BF}"/>
              </a:ext>
            </a:extLst>
          </p:cNvPr>
          <p:cNvSpPr txBox="1">
            <a:spLocks/>
          </p:cNvSpPr>
          <p:nvPr/>
        </p:nvSpPr>
        <p:spPr>
          <a:xfrm>
            <a:off x="2931947" y="6531596"/>
            <a:ext cx="5079424" cy="33187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sz="900" dirty="0"/>
              <a:t>https://www.interaction-design.org/literature/article/design-thinking-getting-started-with-empathy</a:t>
            </a:r>
          </a:p>
          <a:p>
            <a:pPr marL="342900" indent="-342900">
              <a:lnSpc>
                <a:spcPct val="100000"/>
              </a:lnSpc>
              <a:buFont typeface="Arial" panose="020B0604020202020204" pitchFamily="34" charset="0"/>
              <a:buChar char="•"/>
            </a:pPr>
            <a:endParaRPr lang="en-US" sz="1000" dirty="0"/>
          </a:p>
          <a:p>
            <a:endParaRPr lang="en-US" sz="1000" dirty="0"/>
          </a:p>
        </p:txBody>
      </p:sp>
      <p:grpSp>
        <p:nvGrpSpPr>
          <p:cNvPr id="17" name="Group 16">
            <a:extLst>
              <a:ext uri="{FF2B5EF4-FFF2-40B4-BE49-F238E27FC236}">
                <a16:creationId xmlns:a16="http://schemas.microsoft.com/office/drawing/2014/main" id="{22A31D92-AFE3-5942-B22F-4B9ACB5AE94D}"/>
              </a:ext>
            </a:extLst>
          </p:cNvPr>
          <p:cNvGrpSpPr/>
          <p:nvPr/>
        </p:nvGrpSpPr>
        <p:grpSpPr>
          <a:xfrm>
            <a:off x="8348263" y="3121999"/>
            <a:ext cx="3280803" cy="2540772"/>
            <a:chOff x="6339715" y="2344321"/>
            <a:chExt cx="2572099" cy="1991926"/>
          </a:xfrm>
        </p:grpSpPr>
        <p:pic>
          <p:nvPicPr>
            <p:cNvPr id="18" name="Picture 17" descr="A picture containing logo&#10;&#10;Description automatically generated">
              <a:extLst>
                <a:ext uri="{FF2B5EF4-FFF2-40B4-BE49-F238E27FC236}">
                  <a16:creationId xmlns:a16="http://schemas.microsoft.com/office/drawing/2014/main" id="{72A5B95A-8D08-A146-83A3-67C35FD2700C}"/>
                </a:ext>
              </a:extLst>
            </p:cNvPr>
            <p:cNvPicPr>
              <a:picLocks noChangeAspect="1"/>
            </p:cNvPicPr>
            <p:nvPr/>
          </p:nvPicPr>
          <p:blipFill>
            <a:blip r:embed="rId2"/>
            <a:stretch>
              <a:fillRect/>
            </a:stretch>
          </p:blipFill>
          <p:spPr>
            <a:xfrm>
              <a:off x="6339715" y="2344321"/>
              <a:ext cx="2572099" cy="1991926"/>
            </a:xfrm>
            <a:prstGeom prst="rect">
              <a:avLst/>
            </a:prstGeom>
          </p:spPr>
        </p:pic>
        <p:pic>
          <p:nvPicPr>
            <p:cNvPr id="19" name="Picture 18" descr="Icon&#10;&#10;Description automatically generated">
              <a:extLst>
                <a:ext uri="{FF2B5EF4-FFF2-40B4-BE49-F238E27FC236}">
                  <a16:creationId xmlns:a16="http://schemas.microsoft.com/office/drawing/2014/main" id="{AA0DC826-4BAB-744B-BC25-4306EBB27852}"/>
                </a:ext>
              </a:extLst>
            </p:cNvPr>
            <p:cNvPicPr>
              <a:picLocks noChangeAspect="1"/>
            </p:cNvPicPr>
            <p:nvPr/>
          </p:nvPicPr>
          <p:blipFill>
            <a:blip r:embed="rId3"/>
            <a:stretch>
              <a:fillRect/>
            </a:stretch>
          </p:blipFill>
          <p:spPr>
            <a:xfrm>
              <a:off x="6961604" y="3278631"/>
              <a:ext cx="224095" cy="244396"/>
            </a:xfrm>
            <a:prstGeom prst="rect">
              <a:avLst/>
            </a:prstGeom>
          </p:spPr>
        </p:pic>
      </p:grpSp>
    </p:spTree>
    <p:extLst>
      <p:ext uri="{BB962C8B-B14F-4D97-AF65-F5344CB8AC3E}">
        <p14:creationId xmlns:p14="http://schemas.microsoft.com/office/powerpoint/2010/main" val="12114536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5715000" y="2556448"/>
            <a:ext cx="6477000" cy="697353"/>
          </a:xfrm>
        </p:spPr>
        <p:txBody>
          <a:bodyPr/>
          <a:lstStyle/>
          <a:p>
            <a:r>
              <a:rPr lang="en-US" dirty="0"/>
              <a:t>USING YOUR CULTURAL BACKGROUND</a:t>
            </a:r>
          </a:p>
        </p:txBody>
      </p:sp>
      <p:grpSp>
        <p:nvGrpSpPr>
          <p:cNvPr id="6" name="Group 5">
            <a:extLst>
              <a:ext uri="{FF2B5EF4-FFF2-40B4-BE49-F238E27FC236}">
                <a16:creationId xmlns:a16="http://schemas.microsoft.com/office/drawing/2014/main" id="{BF47AF47-7859-B343-AFCF-7C5BFA77D1A8}"/>
              </a:ext>
            </a:extLst>
          </p:cNvPr>
          <p:cNvGrpSpPr/>
          <p:nvPr/>
        </p:nvGrpSpPr>
        <p:grpSpPr>
          <a:xfrm>
            <a:off x="742022" y="2038350"/>
            <a:ext cx="5353978" cy="3658552"/>
            <a:chOff x="4896377" y="4309068"/>
            <a:chExt cx="3006708" cy="2054584"/>
          </a:xfrm>
        </p:grpSpPr>
        <p:pic>
          <p:nvPicPr>
            <p:cNvPr id="7" name="Picture 6">
              <a:extLst>
                <a:ext uri="{FF2B5EF4-FFF2-40B4-BE49-F238E27FC236}">
                  <a16:creationId xmlns:a16="http://schemas.microsoft.com/office/drawing/2014/main" id="{37369DD1-97DE-3D4B-8CE7-7066CBA2949E}"/>
                </a:ext>
              </a:extLst>
            </p:cNvPr>
            <p:cNvPicPr>
              <a:picLocks noChangeAspect="1"/>
            </p:cNvPicPr>
            <p:nvPr/>
          </p:nvPicPr>
          <p:blipFill>
            <a:blip r:embed="rId2"/>
            <a:stretch>
              <a:fillRect/>
            </a:stretch>
          </p:blipFill>
          <p:spPr>
            <a:xfrm>
              <a:off x="4896377" y="4309068"/>
              <a:ext cx="3006708" cy="2054584"/>
            </a:xfrm>
            <a:prstGeom prst="rect">
              <a:avLst/>
            </a:prstGeom>
          </p:spPr>
        </p:pic>
        <p:pic>
          <p:nvPicPr>
            <p:cNvPr id="8" name="Picture 7" descr="Icon&#10;&#10;Description automatically generated">
              <a:extLst>
                <a:ext uri="{FF2B5EF4-FFF2-40B4-BE49-F238E27FC236}">
                  <a16:creationId xmlns:a16="http://schemas.microsoft.com/office/drawing/2014/main" id="{B96C7DE5-7516-7C4E-A6A6-A53E56DAB0D5}"/>
                </a:ext>
              </a:extLst>
            </p:cNvPr>
            <p:cNvPicPr>
              <a:picLocks noChangeAspect="1"/>
            </p:cNvPicPr>
            <p:nvPr/>
          </p:nvPicPr>
          <p:blipFill>
            <a:blip r:embed="rId3"/>
            <a:stretch>
              <a:fillRect/>
            </a:stretch>
          </p:blipFill>
          <p:spPr>
            <a:xfrm>
              <a:off x="5227631" y="5239573"/>
              <a:ext cx="194895" cy="212551"/>
            </a:xfrm>
            <a:prstGeom prst="rect">
              <a:avLst/>
            </a:prstGeom>
          </p:spPr>
        </p:pic>
      </p:grpSp>
    </p:spTree>
    <p:extLst>
      <p:ext uri="{BB962C8B-B14F-4D97-AF65-F5344CB8AC3E}">
        <p14:creationId xmlns:p14="http://schemas.microsoft.com/office/powerpoint/2010/main" val="277587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585630" y="1268702"/>
            <a:ext cx="5623549" cy="697353"/>
          </a:xfrm>
        </p:spPr>
        <p:txBody>
          <a:bodyPr/>
          <a:lstStyle/>
          <a:p>
            <a:r>
              <a:rPr lang="en-US" dirty="0"/>
              <a:t>WHAT IS ENTREPRENEURSHIP?</a:t>
            </a:r>
          </a:p>
          <a:p>
            <a:endParaRPr lang="en-US" dirty="0"/>
          </a:p>
        </p:txBody>
      </p:sp>
      <p:grpSp>
        <p:nvGrpSpPr>
          <p:cNvPr id="19" name="Group 18">
            <a:extLst>
              <a:ext uri="{FF2B5EF4-FFF2-40B4-BE49-F238E27FC236}">
                <a16:creationId xmlns:a16="http://schemas.microsoft.com/office/drawing/2014/main" id="{E9832DE1-204C-1645-8D8D-3AEF452E94BB}"/>
              </a:ext>
            </a:extLst>
          </p:cNvPr>
          <p:cNvGrpSpPr/>
          <p:nvPr/>
        </p:nvGrpSpPr>
        <p:grpSpPr>
          <a:xfrm>
            <a:off x="244497" y="1584100"/>
            <a:ext cx="5220049" cy="4365938"/>
            <a:chOff x="4534941" y="638925"/>
            <a:chExt cx="1499470" cy="1254125"/>
          </a:xfrm>
        </p:grpSpPr>
        <p:pic>
          <p:nvPicPr>
            <p:cNvPr id="20" name="Picture 19" descr="Logo&#10;&#10;Description automatically generated with medium confidence">
              <a:extLst>
                <a:ext uri="{FF2B5EF4-FFF2-40B4-BE49-F238E27FC236}">
                  <a16:creationId xmlns:a16="http://schemas.microsoft.com/office/drawing/2014/main" id="{2117A288-153C-2A4E-A2FD-60AC30370B5D}"/>
                </a:ext>
              </a:extLst>
            </p:cNvPr>
            <p:cNvPicPr>
              <a:picLocks noChangeAspect="1"/>
            </p:cNvPicPr>
            <p:nvPr/>
          </p:nvPicPr>
          <p:blipFill>
            <a:blip r:embed="rId2"/>
            <a:stretch>
              <a:fillRect/>
            </a:stretch>
          </p:blipFill>
          <p:spPr>
            <a:xfrm>
              <a:off x="4578037" y="638925"/>
              <a:ext cx="1456374" cy="1254125"/>
            </a:xfrm>
            <a:prstGeom prst="rect">
              <a:avLst/>
            </a:prstGeom>
          </p:spPr>
        </p:pic>
        <p:pic>
          <p:nvPicPr>
            <p:cNvPr id="21" name="Picture 20" descr="Icon&#10;&#10;Description automatically generated">
              <a:extLst>
                <a:ext uri="{FF2B5EF4-FFF2-40B4-BE49-F238E27FC236}">
                  <a16:creationId xmlns:a16="http://schemas.microsoft.com/office/drawing/2014/main" id="{0B411CF4-F062-6C41-AFEE-B8690099AF57}"/>
                </a:ext>
              </a:extLst>
            </p:cNvPr>
            <p:cNvPicPr>
              <a:picLocks noChangeAspect="1"/>
            </p:cNvPicPr>
            <p:nvPr/>
          </p:nvPicPr>
          <p:blipFill>
            <a:blip r:embed="rId3"/>
            <a:stretch>
              <a:fillRect/>
            </a:stretch>
          </p:blipFill>
          <p:spPr>
            <a:xfrm>
              <a:off x="4534941" y="1045995"/>
              <a:ext cx="194895" cy="212551"/>
            </a:xfrm>
            <a:prstGeom prst="rect">
              <a:avLst/>
            </a:prstGeom>
          </p:spPr>
        </p:pic>
      </p:grpSp>
      <p:sp>
        <p:nvSpPr>
          <p:cNvPr id="7" name="TextBox 6">
            <a:extLst>
              <a:ext uri="{FF2B5EF4-FFF2-40B4-BE49-F238E27FC236}">
                <a16:creationId xmlns:a16="http://schemas.microsoft.com/office/drawing/2014/main" id="{D87F7053-DD39-46A1-BDCD-36726C28BEE9}"/>
              </a:ext>
            </a:extLst>
          </p:cNvPr>
          <p:cNvSpPr txBox="1"/>
          <p:nvPr/>
        </p:nvSpPr>
        <p:spPr>
          <a:xfrm>
            <a:off x="5614574" y="2753360"/>
            <a:ext cx="6252306" cy="2862322"/>
          </a:xfrm>
          <a:prstGeom prst="rect">
            <a:avLst/>
          </a:prstGeom>
          <a:noFill/>
        </p:spPr>
        <p:txBody>
          <a:bodyPr wrap="square">
            <a:spAutoFit/>
          </a:bodyPr>
          <a:lstStyle/>
          <a:p>
            <a:pPr algn="just"/>
            <a:r>
              <a:rPr lang="en-US" sz="2000" dirty="0"/>
              <a:t>Entrepreneurship is first and foremost a mindset. There is no application process – it is a decision followed by action. There are all kinds of entrepreneurs from all aspects of life in all sorts of industries.  But </a:t>
            </a:r>
            <a:r>
              <a:rPr lang="en-US" sz="2000" dirty="0">
                <a:solidFill>
                  <a:schemeClr val="bg1"/>
                </a:solidFill>
              </a:rPr>
              <a:t>EMINENT</a:t>
            </a:r>
            <a:r>
              <a:rPr lang="en-US" sz="2000" dirty="0"/>
              <a:t> wants to encourage more migrant women to establish their own business.  </a:t>
            </a:r>
          </a:p>
          <a:p>
            <a:pPr algn="just"/>
            <a:endParaRPr lang="en-US" sz="2000" dirty="0"/>
          </a:p>
          <a:p>
            <a:pPr algn="just"/>
            <a:r>
              <a:rPr lang="en-US" sz="2000" dirty="0"/>
              <a:t>We see your potential and believe in your abilities.  Now, we will help you articulate this potential and abilities on your personal journey to entrepreneurship. </a:t>
            </a:r>
          </a:p>
        </p:txBody>
      </p:sp>
    </p:spTree>
    <p:extLst>
      <p:ext uri="{BB962C8B-B14F-4D97-AF65-F5344CB8AC3E}">
        <p14:creationId xmlns:p14="http://schemas.microsoft.com/office/powerpoint/2010/main" val="21253496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03886" y="948069"/>
            <a:ext cx="10263283" cy="859537"/>
          </a:xfrm>
        </p:spPr>
        <p:txBody>
          <a:bodyPr>
            <a:noAutofit/>
          </a:bodyPr>
          <a:lstStyle/>
          <a:p>
            <a:r>
              <a:rPr lang="en-US" dirty="0"/>
              <a:t>WHAT ABOUT A BUSINESS BASED ON YOUR CULTURE?</a:t>
            </a:r>
          </a:p>
        </p:txBody>
      </p:sp>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603886" y="1943330"/>
            <a:ext cx="7313198" cy="32452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en-US" dirty="0"/>
              <a:t>Culture is our “way of being.” </a:t>
            </a:r>
          </a:p>
          <a:p>
            <a:pPr algn="just"/>
            <a:r>
              <a:rPr lang="en-US" dirty="0"/>
              <a:t>Culture is that which shapes us; it is something which shapes our identity and influences our </a:t>
            </a:r>
            <a:r>
              <a:rPr lang="en-US" dirty="0" err="1"/>
              <a:t>behaviour</a:t>
            </a:r>
            <a:r>
              <a:rPr lang="en-US" dirty="0"/>
              <a:t>. It can be a combination of some or all of these shared things - language, beliefs, values, norms, </a:t>
            </a:r>
            <a:r>
              <a:rPr lang="en-US" dirty="0" err="1"/>
              <a:t>behaviours</a:t>
            </a:r>
            <a:r>
              <a:rPr lang="en-US" dirty="0"/>
              <a:t>, and material objects that are passed down from one generation to the next. </a:t>
            </a:r>
          </a:p>
          <a:p>
            <a:pPr algn="just"/>
            <a:r>
              <a:rPr lang="en-US" dirty="0"/>
              <a:t>Culture is seen in people's writing, religion, music, clothes, cooking, and in what they do. </a:t>
            </a:r>
          </a:p>
          <a:p>
            <a:pPr algn="just"/>
            <a:r>
              <a:rPr lang="en-US" dirty="0"/>
              <a:t>Cultural diversity is important and can be a really strong basis for your business development. </a:t>
            </a:r>
          </a:p>
        </p:txBody>
      </p:sp>
      <p:grpSp>
        <p:nvGrpSpPr>
          <p:cNvPr id="9" name="Google Shape;664;p39">
            <a:extLst>
              <a:ext uri="{FF2B5EF4-FFF2-40B4-BE49-F238E27FC236}">
                <a16:creationId xmlns:a16="http://schemas.microsoft.com/office/drawing/2014/main" id="{ADC87A69-CEFA-444F-BCDF-E30A586C0464}"/>
              </a:ext>
            </a:extLst>
          </p:cNvPr>
          <p:cNvGrpSpPr/>
          <p:nvPr/>
        </p:nvGrpSpPr>
        <p:grpSpPr>
          <a:xfrm>
            <a:off x="249190" y="948069"/>
            <a:ext cx="863029" cy="859537"/>
            <a:chOff x="5941025" y="3634400"/>
            <a:chExt cx="467650" cy="467650"/>
          </a:xfrm>
        </p:grpSpPr>
        <p:sp>
          <p:nvSpPr>
            <p:cNvPr id="10" name="Google Shape;665;p39">
              <a:extLst>
                <a:ext uri="{FF2B5EF4-FFF2-40B4-BE49-F238E27FC236}">
                  <a16:creationId xmlns:a16="http://schemas.microsoft.com/office/drawing/2014/main" id="{0B53E7C0-B326-4C05-ACF7-53B14821D7CB}"/>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6;p39">
              <a:extLst>
                <a:ext uri="{FF2B5EF4-FFF2-40B4-BE49-F238E27FC236}">
                  <a16:creationId xmlns:a16="http://schemas.microsoft.com/office/drawing/2014/main" id="{AF4FF835-A448-445D-8F6B-10DF830C3BA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67;p39">
              <a:extLst>
                <a:ext uri="{FF2B5EF4-FFF2-40B4-BE49-F238E27FC236}">
                  <a16:creationId xmlns:a16="http://schemas.microsoft.com/office/drawing/2014/main" id="{F71F50F9-4BA8-4F8E-BD87-59CBA7B01C0D}"/>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68;p39">
              <a:extLst>
                <a:ext uri="{FF2B5EF4-FFF2-40B4-BE49-F238E27FC236}">
                  <a16:creationId xmlns:a16="http://schemas.microsoft.com/office/drawing/2014/main" id="{B1290456-8915-4F2E-A7DB-EE2C0EFE590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9;p39">
              <a:extLst>
                <a:ext uri="{FF2B5EF4-FFF2-40B4-BE49-F238E27FC236}">
                  <a16:creationId xmlns:a16="http://schemas.microsoft.com/office/drawing/2014/main" id="{28C236BF-F692-45B4-8113-455454A3F229}"/>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70;p39">
              <a:extLst>
                <a:ext uri="{FF2B5EF4-FFF2-40B4-BE49-F238E27FC236}">
                  <a16:creationId xmlns:a16="http://schemas.microsoft.com/office/drawing/2014/main" id="{68ED79E2-685D-40EA-95FD-4572A3B4C2E8}"/>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roup 16">
            <a:extLst>
              <a:ext uri="{FF2B5EF4-FFF2-40B4-BE49-F238E27FC236}">
                <a16:creationId xmlns:a16="http://schemas.microsoft.com/office/drawing/2014/main" id="{8BCBA2CB-5190-4CA6-98FE-3C827A92D891}"/>
              </a:ext>
            </a:extLst>
          </p:cNvPr>
          <p:cNvGrpSpPr/>
          <p:nvPr/>
        </p:nvGrpSpPr>
        <p:grpSpPr>
          <a:xfrm>
            <a:off x="9145562" y="1706885"/>
            <a:ext cx="2587291" cy="4456845"/>
            <a:chOff x="10116297" y="2429213"/>
            <a:chExt cx="1153014" cy="1986172"/>
          </a:xfrm>
        </p:grpSpPr>
        <p:pic>
          <p:nvPicPr>
            <p:cNvPr id="18" name="Picture 17" descr="Icon&#10;&#10;Description automatically generated">
              <a:extLst>
                <a:ext uri="{FF2B5EF4-FFF2-40B4-BE49-F238E27FC236}">
                  <a16:creationId xmlns:a16="http://schemas.microsoft.com/office/drawing/2014/main" id="{626BAB30-10B6-491C-807A-B620640E601A}"/>
                </a:ext>
              </a:extLst>
            </p:cNvPr>
            <p:cNvPicPr>
              <a:picLocks noChangeAspect="1"/>
            </p:cNvPicPr>
            <p:nvPr/>
          </p:nvPicPr>
          <p:blipFill>
            <a:blip r:embed="rId2"/>
            <a:stretch>
              <a:fillRect/>
            </a:stretch>
          </p:blipFill>
          <p:spPr>
            <a:xfrm>
              <a:off x="10116297" y="2429213"/>
              <a:ext cx="1153014" cy="1986172"/>
            </a:xfrm>
            <a:prstGeom prst="rect">
              <a:avLst/>
            </a:prstGeom>
          </p:spPr>
        </p:pic>
        <p:pic>
          <p:nvPicPr>
            <p:cNvPr id="19" name="Picture 18" descr="Icon&#10;&#10;Description automatically generated">
              <a:extLst>
                <a:ext uri="{FF2B5EF4-FFF2-40B4-BE49-F238E27FC236}">
                  <a16:creationId xmlns:a16="http://schemas.microsoft.com/office/drawing/2014/main" id="{06E8911F-BFC1-428C-96B2-DCFB8A607DC9}"/>
                </a:ext>
              </a:extLst>
            </p:cNvPr>
            <p:cNvPicPr>
              <a:picLocks noChangeAspect="1"/>
            </p:cNvPicPr>
            <p:nvPr/>
          </p:nvPicPr>
          <p:blipFill>
            <a:blip r:embed="rId3"/>
            <a:stretch>
              <a:fillRect/>
            </a:stretch>
          </p:blipFill>
          <p:spPr>
            <a:xfrm rot="20746928" flipH="1">
              <a:off x="10829835" y="3496747"/>
              <a:ext cx="179781" cy="196068"/>
            </a:xfrm>
            <a:prstGeom prst="rect">
              <a:avLst/>
            </a:prstGeom>
          </p:spPr>
        </p:pic>
      </p:grpSp>
      <p:sp>
        <p:nvSpPr>
          <p:cNvPr id="2" name="TextBox 1">
            <a:extLst>
              <a:ext uri="{FF2B5EF4-FFF2-40B4-BE49-F238E27FC236}">
                <a16:creationId xmlns:a16="http://schemas.microsoft.com/office/drawing/2014/main" id="{7367C882-449E-42F5-AB3F-6289817FC5AE}"/>
              </a:ext>
            </a:extLst>
          </p:cNvPr>
          <p:cNvSpPr txBox="1"/>
          <p:nvPr/>
        </p:nvSpPr>
        <p:spPr>
          <a:xfrm>
            <a:off x="9712960" y="2325403"/>
            <a:ext cx="1605280" cy="1200329"/>
          </a:xfrm>
          <a:prstGeom prst="rect">
            <a:avLst/>
          </a:prstGeom>
          <a:noFill/>
        </p:spPr>
        <p:txBody>
          <a:bodyPr wrap="square" rtlCol="0">
            <a:spAutoFit/>
          </a:bodyPr>
          <a:lstStyle/>
          <a:p>
            <a:r>
              <a:rPr lang="en-GB" i="1" dirty="0">
                <a:solidFill>
                  <a:srgbClr val="1EB3DD"/>
                </a:solidFill>
              </a:rPr>
              <a:t>My culture is a rich source of new business ideas</a:t>
            </a:r>
            <a:endParaRPr lang="en-IE" i="1" dirty="0">
              <a:solidFill>
                <a:srgbClr val="1EB3DD"/>
              </a:solidFill>
            </a:endParaRPr>
          </a:p>
        </p:txBody>
      </p:sp>
    </p:spTree>
    <p:extLst>
      <p:ext uri="{BB962C8B-B14F-4D97-AF65-F5344CB8AC3E}">
        <p14:creationId xmlns:p14="http://schemas.microsoft.com/office/powerpoint/2010/main" val="7901264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664;p39">
            <a:extLst>
              <a:ext uri="{FF2B5EF4-FFF2-40B4-BE49-F238E27FC236}">
                <a16:creationId xmlns:a16="http://schemas.microsoft.com/office/drawing/2014/main" id="{ADC87A69-CEFA-444F-BCDF-E30A586C0464}"/>
              </a:ext>
            </a:extLst>
          </p:cNvPr>
          <p:cNvGrpSpPr/>
          <p:nvPr/>
        </p:nvGrpSpPr>
        <p:grpSpPr>
          <a:xfrm>
            <a:off x="249190" y="948069"/>
            <a:ext cx="863029" cy="859537"/>
            <a:chOff x="5941025" y="3634400"/>
            <a:chExt cx="467650" cy="467650"/>
          </a:xfrm>
        </p:grpSpPr>
        <p:sp>
          <p:nvSpPr>
            <p:cNvPr id="10" name="Google Shape;665;p39">
              <a:extLst>
                <a:ext uri="{FF2B5EF4-FFF2-40B4-BE49-F238E27FC236}">
                  <a16:creationId xmlns:a16="http://schemas.microsoft.com/office/drawing/2014/main" id="{0B53E7C0-B326-4C05-ACF7-53B14821D7CB}"/>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6;p39">
              <a:extLst>
                <a:ext uri="{FF2B5EF4-FFF2-40B4-BE49-F238E27FC236}">
                  <a16:creationId xmlns:a16="http://schemas.microsoft.com/office/drawing/2014/main" id="{AF4FF835-A448-445D-8F6B-10DF830C3BA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67;p39">
              <a:extLst>
                <a:ext uri="{FF2B5EF4-FFF2-40B4-BE49-F238E27FC236}">
                  <a16:creationId xmlns:a16="http://schemas.microsoft.com/office/drawing/2014/main" id="{F71F50F9-4BA8-4F8E-BD87-59CBA7B01C0D}"/>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68;p39">
              <a:extLst>
                <a:ext uri="{FF2B5EF4-FFF2-40B4-BE49-F238E27FC236}">
                  <a16:creationId xmlns:a16="http://schemas.microsoft.com/office/drawing/2014/main" id="{B1290456-8915-4F2E-A7DB-EE2C0EFE590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9;p39">
              <a:extLst>
                <a:ext uri="{FF2B5EF4-FFF2-40B4-BE49-F238E27FC236}">
                  <a16:creationId xmlns:a16="http://schemas.microsoft.com/office/drawing/2014/main" id="{28C236BF-F692-45B4-8113-455454A3F229}"/>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70;p39">
              <a:extLst>
                <a:ext uri="{FF2B5EF4-FFF2-40B4-BE49-F238E27FC236}">
                  <a16:creationId xmlns:a16="http://schemas.microsoft.com/office/drawing/2014/main" id="{68ED79E2-685D-40EA-95FD-4572A3B4C2E8}"/>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 name="Picture Placeholder 8">
            <a:extLst>
              <a:ext uri="{FF2B5EF4-FFF2-40B4-BE49-F238E27FC236}">
                <a16:creationId xmlns:a16="http://schemas.microsoft.com/office/drawing/2014/main" id="{5A57A910-7847-49BF-82CD-522429F086CC}"/>
              </a:ext>
            </a:extLst>
          </p:cNvPr>
          <p:cNvPicPr>
            <a:picLocks noChangeAspect="1"/>
          </p:cNvPicPr>
          <p:nvPr/>
        </p:nvPicPr>
        <p:blipFill rotWithShape="1">
          <a:blip r:embed="rId2">
            <a:extLst>
              <a:ext uri="{28A0092B-C50C-407E-A947-70E740481C1C}">
                <a14:useLocalDpi xmlns:a14="http://schemas.microsoft.com/office/drawing/2010/main" val="0"/>
              </a:ext>
            </a:extLst>
          </a:blip>
          <a:srcRect l="2468" t="603" r="605" b="-5328"/>
          <a:stretch/>
        </p:blipFill>
        <p:spPr>
          <a:xfrm>
            <a:off x="7523858" y="1248517"/>
            <a:ext cx="4177359" cy="3105208"/>
          </a:xfrm>
          <a:prstGeom prst="rect">
            <a:avLst/>
          </a:prstGeom>
        </p:spPr>
      </p:pic>
      <p:grpSp>
        <p:nvGrpSpPr>
          <p:cNvPr id="2" name="Group 1">
            <a:extLst>
              <a:ext uri="{FF2B5EF4-FFF2-40B4-BE49-F238E27FC236}">
                <a16:creationId xmlns:a16="http://schemas.microsoft.com/office/drawing/2014/main" id="{C8F510F2-E1BA-6A4D-885E-1142D7E5DA0F}"/>
              </a:ext>
            </a:extLst>
          </p:cNvPr>
          <p:cNvGrpSpPr/>
          <p:nvPr/>
        </p:nvGrpSpPr>
        <p:grpSpPr>
          <a:xfrm flipH="1">
            <a:off x="9864987" y="2605699"/>
            <a:ext cx="1836230" cy="3496052"/>
            <a:chOff x="10064702" y="2287292"/>
            <a:chExt cx="1836230" cy="3496052"/>
          </a:xfrm>
        </p:grpSpPr>
        <p:grpSp>
          <p:nvGrpSpPr>
            <p:cNvPr id="19" name="Group 18">
              <a:extLst>
                <a:ext uri="{FF2B5EF4-FFF2-40B4-BE49-F238E27FC236}">
                  <a16:creationId xmlns:a16="http://schemas.microsoft.com/office/drawing/2014/main" id="{C7E4570A-83B7-6D4F-8F2C-E009A3382107}"/>
                </a:ext>
              </a:extLst>
            </p:cNvPr>
            <p:cNvGrpSpPr/>
            <p:nvPr/>
          </p:nvGrpSpPr>
          <p:grpSpPr>
            <a:xfrm>
              <a:off x="10064702" y="2287292"/>
              <a:ext cx="1836230" cy="3496052"/>
              <a:chOff x="5891386" y="4514085"/>
              <a:chExt cx="1096679" cy="2087999"/>
            </a:xfrm>
          </p:grpSpPr>
          <p:pic>
            <p:nvPicPr>
              <p:cNvPr id="20" name="Picture 19" descr="Icon&#10;&#10;Description automatically generated">
                <a:extLst>
                  <a:ext uri="{FF2B5EF4-FFF2-40B4-BE49-F238E27FC236}">
                    <a16:creationId xmlns:a16="http://schemas.microsoft.com/office/drawing/2014/main" id="{E168D533-9CF9-4A45-8CA6-63E6689703A9}"/>
                  </a:ext>
                </a:extLst>
              </p:cNvPr>
              <p:cNvPicPr>
                <a:picLocks noChangeAspect="1"/>
              </p:cNvPicPr>
              <p:nvPr/>
            </p:nvPicPr>
            <p:blipFill>
              <a:blip r:embed="rId3"/>
              <a:stretch>
                <a:fillRect/>
              </a:stretch>
            </p:blipFill>
            <p:spPr>
              <a:xfrm>
                <a:off x="5891386" y="4514085"/>
                <a:ext cx="1096679" cy="2087999"/>
              </a:xfrm>
              <a:prstGeom prst="rect">
                <a:avLst/>
              </a:prstGeom>
            </p:spPr>
          </p:pic>
          <p:pic>
            <p:nvPicPr>
              <p:cNvPr id="21" name="Picture 20" descr="Icon&#10;&#10;Description automatically generated">
                <a:extLst>
                  <a:ext uri="{FF2B5EF4-FFF2-40B4-BE49-F238E27FC236}">
                    <a16:creationId xmlns:a16="http://schemas.microsoft.com/office/drawing/2014/main" id="{295EFA4B-2FC8-8D47-BC54-633B099A29D4}"/>
                  </a:ext>
                </a:extLst>
              </p:cNvPr>
              <p:cNvPicPr>
                <a:picLocks noChangeAspect="1"/>
              </p:cNvPicPr>
              <p:nvPr/>
            </p:nvPicPr>
            <p:blipFill>
              <a:blip r:embed="rId4"/>
              <a:stretch>
                <a:fillRect/>
              </a:stretch>
            </p:blipFill>
            <p:spPr>
              <a:xfrm rot="20310834">
                <a:off x="6164824" y="5842832"/>
                <a:ext cx="179368" cy="195618"/>
              </a:xfrm>
              <a:prstGeom prst="rect">
                <a:avLst/>
              </a:prstGeom>
            </p:spPr>
          </p:pic>
        </p:grpSp>
        <p:pic>
          <p:nvPicPr>
            <p:cNvPr id="22" name="Picture 21">
              <a:extLst>
                <a:ext uri="{FF2B5EF4-FFF2-40B4-BE49-F238E27FC236}">
                  <a16:creationId xmlns:a16="http://schemas.microsoft.com/office/drawing/2014/main" id="{A4C8DF67-9385-A747-A84B-E4742016DB8B}"/>
                </a:ext>
              </a:extLst>
            </p:cNvPr>
            <p:cNvPicPr>
              <a:picLocks noChangeAspect="1"/>
            </p:cNvPicPr>
            <p:nvPr/>
          </p:nvPicPr>
          <p:blipFill rotWithShape="1">
            <a:blip r:embed="rId5">
              <a:extLst>
                <a:ext uri="{28A0092B-C50C-407E-A947-70E740481C1C}">
                  <a14:useLocalDpi xmlns:a14="http://schemas.microsoft.com/office/drawing/2010/main" val="0"/>
                </a:ext>
              </a:extLst>
            </a:blip>
            <a:srcRect l="68209"/>
            <a:stretch/>
          </p:blipFill>
          <p:spPr>
            <a:xfrm flipH="1">
              <a:off x="10090460" y="2693006"/>
              <a:ext cx="1326361" cy="1294180"/>
            </a:xfrm>
            <a:prstGeom prst="rect">
              <a:avLst/>
            </a:prstGeom>
            <a:effectLst>
              <a:outerShdw blurRad="50800" dist="38100" dir="2700000" algn="tl" rotWithShape="0">
                <a:prstClr val="black">
                  <a:alpha val="40000"/>
                </a:prstClr>
              </a:outerShdw>
            </a:effectLst>
          </p:spPr>
        </p:pic>
      </p:grpSp>
      <p:sp>
        <p:nvSpPr>
          <p:cNvPr id="23" name="Text Placeholder 5">
            <a:extLst>
              <a:ext uri="{FF2B5EF4-FFF2-40B4-BE49-F238E27FC236}">
                <a16:creationId xmlns:a16="http://schemas.microsoft.com/office/drawing/2014/main" id="{70913620-84E7-2B4C-98E2-C2F1B8AE374E}"/>
              </a:ext>
            </a:extLst>
          </p:cNvPr>
          <p:cNvSpPr txBox="1">
            <a:spLocks/>
          </p:cNvSpPr>
          <p:nvPr/>
        </p:nvSpPr>
        <p:spPr>
          <a:xfrm>
            <a:off x="1474954" y="2639789"/>
            <a:ext cx="5864588" cy="357611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000" dirty="0">
                <a:solidFill>
                  <a:srgbClr val="C54A9A"/>
                </a:solidFill>
              </a:rPr>
              <a:t>Craft And Culture In Sweden</a:t>
            </a:r>
          </a:p>
          <a:p>
            <a:endParaRPr lang="en-US" dirty="0"/>
          </a:p>
          <a:p>
            <a:r>
              <a:rPr lang="en-US" dirty="0"/>
              <a:t>Swedish design is so much more than minimalism and IKEA. Swedish craft and design spans everything from traditional crafts, such as glass and Sami handicrafts, to exciting contemporary designs and materials, often eco and sustainable</a:t>
            </a:r>
          </a:p>
          <a:p>
            <a:endParaRPr lang="en-US" dirty="0"/>
          </a:p>
        </p:txBody>
      </p:sp>
      <p:sp>
        <p:nvSpPr>
          <p:cNvPr id="24" name="Text Placeholder 4">
            <a:extLst>
              <a:ext uri="{FF2B5EF4-FFF2-40B4-BE49-F238E27FC236}">
                <a16:creationId xmlns:a16="http://schemas.microsoft.com/office/drawing/2014/main" id="{03D3113A-CEED-654D-A668-F6782F77AFAC}"/>
              </a:ext>
            </a:extLst>
          </p:cNvPr>
          <p:cNvSpPr>
            <a:spLocks noGrp="1"/>
          </p:cNvSpPr>
          <p:nvPr>
            <p:ph type="body" sz="quarter" idx="13"/>
          </p:nvPr>
        </p:nvSpPr>
        <p:spPr>
          <a:xfrm>
            <a:off x="1675006" y="948069"/>
            <a:ext cx="6155349" cy="859537"/>
          </a:xfrm>
        </p:spPr>
        <p:txBody>
          <a:bodyPr>
            <a:noAutofit/>
          </a:bodyPr>
          <a:lstStyle/>
          <a:p>
            <a:r>
              <a:rPr lang="en-US" dirty="0"/>
              <a:t>WHAT ABOUT A BUSINESS BASED ON YOUR CULTURE?</a:t>
            </a:r>
          </a:p>
        </p:txBody>
      </p:sp>
    </p:spTree>
    <p:extLst>
      <p:ext uri="{BB962C8B-B14F-4D97-AF65-F5344CB8AC3E}">
        <p14:creationId xmlns:p14="http://schemas.microsoft.com/office/powerpoint/2010/main" val="30937221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587573" y="2248668"/>
            <a:ext cx="8054267" cy="32452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000" dirty="0">
                <a:solidFill>
                  <a:srgbClr val="C54A9A"/>
                </a:solidFill>
              </a:rPr>
              <a:t>Storytelling and Mythology in Ireland</a:t>
            </a:r>
          </a:p>
          <a:p>
            <a:endParaRPr lang="en-US" sz="800" dirty="0"/>
          </a:p>
          <a:p>
            <a:pPr algn="just"/>
            <a:r>
              <a:rPr lang="en-US" dirty="0"/>
              <a:t>Ireland is famous for its myths and legends that have been passed on from generation to generation. From goddesses to high kings, giants to leprechauns, Ireland is overflowing with stories that have very much become a part of the history and culture of Ireland. Irish people have a rich history in storytelling which was used to pass information down through the generations.</a:t>
            </a:r>
          </a:p>
          <a:p>
            <a:endParaRPr lang="en-US" dirty="0"/>
          </a:p>
        </p:txBody>
      </p:sp>
      <p:grpSp>
        <p:nvGrpSpPr>
          <p:cNvPr id="9" name="Google Shape;664;p39">
            <a:extLst>
              <a:ext uri="{FF2B5EF4-FFF2-40B4-BE49-F238E27FC236}">
                <a16:creationId xmlns:a16="http://schemas.microsoft.com/office/drawing/2014/main" id="{ADC87A69-CEFA-444F-BCDF-E30A586C0464}"/>
              </a:ext>
            </a:extLst>
          </p:cNvPr>
          <p:cNvGrpSpPr/>
          <p:nvPr/>
        </p:nvGrpSpPr>
        <p:grpSpPr>
          <a:xfrm>
            <a:off x="249190" y="948069"/>
            <a:ext cx="863029" cy="859537"/>
            <a:chOff x="5941025" y="3634400"/>
            <a:chExt cx="467650" cy="467650"/>
          </a:xfrm>
        </p:grpSpPr>
        <p:sp>
          <p:nvSpPr>
            <p:cNvPr id="10" name="Google Shape;665;p39">
              <a:extLst>
                <a:ext uri="{FF2B5EF4-FFF2-40B4-BE49-F238E27FC236}">
                  <a16:creationId xmlns:a16="http://schemas.microsoft.com/office/drawing/2014/main" id="{0B53E7C0-B326-4C05-ACF7-53B14821D7CB}"/>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6;p39">
              <a:extLst>
                <a:ext uri="{FF2B5EF4-FFF2-40B4-BE49-F238E27FC236}">
                  <a16:creationId xmlns:a16="http://schemas.microsoft.com/office/drawing/2014/main" id="{AF4FF835-A448-445D-8F6B-10DF830C3BA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67;p39">
              <a:extLst>
                <a:ext uri="{FF2B5EF4-FFF2-40B4-BE49-F238E27FC236}">
                  <a16:creationId xmlns:a16="http://schemas.microsoft.com/office/drawing/2014/main" id="{F71F50F9-4BA8-4F8E-BD87-59CBA7B01C0D}"/>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68;p39">
              <a:extLst>
                <a:ext uri="{FF2B5EF4-FFF2-40B4-BE49-F238E27FC236}">
                  <a16:creationId xmlns:a16="http://schemas.microsoft.com/office/drawing/2014/main" id="{B1290456-8915-4F2E-A7DB-EE2C0EFE590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9;p39">
              <a:extLst>
                <a:ext uri="{FF2B5EF4-FFF2-40B4-BE49-F238E27FC236}">
                  <a16:creationId xmlns:a16="http://schemas.microsoft.com/office/drawing/2014/main" id="{28C236BF-F692-45B4-8113-455454A3F229}"/>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70;p39">
              <a:extLst>
                <a:ext uri="{FF2B5EF4-FFF2-40B4-BE49-F238E27FC236}">
                  <a16:creationId xmlns:a16="http://schemas.microsoft.com/office/drawing/2014/main" id="{68ED79E2-685D-40EA-95FD-4572A3B4C2E8}"/>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D9A97344-0471-3048-83F0-29FB5AB8A410}"/>
              </a:ext>
            </a:extLst>
          </p:cNvPr>
          <p:cNvGrpSpPr/>
          <p:nvPr/>
        </p:nvGrpSpPr>
        <p:grpSpPr>
          <a:xfrm>
            <a:off x="9864987" y="2605699"/>
            <a:ext cx="1886967" cy="3496052"/>
            <a:chOff x="9864987" y="2605699"/>
            <a:chExt cx="1886967" cy="3496052"/>
          </a:xfrm>
        </p:grpSpPr>
        <p:grpSp>
          <p:nvGrpSpPr>
            <p:cNvPr id="24" name="Group 23">
              <a:extLst>
                <a:ext uri="{FF2B5EF4-FFF2-40B4-BE49-F238E27FC236}">
                  <a16:creationId xmlns:a16="http://schemas.microsoft.com/office/drawing/2014/main" id="{1A4A93F9-AF51-9445-B2C3-5D4964AB7514}"/>
                </a:ext>
              </a:extLst>
            </p:cNvPr>
            <p:cNvGrpSpPr/>
            <p:nvPr/>
          </p:nvGrpSpPr>
          <p:grpSpPr>
            <a:xfrm flipH="1">
              <a:off x="9864987" y="2605699"/>
              <a:ext cx="1836230" cy="3496052"/>
              <a:chOff x="5891386" y="4514085"/>
              <a:chExt cx="1096679" cy="2087999"/>
            </a:xfrm>
          </p:grpSpPr>
          <p:pic>
            <p:nvPicPr>
              <p:cNvPr id="25" name="Picture 24" descr="Icon&#10;&#10;Description automatically generated">
                <a:extLst>
                  <a:ext uri="{FF2B5EF4-FFF2-40B4-BE49-F238E27FC236}">
                    <a16:creationId xmlns:a16="http://schemas.microsoft.com/office/drawing/2014/main" id="{7C130088-960C-8B4E-ABA6-905C43D0C7E0}"/>
                  </a:ext>
                </a:extLst>
              </p:cNvPr>
              <p:cNvPicPr>
                <a:picLocks noChangeAspect="1"/>
              </p:cNvPicPr>
              <p:nvPr/>
            </p:nvPicPr>
            <p:blipFill>
              <a:blip r:embed="rId2"/>
              <a:stretch>
                <a:fillRect/>
              </a:stretch>
            </p:blipFill>
            <p:spPr>
              <a:xfrm>
                <a:off x="5891386" y="4514085"/>
                <a:ext cx="1096679" cy="2087999"/>
              </a:xfrm>
              <a:prstGeom prst="rect">
                <a:avLst/>
              </a:prstGeom>
            </p:spPr>
          </p:pic>
          <p:pic>
            <p:nvPicPr>
              <p:cNvPr id="26" name="Picture 25" descr="Icon&#10;&#10;Description automatically generated">
                <a:extLst>
                  <a:ext uri="{FF2B5EF4-FFF2-40B4-BE49-F238E27FC236}">
                    <a16:creationId xmlns:a16="http://schemas.microsoft.com/office/drawing/2014/main" id="{1484C55C-1E41-C642-85AF-9DA399BD1275}"/>
                  </a:ext>
                </a:extLst>
              </p:cNvPr>
              <p:cNvPicPr>
                <a:picLocks noChangeAspect="1"/>
              </p:cNvPicPr>
              <p:nvPr/>
            </p:nvPicPr>
            <p:blipFill>
              <a:blip r:embed="rId3"/>
              <a:stretch>
                <a:fillRect/>
              </a:stretch>
            </p:blipFill>
            <p:spPr>
              <a:xfrm rot="20310834">
                <a:off x="6164824" y="5842832"/>
                <a:ext cx="179368" cy="195618"/>
              </a:xfrm>
              <a:prstGeom prst="rect">
                <a:avLst/>
              </a:prstGeom>
            </p:spPr>
          </p:pic>
        </p:grpSp>
        <p:pic>
          <p:nvPicPr>
            <p:cNvPr id="27" name="Picture 26">
              <a:extLst>
                <a:ext uri="{FF2B5EF4-FFF2-40B4-BE49-F238E27FC236}">
                  <a16:creationId xmlns:a16="http://schemas.microsoft.com/office/drawing/2014/main" id="{8FF5EE78-B329-1849-94D8-1B0852C6FC62}"/>
                </a:ext>
              </a:extLst>
            </p:cNvPr>
            <p:cNvPicPr>
              <a:picLocks noChangeAspect="1"/>
            </p:cNvPicPr>
            <p:nvPr/>
          </p:nvPicPr>
          <p:blipFill rotWithShape="1">
            <a:blip r:embed="rId4">
              <a:extLst>
                <a:ext uri="{28A0092B-C50C-407E-A947-70E740481C1C}">
                  <a14:useLocalDpi xmlns:a14="http://schemas.microsoft.com/office/drawing/2010/main" val="0"/>
                </a:ext>
              </a:extLst>
            </a:blip>
            <a:srcRect l="35000" t="474" r="32936" b="-474"/>
            <a:stretch/>
          </p:blipFill>
          <p:spPr>
            <a:xfrm>
              <a:off x="10414187" y="2959043"/>
              <a:ext cx="1337767" cy="1294180"/>
            </a:xfrm>
            <a:prstGeom prst="rect">
              <a:avLst/>
            </a:prstGeom>
            <a:effectLst>
              <a:outerShdw blurRad="50800" dist="38100" dir="2700000" algn="tl" rotWithShape="0">
                <a:prstClr val="black">
                  <a:alpha val="40000"/>
                </a:prstClr>
              </a:outerShdw>
            </a:effectLst>
          </p:spPr>
        </p:pic>
      </p:grpSp>
      <p:sp>
        <p:nvSpPr>
          <p:cNvPr id="28" name="Text Placeholder 4">
            <a:extLst>
              <a:ext uri="{FF2B5EF4-FFF2-40B4-BE49-F238E27FC236}">
                <a16:creationId xmlns:a16="http://schemas.microsoft.com/office/drawing/2014/main" id="{C93E04D5-CBC9-2246-8EE6-C3B55E11A4F1}"/>
              </a:ext>
            </a:extLst>
          </p:cNvPr>
          <p:cNvSpPr txBox="1">
            <a:spLocks/>
          </p:cNvSpPr>
          <p:nvPr/>
        </p:nvSpPr>
        <p:spPr>
          <a:xfrm>
            <a:off x="1675006" y="948069"/>
            <a:ext cx="6155349" cy="8595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WHAT ABOUT A BUSINESS BASED ON YOUR CULTURE?</a:t>
            </a:r>
          </a:p>
        </p:txBody>
      </p:sp>
    </p:spTree>
    <p:extLst>
      <p:ext uri="{BB962C8B-B14F-4D97-AF65-F5344CB8AC3E}">
        <p14:creationId xmlns:p14="http://schemas.microsoft.com/office/powerpoint/2010/main" val="34051152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857679" y="2764380"/>
            <a:ext cx="6155349" cy="32452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rgbClr val="C54A9A"/>
                </a:solidFill>
              </a:rPr>
              <a:t>THE IRISH FAIRY DOOR COMPANY </a:t>
            </a:r>
            <a:r>
              <a:rPr lang="en-US" dirty="0"/>
              <a:t>Aoife Lawler and Niamh Sherwin Barry set up their business to help fairies relocate into homes and gardens all over the world by producing high-quality wooden Irish fairy doors.</a:t>
            </a:r>
          </a:p>
          <a:p>
            <a:endParaRPr lang="en-US" dirty="0"/>
          </a:p>
          <a:p>
            <a:r>
              <a:rPr lang="en-US" dirty="0"/>
              <a:t>The Irish Fairy Door Company, now </a:t>
            </a:r>
            <a:r>
              <a:rPr lang="en-US" b="1" dirty="0">
                <a:solidFill>
                  <a:srgbClr val="C54A9A"/>
                </a:solidFill>
              </a:rPr>
              <a:t>employs 15 people</a:t>
            </a:r>
            <a:r>
              <a:rPr lang="en-US" dirty="0"/>
              <a:t>, started trading in August 2013.</a:t>
            </a:r>
          </a:p>
          <a:p>
            <a:endParaRPr lang="en-US" dirty="0"/>
          </a:p>
        </p:txBody>
      </p:sp>
      <p:grpSp>
        <p:nvGrpSpPr>
          <p:cNvPr id="9" name="Google Shape;664;p39">
            <a:extLst>
              <a:ext uri="{FF2B5EF4-FFF2-40B4-BE49-F238E27FC236}">
                <a16:creationId xmlns:a16="http://schemas.microsoft.com/office/drawing/2014/main" id="{ADC87A69-CEFA-444F-BCDF-E30A586C0464}"/>
              </a:ext>
            </a:extLst>
          </p:cNvPr>
          <p:cNvGrpSpPr/>
          <p:nvPr/>
        </p:nvGrpSpPr>
        <p:grpSpPr>
          <a:xfrm>
            <a:off x="249190" y="948069"/>
            <a:ext cx="863029" cy="859537"/>
            <a:chOff x="5941025" y="3634400"/>
            <a:chExt cx="467650" cy="467650"/>
          </a:xfrm>
        </p:grpSpPr>
        <p:sp>
          <p:nvSpPr>
            <p:cNvPr id="10" name="Google Shape;665;p39">
              <a:extLst>
                <a:ext uri="{FF2B5EF4-FFF2-40B4-BE49-F238E27FC236}">
                  <a16:creationId xmlns:a16="http://schemas.microsoft.com/office/drawing/2014/main" id="{0B53E7C0-B326-4C05-ACF7-53B14821D7CB}"/>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6;p39">
              <a:extLst>
                <a:ext uri="{FF2B5EF4-FFF2-40B4-BE49-F238E27FC236}">
                  <a16:creationId xmlns:a16="http://schemas.microsoft.com/office/drawing/2014/main" id="{AF4FF835-A448-445D-8F6B-10DF830C3BA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67;p39">
              <a:extLst>
                <a:ext uri="{FF2B5EF4-FFF2-40B4-BE49-F238E27FC236}">
                  <a16:creationId xmlns:a16="http://schemas.microsoft.com/office/drawing/2014/main" id="{F71F50F9-4BA8-4F8E-BD87-59CBA7B01C0D}"/>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68;p39">
              <a:extLst>
                <a:ext uri="{FF2B5EF4-FFF2-40B4-BE49-F238E27FC236}">
                  <a16:creationId xmlns:a16="http://schemas.microsoft.com/office/drawing/2014/main" id="{B1290456-8915-4F2E-A7DB-EE2C0EFE590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9;p39">
              <a:extLst>
                <a:ext uri="{FF2B5EF4-FFF2-40B4-BE49-F238E27FC236}">
                  <a16:creationId xmlns:a16="http://schemas.microsoft.com/office/drawing/2014/main" id="{28C236BF-F692-45B4-8113-455454A3F229}"/>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70;p39">
              <a:extLst>
                <a:ext uri="{FF2B5EF4-FFF2-40B4-BE49-F238E27FC236}">
                  <a16:creationId xmlns:a16="http://schemas.microsoft.com/office/drawing/2014/main" id="{68ED79E2-685D-40EA-95FD-4572A3B4C2E8}"/>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 name="Picture 16">
            <a:extLst>
              <a:ext uri="{FF2B5EF4-FFF2-40B4-BE49-F238E27FC236}">
                <a16:creationId xmlns:a16="http://schemas.microsoft.com/office/drawing/2014/main" id="{5F9AFA09-C437-4CC7-8918-EBD008F95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3571" y="677368"/>
            <a:ext cx="3496052" cy="3496052"/>
          </a:xfrm>
          <a:prstGeom prst="rect">
            <a:avLst/>
          </a:prstGeom>
        </p:spPr>
      </p:pic>
      <p:grpSp>
        <p:nvGrpSpPr>
          <p:cNvPr id="20" name="Group 19">
            <a:extLst>
              <a:ext uri="{FF2B5EF4-FFF2-40B4-BE49-F238E27FC236}">
                <a16:creationId xmlns:a16="http://schemas.microsoft.com/office/drawing/2014/main" id="{C1D80AFC-C22F-FF43-A739-E590A7D991FE}"/>
              </a:ext>
            </a:extLst>
          </p:cNvPr>
          <p:cNvGrpSpPr/>
          <p:nvPr/>
        </p:nvGrpSpPr>
        <p:grpSpPr>
          <a:xfrm>
            <a:off x="9864987" y="2605699"/>
            <a:ext cx="1886967" cy="3496052"/>
            <a:chOff x="9864987" y="2605699"/>
            <a:chExt cx="1886967" cy="3496052"/>
          </a:xfrm>
        </p:grpSpPr>
        <p:grpSp>
          <p:nvGrpSpPr>
            <p:cNvPr id="21" name="Group 20">
              <a:extLst>
                <a:ext uri="{FF2B5EF4-FFF2-40B4-BE49-F238E27FC236}">
                  <a16:creationId xmlns:a16="http://schemas.microsoft.com/office/drawing/2014/main" id="{96C49BF3-3C61-8942-A318-DA2031488B12}"/>
                </a:ext>
              </a:extLst>
            </p:cNvPr>
            <p:cNvGrpSpPr/>
            <p:nvPr/>
          </p:nvGrpSpPr>
          <p:grpSpPr>
            <a:xfrm flipH="1">
              <a:off x="9864987" y="2605699"/>
              <a:ext cx="1836230" cy="3496052"/>
              <a:chOff x="5891386" y="4514085"/>
              <a:chExt cx="1096679" cy="2087999"/>
            </a:xfrm>
          </p:grpSpPr>
          <p:pic>
            <p:nvPicPr>
              <p:cNvPr id="23" name="Picture 22" descr="Icon&#10;&#10;Description automatically generated">
                <a:extLst>
                  <a:ext uri="{FF2B5EF4-FFF2-40B4-BE49-F238E27FC236}">
                    <a16:creationId xmlns:a16="http://schemas.microsoft.com/office/drawing/2014/main" id="{885D3318-BC3C-954F-9A41-C0C72352F0F5}"/>
                  </a:ext>
                </a:extLst>
              </p:cNvPr>
              <p:cNvPicPr>
                <a:picLocks noChangeAspect="1"/>
              </p:cNvPicPr>
              <p:nvPr/>
            </p:nvPicPr>
            <p:blipFill>
              <a:blip r:embed="rId3"/>
              <a:stretch>
                <a:fillRect/>
              </a:stretch>
            </p:blipFill>
            <p:spPr>
              <a:xfrm>
                <a:off x="5891386" y="4514085"/>
                <a:ext cx="1096679" cy="2087999"/>
              </a:xfrm>
              <a:prstGeom prst="rect">
                <a:avLst/>
              </a:prstGeom>
            </p:spPr>
          </p:pic>
          <p:pic>
            <p:nvPicPr>
              <p:cNvPr id="24" name="Picture 23" descr="Icon&#10;&#10;Description automatically generated">
                <a:extLst>
                  <a:ext uri="{FF2B5EF4-FFF2-40B4-BE49-F238E27FC236}">
                    <a16:creationId xmlns:a16="http://schemas.microsoft.com/office/drawing/2014/main" id="{F080DD3A-D6B5-EC49-A08C-B394F946C608}"/>
                  </a:ext>
                </a:extLst>
              </p:cNvPr>
              <p:cNvPicPr>
                <a:picLocks noChangeAspect="1"/>
              </p:cNvPicPr>
              <p:nvPr/>
            </p:nvPicPr>
            <p:blipFill>
              <a:blip r:embed="rId4"/>
              <a:stretch>
                <a:fillRect/>
              </a:stretch>
            </p:blipFill>
            <p:spPr>
              <a:xfrm rot="20310834">
                <a:off x="6164824" y="5842832"/>
                <a:ext cx="179368" cy="195618"/>
              </a:xfrm>
              <a:prstGeom prst="rect">
                <a:avLst/>
              </a:prstGeom>
            </p:spPr>
          </p:pic>
        </p:grpSp>
        <p:pic>
          <p:nvPicPr>
            <p:cNvPr id="22" name="Picture 21">
              <a:extLst>
                <a:ext uri="{FF2B5EF4-FFF2-40B4-BE49-F238E27FC236}">
                  <a16:creationId xmlns:a16="http://schemas.microsoft.com/office/drawing/2014/main" id="{753DE708-3EDE-674D-B133-65D0F375D4C1}"/>
                </a:ext>
              </a:extLst>
            </p:cNvPr>
            <p:cNvPicPr>
              <a:picLocks noChangeAspect="1"/>
            </p:cNvPicPr>
            <p:nvPr/>
          </p:nvPicPr>
          <p:blipFill rotWithShape="1">
            <a:blip r:embed="rId5">
              <a:extLst>
                <a:ext uri="{28A0092B-C50C-407E-A947-70E740481C1C}">
                  <a14:useLocalDpi xmlns:a14="http://schemas.microsoft.com/office/drawing/2010/main" val="0"/>
                </a:ext>
              </a:extLst>
            </a:blip>
            <a:srcRect l="35000" t="474" r="32936" b="-474"/>
            <a:stretch/>
          </p:blipFill>
          <p:spPr>
            <a:xfrm>
              <a:off x="10414187" y="2959043"/>
              <a:ext cx="1337767" cy="1294180"/>
            </a:xfrm>
            <a:prstGeom prst="rect">
              <a:avLst/>
            </a:prstGeom>
            <a:effectLst>
              <a:outerShdw blurRad="50800" dist="38100" dir="2700000" algn="tl" rotWithShape="0">
                <a:prstClr val="black">
                  <a:alpha val="40000"/>
                </a:prstClr>
              </a:outerShdw>
            </a:effectLst>
          </p:spPr>
        </p:pic>
      </p:grpSp>
      <p:sp>
        <p:nvSpPr>
          <p:cNvPr id="25" name="Text Placeholder 4">
            <a:extLst>
              <a:ext uri="{FF2B5EF4-FFF2-40B4-BE49-F238E27FC236}">
                <a16:creationId xmlns:a16="http://schemas.microsoft.com/office/drawing/2014/main" id="{7AF19CA3-D3C9-894C-8C11-81F6A1EE5178}"/>
              </a:ext>
            </a:extLst>
          </p:cNvPr>
          <p:cNvSpPr txBox="1">
            <a:spLocks/>
          </p:cNvSpPr>
          <p:nvPr/>
        </p:nvSpPr>
        <p:spPr>
          <a:xfrm>
            <a:off x="1675006" y="948069"/>
            <a:ext cx="6155349" cy="8595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WHAT ABOUT A BUSINESS BASED ON YOUR CULTURE?</a:t>
            </a:r>
          </a:p>
        </p:txBody>
      </p:sp>
    </p:spTree>
    <p:extLst>
      <p:ext uri="{BB962C8B-B14F-4D97-AF65-F5344CB8AC3E}">
        <p14:creationId xmlns:p14="http://schemas.microsoft.com/office/powerpoint/2010/main" val="2259879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760720" y="1904680"/>
            <a:ext cx="5990492" cy="697353"/>
          </a:xfrm>
        </p:spPr>
        <p:txBody>
          <a:bodyPr/>
          <a:lstStyle/>
          <a:p>
            <a:r>
              <a:rPr lang="en-US" sz="3600" dirty="0"/>
              <a:t>VARIOUS EXERCISES TO HELP YOU COME UP WITH NEW BUSINESS IDEAS</a:t>
            </a:r>
          </a:p>
          <a:p>
            <a:r>
              <a:rPr lang="en-US" sz="2400" dirty="0"/>
              <a:t>Try these exercises on your own or as part of a group, they can be really helpful.</a:t>
            </a:r>
          </a:p>
        </p:txBody>
      </p:sp>
      <p:grpSp>
        <p:nvGrpSpPr>
          <p:cNvPr id="13" name="Group 12">
            <a:extLst>
              <a:ext uri="{FF2B5EF4-FFF2-40B4-BE49-F238E27FC236}">
                <a16:creationId xmlns:a16="http://schemas.microsoft.com/office/drawing/2014/main" id="{66523728-4976-D444-8CF5-6E7D4AD8748C}"/>
              </a:ext>
            </a:extLst>
          </p:cNvPr>
          <p:cNvGrpSpPr/>
          <p:nvPr/>
        </p:nvGrpSpPr>
        <p:grpSpPr>
          <a:xfrm flipH="1">
            <a:off x="1235224" y="1906073"/>
            <a:ext cx="4860776" cy="4209474"/>
            <a:chOff x="5824538" y="486113"/>
            <a:chExt cx="2251075" cy="1949450"/>
          </a:xfrm>
        </p:grpSpPr>
        <p:pic>
          <p:nvPicPr>
            <p:cNvPr id="14" name="Picture 13" descr="A picture containing text&#10;&#10;Description automatically generated">
              <a:extLst>
                <a:ext uri="{FF2B5EF4-FFF2-40B4-BE49-F238E27FC236}">
                  <a16:creationId xmlns:a16="http://schemas.microsoft.com/office/drawing/2014/main" id="{191E1B19-358D-144D-9DE9-FD8B64465811}"/>
                </a:ext>
              </a:extLst>
            </p:cNvPr>
            <p:cNvPicPr>
              <a:picLocks noChangeAspect="1"/>
            </p:cNvPicPr>
            <p:nvPr/>
          </p:nvPicPr>
          <p:blipFill>
            <a:blip r:embed="rId2"/>
            <a:stretch>
              <a:fillRect/>
            </a:stretch>
          </p:blipFill>
          <p:spPr>
            <a:xfrm>
              <a:off x="5824538" y="486113"/>
              <a:ext cx="2251075" cy="1949450"/>
            </a:xfrm>
            <a:prstGeom prst="rect">
              <a:avLst/>
            </a:prstGeom>
          </p:spPr>
        </p:pic>
        <p:pic>
          <p:nvPicPr>
            <p:cNvPr id="15" name="Picture 14" descr="Icon&#10;&#10;Description automatically generated">
              <a:extLst>
                <a:ext uri="{FF2B5EF4-FFF2-40B4-BE49-F238E27FC236}">
                  <a16:creationId xmlns:a16="http://schemas.microsoft.com/office/drawing/2014/main" id="{3B1F4E20-5346-8947-A136-FF6F643D051F}"/>
                </a:ext>
              </a:extLst>
            </p:cNvPr>
            <p:cNvPicPr>
              <a:picLocks noChangeAspect="1"/>
            </p:cNvPicPr>
            <p:nvPr/>
          </p:nvPicPr>
          <p:blipFill>
            <a:blip r:embed="rId3"/>
            <a:stretch>
              <a:fillRect/>
            </a:stretch>
          </p:blipFill>
          <p:spPr>
            <a:xfrm flipH="1">
              <a:off x="7667363" y="1271051"/>
              <a:ext cx="258679" cy="282113"/>
            </a:xfrm>
            <a:prstGeom prst="rect">
              <a:avLst/>
            </a:prstGeom>
          </p:spPr>
        </p:pic>
      </p:grpSp>
    </p:spTree>
    <p:extLst>
      <p:ext uri="{BB962C8B-B14F-4D97-AF65-F5344CB8AC3E}">
        <p14:creationId xmlns:p14="http://schemas.microsoft.com/office/powerpoint/2010/main" val="35064831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75006" y="1074656"/>
            <a:ext cx="10137404" cy="697353"/>
          </a:xfrm>
        </p:spPr>
        <p:txBody>
          <a:bodyPr/>
          <a:lstStyle/>
          <a:p>
            <a:r>
              <a:rPr lang="en-US" dirty="0"/>
              <a:t>IDEAS GENERATION TECHNIQUES – BRAINSTORMING</a:t>
            </a:r>
          </a:p>
        </p:txBody>
      </p:sp>
      <p:grpSp>
        <p:nvGrpSpPr>
          <p:cNvPr id="17" name="Google Shape;518;p39">
            <a:extLst>
              <a:ext uri="{FF2B5EF4-FFF2-40B4-BE49-F238E27FC236}">
                <a16:creationId xmlns:a16="http://schemas.microsoft.com/office/drawing/2014/main" id="{CF9FDF11-8020-40B5-9239-1592821519BB}"/>
              </a:ext>
            </a:extLst>
          </p:cNvPr>
          <p:cNvGrpSpPr/>
          <p:nvPr/>
        </p:nvGrpSpPr>
        <p:grpSpPr>
          <a:xfrm>
            <a:off x="379590" y="1043230"/>
            <a:ext cx="645963" cy="697353"/>
            <a:chOff x="1923675" y="1633650"/>
            <a:chExt cx="436000" cy="435975"/>
          </a:xfrm>
        </p:grpSpPr>
        <p:sp>
          <p:nvSpPr>
            <p:cNvPr id="18" name="Google Shape;519;p39">
              <a:extLst>
                <a:ext uri="{FF2B5EF4-FFF2-40B4-BE49-F238E27FC236}">
                  <a16:creationId xmlns:a16="http://schemas.microsoft.com/office/drawing/2014/main" id="{E485552E-8855-4A6B-BD1C-8E968ACE8D5B}"/>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0;p39">
              <a:extLst>
                <a:ext uri="{FF2B5EF4-FFF2-40B4-BE49-F238E27FC236}">
                  <a16:creationId xmlns:a16="http://schemas.microsoft.com/office/drawing/2014/main" id="{27E623DF-C26F-4E09-9B47-79CC44C05F41}"/>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1;p39">
              <a:extLst>
                <a:ext uri="{FF2B5EF4-FFF2-40B4-BE49-F238E27FC236}">
                  <a16:creationId xmlns:a16="http://schemas.microsoft.com/office/drawing/2014/main" id="{DBBF89B8-7ABB-4E17-9FCC-784720AD29E7}"/>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2;p39">
              <a:extLst>
                <a:ext uri="{FF2B5EF4-FFF2-40B4-BE49-F238E27FC236}">
                  <a16:creationId xmlns:a16="http://schemas.microsoft.com/office/drawing/2014/main" id="{342CA5D6-405C-4670-9C91-81FAD1E9B50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3;p39">
              <a:extLst>
                <a:ext uri="{FF2B5EF4-FFF2-40B4-BE49-F238E27FC236}">
                  <a16:creationId xmlns:a16="http://schemas.microsoft.com/office/drawing/2014/main" id="{A24AE92C-04FF-4643-A83E-BFC14BBE89B6}"/>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4;p39">
              <a:extLst>
                <a:ext uri="{FF2B5EF4-FFF2-40B4-BE49-F238E27FC236}">
                  <a16:creationId xmlns:a16="http://schemas.microsoft.com/office/drawing/2014/main" id="{A9424E43-6DEC-4B8F-84AF-7ABF7509D4C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Text Placeholder 5">
            <a:extLst>
              <a:ext uri="{FF2B5EF4-FFF2-40B4-BE49-F238E27FC236}">
                <a16:creationId xmlns:a16="http://schemas.microsoft.com/office/drawing/2014/main" id="{85EDF7AD-F47B-4797-A30E-1568AE71510A}"/>
              </a:ext>
            </a:extLst>
          </p:cNvPr>
          <p:cNvSpPr txBox="1">
            <a:spLocks/>
          </p:cNvSpPr>
          <p:nvPr/>
        </p:nvSpPr>
        <p:spPr>
          <a:xfrm>
            <a:off x="1675006" y="2538103"/>
            <a:ext cx="6760656" cy="32452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000" dirty="0">
                <a:solidFill>
                  <a:srgbClr val="C54A9A"/>
                </a:solidFill>
              </a:rPr>
              <a:t>What is brainstorming?</a:t>
            </a:r>
          </a:p>
          <a:p>
            <a:r>
              <a:rPr lang="en-US" dirty="0"/>
              <a:t>Brainstorming can help </a:t>
            </a:r>
            <a:r>
              <a:rPr lang="en-US" dirty="0" err="1"/>
              <a:t>to"jolt</a:t>
            </a:r>
            <a:r>
              <a:rPr lang="en-US" dirty="0"/>
              <a:t>" you out of your normal ways of thinking. Brainstorming is a great way of coming up with ideas that can, at first, seem a bit crazy.</a:t>
            </a:r>
          </a:p>
          <a:p>
            <a:r>
              <a:rPr lang="en-US" dirty="0"/>
              <a:t>You never know you might strike upon a very unique idea that can be crafted into original, creative solution to a problem.</a:t>
            </a:r>
          </a:p>
          <a:p>
            <a:endParaRPr lang="en-US" dirty="0"/>
          </a:p>
        </p:txBody>
      </p:sp>
      <p:grpSp>
        <p:nvGrpSpPr>
          <p:cNvPr id="12" name="Group 11">
            <a:extLst>
              <a:ext uri="{FF2B5EF4-FFF2-40B4-BE49-F238E27FC236}">
                <a16:creationId xmlns:a16="http://schemas.microsoft.com/office/drawing/2014/main" id="{45BD63EF-BC84-9C48-A682-0FBC2A82C63C}"/>
              </a:ext>
            </a:extLst>
          </p:cNvPr>
          <p:cNvGrpSpPr/>
          <p:nvPr/>
        </p:nvGrpSpPr>
        <p:grpSpPr>
          <a:xfrm>
            <a:off x="8554055" y="2562119"/>
            <a:ext cx="3258355" cy="3232940"/>
            <a:chOff x="2921374" y="1995589"/>
            <a:chExt cx="1939678" cy="1924548"/>
          </a:xfrm>
        </p:grpSpPr>
        <p:pic>
          <p:nvPicPr>
            <p:cNvPr id="13" name="Picture 12" descr="Icon&#10;&#10;Description automatically generated">
              <a:extLst>
                <a:ext uri="{FF2B5EF4-FFF2-40B4-BE49-F238E27FC236}">
                  <a16:creationId xmlns:a16="http://schemas.microsoft.com/office/drawing/2014/main" id="{32D94E19-BCA1-8E47-94F0-86F11920D0F1}"/>
                </a:ext>
              </a:extLst>
            </p:cNvPr>
            <p:cNvPicPr>
              <a:picLocks noChangeAspect="1"/>
            </p:cNvPicPr>
            <p:nvPr/>
          </p:nvPicPr>
          <p:blipFill>
            <a:blip r:embed="rId2"/>
            <a:stretch>
              <a:fillRect/>
            </a:stretch>
          </p:blipFill>
          <p:spPr>
            <a:xfrm>
              <a:off x="2921374" y="1995589"/>
              <a:ext cx="1939678" cy="1924548"/>
            </a:xfrm>
            <a:prstGeom prst="rect">
              <a:avLst/>
            </a:prstGeom>
          </p:spPr>
        </p:pic>
        <p:pic>
          <p:nvPicPr>
            <p:cNvPr id="14" name="Picture 13" descr="Icon&#10;&#10;Description automatically generated">
              <a:extLst>
                <a:ext uri="{FF2B5EF4-FFF2-40B4-BE49-F238E27FC236}">
                  <a16:creationId xmlns:a16="http://schemas.microsoft.com/office/drawing/2014/main" id="{601FA992-9EC8-D844-ACCB-3CD3E8A83DAC}"/>
                </a:ext>
              </a:extLst>
            </p:cNvPr>
            <p:cNvPicPr>
              <a:picLocks noChangeAspect="1"/>
            </p:cNvPicPr>
            <p:nvPr/>
          </p:nvPicPr>
          <p:blipFill>
            <a:blip r:embed="rId3"/>
            <a:stretch>
              <a:fillRect/>
            </a:stretch>
          </p:blipFill>
          <p:spPr>
            <a:xfrm flipH="1">
              <a:off x="3368985" y="2915323"/>
              <a:ext cx="159461" cy="173908"/>
            </a:xfrm>
            <a:prstGeom prst="rect">
              <a:avLst/>
            </a:prstGeom>
          </p:spPr>
        </p:pic>
      </p:grpSp>
    </p:spTree>
    <p:extLst>
      <p:ext uri="{BB962C8B-B14F-4D97-AF65-F5344CB8AC3E}">
        <p14:creationId xmlns:p14="http://schemas.microsoft.com/office/powerpoint/2010/main" val="18881689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790162" y="889356"/>
            <a:ext cx="7056870" cy="697353"/>
          </a:xfrm>
        </p:spPr>
        <p:txBody>
          <a:bodyPr>
            <a:normAutofit fontScale="70000" lnSpcReduction="20000"/>
          </a:bodyPr>
          <a:lstStyle/>
          <a:p>
            <a:r>
              <a:rPr lang="en-US" dirty="0"/>
              <a:t>IDEAS GENERATION TECHNIQUES – BRAINSTORMING</a:t>
            </a:r>
          </a:p>
        </p:txBody>
      </p:sp>
      <p:grpSp>
        <p:nvGrpSpPr>
          <p:cNvPr id="17" name="Google Shape;518;p39">
            <a:extLst>
              <a:ext uri="{FF2B5EF4-FFF2-40B4-BE49-F238E27FC236}">
                <a16:creationId xmlns:a16="http://schemas.microsoft.com/office/drawing/2014/main" id="{CF9FDF11-8020-40B5-9239-1592821519BB}"/>
              </a:ext>
            </a:extLst>
          </p:cNvPr>
          <p:cNvGrpSpPr/>
          <p:nvPr/>
        </p:nvGrpSpPr>
        <p:grpSpPr>
          <a:xfrm>
            <a:off x="379590" y="1043230"/>
            <a:ext cx="645963" cy="697353"/>
            <a:chOff x="1923675" y="1633650"/>
            <a:chExt cx="436000" cy="435975"/>
          </a:xfrm>
        </p:grpSpPr>
        <p:sp>
          <p:nvSpPr>
            <p:cNvPr id="18" name="Google Shape;519;p39">
              <a:extLst>
                <a:ext uri="{FF2B5EF4-FFF2-40B4-BE49-F238E27FC236}">
                  <a16:creationId xmlns:a16="http://schemas.microsoft.com/office/drawing/2014/main" id="{E485552E-8855-4A6B-BD1C-8E968ACE8D5B}"/>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0;p39">
              <a:extLst>
                <a:ext uri="{FF2B5EF4-FFF2-40B4-BE49-F238E27FC236}">
                  <a16:creationId xmlns:a16="http://schemas.microsoft.com/office/drawing/2014/main" id="{27E623DF-C26F-4E09-9B47-79CC44C05F41}"/>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1;p39">
              <a:extLst>
                <a:ext uri="{FF2B5EF4-FFF2-40B4-BE49-F238E27FC236}">
                  <a16:creationId xmlns:a16="http://schemas.microsoft.com/office/drawing/2014/main" id="{DBBF89B8-7ABB-4E17-9FCC-784720AD29E7}"/>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2;p39">
              <a:extLst>
                <a:ext uri="{FF2B5EF4-FFF2-40B4-BE49-F238E27FC236}">
                  <a16:creationId xmlns:a16="http://schemas.microsoft.com/office/drawing/2014/main" id="{342CA5D6-405C-4670-9C91-81FAD1E9B50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3;p39">
              <a:extLst>
                <a:ext uri="{FF2B5EF4-FFF2-40B4-BE49-F238E27FC236}">
                  <a16:creationId xmlns:a16="http://schemas.microsoft.com/office/drawing/2014/main" id="{A24AE92C-04FF-4643-A83E-BFC14BBE89B6}"/>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4;p39">
              <a:extLst>
                <a:ext uri="{FF2B5EF4-FFF2-40B4-BE49-F238E27FC236}">
                  <a16:creationId xmlns:a16="http://schemas.microsoft.com/office/drawing/2014/main" id="{A9424E43-6DEC-4B8F-84AF-7ABF7509D4C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Text Placeholder 5">
            <a:extLst>
              <a:ext uri="{FF2B5EF4-FFF2-40B4-BE49-F238E27FC236}">
                <a16:creationId xmlns:a16="http://schemas.microsoft.com/office/drawing/2014/main" id="{85EDF7AD-F47B-4797-A30E-1568AE71510A}"/>
              </a:ext>
            </a:extLst>
          </p:cNvPr>
          <p:cNvSpPr txBox="1">
            <a:spLocks/>
          </p:cNvSpPr>
          <p:nvPr/>
        </p:nvSpPr>
        <p:spPr>
          <a:xfrm>
            <a:off x="1708882" y="1697130"/>
            <a:ext cx="7933387" cy="32452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C54A9A"/>
                </a:solidFill>
              </a:rPr>
              <a:t>Getting Started with Brainstorming</a:t>
            </a:r>
          </a:p>
          <a:p>
            <a:pPr marL="342900" indent="-342900">
              <a:buClr>
                <a:srgbClr val="C54A9A"/>
              </a:buClr>
              <a:buFont typeface="Arial" panose="020B0604020202020204" pitchFamily="34" charset="0"/>
              <a:buChar char="•"/>
            </a:pPr>
            <a:r>
              <a:rPr lang="en-US" dirty="0"/>
              <a:t>Works best with a clear set of instructions and a time limit</a:t>
            </a:r>
          </a:p>
          <a:p>
            <a:pPr marL="342900" indent="-342900">
              <a:buClr>
                <a:srgbClr val="C54A9A"/>
              </a:buClr>
              <a:buFont typeface="Arial" panose="020B0604020202020204" pitchFamily="34" charset="0"/>
              <a:buChar char="•"/>
            </a:pPr>
            <a:r>
              <a:rPr lang="en-US" dirty="0"/>
              <a:t>When Brainstorming there is no such thing as a bad idea – there must be no self judgement or judgement of others</a:t>
            </a:r>
          </a:p>
          <a:p>
            <a:pPr marL="342900" indent="-342900">
              <a:buClr>
                <a:srgbClr val="C54A9A"/>
              </a:buClr>
              <a:buFont typeface="Arial" panose="020B0604020202020204" pitchFamily="34" charset="0"/>
              <a:buChar char="•"/>
            </a:pPr>
            <a:r>
              <a:rPr lang="en-US" dirty="0"/>
              <a:t>Quantity of ideas not quality is important</a:t>
            </a:r>
          </a:p>
          <a:p>
            <a:pPr marL="342900" indent="-342900">
              <a:buClr>
                <a:srgbClr val="C54A9A"/>
              </a:buClr>
              <a:buFont typeface="Arial" panose="020B0604020202020204" pitchFamily="34" charset="0"/>
              <a:buChar char="•"/>
            </a:pPr>
            <a:r>
              <a:rPr lang="en-US" dirty="0"/>
              <a:t>Free your mind, let it wander– this link shows you that some of the best business ideas are the craziest ones –</a:t>
            </a:r>
          </a:p>
          <a:p>
            <a:r>
              <a:rPr lang="en-US" sz="900" dirty="0"/>
              <a:t>https://blog.printsome.com/17-crazy-businessideas</a:t>
            </a:r>
          </a:p>
          <a:p>
            <a:pPr marL="342900" indent="-342900">
              <a:buFont typeface="Arial" panose="020B0604020202020204" pitchFamily="34" charset="0"/>
              <a:buChar char="•"/>
            </a:pPr>
            <a:endParaRPr lang="en-US" dirty="0"/>
          </a:p>
          <a:p>
            <a:endParaRPr lang="en-US" dirty="0"/>
          </a:p>
        </p:txBody>
      </p:sp>
      <p:pic>
        <p:nvPicPr>
          <p:cNvPr id="13" name="Picture 12" descr="A picture containing light&#10;&#10;Description automatically generated">
            <a:extLst>
              <a:ext uri="{FF2B5EF4-FFF2-40B4-BE49-F238E27FC236}">
                <a16:creationId xmlns:a16="http://schemas.microsoft.com/office/drawing/2014/main" id="{B3FC7882-DFC3-0741-8BE8-331AE2425C2C}"/>
              </a:ext>
            </a:extLst>
          </p:cNvPr>
          <p:cNvPicPr>
            <a:picLocks noChangeAspect="1"/>
          </p:cNvPicPr>
          <p:nvPr/>
        </p:nvPicPr>
        <p:blipFill>
          <a:blip r:embed="rId2"/>
          <a:stretch>
            <a:fillRect/>
          </a:stretch>
        </p:blipFill>
        <p:spPr>
          <a:xfrm>
            <a:off x="9813701" y="1043230"/>
            <a:ext cx="1974459" cy="3461226"/>
          </a:xfrm>
          <a:prstGeom prst="rect">
            <a:avLst/>
          </a:prstGeom>
        </p:spPr>
      </p:pic>
    </p:spTree>
    <p:extLst>
      <p:ext uri="{BB962C8B-B14F-4D97-AF65-F5344CB8AC3E}">
        <p14:creationId xmlns:p14="http://schemas.microsoft.com/office/powerpoint/2010/main" val="40643193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a:xfrm>
            <a:off x="1586823" y="2605325"/>
            <a:ext cx="9197266" cy="1700172"/>
          </a:xfrm>
        </p:spPr>
        <p:txBody>
          <a:bodyPr/>
          <a:lstStyle/>
          <a:p>
            <a:r>
              <a:rPr lang="en-US" dirty="0"/>
              <a:t>What if you could listen to music while swimming?</a:t>
            </a:r>
          </a:p>
          <a:p>
            <a:r>
              <a:rPr lang="en-US" dirty="0"/>
              <a:t>Don't be afraid to let your mind wander and dream. What do you really wish were possible?</a:t>
            </a:r>
          </a:p>
          <a:p>
            <a:endParaRPr lang="en-US" dirty="0"/>
          </a:p>
          <a:p>
            <a:endParaRPr lang="en-US" sz="3000" dirty="0"/>
          </a:p>
        </p:txBody>
      </p:sp>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0">
            <a:extLst>
              <a:ext uri="{FF2B5EF4-FFF2-40B4-BE49-F238E27FC236}">
                <a16:creationId xmlns:a16="http://schemas.microsoft.com/office/drawing/2014/main" id="{B65309DE-19B7-45EB-ACA2-B0593317E6DF}"/>
              </a:ext>
            </a:extLst>
          </p:cNvPr>
          <p:cNvSpPr txBox="1">
            <a:spLocks/>
          </p:cNvSpPr>
          <p:nvPr/>
        </p:nvSpPr>
        <p:spPr>
          <a:xfrm>
            <a:off x="1497367" y="1473510"/>
            <a:ext cx="10891422"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C54A9A"/>
                </a:solidFill>
              </a:rPr>
              <a:t>WHAT IF ACTIVITY - Business Idea Brainstorm</a:t>
            </a:r>
          </a:p>
        </p:txBody>
      </p:sp>
      <p:sp>
        <p:nvSpPr>
          <p:cNvPr id="14" name="Text Placeholder 11">
            <a:extLst>
              <a:ext uri="{FF2B5EF4-FFF2-40B4-BE49-F238E27FC236}">
                <a16:creationId xmlns:a16="http://schemas.microsoft.com/office/drawing/2014/main" id="{4E5719E7-A87D-44F5-8E30-8F0F571024BE}"/>
              </a:ext>
            </a:extLst>
          </p:cNvPr>
          <p:cNvSpPr txBox="1">
            <a:spLocks/>
          </p:cNvSpPr>
          <p:nvPr/>
        </p:nvSpPr>
        <p:spPr>
          <a:xfrm>
            <a:off x="1586823" y="4087939"/>
            <a:ext cx="9197266" cy="1700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The more you exercise your creative muscle, the easier it will be to regularly create new products and services that improve people's lives.</a:t>
            </a:r>
          </a:p>
          <a:p>
            <a:endParaRPr lang="en-US" dirty="0"/>
          </a:p>
          <a:p>
            <a:r>
              <a:rPr lang="en-US" b="1" dirty="0">
                <a:solidFill>
                  <a:srgbClr val="C54A9A"/>
                </a:solidFill>
              </a:rPr>
              <a:t>Allocated Activity Time - 20 mins</a:t>
            </a:r>
          </a:p>
          <a:p>
            <a:endParaRPr lang="en-US" dirty="0"/>
          </a:p>
          <a:p>
            <a:endParaRPr lang="en-US" sz="3000" dirty="0"/>
          </a:p>
        </p:txBody>
      </p:sp>
      <p:sp>
        <p:nvSpPr>
          <p:cNvPr id="15" name="Text Placeholder 3">
            <a:extLst>
              <a:ext uri="{FF2B5EF4-FFF2-40B4-BE49-F238E27FC236}">
                <a16:creationId xmlns:a16="http://schemas.microsoft.com/office/drawing/2014/main" id="{1903DDFF-A337-4C6E-8344-0A365EC9D041}"/>
              </a:ext>
            </a:extLst>
          </p:cNvPr>
          <p:cNvSpPr txBox="1">
            <a:spLocks/>
          </p:cNvSpPr>
          <p:nvPr/>
        </p:nvSpPr>
        <p:spPr>
          <a:xfrm>
            <a:off x="0" y="6005015"/>
            <a:ext cx="12192000" cy="38213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a:buNone/>
              <a:defRPr sz="3000" i="1" kern="1200" baseline="0">
                <a:solidFill>
                  <a:srgbClr val="00384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800" dirty="0"/>
              <a:t>https://</a:t>
            </a:r>
            <a:r>
              <a:rPr lang="en-US" sz="800" dirty="0" err="1"/>
              <a:t>www.entrepreneur.com</a:t>
            </a:r>
            <a:r>
              <a:rPr lang="en-US" sz="800" dirty="0"/>
              <a:t>/article/226501</a:t>
            </a:r>
          </a:p>
        </p:txBody>
      </p:sp>
      <p:sp>
        <p:nvSpPr>
          <p:cNvPr id="13" name="Text Placeholder 10">
            <a:extLst>
              <a:ext uri="{FF2B5EF4-FFF2-40B4-BE49-F238E27FC236}">
                <a16:creationId xmlns:a16="http://schemas.microsoft.com/office/drawing/2014/main" id="{444F4E90-849B-C341-B0FD-EB7A8248DC73}"/>
              </a:ext>
            </a:extLst>
          </p:cNvPr>
          <p:cNvSpPr txBox="1">
            <a:spLocks/>
          </p:cNvSpPr>
          <p:nvPr/>
        </p:nvSpPr>
        <p:spPr>
          <a:xfrm>
            <a:off x="5899926" y="303540"/>
            <a:ext cx="6033095" cy="589107"/>
          </a:xfrm>
          <a:prstGeom prst="rect">
            <a:avLst/>
          </a:prstGeom>
          <a:solidFill>
            <a:srgbClr val="FFC652"/>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dirty="0">
                <a:solidFill>
                  <a:schemeClr val="bg1"/>
                </a:solidFill>
              </a:rPr>
              <a:t>BUSINESS IDEA GENERATION	</a:t>
            </a:r>
          </a:p>
        </p:txBody>
      </p:sp>
    </p:spTree>
    <p:extLst>
      <p:ext uri="{BB962C8B-B14F-4D97-AF65-F5344CB8AC3E}">
        <p14:creationId xmlns:p14="http://schemas.microsoft.com/office/powerpoint/2010/main" val="2660002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a:xfrm>
            <a:off x="1497367" y="2392434"/>
            <a:ext cx="9197266" cy="1700172"/>
          </a:xfrm>
        </p:spPr>
        <p:txBody>
          <a:bodyPr/>
          <a:lstStyle/>
          <a:p>
            <a:r>
              <a:rPr lang="en-US" dirty="0"/>
              <a:t>What two products could be brought together for the first time to create a new one?</a:t>
            </a:r>
          </a:p>
          <a:p>
            <a:r>
              <a:rPr lang="en-US" dirty="0"/>
              <a:t> </a:t>
            </a:r>
          </a:p>
          <a:p>
            <a:r>
              <a:rPr lang="en-US" dirty="0"/>
              <a:t>Don't be afraid to get unconventional. The decision to combine a flashlight with a screwdriver was ingenious. It's now possible to work in dark areas without having to hold a flashlight. And of course, what would our phones be without a camera?</a:t>
            </a:r>
          </a:p>
          <a:p>
            <a:endParaRPr lang="en-US" dirty="0"/>
          </a:p>
          <a:p>
            <a:endParaRPr lang="en-US" sz="3000" dirty="0"/>
          </a:p>
        </p:txBody>
      </p:sp>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1">
            <a:extLst>
              <a:ext uri="{FF2B5EF4-FFF2-40B4-BE49-F238E27FC236}">
                <a16:creationId xmlns:a16="http://schemas.microsoft.com/office/drawing/2014/main" id="{4E5719E7-A87D-44F5-8E30-8F0F571024BE}"/>
              </a:ext>
            </a:extLst>
          </p:cNvPr>
          <p:cNvSpPr txBox="1">
            <a:spLocks/>
          </p:cNvSpPr>
          <p:nvPr/>
        </p:nvSpPr>
        <p:spPr>
          <a:xfrm>
            <a:off x="1497367" y="4781796"/>
            <a:ext cx="9197266" cy="1700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a:p>
            <a:r>
              <a:rPr lang="en-US" b="1" dirty="0">
                <a:solidFill>
                  <a:srgbClr val="C54A9A"/>
                </a:solidFill>
              </a:rPr>
              <a:t>Allocated Activity Time - 20 mins</a:t>
            </a:r>
          </a:p>
          <a:p>
            <a:endParaRPr lang="en-US" dirty="0"/>
          </a:p>
          <a:p>
            <a:endParaRPr lang="en-US" sz="3000" dirty="0"/>
          </a:p>
        </p:txBody>
      </p:sp>
      <p:sp>
        <p:nvSpPr>
          <p:cNvPr id="15" name="Text Placeholder 3">
            <a:extLst>
              <a:ext uri="{FF2B5EF4-FFF2-40B4-BE49-F238E27FC236}">
                <a16:creationId xmlns:a16="http://schemas.microsoft.com/office/drawing/2014/main" id="{1903DDFF-A337-4C6E-8344-0A365EC9D041}"/>
              </a:ext>
            </a:extLst>
          </p:cNvPr>
          <p:cNvSpPr txBox="1">
            <a:spLocks/>
          </p:cNvSpPr>
          <p:nvPr/>
        </p:nvSpPr>
        <p:spPr>
          <a:xfrm>
            <a:off x="0" y="6005015"/>
            <a:ext cx="12192000" cy="38213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a:buNone/>
              <a:defRPr sz="3000" i="1" kern="1200" baseline="0">
                <a:solidFill>
                  <a:srgbClr val="00384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800" dirty="0"/>
              <a:t>https://</a:t>
            </a:r>
            <a:r>
              <a:rPr lang="en-US" sz="800" dirty="0" err="1"/>
              <a:t>www.entrepreneur.com</a:t>
            </a:r>
            <a:r>
              <a:rPr lang="en-US" sz="800" dirty="0"/>
              <a:t>/article/226501</a:t>
            </a:r>
          </a:p>
        </p:txBody>
      </p:sp>
      <p:sp>
        <p:nvSpPr>
          <p:cNvPr id="13" name="Text Placeholder 10">
            <a:extLst>
              <a:ext uri="{FF2B5EF4-FFF2-40B4-BE49-F238E27FC236}">
                <a16:creationId xmlns:a16="http://schemas.microsoft.com/office/drawing/2014/main" id="{7137DFF7-58A4-D44D-8F4C-73CB068B9C3E}"/>
              </a:ext>
            </a:extLst>
          </p:cNvPr>
          <p:cNvSpPr txBox="1">
            <a:spLocks/>
          </p:cNvSpPr>
          <p:nvPr/>
        </p:nvSpPr>
        <p:spPr>
          <a:xfrm>
            <a:off x="1497367" y="1473510"/>
            <a:ext cx="10891422"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C54A9A"/>
                </a:solidFill>
              </a:rPr>
              <a:t>WHAT IF ACTIVITY - Business Idea Brainstorm</a:t>
            </a:r>
          </a:p>
        </p:txBody>
      </p:sp>
      <p:sp>
        <p:nvSpPr>
          <p:cNvPr id="16" name="Text Placeholder 10">
            <a:extLst>
              <a:ext uri="{FF2B5EF4-FFF2-40B4-BE49-F238E27FC236}">
                <a16:creationId xmlns:a16="http://schemas.microsoft.com/office/drawing/2014/main" id="{F8FEF844-E6EA-1349-B8C6-0A41FD7D9C70}"/>
              </a:ext>
            </a:extLst>
          </p:cNvPr>
          <p:cNvSpPr txBox="1">
            <a:spLocks/>
          </p:cNvSpPr>
          <p:nvPr/>
        </p:nvSpPr>
        <p:spPr>
          <a:xfrm>
            <a:off x="5899926" y="303540"/>
            <a:ext cx="6033095" cy="589107"/>
          </a:xfrm>
          <a:prstGeom prst="rect">
            <a:avLst/>
          </a:prstGeom>
          <a:solidFill>
            <a:srgbClr val="FFC652"/>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dirty="0">
                <a:solidFill>
                  <a:schemeClr val="bg1"/>
                </a:solidFill>
              </a:rPr>
              <a:t>BUSINESS IDEA GENERATION</a:t>
            </a:r>
          </a:p>
        </p:txBody>
      </p:sp>
    </p:spTree>
    <p:extLst>
      <p:ext uri="{BB962C8B-B14F-4D97-AF65-F5344CB8AC3E}">
        <p14:creationId xmlns:p14="http://schemas.microsoft.com/office/powerpoint/2010/main" val="19679980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a:xfrm>
            <a:off x="1726838" y="2441507"/>
            <a:ext cx="8715579" cy="1700172"/>
          </a:xfrm>
        </p:spPr>
        <p:txBody>
          <a:bodyPr/>
          <a:lstStyle/>
          <a:p>
            <a:pPr algn="just"/>
            <a:r>
              <a:rPr lang="en-US" dirty="0"/>
              <a:t>Using this technique a group can evaluate an idea and can argue both the pros and cons whilst remaining as objective as possible. A chairperson is appointed in the group. An individual may ‘wear’ a hat to produce a comment without any possible attached stigma. Get to know the meaning of each hat and then complete a ‘storyboard’ for each idea – see next slides and learner workbook.</a:t>
            </a:r>
          </a:p>
          <a:p>
            <a:pPr algn="just"/>
            <a:endParaRPr lang="en-US" sz="3000" dirty="0"/>
          </a:p>
        </p:txBody>
      </p:sp>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a:extLst>
              <a:ext uri="{FF2B5EF4-FFF2-40B4-BE49-F238E27FC236}">
                <a16:creationId xmlns:a16="http://schemas.microsoft.com/office/drawing/2014/main" id="{1903DDFF-A337-4C6E-8344-0A365EC9D041}"/>
              </a:ext>
            </a:extLst>
          </p:cNvPr>
          <p:cNvSpPr txBox="1">
            <a:spLocks/>
          </p:cNvSpPr>
          <p:nvPr/>
        </p:nvSpPr>
        <p:spPr>
          <a:xfrm>
            <a:off x="0" y="6005015"/>
            <a:ext cx="12192000" cy="38213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a:buNone/>
              <a:defRPr sz="3000" i="1" kern="1200" baseline="0">
                <a:solidFill>
                  <a:srgbClr val="00384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800" dirty="0"/>
              <a:t>https://</a:t>
            </a:r>
            <a:r>
              <a:rPr lang="en-US" sz="800" dirty="0" err="1"/>
              <a:t>www.entrepreneur.com</a:t>
            </a:r>
            <a:r>
              <a:rPr lang="en-US" sz="800" dirty="0"/>
              <a:t>/article/226501</a:t>
            </a:r>
          </a:p>
        </p:txBody>
      </p:sp>
      <p:pic>
        <p:nvPicPr>
          <p:cNvPr id="10" name="Picture 9">
            <a:extLst>
              <a:ext uri="{FF2B5EF4-FFF2-40B4-BE49-F238E27FC236}">
                <a16:creationId xmlns:a16="http://schemas.microsoft.com/office/drawing/2014/main" id="{A3882715-2C30-4E5C-84DF-D224BE57838C}"/>
              </a:ext>
            </a:extLst>
          </p:cNvPr>
          <p:cNvPicPr>
            <a:picLocks noChangeAspect="1"/>
          </p:cNvPicPr>
          <p:nvPr/>
        </p:nvPicPr>
        <p:blipFill rotWithShape="1">
          <a:blip r:embed="rId2">
            <a:extLst>
              <a:ext uri="{28A0092B-C50C-407E-A947-70E740481C1C}">
                <a14:useLocalDpi xmlns:a14="http://schemas.microsoft.com/office/drawing/2010/main" val="0"/>
              </a:ext>
            </a:extLst>
          </a:blip>
          <a:srcRect t="37028" r="3953"/>
          <a:stretch/>
        </p:blipFill>
        <p:spPr>
          <a:xfrm>
            <a:off x="1490372" y="4963601"/>
            <a:ext cx="8819107" cy="1423551"/>
          </a:xfrm>
          <a:prstGeom prst="rect">
            <a:avLst/>
          </a:prstGeom>
        </p:spPr>
      </p:pic>
      <p:sp>
        <p:nvSpPr>
          <p:cNvPr id="13" name="Rectangle 12">
            <a:extLst>
              <a:ext uri="{FF2B5EF4-FFF2-40B4-BE49-F238E27FC236}">
                <a16:creationId xmlns:a16="http://schemas.microsoft.com/office/drawing/2014/main" id="{171E02AD-FCF7-4A2C-A65F-7622E1B4BE00}"/>
              </a:ext>
            </a:extLst>
          </p:cNvPr>
          <p:cNvSpPr/>
          <p:nvPr/>
        </p:nvSpPr>
        <p:spPr>
          <a:xfrm>
            <a:off x="1906465" y="4608619"/>
            <a:ext cx="1132154" cy="461665"/>
          </a:xfrm>
          <a:prstGeom prst="rect">
            <a:avLst/>
          </a:prstGeom>
        </p:spPr>
        <p:txBody>
          <a:bodyPr wrap="square">
            <a:spAutoFit/>
          </a:bodyPr>
          <a:lstStyle/>
          <a:p>
            <a:pPr algn="ctr"/>
            <a:r>
              <a:rPr lang="en-US" sz="2400" i="1" dirty="0">
                <a:solidFill>
                  <a:srgbClr val="142D55"/>
                </a:solidFill>
              </a:rPr>
              <a:t>Control</a:t>
            </a:r>
          </a:p>
        </p:txBody>
      </p:sp>
      <p:sp>
        <p:nvSpPr>
          <p:cNvPr id="16" name="Rectangle 15">
            <a:extLst>
              <a:ext uri="{FF2B5EF4-FFF2-40B4-BE49-F238E27FC236}">
                <a16:creationId xmlns:a16="http://schemas.microsoft.com/office/drawing/2014/main" id="{B2F2D91A-970A-44E2-9457-DC76F005C3C9}"/>
              </a:ext>
            </a:extLst>
          </p:cNvPr>
          <p:cNvSpPr/>
          <p:nvPr/>
        </p:nvSpPr>
        <p:spPr>
          <a:xfrm>
            <a:off x="3329687" y="4593820"/>
            <a:ext cx="1132154" cy="461665"/>
          </a:xfrm>
          <a:prstGeom prst="rect">
            <a:avLst/>
          </a:prstGeom>
        </p:spPr>
        <p:txBody>
          <a:bodyPr wrap="square">
            <a:spAutoFit/>
          </a:bodyPr>
          <a:lstStyle/>
          <a:p>
            <a:pPr algn="ctr"/>
            <a:r>
              <a:rPr lang="en-US" sz="2400" i="1" dirty="0">
                <a:solidFill>
                  <a:srgbClr val="142D55"/>
                </a:solidFill>
              </a:rPr>
              <a:t>Facts</a:t>
            </a:r>
          </a:p>
        </p:txBody>
      </p:sp>
      <p:sp>
        <p:nvSpPr>
          <p:cNvPr id="17" name="Rectangle 16">
            <a:extLst>
              <a:ext uri="{FF2B5EF4-FFF2-40B4-BE49-F238E27FC236}">
                <a16:creationId xmlns:a16="http://schemas.microsoft.com/office/drawing/2014/main" id="{8EF274B3-D074-4D85-A9A1-EEC5B5F579F0}"/>
              </a:ext>
            </a:extLst>
          </p:cNvPr>
          <p:cNvSpPr/>
          <p:nvPr/>
        </p:nvSpPr>
        <p:spPr>
          <a:xfrm>
            <a:off x="4752909" y="4565672"/>
            <a:ext cx="1217418" cy="461665"/>
          </a:xfrm>
          <a:prstGeom prst="rect">
            <a:avLst/>
          </a:prstGeom>
        </p:spPr>
        <p:txBody>
          <a:bodyPr wrap="square">
            <a:spAutoFit/>
          </a:bodyPr>
          <a:lstStyle/>
          <a:p>
            <a:pPr algn="ctr"/>
            <a:r>
              <a:rPr lang="en-US" sz="2400" i="1" dirty="0">
                <a:solidFill>
                  <a:srgbClr val="142D55"/>
                </a:solidFill>
              </a:rPr>
              <a:t>Feelings</a:t>
            </a:r>
          </a:p>
        </p:txBody>
      </p:sp>
      <p:sp>
        <p:nvSpPr>
          <p:cNvPr id="18" name="Rectangle 17">
            <a:extLst>
              <a:ext uri="{FF2B5EF4-FFF2-40B4-BE49-F238E27FC236}">
                <a16:creationId xmlns:a16="http://schemas.microsoft.com/office/drawing/2014/main" id="{83A278B2-E9B9-4CEB-8BBE-C439E6100A5E}"/>
              </a:ext>
            </a:extLst>
          </p:cNvPr>
          <p:cNvSpPr/>
          <p:nvPr/>
        </p:nvSpPr>
        <p:spPr>
          <a:xfrm>
            <a:off x="6133383" y="4565672"/>
            <a:ext cx="1382387" cy="461665"/>
          </a:xfrm>
          <a:prstGeom prst="rect">
            <a:avLst/>
          </a:prstGeom>
        </p:spPr>
        <p:txBody>
          <a:bodyPr wrap="square">
            <a:spAutoFit/>
          </a:bodyPr>
          <a:lstStyle/>
          <a:p>
            <a:pPr algn="ctr"/>
            <a:r>
              <a:rPr lang="en-US" sz="2400" i="1" dirty="0">
                <a:solidFill>
                  <a:srgbClr val="142D55"/>
                </a:solidFill>
              </a:rPr>
              <a:t>Creativity</a:t>
            </a:r>
          </a:p>
        </p:txBody>
      </p:sp>
      <p:sp>
        <p:nvSpPr>
          <p:cNvPr id="19" name="Rectangle 18">
            <a:extLst>
              <a:ext uri="{FF2B5EF4-FFF2-40B4-BE49-F238E27FC236}">
                <a16:creationId xmlns:a16="http://schemas.microsoft.com/office/drawing/2014/main" id="{E49FE2E3-AB88-48F2-89B7-F1A835A504C7}"/>
              </a:ext>
            </a:extLst>
          </p:cNvPr>
          <p:cNvSpPr/>
          <p:nvPr/>
        </p:nvSpPr>
        <p:spPr>
          <a:xfrm>
            <a:off x="7635621" y="4565672"/>
            <a:ext cx="1217418" cy="461665"/>
          </a:xfrm>
          <a:prstGeom prst="rect">
            <a:avLst/>
          </a:prstGeom>
        </p:spPr>
        <p:txBody>
          <a:bodyPr wrap="square">
            <a:spAutoFit/>
          </a:bodyPr>
          <a:lstStyle/>
          <a:p>
            <a:pPr algn="ctr"/>
            <a:r>
              <a:rPr lang="en-US" sz="2400" i="1" dirty="0">
                <a:solidFill>
                  <a:srgbClr val="142D55"/>
                </a:solidFill>
              </a:rPr>
              <a:t>Positive</a:t>
            </a:r>
          </a:p>
        </p:txBody>
      </p:sp>
      <p:sp>
        <p:nvSpPr>
          <p:cNvPr id="20" name="Rectangle 19">
            <a:extLst>
              <a:ext uri="{FF2B5EF4-FFF2-40B4-BE49-F238E27FC236}">
                <a16:creationId xmlns:a16="http://schemas.microsoft.com/office/drawing/2014/main" id="{BDB90FC8-D975-4B1C-97BA-0DC17D9D22D8}"/>
              </a:ext>
            </a:extLst>
          </p:cNvPr>
          <p:cNvSpPr/>
          <p:nvPr/>
        </p:nvSpPr>
        <p:spPr>
          <a:xfrm>
            <a:off x="9023091" y="4560678"/>
            <a:ext cx="1301033" cy="461665"/>
          </a:xfrm>
          <a:prstGeom prst="rect">
            <a:avLst/>
          </a:prstGeom>
        </p:spPr>
        <p:txBody>
          <a:bodyPr wrap="square">
            <a:spAutoFit/>
          </a:bodyPr>
          <a:lstStyle/>
          <a:p>
            <a:pPr algn="ctr"/>
            <a:r>
              <a:rPr lang="en-US" sz="2400" i="1" dirty="0">
                <a:solidFill>
                  <a:srgbClr val="142D55"/>
                </a:solidFill>
              </a:rPr>
              <a:t>Negative</a:t>
            </a:r>
          </a:p>
        </p:txBody>
      </p:sp>
      <p:sp>
        <p:nvSpPr>
          <p:cNvPr id="21" name="Text Placeholder 10">
            <a:extLst>
              <a:ext uri="{FF2B5EF4-FFF2-40B4-BE49-F238E27FC236}">
                <a16:creationId xmlns:a16="http://schemas.microsoft.com/office/drawing/2014/main" id="{27397131-FFDB-B64D-B3F0-AB7691C99738}"/>
              </a:ext>
            </a:extLst>
          </p:cNvPr>
          <p:cNvSpPr txBox="1">
            <a:spLocks/>
          </p:cNvSpPr>
          <p:nvPr/>
        </p:nvSpPr>
        <p:spPr>
          <a:xfrm>
            <a:off x="1497367" y="1158324"/>
            <a:ext cx="10891422"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0"/>
              </a:spcBef>
            </a:pPr>
            <a:r>
              <a:rPr lang="en-US" dirty="0"/>
              <a:t>IDEA VALIDATION GROUP EXERCISE – </a:t>
            </a:r>
          </a:p>
          <a:p>
            <a:pPr>
              <a:spcBef>
                <a:spcPts val="0"/>
              </a:spcBef>
            </a:pPr>
            <a:r>
              <a:rPr lang="en-US" dirty="0">
                <a:solidFill>
                  <a:srgbClr val="C54A9A"/>
                </a:solidFill>
              </a:rPr>
              <a:t>The Six Thinking Hats</a:t>
            </a:r>
          </a:p>
        </p:txBody>
      </p:sp>
      <p:sp>
        <p:nvSpPr>
          <p:cNvPr id="22" name="Text Placeholder 10">
            <a:extLst>
              <a:ext uri="{FF2B5EF4-FFF2-40B4-BE49-F238E27FC236}">
                <a16:creationId xmlns:a16="http://schemas.microsoft.com/office/drawing/2014/main" id="{14158DCF-A19E-4142-B2A0-C94CD2E1C549}"/>
              </a:ext>
            </a:extLst>
          </p:cNvPr>
          <p:cNvSpPr txBox="1">
            <a:spLocks/>
          </p:cNvSpPr>
          <p:nvPr/>
        </p:nvSpPr>
        <p:spPr>
          <a:xfrm>
            <a:off x="5899926" y="303540"/>
            <a:ext cx="6033095" cy="589107"/>
          </a:xfrm>
          <a:prstGeom prst="rect">
            <a:avLst/>
          </a:prstGeom>
          <a:solidFill>
            <a:srgbClr val="FFC652"/>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dirty="0">
                <a:solidFill>
                  <a:schemeClr val="bg1"/>
                </a:solidFill>
              </a:rPr>
              <a:t>BUSINESS IDEA GENERATION 	</a:t>
            </a:r>
          </a:p>
        </p:txBody>
      </p:sp>
    </p:spTree>
    <p:extLst>
      <p:ext uri="{BB962C8B-B14F-4D97-AF65-F5344CB8AC3E}">
        <p14:creationId xmlns:p14="http://schemas.microsoft.com/office/powerpoint/2010/main" val="2609984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a:xfrm>
            <a:off x="477181" y="1048708"/>
            <a:ext cx="9782174" cy="1228628"/>
          </a:xfrm>
        </p:spPr>
        <p:txBody>
          <a:bodyPr/>
          <a:lstStyle/>
          <a:p>
            <a:pPr algn="ctr"/>
            <a:r>
              <a:rPr lang="en-US" sz="3000" i="1" dirty="0"/>
              <a:t>An entrepreneur is an individual who, rather than working as an employee, founds and runs a business and assumes all the risks and rewards of the venture.</a:t>
            </a:r>
          </a:p>
          <a:p>
            <a:endParaRPr lang="en-US" sz="3000" dirty="0"/>
          </a:p>
        </p:txBody>
      </p:sp>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9EB5792-B694-42AC-B6AB-2D706B9F0400}"/>
              </a:ext>
            </a:extLst>
          </p:cNvPr>
          <p:cNvSpPr txBox="1"/>
          <p:nvPr/>
        </p:nvSpPr>
        <p:spPr>
          <a:xfrm>
            <a:off x="573406" y="279806"/>
            <a:ext cx="6106160" cy="523220"/>
          </a:xfrm>
          <a:prstGeom prst="rect">
            <a:avLst/>
          </a:prstGeom>
          <a:noFill/>
        </p:spPr>
        <p:txBody>
          <a:bodyPr wrap="square">
            <a:spAutoFit/>
          </a:bodyPr>
          <a:lstStyle/>
          <a:p>
            <a:r>
              <a:rPr lang="en-US" sz="2800" dirty="0"/>
              <a:t>WHAT IS AN ENTREPRENEUR?</a:t>
            </a:r>
          </a:p>
        </p:txBody>
      </p:sp>
      <p:sp>
        <p:nvSpPr>
          <p:cNvPr id="17" name="TextBox 16">
            <a:extLst>
              <a:ext uri="{FF2B5EF4-FFF2-40B4-BE49-F238E27FC236}">
                <a16:creationId xmlns:a16="http://schemas.microsoft.com/office/drawing/2014/main" id="{C48456BE-9FA7-40F0-9F7F-0D2F4132E87E}"/>
              </a:ext>
            </a:extLst>
          </p:cNvPr>
          <p:cNvSpPr txBox="1"/>
          <p:nvPr/>
        </p:nvSpPr>
        <p:spPr>
          <a:xfrm>
            <a:off x="1423637" y="2527514"/>
            <a:ext cx="7889263" cy="3323987"/>
          </a:xfrm>
          <a:prstGeom prst="rect">
            <a:avLst/>
          </a:prstGeom>
          <a:noFill/>
        </p:spPr>
        <p:txBody>
          <a:bodyPr wrap="square">
            <a:spAutoFit/>
          </a:bodyPr>
          <a:lstStyle/>
          <a:p>
            <a:pPr algn="just"/>
            <a:endParaRPr lang="en-US" sz="2400" dirty="0"/>
          </a:p>
          <a:p>
            <a:r>
              <a:rPr lang="en-US" sz="2400" dirty="0"/>
              <a:t>An entrepreneur is commonly seen as an innovator, a source of new ideas, goods, services and business. </a:t>
            </a:r>
            <a:r>
              <a:rPr lang="en-IE" sz="2400" dirty="0"/>
              <a:t>Some entrepreneurs are born but many others are self made – you just need to find and unlock your secret </a:t>
            </a:r>
            <a:r>
              <a:rPr lang="en-IE" sz="2400" b="1" dirty="0"/>
              <a:t>SUPERPOWER</a:t>
            </a:r>
            <a:r>
              <a:rPr lang="en-IE" sz="2400" dirty="0"/>
              <a:t> and a viable business idea that you are passionate about! </a:t>
            </a:r>
          </a:p>
          <a:p>
            <a:endParaRPr lang="en-IE" sz="2400" dirty="0"/>
          </a:p>
          <a:p>
            <a:r>
              <a:rPr lang="en-IE" sz="2400" dirty="0"/>
              <a:t>Our course will help you </a:t>
            </a:r>
            <a:r>
              <a:rPr lang="en-IE" sz="2400"/>
              <a:t>with this. </a:t>
            </a:r>
            <a:endParaRPr lang="en-IE" sz="2400" dirty="0"/>
          </a:p>
          <a:p>
            <a:pPr algn="just"/>
            <a:endParaRPr lang="en-US" dirty="0"/>
          </a:p>
        </p:txBody>
      </p:sp>
      <p:grpSp>
        <p:nvGrpSpPr>
          <p:cNvPr id="18" name="Group 17">
            <a:extLst>
              <a:ext uri="{FF2B5EF4-FFF2-40B4-BE49-F238E27FC236}">
                <a16:creationId xmlns:a16="http://schemas.microsoft.com/office/drawing/2014/main" id="{EBADA757-2757-474B-8FE0-6E610743F4B2}"/>
              </a:ext>
            </a:extLst>
          </p:cNvPr>
          <p:cNvGrpSpPr/>
          <p:nvPr/>
        </p:nvGrpSpPr>
        <p:grpSpPr>
          <a:xfrm>
            <a:off x="9070921" y="2027157"/>
            <a:ext cx="2875908" cy="4508329"/>
            <a:chOff x="9207648" y="4892704"/>
            <a:chExt cx="1070776" cy="1678569"/>
          </a:xfrm>
        </p:grpSpPr>
        <p:pic>
          <p:nvPicPr>
            <p:cNvPr id="19" name="Picture 18" descr="Icon&#10;&#10;Description automatically generated">
              <a:extLst>
                <a:ext uri="{FF2B5EF4-FFF2-40B4-BE49-F238E27FC236}">
                  <a16:creationId xmlns:a16="http://schemas.microsoft.com/office/drawing/2014/main" id="{49BDF67C-0FCD-4E85-A1A7-522B37A9A1D6}"/>
                </a:ext>
              </a:extLst>
            </p:cNvPr>
            <p:cNvPicPr>
              <a:picLocks noChangeAspect="1"/>
            </p:cNvPicPr>
            <p:nvPr/>
          </p:nvPicPr>
          <p:blipFill>
            <a:blip r:embed="rId2"/>
            <a:stretch>
              <a:fillRect/>
            </a:stretch>
          </p:blipFill>
          <p:spPr>
            <a:xfrm>
              <a:off x="9207648" y="4892704"/>
              <a:ext cx="1070776" cy="1678569"/>
            </a:xfrm>
            <a:prstGeom prst="rect">
              <a:avLst/>
            </a:prstGeom>
          </p:spPr>
        </p:pic>
        <p:pic>
          <p:nvPicPr>
            <p:cNvPr id="20" name="Picture 19" descr="Icon&#10;&#10;Description automatically generated">
              <a:extLst>
                <a:ext uri="{FF2B5EF4-FFF2-40B4-BE49-F238E27FC236}">
                  <a16:creationId xmlns:a16="http://schemas.microsoft.com/office/drawing/2014/main" id="{CB69E99B-41D6-4AFA-9214-EA27D42DEBAD}"/>
                </a:ext>
              </a:extLst>
            </p:cNvPr>
            <p:cNvPicPr>
              <a:picLocks noChangeAspect="1"/>
            </p:cNvPicPr>
            <p:nvPr/>
          </p:nvPicPr>
          <p:blipFill>
            <a:blip r:embed="rId3"/>
            <a:stretch>
              <a:fillRect/>
            </a:stretch>
          </p:blipFill>
          <p:spPr>
            <a:xfrm rot="20837570" flipH="1">
              <a:off x="10073069" y="5741013"/>
              <a:ext cx="132038" cy="144000"/>
            </a:xfrm>
            <a:prstGeom prst="rect">
              <a:avLst/>
            </a:prstGeom>
          </p:spPr>
        </p:pic>
      </p:grpSp>
    </p:spTree>
    <p:extLst>
      <p:ext uri="{BB962C8B-B14F-4D97-AF65-F5344CB8AC3E}">
        <p14:creationId xmlns:p14="http://schemas.microsoft.com/office/powerpoint/2010/main" val="10351545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75006" y="1238032"/>
            <a:ext cx="10137404" cy="697353"/>
          </a:xfrm>
        </p:spPr>
        <p:txBody>
          <a:bodyPr/>
          <a:lstStyle/>
          <a:p>
            <a:r>
              <a:rPr lang="en-US" dirty="0"/>
              <a:t>ABOUT THE ROLES OF – </a:t>
            </a:r>
            <a:r>
              <a:rPr lang="en-US" dirty="0">
                <a:solidFill>
                  <a:srgbClr val="1C9F49"/>
                </a:solidFill>
              </a:rPr>
              <a:t>The Six Thinking Hats</a:t>
            </a:r>
          </a:p>
        </p:txBody>
      </p:sp>
      <p:grpSp>
        <p:nvGrpSpPr>
          <p:cNvPr id="17" name="Google Shape;518;p39">
            <a:extLst>
              <a:ext uri="{FF2B5EF4-FFF2-40B4-BE49-F238E27FC236}">
                <a16:creationId xmlns:a16="http://schemas.microsoft.com/office/drawing/2014/main" id="{CF9FDF11-8020-40B5-9239-1592821519BB}"/>
              </a:ext>
            </a:extLst>
          </p:cNvPr>
          <p:cNvGrpSpPr/>
          <p:nvPr/>
        </p:nvGrpSpPr>
        <p:grpSpPr>
          <a:xfrm>
            <a:off x="379590" y="1043230"/>
            <a:ext cx="645963" cy="697353"/>
            <a:chOff x="1923675" y="1633650"/>
            <a:chExt cx="436000" cy="435975"/>
          </a:xfrm>
        </p:grpSpPr>
        <p:sp>
          <p:nvSpPr>
            <p:cNvPr id="18" name="Google Shape;519;p39">
              <a:extLst>
                <a:ext uri="{FF2B5EF4-FFF2-40B4-BE49-F238E27FC236}">
                  <a16:creationId xmlns:a16="http://schemas.microsoft.com/office/drawing/2014/main" id="{E485552E-8855-4A6B-BD1C-8E968ACE8D5B}"/>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0;p39">
              <a:extLst>
                <a:ext uri="{FF2B5EF4-FFF2-40B4-BE49-F238E27FC236}">
                  <a16:creationId xmlns:a16="http://schemas.microsoft.com/office/drawing/2014/main" id="{27E623DF-C26F-4E09-9B47-79CC44C05F41}"/>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1;p39">
              <a:extLst>
                <a:ext uri="{FF2B5EF4-FFF2-40B4-BE49-F238E27FC236}">
                  <a16:creationId xmlns:a16="http://schemas.microsoft.com/office/drawing/2014/main" id="{DBBF89B8-7ABB-4E17-9FCC-784720AD29E7}"/>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2;p39">
              <a:extLst>
                <a:ext uri="{FF2B5EF4-FFF2-40B4-BE49-F238E27FC236}">
                  <a16:creationId xmlns:a16="http://schemas.microsoft.com/office/drawing/2014/main" id="{342CA5D6-405C-4670-9C91-81FAD1E9B50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3;p39">
              <a:extLst>
                <a:ext uri="{FF2B5EF4-FFF2-40B4-BE49-F238E27FC236}">
                  <a16:creationId xmlns:a16="http://schemas.microsoft.com/office/drawing/2014/main" id="{A24AE92C-04FF-4643-A83E-BFC14BBE89B6}"/>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4;p39">
              <a:extLst>
                <a:ext uri="{FF2B5EF4-FFF2-40B4-BE49-F238E27FC236}">
                  <a16:creationId xmlns:a16="http://schemas.microsoft.com/office/drawing/2014/main" id="{A9424E43-6DEC-4B8F-84AF-7ABF7509D4C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 Placeholder 11">
            <a:extLst>
              <a:ext uri="{FF2B5EF4-FFF2-40B4-BE49-F238E27FC236}">
                <a16:creationId xmlns:a16="http://schemas.microsoft.com/office/drawing/2014/main" id="{A9131FA4-6B63-4493-B200-1221178D2DEF}"/>
              </a:ext>
            </a:extLst>
          </p:cNvPr>
          <p:cNvSpPr>
            <a:spLocks noGrp="1"/>
          </p:cNvSpPr>
          <p:nvPr>
            <p:ph type="body" sz="quarter" idx="14"/>
          </p:nvPr>
        </p:nvSpPr>
        <p:spPr>
          <a:xfrm>
            <a:off x="312978" y="2398551"/>
            <a:ext cx="5783022" cy="4846177"/>
          </a:xfrm>
        </p:spPr>
        <p:txBody>
          <a:bodyPr/>
          <a:lstStyle/>
          <a:p>
            <a:pPr algn="just"/>
            <a:r>
              <a:rPr lang="en-US" sz="2200" b="1" dirty="0">
                <a:solidFill>
                  <a:srgbClr val="C54A9A"/>
                </a:solidFill>
              </a:rPr>
              <a:t>The White Hat </a:t>
            </a:r>
            <a:r>
              <a:rPr lang="en-US" sz="2200" dirty="0"/>
              <a:t>calls for information known or needed. "The facts, just the facts.“</a:t>
            </a:r>
          </a:p>
          <a:p>
            <a:pPr algn="just"/>
            <a:r>
              <a:rPr lang="en-US" sz="2200" b="1" dirty="0">
                <a:solidFill>
                  <a:srgbClr val="C54A9A"/>
                </a:solidFill>
              </a:rPr>
              <a:t>The Red Hat </a:t>
            </a:r>
            <a:r>
              <a:rPr lang="en-US" sz="2200" dirty="0"/>
              <a:t>signifies feelings, hunches and intuition. When using this hat you can express emotions and feelings and share fears, likes, dislikes, loves, and hates.</a:t>
            </a:r>
          </a:p>
          <a:p>
            <a:pPr algn="just"/>
            <a:r>
              <a:rPr lang="en-US" sz="2200" b="1" dirty="0">
                <a:solidFill>
                  <a:srgbClr val="C54A9A"/>
                </a:solidFill>
              </a:rPr>
              <a:t>The Black Hat </a:t>
            </a:r>
            <a:r>
              <a:rPr lang="en-US" sz="2200" dirty="0"/>
              <a:t>is judgment - the devil's advocate or why something may not work. Spot the difficulties and dangers; where things might go wrong. Probably the most powerful and useful of the Hats but a problem if overused.</a:t>
            </a:r>
          </a:p>
          <a:p>
            <a:pPr algn="just"/>
            <a:endParaRPr lang="en-US" sz="2200" dirty="0"/>
          </a:p>
        </p:txBody>
      </p:sp>
      <p:sp>
        <p:nvSpPr>
          <p:cNvPr id="15" name="Text Placeholder 11">
            <a:extLst>
              <a:ext uri="{FF2B5EF4-FFF2-40B4-BE49-F238E27FC236}">
                <a16:creationId xmlns:a16="http://schemas.microsoft.com/office/drawing/2014/main" id="{4E342452-9CC5-41BF-8CB2-39009AF0F633}"/>
              </a:ext>
            </a:extLst>
          </p:cNvPr>
          <p:cNvSpPr txBox="1">
            <a:spLocks/>
          </p:cNvSpPr>
          <p:nvPr/>
        </p:nvSpPr>
        <p:spPr>
          <a:xfrm>
            <a:off x="6377525" y="2398550"/>
            <a:ext cx="5434885" cy="484617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en-US" sz="2200" b="1" dirty="0">
                <a:solidFill>
                  <a:srgbClr val="C54A9A"/>
                </a:solidFill>
              </a:rPr>
              <a:t>The Yellow Hat </a:t>
            </a:r>
            <a:r>
              <a:rPr lang="en-US" sz="2200" dirty="0"/>
              <a:t>symbolizes brightness and optimism. Under this hat you explore the positives and probe for value and benefit.</a:t>
            </a:r>
          </a:p>
          <a:p>
            <a:pPr algn="just"/>
            <a:r>
              <a:rPr lang="en-US" sz="2200" b="1" dirty="0">
                <a:solidFill>
                  <a:srgbClr val="C54A9A"/>
                </a:solidFill>
              </a:rPr>
              <a:t>The Green Hat </a:t>
            </a:r>
            <a:r>
              <a:rPr lang="en-US" sz="2200" dirty="0"/>
              <a:t>focuses on creativity; the possibilities, alternatives, and new ideas. It's an opportunity to express new concepts and new perceptions.</a:t>
            </a:r>
          </a:p>
          <a:p>
            <a:pPr algn="just"/>
            <a:r>
              <a:rPr lang="en-US" sz="2200" b="1" dirty="0">
                <a:solidFill>
                  <a:srgbClr val="C54A9A"/>
                </a:solidFill>
              </a:rPr>
              <a:t>The Blue Hat </a:t>
            </a:r>
            <a:r>
              <a:rPr lang="en-US" sz="2200" dirty="0"/>
              <a:t>is used to manage the thinking process. It's the control mechanism that agrees actions, next steps and conclusions.</a:t>
            </a:r>
          </a:p>
          <a:p>
            <a:pPr algn="just"/>
            <a:endParaRPr lang="en-US" sz="2200" dirty="0"/>
          </a:p>
        </p:txBody>
      </p:sp>
      <p:sp>
        <p:nvSpPr>
          <p:cNvPr id="16" name="Text Placeholder 10">
            <a:extLst>
              <a:ext uri="{FF2B5EF4-FFF2-40B4-BE49-F238E27FC236}">
                <a16:creationId xmlns:a16="http://schemas.microsoft.com/office/drawing/2014/main" id="{36C887A3-5148-0842-8197-8367E9A2A996}"/>
              </a:ext>
            </a:extLst>
          </p:cNvPr>
          <p:cNvSpPr txBox="1">
            <a:spLocks/>
          </p:cNvSpPr>
          <p:nvPr/>
        </p:nvSpPr>
        <p:spPr>
          <a:xfrm>
            <a:off x="5899926" y="303540"/>
            <a:ext cx="6033095" cy="589107"/>
          </a:xfrm>
          <a:prstGeom prst="rect">
            <a:avLst/>
          </a:prstGeom>
          <a:solidFill>
            <a:srgbClr val="FFC652"/>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dirty="0">
                <a:solidFill>
                  <a:schemeClr val="bg1"/>
                </a:solidFill>
              </a:rPr>
              <a:t>BUSINESS IDEA GENERATION 	</a:t>
            </a:r>
          </a:p>
        </p:txBody>
      </p:sp>
    </p:spTree>
    <p:extLst>
      <p:ext uri="{BB962C8B-B14F-4D97-AF65-F5344CB8AC3E}">
        <p14:creationId xmlns:p14="http://schemas.microsoft.com/office/powerpoint/2010/main" val="22733604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75006" y="1074656"/>
            <a:ext cx="10137404" cy="697353"/>
          </a:xfrm>
        </p:spPr>
        <p:txBody>
          <a:bodyPr>
            <a:normAutofit fontScale="55000" lnSpcReduction="20000"/>
          </a:bodyPr>
          <a:lstStyle/>
          <a:p>
            <a:r>
              <a:rPr lang="en-US" dirty="0"/>
              <a:t>CREATE YOUR OWN STORYBOARD FOR EACH IDEA</a:t>
            </a:r>
          </a:p>
          <a:p>
            <a:r>
              <a:rPr lang="en-US" dirty="0">
                <a:solidFill>
                  <a:srgbClr val="1C9F49"/>
                </a:solidFill>
              </a:rPr>
              <a:t>See learner workbook for work sheets</a:t>
            </a:r>
          </a:p>
        </p:txBody>
      </p:sp>
      <p:grpSp>
        <p:nvGrpSpPr>
          <p:cNvPr id="17" name="Google Shape;518;p39">
            <a:extLst>
              <a:ext uri="{FF2B5EF4-FFF2-40B4-BE49-F238E27FC236}">
                <a16:creationId xmlns:a16="http://schemas.microsoft.com/office/drawing/2014/main" id="{CF9FDF11-8020-40B5-9239-1592821519BB}"/>
              </a:ext>
            </a:extLst>
          </p:cNvPr>
          <p:cNvGrpSpPr/>
          <p:nvPr/>
        </p:nvGrpSpPr>
        <p:grpSpPr>
          <a:xfrm>
            <a:off x="379590" y="1043230"/>
            <a:ext cx="645963" cy="697353"/>
            <a:chOff x="1923675" y="1633650"/>
            <a:chExt cx="436000" cy="435975"/>
          </a:xfrm>
        </p:grpSpPr>
        <p:sp>
          <p:nvSpPr>
            <p:cNvPr id="18" name="Google Shape;519;p39">
              <a:extLst>
                <a:ext uri="{FF2B5EF4-FFF2-40B4-BE49-F238E27FC236}">
                  <a16:creationId xmlns:a16="http://schemas.microsoft.com/office/drawing/2014/main" id="{E485552E-8855-4A6B-BD1C-8E968ACE8D5B}"/>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0;p39">
              <a:extLst>
                <a:ext uri="{FF2B5EF4-FFF2-40B4-BE49-F238E27FC236}">
                  <a16:creationId xmlns:a16="http://schemas.microsoft.com/office/drawing/2014/main" id="{27E623DF-C26F-4E09-9B47-79CC44C05F41}"/>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1;p39">
              <a:extLst>
                <a:ext uri="{FF2B5EF4-FFF2-40B4-BE49-F238E27FC236}">
                  <a16:creationId xmlns:a16="http://schemas.microsoft.com/office/drawing/2014/main" id="{DBBF89B8-7ABB-4E17-9FCC-784720AD29E7}"/>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2;p39">
              <a:extLst>
                <a:ext uri="{FF2B5EF4-FFF2-40B4-BE49-F238E27FC236}">
                  <a16:creationId xmlns:a16="http://schemas.microsoft.com/office/drawing/2014/main" id="{342CA5D6-405C-4670-9C91-81FAD1E9B50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3;p39">
              <a:extLst>
                <a:ext uri="{FF2B5EF4-FFF2-40B4-BE49-F238E27FC236}">
                  <a16:creationId xmlns:a16="http://schemas.microsoft.com/office/drawing/2014/main" id="{A24AE92C-04FF-4643-A83E-BFC14BBE89B6}"/>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4;p39">
              <a:extLst>
                <a:ext uri="{FF2B5EF4-FFF2-40B4-BE49-F238E27FC236}">
                  <a16:creationId xmlns:a16="http://schemas.microsoft.com/office/drawing/2014/main" id="{A9424E43-6DEC-4B8F-84AF-7ABF7509D4C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extLst>
              <a:ext uri="{FF2B5EF4-FFF2-40B4-BE49-F238E27FC236}">
                <a16:creationId xmlns:a16="http://schemas.microsoft.com/office/drawing/2014/main" id="{96B6DB9D-5E83-4B82-87E7-1355B9CD8C1A}"/>
              </a:ext>
            </a:extLst>
          </p:cNvPr>
          <p:cNvPicPr>
            <a:picLocks noChangeAspect="1"/>
          </p:cNvPicPr>
          <p:nvPr/>
        </p:nvPicPr>
        <p:blipFill>
          <a:blip r:embed="rId2"/>
          <a:stretch>
            <a:fillRect/>
          </a:stretch>
        </p:blipFill>
        <p:spPr>
          <a:xfrm>
            <a:off x="1646819" y="2239942"/>
            <a:ext cx="8898362" cy="4044710"/>
          </a:xfrm>
          <a:prstGeom prst="rect">
            <a:avLst/>
          </a:prstGeom>
        </p:spPr>
      </p:pic>
    </p:spTree>
    <p:extLst>
      <p:ext uri="{BB962C8B-B14F-4D97-AF65-F5344CB8AC3E}">
        <p14:creationId xmlns:p14="http://schemas.microsoft.com/office/powerpoint/2010/main" val="1541622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585630" y="1268702"/>
            <a:ext cx="5623549" cy="697353"/>
          </a:xfrm>
        </p:spPr>
        <p:txBody>
          <a:bodyPr/>
          <a:lstStyle/>
          <a:p>
            <a:r>
              <a:rPr lang="en-US" dirty="0"/>
              <a:t>WHAT BUSINESS SHOULD I START? </a:t>
            </a:r>
          </a:p>
          <a:p>
            <a:r>
              <a:rPr lang="en-US" sz="2800" dirty="0"/>
              <a:t>LET’S LOOK AT AREAS OF BUSINESS THAT ARE GROWING AND DIFFERENT WAYS OF BEING IN BUSINESS…</a:t>
            </a:r>
          </a:p>
          <a:p>
            <a:endParaRPr lang="en-US" dirty="0"/>
          </a:p>
        </p:txBody>
      </p:sp>
      <p:grpSp>
        <p:nvGrpSpPr>
          <p:cNvPr id="19" name="Group 18">
            <a:extLst>
              <a:ext uri="{FF2B5EF4-FFF2-40B4-BE49-F238E27FC236}">
                <a16:creationId xmlns:a16="http://schemas.microsoft.com/office/drawing/2014/main" id="{E9832DE1-204C-1645-8D8D-3AEF452E94BB}"/>
              </a:ext>
            </a:extLst>
          </p:cNvPr>
          <p:cNvGrpSpPr/>
          <p:nvPr/>
        </p:nvGrpSpPr>
        <p:grpSpPr>
          <a:xfrm>
            <a:off x="244497" y="1584100"/>
            <a:ext cx="5220049" cy="4365938"/>
            <a:chOff x="4534941" y="638925"/>
            <a:chExt cx="1499470" cy="1254125"/>
          </a:xfrm>
        </p:grpSpPr>
        <p:pic>
          <p:nvPicPr>
            <p:cNvPr id="20" name="Picture 19" descr="Logo&#10;&#10;Description automatically generated with medium confidence">
              <a:extLst>
                <a:ext uri="{FF2B5EF4-FFF2-40B4-BE49-F238E27FC236}">
                  <a16:creationId xmlns:a16="http://schemas.microsoft.com/office/drawing/2014/main" id="{2117A288-153C-2A4E-A2FD-60AC30370B5D}"/>
                </a:ext>
              </a:extLst>
            </p:cNvPr>
            <p:cNvPicPr>
              <a:picLocks noChangeAspect="1"/>
            </p:cNvPicPr>
            <p:nvPr/>
          </p:nvPicPr>
          <p:blipFill>
            <a:blip r:embed="rId2"/>
            <a:stretch>
              <a:fillRect/>
            </a:stretch>
          </p:blipFill>
          <p:spPr>
            <a:xfrm>
              <a:off x="4578037" y="638925"/>
              <a:ext cx="1456374" cy="1254125"/>
            </a:xfrm>
            <a:prstGeom prst="rect">
              <a:avLst/>
            </a:prstGeom>
          </p:spPr>
        </p:pic>
        <p:pic>
          <p:nvPicPr>
            <p:cNvPr id="21" name="Picture 20" descr="Icon&#10;&#10;Description automatically generated">
              <a:extLst>
                <a:ext uri="{FF2B5EF4-FFF2-40B4-BE49-F238E27FC236}">
                  <a16:creationId xmlns:a16="http://schemas.microsoft.com/office/drawing/2014/main" id="{0B411CF4-F062-6C41-AFEE-B8690099AF57}"/>
                </a:ext>
              </a:extLst>
            </p:cNvPr>
            <p:cNvPicPr>
              <a:picLocks noChangeAspect="1"/>
            </p:cNvPicPr>
            <p:nvPr/>
          </p:nvPicPr>
          <p:blipFill>
            <a:blip r:embed="rId3"/>
            <a:stretch>
              <a:fillRect/>
            </a:stretch>
          </p:blipFill>
          <p:spPr>
            <a:xfrm>
              <a:off x="4534941" y="1045995"/>
              <a:ext cx="194895" cy="212551"/>
            </a:xfrm>
            <a:prstGeom prst="rect">
              <a:avLst/>
            </a:prstGeom>
          </p:spPr>
        </p:pic>
      </p:grpSp>
    </p:spTree>
    <p:extLst>
      <p:ext uri="{BB962C8B-B14F-4D97-AF65-F5344CB8AC3E}">
        <p14:creationId xmlns:p14="http://schemas.microsoft.com/office/powerpoint/2010/main" val="14369033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75006" y="1074656"/>
            <a:ext cx="10137404" cy="697353"/>
          </a:xfrm>
        </p:spPr>
        <p:txBody>
          <a:bodyPr/>
          <a:lstStyle/>
          <a:p>
            <a:r>
              <a:rPr lang="en-US" dirty="0"/>
              <a:t>EXPECTED GROWTH areas are</a:t>
            </a:r>
          </a:p>
        </p:txBody>
      </p:sp>
      <p:sp>
        <p:nvSpPr>
          <p:cNvPr id="24" name="Text Placeholder 5">
            <a:extLst>
              <a:ext uri="{FF2B5EF4-FFF2-40B4-BE49-F238E27FC236}">
                <a16:creationId xmlns:a16="http://schemas.microsoft.com/office/drawing/2014/main" id="{85EDF7AD-F47B-4797-A30E-1568AE71510A}"/>
              </a:ext>
            </a:extLst>
          </p:cNvPr>
          <p:cNvSpPr txBox="1">
            <a:spLocks/>
          </p:cNvSpPr>
          <p:nvPr/>
        </p:nvSpPr>
        <p:spPr>
          <a:xfrm>
            <a:off x="1485211" y="2271110"/>
            <a:ext cx="10516994" cy="3399479"/>
          </a:xfrm>
          <a:prstGeom prst="rect">
            <a:avLst/>
          </a:prstGeom>
        </p:spPr>
        <p:txBody>
          <a:bodyPr vert="horz" lIns="9000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00000"/>
              </a:lnSpc>
              <a:spcBef>
                <a:spcPts val="400"/>
              </a:spcBef>
              <a:buClr>
                <a:srgbClr val="F26B27"/>
              </a:buClr>
              <a:buFont typeface="Arial" panose="020B0604020202020204" pitchFamily="34" charset="0"/>
              <a:buChar char="•"/>
            </a:pPr>
            <a:r>
              <a:rPr lang="en-US" dirty="0"/>
              <a:t>Anything that saves people time or money</a:t>
            </a:r>
          </a:p>
          <a:p>
            <a:pPr marL="342900" indent="-342900">
              <a:lnSpc>
                <a:spcPct val="100000"/>
              </a:lnSpc>
              <a:spcBef>
                <a:spcPts val="400"/>
              </a:spcBef>
              <a:buClr>
                <a:srgbClr val="F26B27"/>
              </a:buClr>
              <a:buFont typeface="Arial" panose="020B0604020202020204" pitchFamily="34" charset="0"/>
              <a:buChar char="•"/>
            </a:pPr>
            <a:r>
              <a:rPr lang="en-US" dirty="0"/>
              <a:t>Services for the greying population</a:t>
            </a:r>
          </a:p>
          <a:p>
            <a:pPr marL="342900" indent="-342900">
              <a:lnSpc>
                <a:spcPct val="100000"/>
              </a:lnSpc>
              <a:spcBef>
                <a:spcPts val="400"/>
              </a:spcBef>
              <a:buClr>
                <a:srgbClr val="F26B27"/>
              </a:buClr>
              <a:buFont typeface="Arial" panose="020B0604020202020204" pitchFamily="34" charset="0"/>
              <a:buChar char="•"/>
            </a:pPr>
            <a:r>
              <a:rPr lang="en-US" dirty="0"/>
              <a:t>Health &amp; fitness activities</a:t>
            </a:r>
          </a:p>
          <a:p>
            <a:pPr marL="342900" indent="-342900">
              <a:lnSpc>
                <a:spcPct val="100000"/>
              </a:lnSpc>
              <a:spcBef>
                <a:spcPts val="400"/>
              </a:spcBef>
              <a:buClr>
                <a:srgbClr val="F26B27"/>
              </a:buClr>
              <a:buFont typeface="Arial" panose="020B0604020202020204" pitchFamily="34" charset="0"/>
              <a:buChar char="•"/>
            </a:pPr>
            <a:r>
              <a:rPr lang="en-US" dirty="0"/>
              <a:t>Convenience, Ethical and Functional foods (that help prevent medical problems)</a:t>
            </a:r>
          </a:p>
          <a:p>
            <a:pPr marL="342900" indent="-342900">
              <a:lnSpc>
                <a:spcPct val="100000"/>
              </a:lnSpc>
              <a:spcBef>
                <a:spcPts val="400"/>
              </a:spcBef>
              <a:buClr>
                <a:srgbClr val="F26B27"/>
              </a:buClr>
              <a:buFont typeface="Arial" panose="020B0604020202020204" pitchFamily="34" charset="0"/>
              <a:buChar char="•"/>
            </a:pPr>
            <a:r>
              <a:rPr lang="en-US" dirty="0"/>
              <a:t>Upcycling businesses - recycling &amp; businesses using recycled materials</a:t>
            </a:r>
          </a:p>
          <a:p>
            <a:pPr marL="342900" indent="-342900">
              <a:lnSpc>
                <a:spcPct val="100000"/>
              </a:lnSpc>
              <a:spcBef>
                <a:spcPts val="400"/>
              </a:spcBef>
              <a:buClr>
                <a:srgbClr val="F26B27"/>
              </a:buClr>
              <a:buFont typeface="Arial" panose="020B0604020202020204" pitchFamily="34" charset="0"/>
              <a:buChar char="•"/>
            </a:pPr>
            <a:r>
              <a:rPr lang="en-US" dirty="0"/>
              <a:t>Software, technology, online services, social media</a:t>
            </a:r>
          </a:p>
          <a:p>
            <a:pPr marL="342900" indent="-342900">
              <a:lnSpc>
                <a:spcPct val="100000"/>
              </a:lnSpc>
              <a:spcBef>
                <a:spcPts val="400"/>
              </a:spcBef>
              <a:buClr>
                <a:srgbClr val="F26B27"/>
              </a:buClr>
              <a:buFont typeface="Arial" panose="020B0604020202020204" pitchFamily="34" charset="0"/>
              <a:buChar char="•"/>
            </a:pPr>
            <a:r>
              <a:rPr lang="en-US" dirty="0"/>
              <a:t>Energy efficiency &amp; low carbon solutions</a:t>
            </a:r>
          </a:p>
          <a:p>
            <a:pPr marL="342900" indent="-342900">
              <a:lnSpc>
                <a:spcPct val="100000"/>
              </a:lnSpc>
              <a:spcBef>
                <a:spcPts val="400"/>
              </a:spcBef>
              <a:buClr>
                <a:srgbClr val="F26B27"/>
              </a:buClr>
              <a:buFont typeface="Arial" panose="020B0604020202020204" pitchFamily="34" charset="0"/>
              <a:buChar char="•"/>
            </a:pPr>
            <a:r>
              <a:rPr lang="en-US" dirty="0"/>
              <a:t>Medical technologies, biotech, clean-tech</a:t>
            </a:r>
          </a:p>
          <a:p>
            <a:pPr>
              <a:lnSpc>
                <a:spcPct val="100000"/>
              </a:lnSpc>
              <a:spcBef>
                <a:spcPts val="400"/>
              </a:spcBef>
              <a:buClr>
                <a:srgbClr val="F26B27"/>
              </a:buClr>
            </a:pPr>
            <a:endParaRPr lang="en-US" dirty="0"/>
          </a:p>
        </p:txBody>
      </p:sp>
      <p:grpSp>
        <p:nvGrpSpPr>
          <p:cNvPr id="15" name="Google Shape;612;p39">
            <a:extLst>
              <a:ext uri="{FF2B5EF4-FFF2-40B4-BE49-F238E27FC236}">
                <a16:creationId xmlns:a16="http://schemas.microsoft.com/office/drawing/2014/main" id="{70006170-8D6F-4380-B899-8DC7D7FAB94D}"/>
              </a:ext>
            </a:extLst>
          </p:cNvPr>
          <p:cNvGrpSpPr/>
          <p:nvPr/>
        </p:nvGrpSpPr>
        <p:grpSpPr>
          <a:xfrm>
            <a:off x="343172" y="1073908"/>
            <a:ext cx="651863" cy="618853"/>
            <a:chOff x="3951850" y="2985350"/>
            <a:chExt cx="407950" cy="416500"/>
          </a:xfrm>
        </p:grpSpPr>
        <p:sp>
          <p:nvSpPr>
            <p:cNvPr id="16" name="Google Shape;613;p39">
              <a:extLst>
                <a:ext uri="{FF2B5EF4-FFF2-40B4-BE49-F238E27FC236}">
                  <a16:creationId xmlns:a16="http://schemas.microsoft.com/office/drawing/2014/main" id="{3A8CA48C-D545-447D-9874-B22CA647FDC3}"/>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4;p39">
              <a:extLst>
                <a:ext uri="{FF2B5EF4-FFF2-40B4-BE49-F238E27FC236}">
                  <a16:creationId xmlns:a16="http://schemas.microsoft.com/office/drawing/2014/main" id="{DF2AF818-8CCB-4BD9-AB95-2F21C3134A5C}"/>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15;p39">
              <a:extLst>
                <a:ext uri="{FF2B5EF4-FFF2-40B4-BE49-F238E27FC236}">
                  <a16:creationId xmlns:a16="http://schemas.microsoft.com/office/drawing/2014/main" id="{5896EE36-17A2-4D9B-B279-63881A18CD49}"/>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6;p39">
              <a:extLst>
                <a:ext uri="{FF2B5EF4-FFF2-40B4-BE49-F238E27FC236}">
                  <a16:creationId xmlns:a16="http://schemas.microsoft.com/office/drawing/2014/main" id="{1CD8F601-DD19-4BA9-89C0-5498A09CEF98}"/>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roup 11">
            <a:extLst>
              <a:ext uri="{FF2B5EF4-FFF2-40B4-BE49-F238E27FC236}">
                <a16:creationId xmlns:a16="http://schemas.microsoft.com/office/drawing/2014/main" id="{0C95CFF4-D5C9-9749-BFC6-C619479DC06C}"/>
              </a:ext>
            </a:extLst>
          </p:cNvPr>
          <p:cNvGrpSpPr/>
          <p:nvPr/>
        </p:nvGrpSpPr>
        <p:grpSpPr>
          <a:xfrm>
            <a:off x="8446031" y="894346"/>
            <a:ext cx="2997090" cy="2414611"/>
            <a:chOff x="3176243" y="4823315"/>
            <a:chExt cx="2168525" cy="1747076"/>
          </a:xfrm>
        </p:grpSpPr>
        <p:pic>
          <p:nvPicPr>
            <p:cNvPr id="13" name="Picture 12" descr="Icon&#10;&#10;Description automatically generated">
              <a:extLst>
                <a:ext uri="{FF2B5EF4-FFF2-40B4-BE49-F238E27FC236}">
                  <a16:creationId xmlns:a16="http://schemas.microsoft.com/office/drawing/2014/main" id="{374F24BE-4D75-014C-90AC-490D8AA4A82D}"/>
                </a:ext>
              </a:extLst>
            </p:cNvPr>
            <p:cNvPicPr>
              <a:picLocks noChangeAspect="1"/>
            </p:cNvPicPr>
            <p:nvPr/>
          </p:nvPicPr>
          <p:blipFill>
            <a:blip r:embed="rId2"/>
            <a:stretch>
              <a:fillRect/>
            </a:stretch>
          </p:blipFill>
          <p:spPr>
            <a:xfrm>
              <a:off x="3176243" y="4846366"/>
              <a:ext cx="2168525" cy="1724025"/>
            </a:xfrm>
            <a:prstGeom prst="rect">
              <a:avLst/>
            </a:prstGeom>
          </p:spPr>
        </p:pic>
        <p:pic>
          <p:nvPicPr>
            <p:cNvPr id="14" name="Picture 13" descr="Icon&#10;&#10;Description automatically generated">
              <a:extLst>
                <a:ext uri="{FF2B5EF4-FFF2-40B4-BE49-F238E27FC236}">
                  <a16:creationId xmlns:a16="http://schemas.microsoft.com/office/drawing/2014/main" id="{5A8A56D7-2421-1146-B859-841E38973E27}"/>
                </a:ext>
              </a:extLst>
            </p:cNvPr>
            <p:cNvPicPr>
              <a:picLocks noChangeAspect="1"/>
            </p:cNvPicPr>
            <p:nvPr/>
          </p:nvPicPr>
          <p:blipFill>
            <a:blip r:embed="rId3"/>
            <a:stretch>
              <a:fillRect/>
            </a:stretch>
          </p:blipFill>
          <p:spPr>
            <a:xfrm>
              <a:off x="4295422" y="4823315"/>
              <a:ext cx="241903" cy="263817"/>
            </a:xfrm>
            <a:prstGeom prst="rect">
              <a:avLst/>
            </a:prstGeom>
          </p:spPr>
        </p:pic>
      </p:grpSp>
    </p:spTree>
    <p:extLst>
      <p:ext uri="{BB962C8B-B14F-4D97-AF65-F5344CB8AC3E}">
        <p14:creationId xmlns:p14="http://schemas.microsoft.com/office/powerpoint/2010/main" val="39923992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778037" y="844335"/>
            <a:ext cx="7353084" cy="697353"/>
          </a:xfrm>
        </p:spPr>
        <p:txBody>
          <a:bodyPr>
            <a:noAutofit/>
          </a:bodyPr>
          <a:lstStyle/>
          <a:p>
            <a:r>
              <a:rPr lang="en-US" dirty="0"/>
              <a:t>WHAT BUSINESS SHOULD I START? LET’S LOOK AT SOME OPTIONS …</a:t>
            </a:r>
          </a:p>
        </p:txBody>
      </p:sp>
      <p:sp>
        <p:nvSpPr>
          <p:cNvPr id="24" name="Text Placeholder 5">
            <a:extLst>
              <a:ext uri="{FF2B5EF4-FFF2-40B4-BE49-F238E27FC236}">
                <a16:creationId xmlns:a16="http://schemas.microsoft.com/office/drawing/2014/main" id="{85EDF7AD-F47B-4797-A30E-1568AE71510A}"/>
              </a:ext>
            </a:extLst>
          </p:cNvPr>
          <p:cNvSpPr txBox="1">
            <a:spLocks/>
          </p:cNvSpPr>
          <p:nvPr/>
        </p:nvSpPr>
        <p:spPr>
          <a:xfrm>
            <a:off x="1584101" y="2236337"/>
            <a:ext cx="10354614" cy="33994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rgbClr val="F26B27"/>
                </a:solidFill>
              </a:rPr>
              <a:t>In Which Industry/Topic?</a:t>
            </a:r>
          </a:p>
          <a:p>
            <a:r>
              <a:rPr lang="en-US" dirty="0"/>
              <a:t>To make it easier on yourself, choose an industry or topic that you are not only interested in but have some expertise or experience. Otherwise, you're going to have to spend a lot of time and money educating yourself that you could be putting into your new business, or worse, making costly mistakes because you don't have the necessary knowledge</a:t>
            </a:r>
          </a:p>
          <a:p>
            <a:pPr marL="342900" indent="-342900">
              <a:buFont typeface="Arial" panose="020B0604020202020204" pitchFamily="34" charset="0"/>
              <a:buChar char="•"/>
            </a:pPr>
            <a:endParaRPr lang="en-US" sz="800" dirty="0"/>
          </a:p>
          <a:p>
            <a:r>
              <a:rPr lang="en-US" b="1" dirty="0">
                <a:solidFill>
                  <a:srgbClr val="F26B27"/>
                </a:solidFill>
              </a:rPr>
              <a:t>Retail or Wholesale Business</a:t>
            </a:r>
          </a:p>
          <a:p>
            <a:pPr marL="342900" indent="-342900">
              <a:buFont typeface="Arial" panose="020B0604020202020204" pitchFamily="34" charset="0"/>
              <a:buChar char="•"/>
            </a:pPr>
            <a:r>
              <a:rPr lang="en-US" dirty="0"/>
              <a:t>Retail businesses sell goods directly to consumers, usually in small quantities.</a:t>
            </a:r>
          </a:p>
          <a:p>
            <a:pPr marL="342900" indent="-342900">
              <a:buFont typeface="Arial" panose="020B0604020202020204" pitchFamily="34" charset="0"/>
              <a:buChar char="•"/>
            </a:pPr>
            <a:r>
              <a:rPr lang="en-US" dirty="0"/>
              <a:t>Wholesalers buy goods (often in large quantities) from manufacturers or importers and then sell them to retailers and other distributors.</a:t>
            </a:r>
          </a:p>
          <a:p>
            <a:endParaRPr lang="en-US" dirty="0"/>
          </a:p>
        </p:txBody>
      </p:sp>
      <p:grpSp>
        <p:nvGrpSpPr>
          <p:cNvPr id="15" name="Google Shape;612;p39">
            <a:extLst>
              <a:ext uri="{FF2B5EF4-FFF2-40B4-BE49-F238E27FC236}">
                <a16:creationId xmlns:a16="http://schemas.microsoft.com/office/drawing/2014/main" id="{70006170-8D6F-4380-B899-8DC7D7FAB94D}"/>
              </a:ext>
            </a:extLst>
          </p:cNvPr>
          <p:cNvGrpSpPr/>
          <p:nvPr/>
        </p:nvGrpSpPr>
        <p:grpSpPr>
          <a:xfrm>
            <a:off x="343172" y="1073908"/>
            <a:ext cx="651863" cy="618853"/>
            <a:chOff x="3951850" y="2985350"/>
            <a:chExt cx="407950" cy="416500"/>
          </a:xfrm>
        </p:grpSpPr>
        <p:sp>
          <p:nvSpPr>
            <p:cNvPr id="16" name="Google Shape;613;p39">
              <a:extLst>
                <a:ext uri="{FF2B5EF4-FFF2-40B4-BE49-F238E27FC236}">
                  <a16:creationId xmlns:a16="http://schemas.microsoft.com/office/drawing/2014/main" id="{3A8CA48C-D545-447D-9874-B22CA647FDC3}"/>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4;p39">
              <a:extLst>
                <a:ext uri="{FF2B5EF4-FFF2-40B4-BE49-F238E27FC236}">
                  <a16:creationId xmlns:a16="http://schemas.microsoft.com/office/drawing/2014/main" id="{DF2AF818-8CCB-4BD9-AB95-2F21C3134A5C}"/>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15;p39">
              <a:extLst>
                <a:ext uri="{FF2B5EF4-FFF2-40B4-BE49-F238E27FC236}">
                  <a16:creationId xmlns:a16="http://schemas.microsoft.com/office/drawing/2014/main" id="{5896EE36-17A2-4D9B-B279-63881A18CD49}"/>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6;p39">
              <a:extLst>
                <a:ext uri="{FF2B5EF4-FFF2-40B4-BE49-F238E27FC236}">
                  <a16:creationId xmlns:a16="http://schemas.microsoft.com/office/drawing/2014/main" id="{1CD8F601-DD19-4BA9-89C0-5498A09CEF98}"/>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837581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75006" y="1074656"/>
            <a:ext cx="10137404" cy="697353"/>
          </a:xfrm>
        </p:spPr>
        <p:txBody>
          <a:bodyPr/>
          <a:lstStyle/>
          <a:p>
            <a:r>
              <a:rPr lang="en-US" dirty="0"/>
              <a:t>LET’S LOOK AT SOME OPTIONS …</a:t>
            </a:r>
          </a:p>
        </p:txBody>
      </p:sp>
      <p:sp>
        <p:nvSpPr>
          <p:cNvPr id="24" name="Text Placeholder 5">
            <a:extLst>
              <a:ext uri="{FF2B5EF4-FFF2-40B4-BE49-F238E27FC236}">
                <a16:creationId xmlns:a16="http://schemas.microsoft.com/office/drawing/2014/main" id="{85EDF7AD-F47B-4797-A30E-1568AE71510A}"/>
              </a:ext>
            </a:extLst>
          </p:cNvPr>
          <p:cNvSpPr txBox="1">
            <a:spLocks/>
          </p:cNvSpPr>
          <p:nvPr/>
        </p:nvSpPr>
        <p:spPr>
          <a:xfrm>
            <a:off x="1675006" y="2383865"/>
            <a:ext cx="10137404" cy="33994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rgbClr val="F26B27"/>
                </a:solidFill>
              </a:rPr>
              <a:t>Storefront or Non-Storefront Business </a:t>
            </a:r>
          </a:p>
          <a:p>
            <a:endParaRPr lang="en-US" sz="800" b="1" dirty="0">
              <a:solidFill>
                <a:srgbClr val="F26B27"/>
              </a:solidFill>
            </a:endParaRPr>
          </a:p>
          <a:p>
            <a:pPr algn="just"/>
            <a:r>
              <a:rPr lang="en-US" dirty="0"/>
              <a:t>For a business selling products, you need a storefront of some kind, whether bricks-and mortar, such as a retail store, or virtual, such as an ecommerce site. Many successful businesses have both, expanding their customers beyond their local area. You can also "borrow" a storefront, by getting their products distributed by other businesses, selling their products through markets and fairs, or by using available e-commerce venues. (Selling on eBay is one example of this.)</a:t>
            </a:r>
          </a:p>
          <a:p>
            <a:endParaRPr lang="en-US" dirty="0"/>
          </a:p>
        </p:txBody>
      </p:sp>
      <p:grpSp>
        <p:nvGrpSpPr>
          <p:cNvPr id="15" name="Google Shape;612;p39">
            <a:extLst>
              <a:ext uri="{FF2B5EF4-FFF2-40B4-BE49-F238E27FC236}">
                <a16:creationId xmlns:a16="http://schemas.microsoft.com/office/drawing/2014/main" id="{70006170-8D6F-4380-B899-8DC7D7FAB94D}"/>
              </a:ext>
            </a:extLst>
          </p:cNvPr>
          <p:cNvGrpSpPr/>
          <p:nvPr/>
        </p:nvGrpSpPr>
        <p:grpSpPr>
          <a:xfrm>
            <a:off x="343172" y="1073908"/>
            <a:ext cx="651863" cy="618853"/>
            <a:chOff x="3951850" y="2985350"/>
            <a:chExt cx="407950" cy="416500"/>
          </a:xfrm>
        </p:grpSpPr>
        <p:sp>
          <p:nvSpPr>
            <p:cNvPr id="16" name="Google Shape;613;p39">
              <a:extLst>
                <a:ext uri="{FF2B5EF4-FFF2-40B4-BE49-F238E27FC236}">
                  <a16:creationId xmlns:a16="http://schemas.microsoft.com/office/drawing/2014/main" id="{3A8CA48C-D545-447D-9874-B22CA647FDC3}"/>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4;p39">
              <a:extLst>
                <a:ext uri="{FF2B5EF4-FFF2-40B4-BE49-F238E27FC236}">
                  <a16:creationId xmlns:a16="http://schemas.microsoft.com/office/drawing/2014/main" id="{DF2AF818-8CCB-4BD9-AB95-2F21C3134A5C}"/>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15;p39">
              <a:extLst>
                <a:ext uri="{FF2B5EF4-FFF2-40B4-BE49-F238E27FC236}">
                  <a16:creationId xmlns:a16="http://schemas.microsoft.com/office/drawing/2014/main" id="{5896EE36-17A2-4D9B-B279-63881A18CD49}"/>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6;p39">
              <a:extLst>
                <a:ext uri="{FF2B5EF4-FFF2-40B4-BE49-F238E27FC236}">
                  <a16:creationId xmlns:a16="http://schemas.microsoft.com/office/drawing/2014/main" id="{1CD8F601-DD19-4BA9-89C0-5498A09CEF98}"/>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949093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75006" y="1074656"/>
            <a:ext cx="10137404" cy="697353"/>
          </a:xfrm>
        </p:spPr>
        <p:txBody>
          <a:bodyPr/>
          <a:lstStyle/>
          <a:p>
            <a:r>
              <a:rPr lang="en-US" dirty="0"/>
              <a:t>LET’S LOOK AT SOME OPTIONS …</a:t>
            </a:r>
          </a:p>
        </p:txBody>
      </p:sp>
      <p:sp>
        <p:nvSpPr>
          <p:cNvPr id="24" name="Text Placeholder 5">
            <a:extLst>
              <a:ext uri="{FF2B5EF4-FFF2-40B4-BE49-F238E27FC236}">
                <a16:creationId xmlns:a16="http://schemas.microsoft.com/office/drawing/2014/main" id="{85EDF7AD-F47B-4797-A30E-1568AE71510A}"/>
              </a:ext>
            </a:extLst>
          </p:cNvPr>
          <p:cNvSpPr txBox="1">
            <a:spLocks/>
          </p:cNvSpPr>
          <p:nvPr/>
        </p:nvSpPr>
        <p:spPr>
          <a:xfrm>
            <a:off x="1675006" y="1729260"/>
            <a:ext cx="10137404" cy="33994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rgbClr val="F26B27"/>
                </a:solidFill>
              </a:rPr>
              <a:t>Product or Service (or Mix of Both)</a:t>
            </a:r>
          </a:p>
          <a:p>
            <a:pPr algn="just"/>
            <a:r>
              <a:rPr lang="en-US" dirty="0"/>
              <a:t>If you are a trained professional, such as a book-keeper, photographer, hairdresser, IT professional or chef, your business could revolve around the professional services you can provide.</a:t>
            </a:r>
          </a:p>
          <a:p>
            <a:endParaRPr lang="en-US" sz="800" dirty="0"/>
          </a:p>
          <a:p>
            <a:r>
              <a:rPr lang="en-US" dirty="0"/>
              <a:t>Have a think as to whether you be happiest:</a:t>
            </a:r>
          </a:p>
          <a:p>
            <a:pPr marL="342900" indent="-342900">
              <a:buClr>
                <a:srgbClr val="F26B27"/>
              </a:buClr>
              <a:buFont typeface="Arial" panose="020B0604020202020204" pitchFamily="34" charset="0"/>
              <a:buChar char="•"/>
            </a:pPr>
            <a:r>
              <a:rPr lang="en-US" dirty="0"/>
              <a:t>telling someone how to do something,</a:t>
            </a:r>
          </a:p>
          <a:p>
            <a:pPr marL="342900" indent="-342900">
              <a:buClr>
                <a:srgbClr val="F26B27"/>
              </a:buClr>
              <a:buFont typeface="Arial" panose="020B0604020202020204" pitchFamily="34" charset="0"/>
              <a:buChar char="•"/>
            </a:pPr>
            <a:r>
              <a:rPr lang="en-US" dirty="0"/>
              <a:t>doing something for them or</a:t>
            </a:r>
          </a:p>
          <a:p>
            <a:pPr marL="342900" indent="-342900">
              <a:buClr>
                <a:srgbClr val="F26B27"/>
              </a:buClr>
              <a:buFont typeface="Arial" panose="020B0604020202020204" pitchFamily="34" charset="0"/>
              <a:buChar char="•"/>
            </a:pPr>
            <a:r>
              <a:rPr lang="en-US" dirty="0"/>
              <a:t>offering them the products they would need to do the job themselves?</a:t>
            </a:r>
          </a:p>
          <a:p>
            <a:pPr>
              <a:buClr>
                <a:srgbClr val="F26B27"/>
              </a:buClr>
            </a:pPr>
            <a:endParaRPr lang="en-US" dirty="0"/>
          </a:p>
          <a:p>
            <a:pPr algn="ctr">
              <a:buClr>
                <a:srgbClr val="F26B27"/>
              </a:buClr>
            </a:pPr>
            <a:r>
              <a:rPr lang="en-US" dirty="0">
                <a:solidFill>
                  <a:schemeClr val="bg1"/>
                </a:solidFill>
                <a:highlight>
                  <a:srgbClr val="1EB3DD"/>
                </a:highlight>
              </a:rPr>
              <a:t>STEP 3 covers this topic in a lot more detail.</a:t>
            </a:r>
          </a:p>
          <a:p>
            <a:endParaRPr lang="en-US" dirty="0"/>
          </a:p>
        </p:txBody>
      </p:sp>
      <p:grpSp>
        <p:nvGrpSpPr>
          <p:cNvPr id="15" name="Google Shape;612;p39">
            <a:extLst>
              <a:ext uri="{FF2B5EF4-FFF2-40B4-BE49-F238E27FC236}">
                <a16:creationId xmlns:a16="http://schemas.microsoft.com/office/drawing/2014/main" id="{70006170-8D6F-4380-B899-8DC7D7FAB94D}"/>
              </a:ext>
            </a:extLst>
          </p:cNvPr>
          <p:cNvGrpSpPr/>
          <p:nvPr/>
        </p:nvGrpSpPr>
        <p:grpSpPr>
          <a:xfrm>
            <a:off x="343172" y="1073908"/>
            <a:ext cx="651863" cy="618853"/>
            <a:chOff x="3951850" y="2985350"/>
            <a:chExt cx="407950" cy="416500"/>
          </a:xfrm>
        </p:grpSpPr>
        <p:sp>
          <p:nvSpPr>
            <p:cNvPr id="16" name="Google Shape;613;p39">
              <a:extLst>
                <a:ext uri="{FF2B5EF4-FFF2-40B4-BE49-F238E27FC236}">
                  <a16:creationId xmlns:a16="http://schemas.microsoft.com/office/drawing/2014/main" id="{3A8CA48C-D545-447D-9874-B22CA647FDC3}"/>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4;p39">
              <a:extLst>
                <a:ext uri="{FF2B5EF4-FFF2-40B4-BE49-F238E27FC236}">
                  <a16:creationId xmlns:a16="http://schemas.microsoft.com/office/drawing/2014/main" id="{DF2AF818-8CCB-4BD9-AB95-2F21C3134A5C}"/>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15;p39">
              <a:extLst>
                <a:ext uri="{FF2B5EF4-FFF2-40B4-BE49-F238E27FC236}">
                  <a16:creationId xmlns:a16="http://schemas.microsoft.com/office/drawing/2014/main" id="{5896EE36-17A2-4D9B-B279-63881A18CD49}"/>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6;p39">
              <a:extLst>
                <a:ext uri="{FF2B5EF4-FFF2-40B4-BE49-F238E27FC236}">
                  <a16:creationId xmlns:a16="http://schemas.microsoft.com/office/drawing/2014/main" id="{1CD8F601-DD19-4BA9-89C0-5498A09CEF98}"/>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228490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There are three key ways to be in business</a:t>
            </a:r>
          </a:p>
        </p:txBody>
      </p:sp>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675006" y="1868846"/>
            <a:ext cx="8319235" cy="32452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Based on your own cultural background, personal                                        preferences and the opportunities you see, there are three key ways to be in business:- </a:t>
            </a:r>
          </a:p>
          <a:p>
            <a:pPr marL="342900" indent="-342900">
              <a:buFont typeface="Arial" panose="020B0604020202020204" pitchFamily="34" charset="0"/>
              <a:buChar char="•"/>
            </a:pPr>
            <a:r>
              <a:rPr lang="en-US" dirty="0">
                <a:solidFill>
                  <a:srgbClr val="F26B27"/>
                </a:solidFill>
              </a:rPr>
              <a:t>Business enterprise </a:t>
            </a:r>
            <a:r>
              <a:rPr lang="en-US" dirty="0"/>
              <a:t>- more focus on profit and wealth</a:t>
            </a:r>
          </a:p>
          <a:p>
            <a:pPr marL="342900" indent="-342900">
              <a:buFont typeface="Arial" panose="020B0604020202020204" pitchFamily="34" charset="0"/>
              <a:buChar char="•"/>
            </a:pPr>
            <a:r>
              <a:rPr lang="en-US" dirty="0">
                <a:solidFill>
                  <a:srgbClr val="1EB3DD"/>
                </a:solidFill>
              </a:rPr>
              <a:t>Social enterprise </a:t>
            </a:r>
            <a:r>
              <a:rPr lang="en-US" dirty="0"/>
              <a:t>- focus is solving societal issues for the benefit of community, e.g., tackle climate change environmental challenges,  health and wellbeing</a:t>
            </a:r>
          </a:p>
          <a:p>
            <a:pPr marL="342900" indent="-342900">
              <a:buFont typeface="Arial" panose="020B0604020202020204" pitchFamily="34" charset="0"/>
              <a:buChar char="•"/>
            </a:pPr>
            <a:r>
              <a:rPr lang="en-US" dirty="0">
                <a:solidFill>
                  <a:srgbClr val="C54A9A"/>
                </a:solidFill>
              </a:rPr>
              <a:t>Community enterprise </a:t>
            </a:r>
            <a:r>
              <a:rPr lang="en-US" dirty="0"/>
              <a:t>- use business to improve the life of a community</a:t>
            </a:r>
          </a:p>
          <a:p>
            <a:r>
              <a:rPr lang="en-US" dirty="0"/>
              <a:t>You will learn about the mechanics of each option in Step 3 of this course. </a:t>
            </a:r>
          </a:p>
          <a:p>
            <a:endParaRPr lang="en-US" dirty="0"/>
          </a:p>
        </p:txBody>
      </p:sp>
      <p:grpSp>
        <p:nvGrpSpPr>
          <p:cNvPr id="9" name="Google Shape;664;p39">
            <a:extLst>
              <a:ext uri="{FF2B5EF4-FFF2-40B4-BE49-F238E27FC236}">
                <a16:creationId xmlns:a16="http://schemas.microsoft.com/office/drawing/2014/main" id="{ADC87A69-CEFA-444F-BCDF-E30A586C0464}"/>
              </a:ext>
            </a:extLst>
          </p:cNvPr>
          <p:cNvGrpSpPr/>
          <p:nvPr/>
        </p:nvGrpSpPr>
        <p:grpSpPr>
          <a:xfrm>
            <a:off x="249190" y="948069"/>
            <a:ext cx="863029" cy="859537"/>
            <a:chOff x="5941025" y="3634400"/>
            <a:chExt cx="467650" cy="467650"/>
          </a:xfrm>
        </p:grpSpPr>
        <p:sp>
          <p:nvSpPr>
            <p:cNvPr id="10" name="Google Shape;665;p39">
              <a:extLst>
                <a:ext uri="{FF2B5EF4-FFF2-40B4-BE49-F238E27FC236}">
                  <a16:creationId xmlns:a16="http://schemas.microsoft.com/office/drawing/2014/main" id="{0B53E7C0-B326-4C05-ACF7-53B14821D7CB}"/>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6;p39">
              <a:extLst>
                <a:ext uri="{FF2B5EF4-FFF2-40B4-BE49-F238E27FC236}">
                  <a16:creationId xmlns:a16="http://schemas.microsoft.com/office/drawing/2014/main" id="{AF4FF835-A448-445D-8F6B-10DF830C3BA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67;p39">
              <a:extLst>
                <a:ext uri="{FF2B5EF4-FFF2-40B4-BE49-F238E27FC236}">
                  <a16:creationId xmlns:a16="http://schemas.microsoft.com/office/drawing/2014/main" id="{F71F50F9-4BA8-4F8E-BD87-59CBA7B01C0D}"/>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68;p39">
              <a:extLst>
                <a:ext uri="{FF2B5EF4-FFF2-40B4-BE49-F238E27FC236}">
                  <a16:creationId xmlns:a16="http://schemas.microsoft.com/office/drawing/2014/main" id="{B1290456-8915-4F2E-A7DB-EE2C0EFE590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9;p39">
              <a:extLst>
                <a:ext uri="{FF2B5EF4-FFF2-40B4-BE49-F238E27FC236}">
                  <a16:creationId xmlns:a16="http://schemas.microsoft.com/office/drawing/2014/main" id="{28C236BF-F692-45B4-8113-455454A3F229}"/>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70;p39">
              <a:extLst>
                <a:ext uri="{FF2B5EF4-FFF2-40B4-BE49-F238E27FC236}">
                  <a16:creationId xmlns:a16="http://schemas.microsoft.com/office/drawing/2014/main" id="{68ED79E2-685D-40EA-95FD-4572A3B4C2E8}"/>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roup 20">
            <a:extLst>
              <a:ext uri="{FF2B5EF4-FFF2-40B4-BE49-F238E27FC236}">
                <a16:creationId xmlns:a16="http://schemas.microsoft.com/office/drawing/2014/main" id="{47FD607A-20FC-EA48-9832-DC26EE7DB6E4}"/>
              </a:ext>
            </a:extLst>
          </p:cNvPr>
          <p:cNvGrpSpPr/>
          <p:nvPr/>
        </p:nvGrpSpPr>
        <p:grpSpPr>
          <a:xfrm>
            <a:off x="9429277" y="209875"/>
            <a:ext cx="2389316" cy="4317979"/>
            <a:chOff x="5862037" y="2133456"/>
            <a:chExt cx="1155376" cy="2087999"/>
          </a:xfrm>
        </p:grpSpPr>
        <p:pic>
          <p:nvPicPr>
            <p:cNvPr id="22" name="Picture 21" descr="Icon&#10;&#10;Description automatically generated">
              <a:extLst>
                <a:ext uri="{FF2B5EF4-FFF2-40B4-BE49-F238E27FC236}">
                  <a16:creationId xmlns:a16="http://schemas.microsoft.com/office/drawing/2014/main" id="{2B31D63B-5D30-2349-9179-8196909F002F}"/>
                </a:ext>
              </a:extLst>
            </p:cNvPr>
            <p:cNvPicPr>
              <a:picLocks noChangeAspect="1"/>
            </p:cNvPicPr>
            <p:nvPr/>
          </p:nvPicPr>
          <p:blipFill>
            <a:blip r:embed="rId2"/>
            <a:stretch>
              <a:fillRect/>
            </a:stretch>
          </p:blipFill>
          <p:spPr>
            <a:xfrm>
              <a:off x="5862037" y="2133456"/>
              <a:ext cx="1155376" cy="2087999"/>
            </a:xfrm>
            <a:prstGeom prst="rect">
              <a:avLst/>
            </a:prstGeom>
          </p:spPr>
        </p:pic>
        <p:pic>
          <p:nvPicPr>
            <p:cNvPr id="23" name="Picture 22" descr="Icon&#10;&#10;Description automatically generated">
              <a:extLst>
                <a:ext uri="{FF2B5EF4-FFF2-40B4-BE49-F238E27FC236}">
                  <a16:creationId xmlns:a16="http://schemas.microsoft.com/office/drawing/2014/main" id="{5C5B177D-C3F4-5743-94AE-A28894DD918A}"/>
                </a:ext>
              </a:extLst>
            </p:cNvPr>
            <p:cNvPicPr>
              <a:picLocks noChangeAspect="1"/>
            </p:cNvPicPr>
            <p:nvPr/>
          </p:nvPicPr>
          <p:blipFill>
            <a:blip r:embed="rId3"/>
            <a:stretch>
              <a:fillRect/>
            </a:stretch>
          </p:blipFill>
          <p:spPr>
            <a:xfrm>
              <a:off x="6135231" y="3322925"/>
              <a:ext cx="179368" cy="195618"/>
            </a:xfrm>
            <a:prstGeom prst="rect">
              <a:avLst/>
            </a:prstGeom>
          </p:spPr>
        </p:pic>
      </p:grpSp>
    </p:spTree>
    <p:extLst>
      <p:ext uri="{BB962C8B-B14F-4D97-AF65-F5344CB8AC3E}">
        <p14:creationId xmlns:p14="http://schemas.microsoft.com/office/powerpoint/2010/main" val="37803120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781837" y="0"/>
            <a:ext cx="1422400" cy="4057650"/>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FED0CEF-5480-594B-842F-6C552AA6D594}"/>
              </a:ext>
            </a:extLst>
          </p:cNvPr>
          <p:cNvGrpSpPr/>
          <p:nvPr/>
        </p:nvGrpSpPr>
        <p:grpSpPr>
          <a:xfrm>
            <a:off x="6466465" y="821724"/>
            <a:ext cx="5317704" cy="4677840"/>
            <a:chOff x="2639536" y="4480401"/>
            <a:chExt cx="2257853" cy="1986172"/>
          </a:xfrm>
        </p:grpSpPr>
        <p:pic>
          <p:nvPicPr>
            <p:cNvPr id="10" name="Picture 9" descr="Icon&#10;&#10;Description automatically generated">
              <a:extLst>
                <a:ext uri="{FF2B5EF4-FFF2-40B4-BE49-F238E27FC236}">
                  <a16:creationId xmlns:a16="http://schemas.microsoft.com/office/drawing/2014/main" id="{F0BA1E2C-0887-E14E-BC6F-BECA63D90897}"/>
                </a:ext>
              </a:extLst>
            </p:cNvPr>
            <p:cNvPicPr>
              <a:picLocks noChangeAspect="1"/>
            </p:cNvPicPr>
            <p:nvPr/>
          </p:nvPicPr>
          <p:blipFill>
            <a:blip r:embed="rId2"/>
            <a:stretch>
              <a:fillRect/>
            </a:stretch>
          </p:blipFill>
          <p:spPr>
            <a:xfrm>
              <a:off x="2639536" y="4480401"/>
              <a:ext cx="2257853" cy="1986172"/>
            </a:xfrm>
            <a:prstGeom prst="rect">
              <a:avLst/>
            </a:prstGeom>
          </p:spPr>
        </p:pic>
        <p:pic>
          <p:nvPicPr>
            <p:cNvPr id="12" name="Picture 11" descr="Icon&#10;&#10;Description automatically generated">
              <a:extLst>
                <a:ext uri="{FF2B5EF4-FFF2-40B4-BE49-F238E27FC236}">
                  <a16:creationId xmlns:a16="http://schemas.microsoft.com/office/drawing/2014/main" id="{FA71FD6B-88CB-214D-9FA8-B0E4BB906725}"/>
                </a:ext>
              </a:extLst>
            </p:cNvPr>
            <p:cNvPicPr>
              <a:picLocks noChangeAspect="1"/>
            </p:cNvPicPr>
            <p:nvPr/>
          </p:nvPicPr>
          <p:blipFill>
            <a:blip r:embed="rId3"/>
            <a:stretch>
              <a:fillRect/>
            </a:stretch>
          </p:blipFill>
          <p:spPr>
            <a:xfrm>
              <a:off x="2686704" y="5678830"/>
              <a:ext cx="204316" cy="222826"/>
            </a:xfrm>
            <a:prstGeom prst="rect">
              <a:avLst/>
            </a:prstGeom>
          </p:spPr>
        </p:pic>
      </p:grpSp>
      <p:sp>
        <p:nvSpPr>
          <p:cNvPr id="15" name="Text Placeholder 5">
            <a:extLst>
              <a:ext uri="{FF2B5EF4-FFF2-40B4-BE49-F238E27FC236}">
                <a16:creationId xmlns:a16="http://schemas.microsoft.com/office/drawing/2014/main" id="{14A92E53-49AB-7942-B582-20D2D024B474}"/>
              </a:ext>
            </a:extLst>
          </p:cNvPr>
          <p:cNvSpPr txBox="1">
            <a:spLocks/>
          </p:cNvSpPr>
          <p:nvPr/>
        </p:nvSpPr>
        <p:spPr>
          <a:xfrm>
            <a:off x="7586351" y="2697860"/>
            <a:ext cx="3195486" cy="731140"/>
          </a:xfrm>
          <a:prstGeom prst="rect">
            <a:avLst/>
          </a:prstGeom>
        </p:spPr>
        <p:txBody>
          <a:bodyPr vert="horz" lIns="91440" tIns="45720" rIns="91440" bIns="45720" rtlCol="0" anchor="ctr">
            <a:normAutofit fontScale="70000" lnSpcReduction="20000"/>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dirty="0"/>
              <a:t>RESEARCH – DEEP DIVE INTO YOUR BUSINESS IDEA</a:t>
            </a:r>
          </a:p>
        </p:txBody>
      </p:sp>
      <p:sp>
        <p:nvSpPr>
          <p:cNvPr id="16" name="Text Placeholder 6">
            <a:extLst>
              <a:ext uri="{FF2B5EF4-FFF2-40B4-BE49-F238E27FC236}">
                <a16:creationId xmlns:a16="http://schemas.microsoft.com/office/drawing/2014/main" id="{16F5332F-E01D-124A-B55F-F58065F8972E}"/>
              </a:ext>
            </a:extLst>
          </p:cNvPr>
          <p:cNvSpPr txBox="1">
            <a:spLocks/>
          </p:cNvSpPr>
          <p:nvPr/>
        </p:nvSpPr>
        <p:spPr>
          <a:xfrm>
            <a:off x="7095272" y="2014425"/>
            <a:ext cx="4060089" cy="83725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500" dirty="0"/>
              <a:t>Next.. Step 2</a:t>
            </a:r>
          </a:p>
        </p:txBody>
      </p:sp>
      <p:sp>
        <p:nvSpPr>
          <p:cNvPr id="2" name="TextBox 1">
            <a:extLst>
              <a:ext uri="{FF2B5EF4-FFF2-40B4-BE49-F238E27FC236}">
                <a16:creationId xmlns:a16="http://schemas.microsoft.com/office/drawing/2014/main" id="{BC582796-E75A-48B1-9D3F-1CED8A9D4CB2}"/>
              </a:ext>
            </a:extLst>
          </p:cNvPr>
          <p:cNvSpPr txBox="1"/>
          <p:nvPr/>
        </p:nvSpPr>
        <p:spPr>
          <a:xfrm>
            <a:off x="331926" y="2863113"/>
            <a:ext cx="5609671" cy="2800767"/>
          </a:xfrm>
          <a:prstGeom prst="rect">
            <a:avLst/>
          </a:prstGeom>
          <a:noFill/>
        </p:spPr>
        <p:txBody>
          <a:bodyPr wrap="square" rtlCol="0">
            <a:spAutoFit/>
          </a:bodyPr>
          <a:lstStyle/>
          <a:p>
            <a:r>
              <a:rPr lang="en-GB" sz="2800" dirty="0"/>
              <a:t>Enjoyed learning about Step 1?</a:t>
            </a:r>
          </a:p>
          <a:p>
            <a:endParaRPr lang="en-GB" sz="2800" dirty="0"/>
          </a:p>
          <a:p>
            <a:r>
              <a:rPr lang="en-GB" sz="2400" dirty="0"/>
              <a:t>Join in the conversation with your peers on our </a:t>
            </a:r>
            <a:r>
              <a:rPr lang="en-GB" sz="2400" dirty="0">
                <a:hlinkClick r:id="rId4"/>
              </a:rPr>
              <a:t>EMINENT Closed Facebook Group</a:t>
            </a:r>
            <a:endParaRPr lang="en-GB" sz="2400" dirty="0"/>
          </a:p>
          <a:p>
            <a:r>
              <a:rPr lang="en-GB" sz="2400" dirty="0"/>
              <a:t>A safe place to talk about your opportunities and challenges, excitement and fears. </a:t>
            </a:r>
            <a:endParaRPr lang="en-IE" sz="2400" dirty="0"/>
          </a:p>
        </p:txBody>
      </p:sp>
    </p:spTree>
    <p:extLst>
      <p:ext uri="{BB962C8B-B14F-4D97-AF65-F5344CB8AC3E}">
        <p14:creationId xmlns:p14="http://schemas.microsoft.com/office/powerpoint/2010/main" val="1667090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451803" y="230817"/>
            <a:ext cx="9338117" cy="1289196"/>
          </a:xfrm>
        </p:spPr>
        <p:txBody>
          <a:bodyPr>
            <a:normAutofit/>
          </a:bodyPr>
          <a:lstStyle/>
          <a:p>
            <a:r>
              <a:rPr lang="en-US" sz="2800" dirty="0">
                <a:solidFill>
                  <a:srgbClr val="C54A9A"/>
                </a:solidFill>
              </a:rPr>
              <a:t>Did you know migrant women tend to be great entrepreneurs ?</a:t>
            </a:r>
          </a:p>
          <a:p>
            <a:r>
              <a:rPr lang="en-US" sz="2800" dirty="0">
                <a:solidFill>
                  <a:srgbClr val="C54A9A"/>
                </a:solidFill>
              </a:rPr>
              <a:t>Let’s look at 6 reasons why…..</a:t>
            </a:r>
          </a:p>
        </p:txBody>
      </p:sp>
      <p:sp>
        <p:nvSpPr>
          <p:cNvPr id="6" name="Text Placeholder 5"/>
          <p:cNvSpPr>
            <a:spLocks noGrp="1"/>
          </p:cNvSpPr>
          <p:nvPr>
            <p:ph type="body" sz="quarter" idx="14"/>
          </p:nvPr>
        </p:nvSpPr>
        <p:spPr>
          <a:xfrm>
            <a:off x="1606411" y="1348244"/>
            <a:ext cx="7090549" cy="3001108"/>
          </a:xfrm>
        </p:spPr>
        <p:txBody>
          <a:bodyPr/>
          <a:lstStyle/>
          <a:p>
            <a:pPr marL="457200" indent="-457200" algn="just">
              <a:buAutoNum type="arabicPeriod"/>
            </a:pPr>
            <a:r>
              <a:rPr lang="en-GB" sz="2200" b="1" i="0" dirty="0">
                <a:solidFill>
                  <a:srgbClr val="F26B27"/>
                </a:solidFill>
                <a:effectLst/>
              </a:rPr>
              <a:t>Migrant women have to go through more challenges</a:t>
            </a:r>
          </a:p>
          <a:p>
            <a:pPr marL="538163" indent="-538163" algn="just"/>
            <a:r>
              <a:rPr lang="en-GB" sz="2200" dirty="0">
                <a:solidFill>
                  <a:schemeClr val="tx1"/>
                </a:solidFill>
              </a:rPr>
              <a:t>        Migrant w</a:t>
            </a:r>
            <a:r>
              <a:rPr lang="en-GB" sz="2200" b="0" i="0" dirty="0">
                <a:solidFill>
                  <a:schemeClr val="tx1"/>
                </a:solidFill>
                <a:effectLst/>
              </a:rPr>
              <a:t>omen tend to make great entrepreneurs because of the challenges they have to go through. Many migrant women entrepreneurs often have to do with less money, less time, and more challenges, but that tends to strengthen them. These challenges usually end up motivating them to work to improve things.</a:t>
            </a:r>
          </a:p>
          <a:p>
            <a:pPr marL="447675" indent="-447675" algn="just"/>
            <a:r>
              <a:rPr lang="en-GB" sz="2200" b="1" i="0" dirty="0">
                <a:solidFill>
                  <a:srgbClr val="F26B27"/>
                </a:solidFill>
                <a:effectLst/>
              </a:rPr>
              <a:t>2. Women possess strong social intelligence. </a:t>
            </a:r>
            <a:r>
              <a:rPr lang="en-GB" sz="2200" b="0" i="0" dirty="0">
                <a:solidFill>
                  <a:schemeClr val="tx1"/>
                </a:solidFill>
                <a:effectLst/>
              </a:rPr>
              <a:t>Social intelligence is the capacity to know oneself and to know others which is at the very core of findin</a:t>
            </a:r>
            <a:r>
              <a:rPr lang="en-GB" sz="2200" dirty="0">
                <a:solidFill>
                  <a:schemeClr val="tx1"/>
                </a:solidFill>
              </a:rPr>
              <a:t>g a business idea that will meet a market need.</a:t>
            </a:r>
            <a:endParaRPr lang="en-GB" sz="2200" b="1" dirty="0">
              <a:solidFill>
                <a:schemeClr val="tx1"/>
              </a:solidFill>
            </a:endParaRPr>
          </a:p>
          <a:p>
            <a:pPr marL="447675" indent="-447675" algn="just"/>
            <a:r>
              <a:rPr lang="en-GB" sz="2200" b="1" i="0" dirty="0">
                <a:solidFill>
                  <a:srgbClr val="F26B27"/>
                </a:solidFill>
                <a:effectLst/>
              </a:rPr>
              <a:t>3.</a:t>
            </a:r>
            <a:r>
              <a:rPr lang="en-GB" sz="2200" b="1" i="0" dirty="0">
                <a:solidFill>
                  <a:schemeClr val="tx1"/>
                </a:solidFill>
                <a:effectLst/>
              </a:rPr>
              <a:t>  </a:t>
            </a:r>
            <a:r>
              <a:rPr lang="en-GB" sz="2200" b="1" i="0" dirty="0">
                <a:solidFill>
                  <a:srgbClr val="F26B27"/>
                </a:solidFill>
                <a:effectLst/>
              </a:rPr>
              <a:t>Women make great communicators/listeners. </a:t>
            </a:r>
            <a:r>
              <a:rPr lang="en-GB" sz="2200" i="0" dirty="0">
                <a:solidFill>
                  <a:schemeClr val="tx1"/>
                </a:solidFill>
                <a:effectLst/>
              </a:rPr>
              <a:t>Here we do not mean language skills (which are important) but the ability to s</a:t>
            </a:r>
            <a:r>
              <a:rPr lang="en-GB" sz="2200" b="0" i="0" dirty="0">
                <a:solidFill>
                  <a:schemeClr val="tx1"/>
                </a:solidFill>
                <a:effectLst/>
              </a:rPr>
              <a:t>how more </a:t>
            </a:r>
            <a:r>
              <a:rPr lang="en-GB" sz="2200" dirty="0">
                <a:solidFill>
                  <a:schemeClr val="tx1"/>
                </a:solidFill>
              </a:rPr>
              <a:t>e</a:t>
            </a:r>
            <a:r>
              <a:rPr lang="en-GB" sz="2200" b="0" i="0" dirty="0">
                <a:solidFill>
                  <a:schemeClr val="tx1"/>
                </a:solidFill>
                <a:effectLst/>
              </a:rPr>
              <a:t>mpathy.   </a:t>
            </a:r>
            <a:r>
              <a:rPr lang="en-GB" sz="2200" dirty="0">
                <a:solidFill>
                  <a:schemeClr val="tx1"/>
                </a:solidFill>
              </a:rPr>
              <a:t>Listening to the needs of potential customers is a very valuable and underrated skill.</a:t>
            </a:r>
            <a:endParaRPr lang="en-US" sz="2000" dirty="0"/>
          </a:p>
        </p:txBody>
      </p:sp>
      <p:grpSp>
        <p:nvGrpSpPr>
          <p:cNvPr id="21" name="Google Shape;813;p39">
            <a:extLst>
              <a:ext uri="{FF2B5EF4-FFF2-40B4-BE49-F238E27FC236}">
                <a16:creationId xmlns:a16="http://schemas.microsoft.com/office/drawing/2014/main" id="{A0291C7D-1192-442F-BDDD-0700D8B3F06E}"/>
              </a:ext>
            </a:extLst>
          </p:cNvPr>
          <p:cNvGrpSpPr/>
          <p:nvPr/>
        </p:nvGrpSpPr>
        <p:grpSpPr>
          <a:xfrm>
            <a:off x="410415" y="924714"/>
            <a:ext cx="543438" cy="861583"/>
            <a:chOff x="6718575" y="2318625"/>
            <a:chExt cx="256950" cy="407375"/>
          </a:xfrm>
        </p:grpSpPr>
        <p:sp>
          <p:nvSpPr>
            <p:cNvPr id="22" name="Google Shape;814;p39">
              <a:extLst>
                <a:ext uri="{FF2B5EF4-FFF2-40B4-BE49-F238E27FC236}">
                  <a16:creationId xmlns:a16="http://schemas.microsoft.com/office/drawing/2014/main" id="{AF8651FB-CC1E-4DDC-AB37-06F0B015704E}"/>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15;p39">
              <a:extLst>
                <a:ext uri="{FF2B5EF4-FFF2-40B4-BE49-F238E27FC236}">
                  <a16:creationId xmlns:a16="http://schemas.microsoft.com/office/drawing/2014/main" id="{078818E8-95F6-4965-9666-A8BF52538D1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16;p39">
              <a:extLst>
                <a:ext uri="{FF2B5EF4-FFF2-40B4-BE49-F238E27FC236}">
                  <a16:creationId xmlns:a16="http://schemas.microsoft.com/office/drawing/2014/main" id="{921F668E-9EAE-4343-B39F-D6EA457E29E6}"/>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17;p39">
              <a:extLst>
                <a:ext uri="{FF2B5EF4-FFF2-40B4-BE49-F238E27FC236}">
                  <a16:creationId xmlns:a16="http://schemas.microsoft.com/office/drawing/2014/main" id="{5423E69F-1630-42CE-97CA-C018692613CA}"/>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18;p39">
              <a:extLst>
                <a:ext uri="{FF2B5EF4-FFF2-40B4-BE49-F238E27FC236}">
                  <a16:creationId xmlns:a16="http://schemas.microsoft.com/office/drawing/2014/main" id="{EF7A1B93-C6CF-438D-9D0F-2797D305B88E}"/>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19;p39">
              <a:extLst>
                <a:ext uri="{FF2B5EF4-FFF2-40B4-BE49-F238E27FC236}">
                  <a16:creationId xmlns:a16="http://schemas.microsoft.com/office/drawing/2014/main" id="{511803AF-45E9-4297-8C74-2021265EB90F}"/>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20;p39">
              <a:extLst>
                <a:ext uri="{FF2B5EF4-FFF2-40B4-BE49-F238E27FC236}">
                  <a16:creationId xmlns:a16="http://schemas.microsoft.com/office/drawing/2014/main" id="{0D264860-0F04-4584-B782-94E753E6E274}"/>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21;p39">
              <a:extLst>
                <a:ext uri="{FF2B5EF4-FFF2-40B4-BE49-F238E27FC236}">
                  <a16:creationId xmlns:a16="http://schemas.microsoft.com/office/drawing/2014/main" id="{17D39476-654A-4E7D-B69A-CD9CB588DDD3}"/>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roup 18">
            <a:extLst>
              <a:ext uri="{FF2B5EF4-FFF2-40B4-BE49-F238E27FC236}">
                <a16:creationId xmlns:a16="http://schemas.microsoft.com/office/drawing/2014/main" id="{B3E6EA47-119F-40FE-83F2-2A989154E06F}"/>
              </a:ext>
            </a:extLst>
          </p:cNvPr>
          <p:cNvGrpSpPr/>
          <p:nvPr/>
        </p:nvGrpSpPr>
        <p:grpSpPr>
          <a:xfrm>
            <a:off x="8617888" y="472149"/>
            <a:ext cx="3163697" cy="3185451"/>
            <a:chOff x="5085861" y="427286"/>
            <a:chExt cx="2020280" cy="1651359"/>
          </a:xfrm>
        </p:grpSpPr>
        <p:pic>
          <p:nvPicPr>
            <p:cNvPr id="20" name="Picture 19" descr="Icon&#10;&#10;Description automatically generated">
              <a:extLst>
                <a:ext uri="{FF2B5EF4-FFF2-40B4-BE49-F238E27FC236}">
                  <a16:creationId xmlns:a16="http://schemas.microsoft.com/office/drawing/2014/main" id="{14B508D2-4EC5-4908-9981-87D68379FA4C}"/>
                </a:ext>
              </a:extLst>
            </p:cNvPr>
            <p:cNvPicPr>
              <a:picLocks noChangeAspect="1"/>
            </p:cNvPicPr>
            <p:nvPr/>
          </p:nvPicPr>
          <p:blipFill>
            <a:blip r:embed="rId2"/>
            <a:stretch>
              <a:fillRect/>
            </a:stretch>
          </p:blipFill>
          <p:spPr>
            <a:xfrm>
              <a:off x="5085861" y="427286"/>
              <a:ext cx="2020280" cy="1651359"/>
            </a:xfrm>
            <a:prstGeom prst="rect">
              <a:avLst/>
            </a:prstGeom>
          </p:spPr>
        </p:pic>
        <p:pic>
          <p:nvPicPr>
            <p:cNvPr id="30" name="Picture 29" descr="Icon&#10;&#10;Description automatically generated">
              <a:extLst>
                <a:ext uri="{FF2B5EF4-FFF2-40B4-BE49-F238E27FC236}">
                  <a16:creationId xmlns:a16="http://schemas.microsoft.com/office/drawing/2014/main" id="{6442E141-A0E1-47A4-B052-EC4D39ACF2FC}"/>
                </a:ext>
              </a:extLst>
            </p:cNvPr>
            <p:cNvPicPr>
              <a:picLocks noChangeAspect="1"/>
            </p:cNvPicPr>
            <p:nvPr/>
          </p:nvPicPr>
          <p:blipFill>
            <a:blip r:embed="rId3"/>
            <a:stretch>
              <a:fillRect/>
            </a:stretch>
          </p:blipFill>
          <p:spPr>
            <a:xfrm rot="861930">
              <a:off x="5418715" y="822114"/>
              <a:ext cx="224095" cy="244396"/>
            </a:xfrm>
            <a:prstGeom prst="rect">
              <a:avLst/>
            </a:prstGeom>
          </p:spPr>
        </p:pic>
      </p:grpSp>
    </p:spTree>
    <p:extLst>
      <p:ext uri="{BB962C8B-B14F-4D97-AF65-F5344CB8AC3E}">
        <p14:creationId xmlns:p14="http://schemas.microsoft.com/office/powerpoint/2010/main" val="1826762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451803" y="230817"/>
            <a:ext cx="9338117" cy="1289196"/>
          </a:xfrm>
        </p:spPr>
        <p:txBody>
          <a:bodyPr>
            <a:normAutofit/>
          </a:bodyPr>
          <a:lstStyle/>
          <a:p>
            <a:r>
              <a:rPr lang="en-US" sz="2800" dirty="0">
                <a:solidFill>
                  <a:srgbClr val="C54A9A"/>
                </a:solidFill>
              </a:rPr>
              <a:t>Did you know migrant women tend to be great entrepreneurs. </a:t>
            </a:r>
          </a:p>
          <a:p>
            <a:r>
              <a:rPr lang="en-US" sz="2800" dirty="0">
                <a:solidFill>
                  <a:srgbClr val="C54A9A"/>
                </a:solidFill>
              </a:rPr>
              <a:t>Let’s look at 6 reasons why…..</a:t>
            </a:r>
          </a:p>
        </p:txBody>
      </p:sp>
      <p:sp>
        <p:nvSpPr>
          <p:cNvPr id="6" name="Text Placeholder 5"/>
          <p:cNvSpPr>
            <a:spLocks noGrp="1"/>
          </p:cNvSpPr>
          <p:nvPr>
            <p:ph type="body" sz="quarter" idx="14"/>
          </p:nvPr>
        </p:nvSpPr>
        <p:spPr>
          <a:xfrm>
            <a:off x="1681175" y="1468962"/>
            <a:ext cx="6351077" cy="3001108"/>
          </a:xfrm>
        </p:spPr>
        <p:txBody>
          <a:bodyPr/>
          <a:lstStyle/>
          <a:p>
            <a:pPr algn="just"/>
            <a:r>
              <a:rPr lang="en-GB" sz="2200" b="1" i="0" dirty="0">
                <a:solidFill>
                  <a:srgbClr val="F26B27"/>
                </a:solidFill>
                <a:effectLst/>
              </a:rPr>
              <a:t>4. Migrant women embrace change </a:t>
            </a:r>
            <a:r>
              <a:rPr lang="en-GB" sz="2200" i="0" dirty="0">
                <a:solidFill>
                  <a:schemeClr val="tx1"/>
                </a:solidFill>
                <a:effectLst/>
              </a:rPr>
              <a:t>and </a:t>
            </a:r>
            <a:r>
              <a:rPr lang="en-GB" sz="2200" i="0" dirty="0">
                <a:solidFill>
                  <a:schemeClr val="tx1"/>
                </a:solidFill>
                <a:effectLst/>
                <a:latin typeface="soleilregular"/>
              </a:rPr>
              <a:t>tend to look more into the future to see how what is being done now will impact it.  </a:t>
            </a:r>
          </a:p>
          <a:p>
            <a:pPr algn="just"/>
            <a:r>
              <a:rPr lang="en-GB" sz="2200" b="1" i="0" dirty="0">
                <a:solidFill>
                  <a:srgbClr val="F26B27"/>
                </a:solidFill>
                <a:effectLst/>
              </a:rPr>
              <a:t>5. Women collaborate.</a:t>
            </a:r>
            <a:r>
              <a:rPr lang="en-GB" sz="2200" b="0" i="0" dirty="0">
                <a:solidFill>
                  <a:srgbClr val="F26B27"/>
                </a:solidFill>
                <a:effectLst/>
              </a:rPr>
              <a:t> </a:t>
            </a:r>
            <a:r>
              <a:rPr lang="en-GB" sz="2200" b="0" i="0" dirty="0">
                <a:solidFill>
                  <a:schemeClr val="tx1"/>
                </a:solidFill>
                <a:effectLst/>
              </a:rPr>
              <a:t>Women have worked well together since the earliest female enterprises. </a:t>
            </a:r>
            <a:r>
              <a:rPr lang="en-GB" sz="2200" dirty="0">
                <a:solidFill>
                  <a:schemeClr val="tx1"/>
                </a:solidFill>
              </a:rPr>
              <a:t>We tend to a</a:t>
            </a:r>
            <a:r>
              <a:rPr lang="en-GB" sz="2200" b="0" i="0" dirty="0">
                <a:solidFill>
                  <a:schemeClr val="tx1"/>
                </a:solidFill>
                <a:effectLst/>
              </a:rPr>
              <a:t>mplify other women. Have you heard of the Shine Theory ?  It is the idea that when you help another woman rise, we all shine. </a:t>
            </a:r>
          </a:p>
          <a:p>
            <a:pPr algn="just"/>
            <a:r>
              <a:rPr lang="en-GB" sz="2200" dirty="0">
                <a:solidFill>
                  <a:srgbClr val="F26B27"/>
                </a:solidFill>
              </a:rPr>
              <a:t>6. </a:t>
            </a:r>
            <a:r>
              <a:rPr lang="en-GB" sz="2200" b="1" dirty="0">
                <a:solidFill>
                  <a:srgbClr val="F26B27"/>
                </a:solidFill>
              </a:rPr>
              <a:t>Migrant </a:t>
            </a:r>
            <a:r>
              <a:rPr lang="en-GB" sz="2200" b="1" i="0" dirty="0">
                <a:solidFill>
                  <a:srgbClr val="F26B27"/>
                </a:solidFill>
                <a:effectLst/>
              </a:rPr>
              <a:t>Women are Creative.  </a:t>
            </a:r>
            <a:r>
              <a:rPr lang="en-GB" sz="2200" b="0" i="0" dirty="0">
                <a:solidFill>
                  <a:schemeClr val="tx1"/>
                </a:solidFill>
                <a:effectLst/>
              </a:rPr>
              <a:t>Many of the amazing companies and unique products we have today are due to the creativity of migrant women. You’ll find that migrant women often think outside of the box to create things that will help to provide better services and make spectacular products.</a:t>
            </a:r>
          </a:p>
          <a:p>
            <a:pPr algn="just"/>
            <a:endParaRPr lang="en-US" sz="2000" dirty="0"/>
          </a:p>
        </p:txBody>
      </p:sp>
      <p:grpSp>
        <p:nvGrpSpPr>
          <p:cNvPr id="21" name="Google Shape;813;p39">
            <a:extLst>
              <a:ext uri="{FF2B5EF4-FFF2-40B4-BE49-F238E27FC236}">
                <a16:creationId xmlns:a16="http://schemas.microsoft.com/office/drawing/2014/main" id="{A0291C7D-1192-442F-BDDD-0700D8B3F06E}"/>
              </a:ext>
            </a:extLst>
          </p:cNvPr>
          <p:cNvGrpSpPr/>
          <p:nvPr/>
        </p:nvGrpSpPr>
        <p:grpSpPr>
          <a:xfrm>
            <a:off x="410415" y="924714"/>
            <a:ext cx="543438" cy="861583"/>
            <a:chOff x="6718575" y="2318625"/>
            <a:chExt cx="256950" cy="407375"/>
          </a:xfrm>
        </p:grpSpPr>
        <p:sp>
          <p:nvSpPr>
            <p:cNvPr id="22" name="Google Shape;814;p39">
              <a:extLst>
                <a:ext uri="{FF2B5EF4-FFF2-40B4-BE49-F238E27FC236}">
                  <a16:creationId xmlns:a16="http://schemas.microsoft.com/office/drawing/2014/main" id="{AF8651FB-CC1E-4DDC-AB37-06F0B015704E}"/>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15;p39">
              <a:extLst>
                <a:ext uri="{FF2B5EF4-FFF2-40B4-BE49-F238E27FC236}">
                  <a16:creationId xmlns:a16="http://schemas.microsoft.com/office/drawing/2014/main" id="{078818E8-95F6-4965-9666-A8BF52538D1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16;p39">
              <a:extLst>
                <a:ext uri="{FF2B5EF4-FFF2-40B4-BE49-F238E27FC236}">
                  <a16:creationId xmlns:a16="http://schemas.microsoft.com/office/drawing/2014/main" id="{921F668E-9EAE-4343-B39F-D6EA457E29E6}"/>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17;p39">
              <a:extLst>
                <a:ext uri="{FF2B5EF4-FFF2-40B4-BE49-F238E27FC236}">
                  <a16:creationId xmlns:a16="http://schemas.microsoft.com/office/drawing/2014/main" id="{5423E69F-1630-42CE-97CA-C018692613CA}"/>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18;p39">
              <a:extLst>
                <a:ext uri="{FF2B5EF4-FFF2-40B4-BE49-F238E27FC236}">
                  <a16:creationId xmlns:a16="http://schemas.microsoft.com/office/drawing/2014/main" id="{EF7A1B93-C6CF-438D-9D0F-2797D305B88E}"/>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19;p39">
              <a:extLst>
                <a:ext uri="{FF2B5EF4-FFF2-40B4-BE49-F238E27FC236}">
                  <a16:creationId xmlns:a16="http://schemas.microsoft.com/office/drawing/2014/main" id="{511803AF-45E9-4297-8C74-2021265EB90F}"/>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20;p39">
              <a:extLst>
                <a:ext uri="{FF2B5EF4-FFF2-40B4-BE49-F238E27FC236}">
                  <a16:creationId xmlns:a16="http://schemas.microsoft.com/office/drawing/2014/main" id="{0D264860-0F04-4584-B782-94E753E6E274}"/>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21;p39">
              <a:extLst>
                <a:ext uri="{FF2B5EF4-FFF2-40B4-BE49-F238E27FC236}">
                  <a16:creationId xmlns:a16="http://schemas.microsoft.com/office/drawing/2014/main" id="{17D39476-654A-4E7D-B69A-CD9CB588DDD3}"/>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roup 18">
            <a:extLst>
              <a:ext uri="{FF2B5EF4-FFF2-40B4-BE49-F238E27FC236}">
                <a16:creationId xmlns:a16="http://schemas.microsoft.com/office/drawing/2014/main" id="{B3E6EA47-119F-40FE-83F2-2A989154E06F}"/>
              </a:ext>
            </a:extLst>
          </p:cNvPr>
          <p:cNvGrpSpPr/>
          <p:nvPr/>
        </p:nvGrpSpPr>
        <p:grpSpPr>
          <a:xfrm>
            <a:off x="8530202" y="800705"/>
            <a:ext cx="3127367" cy="3001108"/>
            <a:chOff x="5085861" y="427286"/>
            <a:chExt cx="2020280" cy="1651359"/>
          </a:xfrm>
        </p:grpSpPr>
        <p:pic>
          <p:nvPicPr>
            <p:cNvPr id="20" name="Picture 19" descr="Icon&#10;&#10;Description automatically generated">
              <a:extLst>
                <a:ext uri="{FF2B5EF4-FFF2-40B4-BE49-F238E27FC236}">
                  <a16:creationId xmlns:a16="http://schemas.microsoft.com/office/drawing/2014/main" id="{14B508D2-4EC5-4908-9981-87D68379FA4C}"/>
                </a:ext>
              </a:extLst>
            </p:cNvPr>
            <p:cNvPicPr>
              <a:picLocks noChangeAspect="1"/>
            </p:cNvPicPr>
            <p:nvPr/>
          </p:nvPicPr>
          <p:blipFill>
            <a:blip r:embed="rId2"/>
            <a:stretch>
              <a:fillRect/>
            </a:stretch>
          </p:blipFill>
          <p:spPr>
            <a:xfrm>
              <a:off x="5085861" y="427286"/>
              <a:ext cx="2020280" cy="1651359"/>
            </a:xfrm>
            <a:prstGeom prst="rect">
              <a:avLst/>
            </a:prstGeom>
          </p:spPr>
        </p:pic>
        <p:pic>
          <p:nvPicPr>
            <p:cNvPr id="30" name="Picture 29" descr="Icon&#10;&#10;Description automatically generated">
              <a:extLst>
                <a:ext uri="{FF2B5EF4-FFF2-40B4-BE49-F238E27FC236}">
                  <a16:creationId xmlns:a16="http://schemas.microsoft.com/office/drawing/2014/main" id="{6442E141-A0E1-47A4-B052-EC4D39ACF2FC}"/>
                </a:ext>
              </a:extLst>
            </p:cNvPr>
            <p:cNvPicPr>
              <a:picLocks noChangeAspect="1"/>
            </p:cNvPicPr>
            <p:nvPr/>
          </p:nvPicPr>
          <p:blipFill>
            <a:blip r:embed="rId3"/>
            <a:stretch>
              <a:fillRect/>
            </a:stretch>
          </p:blipFill>
          <p:spPr>
            <a:xfrm rot="861930">
              <a:off x="5418715" y="822114"/>
              <a:ext cx="224095" cy="244396"/>
            </a:xfrm>
            <a:prstGeom prst="rect">
              <a:avLst/>
            </a:prstGeom>
          </p:spPr>
        </p:pic>
      </p:grpSp>
    </p:spTree>
    <p:extLst>
      <p:ext uri="{BB962C8B-B14F-4D97-AF65-F5344CB8AC3E}">
        <p14:creationId xmlns:p14="http://schemas.microsoft.com/office/powerpoint/2010/main" val="326587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97994" y="545124"/>
            <a:ext cx="8933469" cy="1029994"/>
          </a:xfrm>
        </p:spPr>
        <p:txBody>
          <a:bodyPr>
            <a:normAutofit fontScale="92500"/>
          </a:bodyPr>
          <a:lstStyle/>
          <a:p>
            <a:r>
              <a:rPr lang="en-US" dirty="0"/>
              <a:t>WHY SHOULD YOU AS A MIGRANT WOMAN THINK ABOUT ENTREPRENEURSHIP AS A CAREER CHOICE?</a:t>
            </a:r>
          </a:p>
        </p:txBody>
      </p:sp>
      <p:sp>
        <p:nvSpPr>
          <p:cNvPr id="6" name="Text Placeholder 5"/>
          <p:cNvSpPr>
            <a:spLocks noGrp="1"/>
          </p:cNvSpPr>
          <p:nvPr>
            <p:ph type="body" sz="quarter" idx="14"/>
          </p:nvPr>
        </p:nvSpPr>
        <p:spPr>
          <a:xfrm>
            <a:off x="1697994" y="1809806"/>
            <a:ext cx="8817149" cy="3900683"/>
          </a:xfrm>
        </p:spPr>
        <p:txBody>
          <a:bodyPr/>
          <a:lstStyle/>
          <a:p>
            <a:r>
              <a:rPr lang="en-US" dirty="0"/>
              <a:t>There are many characteristics you’ll need to be an entrepreneur, like determination and patience. Enterprise is a foundation for change.</a:t>
            </a:r>
          </a:p>
          <a:p>
            <a:pPr marL="342900" indent="-342900">
              <a:buFont typeface="Arial" panose="020B0604020202020204" pitchFamily="34" charset="0"/>
              <a:buChar char="•"/>
            </a:pPr>
            <a:r>
              <a:rPr lang="en-US" dirty="0">
                <a:solidFill>
                  <a:srgbClr val="C54A9A"/>
                </a:solidFill>
              </a:rPr>
              <a:t>Have you ever thought about starting your own business?</a:t>
            </a:r>
          </a:p>
          <a:p>
            <a:pPr marL="342900" indent="-342900">
              <a:buFont typeface="Arial" panose="020B0604020202020204" pitchFamily="34" charset="0"/>
              <a:buChar char="•"/>
            </a:pPr>
            <a:r>
              <a:rPr lang="en-US" dirty="0">
                <a:solidFill>
                  <a:srgbClr val="C54A9A"/>
                </a:solidFill>
              </a:rPr>
              <a:t>Did you know that working for yourself has benefits? </a:t>
            </a:r>
          </a:p>
          <a:p>
            <a:r>
              <a:rPr lang="en-US" dirty="0"/>
              <a:t>Not only can it give you independence it can also help you integrate with your new community! </a:t>
            </a:r>
          </a:p>
          <a:p>
            <a:r>
              <a:rPr lang="en-US" dirty="0">
                <a:solidFill>
                  <a:srgbClr val="1EB3DD"/>
                </a:solidFill>
              </a:rPr>
              <a:t>WHY? Small businesses are the backbone of local communities, by starting a business you will not only add to the character and charm of your community but also its viability. This will also give you a new means of connection in your community.</a:t>
            </a:r>
            <a:endParaRPr lang="en-US" dirty="0"/>
          </a:p>
          <a:p>
            <a:r>
              <a:rPr lang="en-US" sz="1000" dirty="0"/>
              <a:t>https://www.investopedia.com/terms/e/entrepreneur.asp</a:t>
            </a:r>
          </a:p>
          <a:p>
            <a:endParaRPr lang="en-US" dirty="0"/>
          </a:p>
        </p:txBody>
      </p:sp>
      <p:grpSp>
        <p:nvGrpSpPr>
          <p:cNvPr id="21" name="Google Shape;813;p39">
            <a:extLst>
              <a:ext uri="{FF2B5EF4-FFF2-40B4-BE49-F238E27FC236}">
                <a16:creationId xmlns:a16="http://schemas.microsoft.com/office/drawing/2014/main" id="{A0291C7D-1192-442F-BDDD-0700D8B3F06E}"/>
              </a:ext>
            </a:extLst>
          </p:cNvPr>
          <p:cNvGrpSpPr/>
          <p:nvPr/>
        </p:nvGrpSpPr>
        <p:grpSpPr>
          <a:xfrm>
            <a:off x="410415" y="924714"/>
            <a:ext cx="543438" cy="861583"/>
            <a:chOff x="6718575" y="2318625"/>
            <a:chExt cx="256950" cy="407375"/>
          </a:xfrm>
        </p:grpSpPr>
        <p:sp>
          <p:nvSpPr>
            <p:cNvPr id="22" name="Google Shape;814;p39">
              <a:extLst>
                <a:ext uri="{FF2B5EF4-FFF2-40B4-BE49-F238E27FC236}">
                  <a16:creationId xmlns:a16="http://schemas.microsoft.com/office/drawing/2014/main" id="{AF8651FB-CC1E-4DDC-AB37-06F0B015704E}"/>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15;p39">
              <a:extLst>
                <a:ext uri="{FF2B5EF4-FFF2-40B4-BE49-F238E27FC236}">
                  <a16:creationId xmlns:a16="http://schemas.microsoft.com/office/drawing/2014/main" id="{078818E8-95F6-4965-9666-A8BF52538D1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16;p39">
              <a:extLst>
                <a:ext uri="{FF2B5EF4-FFF2-40B4-BE49-F238E27FC236}">
                  <a16:creationId xmlns:a16="http://schemas.microsoft.com/office/drawing/2014/main" id="{921F668E-9EAE-4343-B39F-D6EA457E29E6}"/>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17;p39">
              <a:extLst>
                <a:ext uri="{FF2B5EF4-FFF2-40B4-BE49-F238E27FC236}">
                  <a16:creationId xmlns:a16="http://schemas.microsoft.com/office/drawing/2014/main" id="{5423E69F-1630-42CE-97CA-C018692613CA}"/>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18;p39">
              <a:extLst>
                <a:ext uri="{FF2B5EF4-FFF2-40B4-BE49-F238E27FC236}">
                  <a16:creationId xmlns:a16="http://schemas.microsoft.com/office/drawing/2014/main" id="{EF7A1B93-C6CF-438D-9D0F-2797D305B88E}"/>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19;p39">
              <a:extLst>
                <a:ext uri="{FF2B5EF4-FFF2-40B4-BE49-F238E27FC236}">
                  <a16:creationId xmlns:a16="http://schemas.microsoft.com/office/drawing/2014/main" id="{511803AF-45E9-4297-8C74-2021265EB90F}"/>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20;p39">
              <a:extLst>
                <a:ext uri="{FF2B5EF4-FFF2-40B4-BE49-F238E27FC236}">
                  <a16:creationId xmlns:a16="http://schemas.microsoft.com/office/drawing/2014/main" id="{0D264860-0F04-4584-B782-94E753E6E274}"/>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21;p39">
              <a:extLst>
                <a:ext uri="{FF2B5EF4-FFF2-40B4-BE49-F238E27FC236}">
                  <a16:creationId xmlns:a16="http://schemas.microsoft.com/office/drawing/2014/main" id="{17D39476-654A-4E7D-B69A-CD9CB588DDD3}"/>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82038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767</TotalTime>
  <Words>5696</Words>
  <Application>Microsoft Office PowerPoint</Application>
  <PresentationFormat>Widescreen</PresentationFormat>
  <Paragraphs>480</Paragraphs>
  <Slides>68</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Arial</vt:lpstr>
      <vt:lpstr>Calibri</vt:lpstr>
      <vt:lpstr>Calibri Light</vt:lpstr>
      <vt:lpstr>Quattrocento Sans</vt:lpstr>
      <vt:lpstr>soleilregular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Orla Casey</cp:lastModifiedBy>
  <cp:revision>208</cp:revision>
  <dcterms:created xsi:type="dcterms:W3CDTF">2019-11-20T14:08:21Z</dcterms:created>
  <dcterms:modified xsi:type="dcterms:W3CDTF">2021-04-22T16:13:41Z</dcterms:modified>
</cp:coreProperties>
</file>