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6"/>
  </p:notesMasterIdLst>
  <p:handoutMasterIdLst>
    <p:handoutMasterId r:id="rId77"/>
  </p:handoutMasterIdLst>
  <p:sldIdLst>
    <p:sldId id="342" r:id="rId2"/>
    <p:sldId id="348" r:id="rId3"/>
    <p:sldId id="354" r:id="rId4"/>
    <p:sldId id="266" r:id="rId5"/>
    <p:sldId id="285" r:id="rId6"/>
    <p:sldId id="262" r:id="rId7"/>
    <p:sldId id="406" r:id="rId8"/>
    <p:sldId id="408" r:id="rId9"/>
    <p:sldId id="372" r:id="rId10"/>
    <p:sldId id="373" r:id="rId11"/>
    <p:sldId id="278" r:id="rId12"/>
    <p:sldId id="374" r:id="rId13"/>
    <p:sldId id="407" r:id="rId14"/>
    <p:sldId id="509" r:id="rId15"/>
    <p:sldId id="283" r:id="rId16"/>
    <p:sldId id="284" r:id="rId17"/>
    <p:sldId id="405" r:id="rId18"/>
    <p:sldId id="404" r:id="rId19"/>
    <p:sldId id="502" r:id="rId20"/>
    <p:sldId id="287" r:id="rId21"/>
    <p:sldId id="288" r:id="rId22"/>
    <p:sldId id="292" r:id="rId23"/>
    <p:sldId id="293" r:id="rId24"/>
    <p:sldId id="294" r:id="rId25"/>
    <p:sldId id="416" r:id="rId26"/>
    <p:sldId id="489" r:id="rId27"/>
    <p:sldId id="490" r:id="rId28"/>
    <p:sldId id="503" r:id="rId29"/>
    <p:sldId id="491" r:id="rId30"/>
    <p:sldId id="492" r:id="rId31"/>
    <p:sldId id="493" r:id="rId32"/>
    <p:sldId id="494" r:id="rId33"/>
    <p:sldId id="495" r:id="rId34"/>
    <p:sldId id="497" r:id="rId35"/>
    <p:sldId id="501" r:id="rId36"/>
    <p:sldId id="500" r:id="rId37"/>
    <p:sldId id="498" r:id="rId38"/>
    <p:sldId id="499" r:id="rId39"/>
    <p:sldId id="496" r:id="rId40"/>
    <p:sldId id="376" r:id="rId41"/>
    <p:sldId id="378" r:id="rId42"/>
    <p:sldId id="506" r:id="rId43"/>
    <p:sldId id="504" r:id="rId44"/>
    <p:sldId id="505" r:id="rId45"/>
    <p:sldId id="511" r:id="rId46"/>
    <p:sldId id="409" r:id="rId47"/>
    <p:sldId id="410" r:id="rId48"/>
    <p:sldId id="390" r:id="rId49"/>
    <p:sldId id="389" r:id="rId50"/>
    <p:sldId id="393" r:id="rId51"/>
    <p:sldId id="412" r:id="rId52"/>
    <p:sldId id="413" r:id="rId53"/>
    <p:sldId id="415" r:id="rId54"/>
    <p:sldId id="379" r:id="rId55"/>
    <p:sldId id="507" r:id="rId56"/>
    <p:sldId id="303" r:id="rId57"/>
    <p:sldId id="381" r:id="rId58"/>
    <p:sldId id="383" r:id="rId59"/>
    <p:sldId id="384" r:id="rId60"/>
    <p:sldId id="385" r:id="rId61"/>
    <p:sldId id="386" r:id="rId62"/>
    <p:sldId id="388" r:id="rId63"/>
    <p:sldId id="394" r:id="rId64"/>
    <p:sldId id="319" r:id="rId65"/>
    <p:sldId id="320" r:id="rId66"/>
    <p:sldId id="510" r:id="rId67"/>
    <p:sldId id="395" r:id="rId68"/>
    <p:sldId id="397" r:id="rId69"/>
    <p:sldId id="401" r:id="rId70"/>
    <p:sldId id="398" r:id="rId71"/>
    <p:sldId id="400" r:id="rId72"/>
    <p:sldId id="402" r:id="rId73"/>
    <p:sldId id="403" r:id="rId74"/>
    <p:sldId id="259" r:id="rId75"/>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4A9A"/>
    <a:srgbClr val="F26B27"/>
    <a:srgbClr val="1EB3DD"/>
    <a:srgbClr val="1E494F"/>
    <a:srgbClr val="FFC652"/>
    <a:srgbClr val="1C9F49"/>
    <a:srgbClr val="142D55"/>
    <a:srgbClr val="DA2E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5"/>
    <p:restoredTop sz="94729"/>
  </p:normalViewPr>
  <p:slideViewPr>
    <p:cSldViewPr snapToGrid="0" snapToObjects="1">
      <p:cViewPr varScale="1">
        <p:scale>
          <a:sx n="63" d="100"/>
          <a:sy n="63" d="100"/>
        </p:scale>
        <p:origin x="480" y="9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AFB5D7-9EF8-4287-AAAC-A78BA1F162A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4AA1F06-3C80-4273-8AA5-923098F836F4}">
      <dgm:prSet/>
      <dgm:spPr/>
      <dgm:t>
        <a:bodyPr/>
        <a:lstStyle/>
        <a:p>
          <a:r>
            <a:rPr lang="en-US" b="1"/>
            <a:t>Supplier Background</a:t>
          </a:r>
          <a:r>
            <a:rPr lang="en-US"/>
            <a:t>: You need to research your suppliers carefully. Check our all</a:t>
          </a:r>
          <a:r>
            <a:rPr lang="bs-Latn-BA"/>
            <a:t> </a:t>
          </a:r>
          <a:r>
            <a:rPr lang="en-US"/>
            <a:t>background information on the supplier, not only their prices, other aspects are their</a:t>
          </a:r>
          <a:r>
            <a:rPr lang="bs-Latn-BA"/>
            <a:t> </a:t>
          </a:r>
          <a:r>
            <a:rPr lang="en-US"/>
            <a:t>reliability of supply, credit terms.</a:t>
          </a:r>
          <a:r>
            <a:rPr lang="bs-Latn-BA"/>
            <a:t> </a:t>
          </a:r>
          <a:r>
            <a:rPr lang="en-US"/>
            <a:t>You need to have confidence in the stability/dependability of their service.  Reliance on one sole supplier is also risky so have alternatives available to you.</a:t>
          </a:r>
        </a:p>
      </dgm:t>
    </dgm:pt>
    <dgm:pt modelId="{9FBFDE0E-E8AD-44CB-BBD0-07CAF2C0F377}" type="parTrans" cxnId="{928D2259-F663-48F2-9885-B54161B4EF02}">
      <dgm:prSet/>
      <dgm:spPr/>
      <dgm:t>
        <a:bodyPr/>
        <a:lstStyle/>
        <a:p>
          <a:endParaRPr lang="en-US"/>
        </a:p>
      </dgm:t>
    </dgm:pt>
    <dgm:pt modelId="{3AF1876E-5214-4FDC-A0C8-571CFBB76F55}" type="sibTrans" cxnId="{928D2259-F663-48F2-9885-B54161B4EF02}">
      <dgm:prSet/>
      <dgm:spPr/>
      <dgm:t>
        <a:bodyPr/>
        <a:lstStyle/>
        <a:p>
          <a:endParaRPr lang="en-US"/>
        </a:p>
      </dgm:t>
    </dgm:pt>
    <dgm:pt modelId="{D324B36C-62D9-4473-B27E-55CEB643E89A}">
      <dgm:prSet/>
      <dgm:spPr/>
      <dgm:t>
        <a:bodyPr/>
        <a:lstStyle/>
        <a:p>
          <a:r>
            <a:rPr lang="en-US" b="1"/>
            <a:t>Details of Supply</a:t>
          </a:r>
          <a:r>
            <a:rPr lang="en-US"/>
            <a:t>: Put in writing the type, amount, and cost of the supplies from each supplier. This should include a description of any anticipated</a:t>
          </a:r>
          <a:r>
            <a:rPr lang="bs-Latn-BA"/>
            <a:t> </a:t>
          </a:r>
          <a:r>
            <a:rPr lang="en-US"/>
            <a:t>fluctuations in the requirements or costs of the inventory. For example, you will want to outline the spikes in seasonal demand.</a:t>
          </a:r>
        </a:p>
      </dgm:t>
    </dgm:pt>
    <dgm:pt modelId="{3A898940-B4EF-4866-A660-2FE09DF6FE53}" type="parTrans" cxnId="{11E299F1-1E48-42D5-B2FB-83C6EF85F587}">
      <dgm:prSet/>
      <dgm:spPr/>
      <dgm:t>
        <a:bodyPr/>
        <a:lstStyle/>
        <a:p>
          <a:endParaRPr lang="en-US"/>
        </a:p>
      </dgm:t>
    </dgm:pt>
    <dgm:pt modelId="{3E71C109-AA02-43BD-AB3C-F1B172055611}" type="sibTrans" cxnId="{11E299F1-1E48-42D5-B2FB-83C6EF85F587}">
      <dgm:prSet/>
      <dgm:spPr/>
      <dgm:t>
        <a:bodyPr/>
        <a:lstStyle/>
        <a:p>
          <a:endParaRPr lang="en-US"/>
        </a:p>
      </dgm:t>
    </dgm:pt>
    <dgm:pt modelId="{213F84CD-02F8-4885-95CF-A975BF239DB6}" type="pres">
      <dgm:prSet presAssocID="{EFAFB5D7-9EF8-4287-AAAC-A78BA1F162AA}" presName="hierChild1" presStyleCnt="0">
        <dgm:presLayoutVars>
          <dgm:chPref val="1"/>
          <dgm:dir/>
          <dgm:animOne val="branch"/>
          <dgm:animLvl val="lvl"/>
          <dgm:resizeHandles/>
        </dgm:presLayoutVars>
      </dgm:prSet>
      <dgm:spPr/>
    </dgm:pt>
    <dgm:pt modelId="{057B2588-7815-4742-AAA2-665CE679A3DC}" type="pres">
      <dgm:prSet presAssocID="{04AA1F06-3C80-4273-8AA5-923098F836F4}" presName="hierRoot1" presStyleCnt="0"/>
      <dgm:spPr/>
    </dgm:pt>
    <dgm:pt modelId="{1FC3EEA4-E582-4366-9B9D-1CC333E6740D}" type="pres">
      <dgm:prSet presAssocID="{04AA1F06-3C80-4273-8AA5-923098F836F4}" presName="composite" presStyleCnt="0"/>
      <dgm:spPr/>
    </dgm:pt>
    <dgm:pt modelId="{0A753106-3845-4350-A124-5D74F80A81F8}" type="pres">
      <dgm:prSet presAssocID="{04AA1F06-3C80-4273-8AA5-923098F836F4}" presName="background" presStyleLbl="node0" presStyleIdx="0" presStyleCnt="2"/>
      <dgm:spPr/>
    </dgm:pt>
    <dgm:pt modelId="{B9D00EF7-FD8B-41E7-897F-08AB0CB073CB}" type="pres">
      <dgm:prSet presAssocID="{04AA1F06-3C80-4273-8AA5-923098F836F4}" presName="text" presStyleLbl="fgAcc0" presStyleIdx="0" presStyleCnt="2">
        <dgm:presLayoutVars>
          <dgm:chPref val="3"/>
        </dgm:presLayoutVars>
      </dgm:prSet>
      <dgm:spPr/>
    </dgm:pt>
    <dgm:pt modelId="{CB1702D2-5818-4506-9DF0-DBDF7AEFF077}" type="pres">
      <dgm:prSet presAssocID="{04AA1F06-3C80-4273-8AA5-923098F836F4}" presName="hierChild2" presStyleCnt="0"/>
      <dgm:spPr/>
    </dgm:pt>
    <dgm:pt modelId="{EA9BA632-627D-49EC-8DB9-E0A0E5071867}" type="pres">
      <dgm:prSet presAssocID="{D324B36C-62D9-4473-B27E-55CEB643E89A}" presName="hierRoot1" presStyleCnt="0"/>
      <dgm:spPr/>
    </dgm:pt>
    <dgm:pt modelId="{F0D2E97B-5EC1-417E-A93F-52FF3E70FF08}" type="pres">
      <dgm:prSet presAssocID="{D324B36C-62D9-4473-B27E-55CEB643E89A}" presName="composite" presStyleCnt="0"/>
      <dgm:spPr/>
    </dgm:pt>
    <dgm:pt modelId="{0FB9BD89-F460-447F-9A6B-05260DCEDED4}" type="pres">
      <dgm:prSet presAssocID="{D324B36C-62D9-4473-B27E-55CEB643E89A}" presName="background" presStyleLbl="node0" presStyleIdx="1" presStyleCnt="2"/>
      <dgm:spPr/>
    </dgm:pt>
    <dgm:pt modelId="{67E3F22B-8ECE-477C-A979-32DD6D82FE61}" type="pres">
      <dgm:prSet presAssocID="{D324B36C-62D9-4473-B27E-55CEB643E89A}" presName="text" presStyleLbl="fgAcc0" presStyleIdx="1" presStyleCnt="2">
        <dgm:presLayoutVars>
          <dgm:chPref val="3"/>
        </dgm:presLayoutVars>
      </dgm:prSet>
      <dgm:spPr/>
    </dgm:pt>
    <dgm:pt modelId="{C96BCE51-B665-475F-8C20-397DA7BC3186}" type="pres">
      <dgm:prSet presAssocID="{D324B36C-62D9-4473-B27E-55CEB643E89A}" presName="hierChild2" presStyleCnt="0"/>
      <dgm:spPr/>
    </dgm:pt>
  </dgm:ptLst>
  <dgm:cxnLst>
    <dgm:cxn modelId="{928D2259-F663-48F2-9885-B54161B4EF02}" srcId="{EFAFB5D7-9EF8-4287-AAAC-A78BA1F162AA}" destId="{04AA1F06-3C80-4273-8AA5-923098F836F4}" srcOrd="0" destOrd="0" parTransId="{9FBFDE0E-E8AD-44CB-BBD0-07CAF2C0F377}" sibTransId="{3AF1876E-5214-4FDC-A0C8-571CFBB76F55}"/>
    <dgm:cxn modelId="{4D86D0A8-84E7-43D0-9B79-E48081983282}" type="presOf" srcId="{04AA1F06-3C80-4273-8AA5-923098F836F4}" destId="{B9D00EF7-FD8B-41E7-897F-08AB0CB073CB}" srcOrd="0" destOrd="0" presId="urn:microsoft.com/office/officeart/2005/8/layout/hierarchy1"/>
    <dgm:cxn modelId="{917544B7-0816-4731-B26D-D209F836C820}" type="presOf" srcId="{D324B36C-62D9-4473-B27E-55CEB643E89A}" destId="{67E3F22B-8ECE-477C-A979-32DD6D82FE61}" srcOrd="0" destOrd="0" presId="urn:microsoft.com/office/officeart/2005/8/layout/hierarchy1"/>
    <dgm:cxn modelId="{11E299F1-1E48-42D5-B2FB-83C6EF85F587}" srcId="{EFAFB5D7-9EF8-4287-AAAC-A78BA1F162AA}" destId="{D324B36C-62D9-4473-B27E-55CEB643E89A}" srcOrd="1" destOrd="0" parTransId="{3A898940-B4EF-4866-A660-2FE09DF6FE53}" sibTransId="{3E71C109-AA02-43BD-AB3C-F1B172055611}"/>
    <dgm:cxn modelId="{87F816FA-E6DD-455C-B8B6-9592BDD9442A}" type="presOf" srcId="{EFAFB5D7-9EF8-4287-AAAC-A78BA1F162AA}" destId="{213F84CD-02F8-4885-95CF-A975BF239DB6}" srcOrd="0" destOrd="0" presId="urn:microsoft.com/office/officeart/2005/8/layout/hierarchy1"/>
    <dgm:cxn modelId="{EE41B80A-B71C-4278-A3B3-9F13A00C0261}" type="presParOf" srcId="{213F84CD-02F8-4885-95CF-A975BF239DB6}" destId="{057B2588-7815-4742-AAA2-665CE679A3DC}" srcOrd="0" destOrd="0" presId="urn:microsoft.com/office/officeart/2005/8/layout/hierarchy1"/>
    <dgm:cxn modelId="{3E44AA46-6EF9-4E36-8AB5-760F815BFEC0}" type="presParOf" srcId="{057B2588-7815-4742-AAA2-665CE679A3DC}" destId="{1FC3EEA4-E582-4366-9B9D-1CC333E6740D}" srcOrd="0" destOrd="0" presId="urn:microsoft.com/office/officeart/2005/8/layout/hierarchy1"/>
    <dgm:cxn modelId="{37F1D0D5-E8AC-40BE-9A2C-8C27B02D4D0D}" type="presParOf" srcId="{1FC3EEA4-E582-4366-9B9D-1CC333E6740D}" destId="{0A753106-3845-4350-A124-5D74F80A81F8}" srcOrd="0" destOrd="0" presId="urn:microsoft.com/office/officeart/2005/8/layout/hierarchy1"/>
    <dgm:cxn modelId="{03E888F8-63DF-4FAD-A65C-AF94377981E1}" type="presParOf" srcId="{1FC3EEA4-E582-4366-9B9D-1CC333E6740D}" destId="{B9D00EF7-FD8B-41E7-897F-08AB0CB073CB}" srcOrd="1" destOrd="0" presId="urn:microsoft.com/office/officeart/2005/8/layout/hierarchy1"/>
    <dgm:cxn modelId="{BC063FB9-626E-4639-A703-FAAED293D59D}" type="presParOf" srcId="{057B2588-7815-4742-AAA2-665CE679A3DC}" destId="{CB1702D2-5818-4506-9DF0-DBDF7AEFF077}" srcOrd="1" destOrd="0" presId="urn:microsoft.com/office/officeart/2005/8/layout/hierarchy1"/>
    <dgm:cxn modelId="{2F48D0D6-A999-4590-B73F-BADB52B95717}" type="presParOf" srcId="{213F84CD-02F8-4885-95CF-A975BF239DB6}" destId="{EA9BA632-627D-49EC-8DB9-E0A0E5071867}" srcOrd="1" destOrd="0" presId="urn:microsoft.com/office/officeart/2005/8/layout/hierarchy1"/>
    <dgm:cxn modelId="{487668A8-E670-41F0-B4BB-723E332DC093}" type="presParOf" srcId="{EA9BA632-627D-49EC-8DB9-E0A0E5071867}" destId="{F0D2E97B-5EC1-417E-A93F-52FF3E70FF08}" srcOrd="0" destOrd="0" presId="urn:microsoft.com/office/officeart/2005/8/layout/hierarchy1"/>
    <dgm:cxn modelId="{AA29A012-205E-4A70-8F54-EB3645D69126}" type="presParOf" srcId="{F0D2E97B-5EC1-417E-A93F-52FF3E70FF08}" destId="{0FB9BD89-F460-447F-9A6B-05260DCEDED4}" srcOrd="0" destOrd="0" presId="urn:microsoft.com/office/officeart/2005/8/layout/hierarchy1"/>
    <dgm:cxn modelId="{D2B070E6-2F7B-417E-B630-A09F0526A78D}" type="presParOf" srcId="{F0D2E97B-5EC1-417E-A93F-52FF3E70FF08}" destId="{67E3F22B-8ECE-477C-A979-32DD6D82FE61}" srcOrd="1" destOrd="0" presId="urn:microsoft.com/office/officeart/2005/8/layout/hierarchy1"/>
    <dgm:cxn modelId="{40DBFF7D-2BAB-4319-8E41-97F0BE2FB604}" type="presParOf" srcId="{EA9BA632-627D-49EC-8DB9-E0A0E5071867}" destId="{C96BCE51-B665-475F-8C20-397DA7BC318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657934-2DFD-4828-9BA1-E84F06D135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B619E13-18C3-4E72-AD61-4D7A51ADDE0E}">
      <dgm:prSet/>
      <dgm:spPr/>
      <dgm:t>
        <a:bodyPr/>
        <a:lstStyle/>
        <a:p>
          <a:r>
            <a:rPr lang="en-US" b="1" dirty="0"/>
            <a:t>Stock Turn-Over:  </a:t>
          </a:r>
          <a:r>
            <a:rPr lang="en-US" dirty="0"/>
            <a:t>At what rate will you need to restock your supplies?  This is an important figure used in assessing the sales strength of your  business.  </a:t>
          </a:r>
        </a:p>
      </dgm:t>
    </dgm:pt>
    <dgm:pt modelId="{38B26974-F815-4D29-996D-FAD6BC562541}" type="parTrans" cxnId="{B98C0A93-2248-47C8-B85A-6567574F1729}">
      <dgm:prSet/>
      <dgm:spPr/>
      <dgm:t>
        <a:bodyPr/>
        <a:lstStyle/>
        <a:p>
          <a:endParaRPr lang="en-US"/>
        </a:p>
      </dgm:t>
    </dgm:pt>
    <dgm:pt modelId="{3730B386-D38B-4668-9B9C-2D079CABB3A4}" type="sibTrans" cxnId="{B98C0A93-2248-47C8-B85A-6567574F1729}">
      <dgm:prSet/>
      <dgm:spPr/>
      <dgm:t>
        <a:bodyPr/>
        <a:lstStyle/>
        <a:p>
          <a:endParaRPr lang="en-US"/>
        </a:p>
      </dgm:t>
    </dgm:pt>
    <dgm:pt modelId="{22C041EF-91A4-4ECA-8581-0FE9BDF9CE0E}">
      <dgm:prSet/>
      <dgm:spPr/>
      <dgm:t>
        <a:bodyPr/>
        <a:lstStyle/>
        <a:p>
          <a:r>
            <a:rPr lang="en-US" b="1" dirty="0"/>
            <a:t>Special Stock Requirements: </a:t>
          </a:r>
          <a:r>
            <a:rPr lang="en-US" dirty="0"/>
            <a:t>Do you have a plan for dealing with stock requirements seasonally ?  This includes a plan for lead-time ordering.</a:t>
          </a:r>
        </a:p>
      </dgm:t>
    </dgm:pt>
    <dgm:pt modelId="{7885311E-D478-4181-8595-86BD768CCC28}" type="parTrans" cxnId="{1E1F7E60-F39B-4E10-AE84-30691930AAE0}">
      <dgm:prSet/>
      <dgm:spPr/>
      <dgm:t>
        <a:bodyPr/>
        <a:lstStyle/>
        <a:p>
          <a:endParaRPr lang="en-US"/>
        </a:p>
      </dgm:t>
    </dgm:pt>
    <dgm:pt modelId="{1F335740-0971-48AD-A023-0BCC5D5AFC4B}" type="sibTrans" cxnId="{1E1F7E60-F39B-4E10-AE84-30691930AAE0}">
      <dgm:prSet/>
      <dgm:spPr/>
      <dgm:t>
        <a:bodyPr/>
        <a:lstStyle/>
        <a:p>
          <a:endParaRPr lang="en-US"/>
        </a:p>
      </dgm:t>
    </dgm:pt>
    <dgm:pt modelId="{FA3B8A25-5978-465B-8B78-5D835305ED58}">
      <dgm:prSet/>
      <dgm:spPr/>
      <dgm:t>
        <a:bodyPr/>
        <a:lstStyle/>
        <a:p>
          <a:r>
            <a:rPr lang="en-US" b="1" dirty="0"/>
            <a:t>Stock Control:  </a:t>
          </a:r>
          <a:r>
            <a:rPr lang="en-US" dirty="0"/>
            <a:t>You will have to establish a plan for monitoring and controlling stock. Do not forget stock = your cash  so be very careful to manage this very tightly. </a:t>
          </a:r>
        </a:p>
      </dgm:t>
    </dgm:pt>
    <dgm:pt modelId="{8401E6BC-1905-431C-9864-241A39BB5C58}" type="parTrans" cxnId="{0C2E6944-54D6-4C01-8FF7-ABE3C4A4B1CF}">
      <dgm:prSet/>
      <dgm:spPr/>
      <dgm:t>
        <a:bodyPr/>
        <a:lstStyle/>
        <a:p>
          <a:endParaRPr lang="en-US"/>
        </a:p>
      </dgm:t>
    </dgm:pt>
    <dgm:pt modelId="{89EC04F4-A737-4767-8A13-EEDF61F82CBC}" type="sibTrans" cxnId="{0C2E6944-54D6-4C01-8FF7-ABE3C4A4B1CF}">
      <dgm:prSet/>
      <dgm:spPr/>
      <dgm:t>
        <a:bodyPr/>
        <a:lstStyle/>
        <a:p>
          <a:endParaRPr lang="en-US"/>
        </a:p>
      </dgm:t>
    </dgm:pt>
    <dgm:pt modelId="{3DFC80F3-4BCB-42BA-9A45-1029A7F73D4F}" type="pres">
      <dgm:prSet presAssocID="{B6657934-2DFD-4828-9BA1-E84F06D135F8}" presName="hierChild1" presStyleCnt="0">
        <dgm:presLayoutVars>
          <dgm:chPref val="1"/>
          <dgm:dir/>
          <dgm:animOne val="branch"/>
          <dgm:animLvl val="lvl"/>
          <dgm:resizeHandles/>
        </dgm:presLayoutVars>
      </dgm:prSet>
      <dgm:spPr/>
    </dgm:pt>
    <dgm:pt modelId="{5DB3FFB5-59BF-45F6-AD70-F267ED8D2100}" type="pres">
      <dgm:prSet presAssocID="{DB619E13-18C3-4E72-AD61-4D7A51ADDE0E}" presName="hierRoot1" presStyleCnt="0"/>
      <dgm:spPr/>
    </dgm:pt>
    <dgm:pt modelId="{E1F83C38-EFE3-4BBF-9AAE-D0E529AB80D3}" type="pres">
      <dgm:prSet presAssocID="{DB619E13-18C3-4E72-AD61-4D7A51ADDE0E}" presName="composite" presStyleCnt="0"/>
      <dgm:spPr/>
    </dgm:pt>
    <dgm:pt modelId="{90069812-F6D3-4A82-B597-D1A0BB11362F}" type="pres">
      <dgm:prSet presAssocID="{DB619E13-18C3-4E72-AD61-4D7A51ADDE0E}" presName="background" presStyleLbl="node0" presStyleIdx="0" presStyleCnt="3"/>
      <dgm:spPr/>
    </dgm:pt>
    <dgm:pt modelId="{8AE4A7F1-A7AF-4283-98E6-2509E8EFFC2D}" type="pres">
      <dgm:prSet presAssocID="{DB619E13-18C3-4E72-AD61-4D7A51ADDE0E}" presName="text" presStyleLbl="fgAcc0" presStyleIdx="0" presStyleCnt="3">
        <dgm:presLayoutVars>
          <dgm:chPref val="3"/>
        </dgm:presLayoutVars>
      </dgm:prSet>
      <dgm:spPr/>
    </dgm:pt>
    <dgm:pt modelId="{5ABE5AB5-FA06-4C6E-B608-1E3F288945B1}" type="pres">
      <dgm:prSet presAssocID="{DB619E13-18C3-4E72-AD61-4D7A51ADDE0E}" presName="hierChild2" presStyleCnt="0"/>
      <dgm:spPr/>
    </dgm:pt>
    <dgm:pt modelId="{D41D2D8E-072B-433C-8EB8-DDEC3B0AEFDD}" type="pres">
      <dgm:prSet presAssocID="{22C041EF-91A4-4ECA-8581-0FE9BDF9CE0E}" presName="hierRoot1" presStyleCnt="0"/>
      <dgm:spPr/>
    </dgm:pt>
    <dgm:pt modelId="{CC96A160-F752-4A8E-874D-63E69C3A75B5}" type="pres">
      <dgm:prSet presAssocID="{22C041EF-91A4-4ECA-8581-0FE9BDF9CE0E}" presName="composite" presStyleCnt="0"/>
      <dgm:spPr/>
    </dgm:pt>
    <dgm:pt modelId="{2317BCF3-00FB-400A-9AD0-0EB066062E26}" type="pres">
      <dgm:prSet presAssocID="{22C041EF-91A4-4ECA-8581-0FE9BDF9CE0E}" presName="background" presStyleLbl="node0" presStyleIdx="1" presStyleCnt="3"/>
      <dgm:spPr/>
    </dgm:pt>
    <dgm:pt modelId="{1069042C-F2B4-4661-8F32-67F90D67FB62}" type="pres">
      <dgm:prSet presAssocID="{22C041EF-91A4-4ECA-8581-0FE9BDF9CE0E}" presName="text" presStyleLbl="fgAcc0" presStyleIdx="1" presStyleCnt="3">
        <dgm:presLayoutVars>
          <dgm:chPref val="3"/>
        </dgm:presLayoutVars>
      </dgm:prSet>
      <dgm:spPr/>
    </dgm:pt>
    <dgm:pt modelId="{43C79CD9-9B13-4912-81D1-9B2DB87199E0}" type="pres">
      <dgm:prSet presAssocID="{22C041EF-91A4-4ECA-8581-0FE9BDF9CE0E}" presName="hierChild2" presStyleCnt="0"/>
      <dgm:spPr/>
    </dgm:pt>
    <dgm:pt modelId="{1972F17A-D27E-4844-8BD5-E287C1EE6318}" type="pres">
      <dgm:prSet presAssocID="{FA3B8A25-5978-465B-8B78-5D835305ED58}" presName="hierRoot1" presStyleCnt="0"/>
      <dgm:spPr/>
    </dgm:pt>
    <dgm:pt modelId="{92CEF5C3-F7C3-4DBB-9C19-AEA71E9FF22C}" type="pres">
      <dgm:prSet presAssocID="{FA3B8A25-5978-465B-8B78-5D835305ED58}" presName="composite" presStyleCnt="0"/>
      <dgm:spPr/>
    </dgm:pt>
    <dgm:pt modelId="{B72DF67F-B36F-485C-805E-054737A53632}" type="pres">
      <dgm:prSet presAssocID="{FA3B8A25-5978-465B-8B78-5D835305ED58}" presName="background" presStyleLbl="node0" presStyleIdx="2" presStyleCnt="3"/>
      <dgm:spPr/>
    </dgm:pt>
    <dgm:pt modelId="{E44F5BC4-60B5-4182-A25F-D5ED9DB7D891}" type="pres">
      <dgm:prSet presAssocID="{FA3B8A25-5978-465B-8B78-5D835305ED58}" presName="text" presStyleLbl="fgAcc0" presStyleIdx="2" presStyleCnt="3">
        <dgm:presLayoutVars>
          <dgm:chPref val="3"/>
        </dgm:presLayoutVars>
      </dgm:prSet>
      <dgm:spPr/>
    </dgm:pt>
    <dgm:pt modelId="{B7FEF160-E45E-42C4-9FFA-D54EEDFF71E0}" type="pres">
      <dgm:prSet presAssocID="{FA3B8A25-5978-465B-8B78-5D835305ED58}" presName="hierChild2" presStyleCnt="0"/>
      <dgm:spPr/>
    </dgm:pt>
  </dgm:ptLst>
  <dgm:cxnLst>
    <dgm:cxn modelId="{A2736602-DA47-468D-886E-6A67E83B9B4F}" type="presOf" srcId="{FA3B8A25-5978-465B-8B78-5D835305ED58}" destId="{E44F5BC4-60B5-4182-A25F-D5ED9DB7D891}" srcOrd="0" destOrd="0" presId="urn:microsoft.com/office/officeart/2005/8/layout/hierarchy1"/>
    <dgm:cxn modelId="{1E1F7E60-F39B-4E10-AE84-30691930AAE0}" srcId="{B6657934-2DFD-4828-9BA1-E84F06D135F8}" destId="{22C041EF-91A4-4ECA-8581-0FE9BDF9CE0E}" srcOrd="1" destOrd="0" parTransId="{7885311E-D478-4181-8595-86BD768CCC28}" sibTransId="{1F335740-0971-48AD-A023-0BCC5D5AFC4B}"/>
    <dgm:cxn modelId="{0C2E6944-54D6-4C01-8FF7-ABE3C4A4B1CF}" srcId="{B6657934-2DFD-4828-9BA1-E84F06D135F8}" destId="{FA3B8A25-5978-465B-8B78-5D835305ED58}" srcOrd="2" destOrd="0" parTransId="{8401E6BC-1905-431C-9864-241A39BB5C58}" sibTransId="{89EC04F4-A737-4767-8A13-EEDF61F82CBC}"/>
    <dgm:cxn modelId="{B98C0A93-2248-47C8-B85A-6567574F1729}" srcId="{B6657934-2DFD-4828-9BA1-E84F06D135F8}" destId="{DB619E13-18C3-4E72-AD61-4D7A51ADDE0E}" srcOrd="0" destOrd="0" parTransId="{38B26974-F815-4D29-996D-FAD6BC562541}" sibTransId="{3730B386-D38B-4668-9B9C-2D079CABB3A4}"/>
    <dgm:cxn modelId="{4FC74AAF-2EB3-4E17-81E5-1AB8FFF113F0}" type="presOf" srcId="{B6657934-2DFD-4828-9BA1-E84F06D135F8}" destId="{3DFC80F3-4BCB-42BA-9A45-1029A7F73D4F}" srcOrd="0" destOrd="0" presId="urn:microsoft.com/office/officeart/2005/8/layout/hierarchy1"/>
    <dgm:cxn modelId="{E03B35C8-7D0D-4697-88CF-8DB7E337CE08}" type="presOf" srcId="{DB619E13-18C3-4E72-AD61-4D7A51ADDE0E}" destId="{8AE4A7F1-A7AF-4283-98E6-2509E8EFFC2D}" srcOrd="0" destOrd="0" presId="urn:microsoft.com/office/officeart/2005/8/layout/hierarchy1"/>
    <dgm:cxn modelId="{AA70BED5-9B4D-4709-AABB-D43606DCD2AE}" type="presOf" srcId="{22C041EF-91A4-4ECA-8581-0FE9BDF9CE0E}" destId="{1069042C-F2B4-4661-8F32-67F90D67FB62}" srcOrd="0" destOrd="0" presId="urn:microsoft.com/office/officeart/2005/8/layout/hierarchy1"/>
    <dgm:cxn modelId="{67056FCD-060D-4B95-B7D3-EFF523CD8E82}" type="presParOf" srcId="{3DFC80F3-4BCB-42BA-9A45-1029A7F73D4F}" destId="{5DB3FFB5-59BF-45F6-AD70-F267ED8D2100}" srcOrd="0" destOrd="0" presId="urn:microsoft.com/office/officeart/2005/8/layout/hierarchy1"/>
    <dgm:cxn modelId="{AF010BDD-8BCA-4A9D-85E8-32A82263129E}" type="presParOf" srcId="{5DB3FFB5-59BF-45F6-AD70-F267ED8D2100}" destId="{E1F83C38-EFE3-4BBF-9AAE-D0E529AB80D3}" srcOrd="0" destOrd="0" presId="urn:microsoft.com/office/officeart/2005/8/layout/hierarchy1"/>
    <dgm:cxn modelId="{27327976-AF14-4813-82B1-02B916B464B6}" type="presParOf" srcId="{E1F83C38-EFE3-4BBF-9AAE-D0E529AB80D3}" destId="{90069812-F6D3-4A82-B597-D1A0BB11362F}" srcOrd="0" destOrd="0" presId="urn:microsoft.com/office/officeart/2005/8/layout/hierarchy1"/>
    <dgm:cxn modelId="{84AEA2E4-EA5E-489D-ADEE-F83D30B17C7F}" type="presParOf" srcId="{E1F83C38-EFE3-4BBF-9AAE-D0E529AB80D3}" destId="{8AE4A7F1-A7AF-4283-98E6-2509E8EFFC2D}" srcOrd="1" destOrd="0" presId="urn:microsoft.com/office/officeart/2005/8/layout/hierarchy1"/>
    <dgm:cxn modelId="{3AB4455D-A1A1-467B-856F-4A5D66370EA5}" type="presParOf" srcId="{5DB3FFB5-59BF-45F6-AD70-F267ED8D2100}" destId="{5ABE5AB5-FA06-4C6E-B608-1E3F288945B1}" srcOrd="1" destOrd="0" presId="urn:microsoft.com/office/officeart/2005/8/layout/hierarchy1"/>
    <dgm:cxn modelId="{64FA4BE1-BE36-468A-9F7C-0D66BB7F8ED0}" type="presParOf" srcId="{3DFC80F3-4BCB-42BA-9A45-1029A7F73D4F}" destId="{D41D2D8E-072B-433C-8EB8-DDEC3B0AEFDD}" srcOrd="1" destOrd="0" presId="urn:microsoft.com/office/officeart/2005/8/layout/hierarchy1"/>
    <dgm:cxn modelId="{F646C904-A5A7-4CBE-87B1-200D751EB351}" type="presParOf" srcId="{D41D2D8E-072B-433C-8EB8-DDEC3B0AEFDD}" destId="{CC96A160-F752-4A8E-874D-63E69C3A75B5}" srcOrd="0" destOrd="0" presId="urn:microsoft.com/office/officeart/2005/8/layout/hierarchy1"/>
    <dgm:cxn modelId="{86B47193-1527-4D72-A9D9-DC841AECA390}" type="presParOf" srcId="{CC96A160-F752-4A8E-874D-63E69C3A75B5}" destId="{2317BCF3-00FB-400A-9AD0-0EB066062E26}" srcOrd="0" destOrd="0" presId="urn:microsoft.com/office/officeart/2005/8/layout/hierarchy1"/>
    <dgm:cxn modelId="{F1D8AB5C-7F1E-401F-A11B-4C5ABE028724}" type="presParOf" srcId="{CC96A160-F752-4A8E-874D-63E69C3A75B5}" destId="{1069042C-F2B4-4661-8F32-67F90D67FB62}" srcOrd="1" destOrd="0" presId="urn:microsoft.com/office/officeart/2005/8/layout/hierarchy1"/>
    <dgm:cxn modelId="{C39E80E6-4590-4E79-8DBD-AD83212AAFC8}" type="presParOf" srcId="{D41D2D8E-072B-433C-8EB8-DDEC3B0AEFDD}" destId="{43C79CD9-9B13-4912-81D1-9B2DB87199E0}" srcOrd="1" destOrd="0" presId="urn:microsoft.com/office/officeart/2005/8/layout/hierarchy1"/>
    <dgm:cxn modelId="{7BC0162F-9814-476A-8F33-F9D63728DF4B}" type="presParOf" srcId="{3DFC80F3-4BCB-42BA-9A45-1029A7F73D4F}" destId="{1972F17A-D27E-4844-8BD5-E287C1EE6318}" srcOrd="2" destOrd="0" presId="urn:microsoft.com/office/officeart/2005/8/layout/hierarchy1"/>
    <dgm:cxn modelId="{B2DC795F-7556-46FD-BD17-14695A6D06A9}" type="presParOf" srcId="{1972F17A-D27E-4844-8BD5-E287C1EE6318}" destId="{92CEF5C3-F7C3-4DBB-9C19-AEA71E9FF22C}" srcOrd="0" destOrd="0" presId="urn:microsoft.com/office/officeart/2005/8/layout/hierarchy1"/>
    <dgm:cxn modelId="{E1AAF9A2-1611-466D-9173-8FEBCC4DCE00}" type="presParOf" srcId="{92CEF5C3-F7C3-4DBB-9C19-AEA71E9FF22C}" destId="{B72DF67F-B36F-485C-805E-054737A53632}" srcOrd="0" destOrd="0" presId="urn:microsoft.com/office/officeart/2005/8/layout/hierarchy1"/>
    <dgm:cxn modelId="{860B9C03-1FA9-4279-980D-A33597C96E1A}" type="presParOf" srcId="{92CEF5C3-F7C3-4DBB-9C19-AEA71E9FF22C}" destId="{E44F5BC4-60B5-4182-A25F-D5ED9DB7D891}" srcOrd="1" destOrd="0" presId="urn:microsoft.com/office/officeart/2005/8/layout/hierarchy1"/>
    <dgm:cxn modelId="{290A2AFC-AC10-44F9-8AAF-7D815D835639}" type="presParOf" srcId="{1972F17A-D27E-4844-8BD5-E287C1EE6318}" destId="{B7FEF160-E45E-42C4-9FFA-D54EEDFF71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657934-2DFD-4828-9BA1-E84F06D135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B619E13-18C3-4E72-AD61-4D7A51ADDE0E}">
      <dgm:prSet custT="1"/>
      <dgm:spPr/>
      <dgm:t>
        <a:bodyPr/>
        <a:lstStyle/>
        <a:p>
          <a:r>
            <a:rPr lang="en-US" sz="2200" b="1" dirty="0">
              <a:solidFill>
                <a:schemeClr val="tx1"/>
              </a:solidFill>
            </a:rPr>
            <a:t>Payment Terms: </a:t>
          </a:r>
          <a:r>
            <a:rPr lang="en-US" sz="2200" dirty="0">
              <a:solidFill>
                <a:schemeClr val="tx1"/>
              </a:solidFill>
            </a:rPr>
            <a:t>Be very clear of the basis of the supplier-purchaser relationship. What are their terms of payment? </a:t>
          </a:r>
          <a:endParaRPr lang="bs-Latn-BA" sz="2200" dirty="0">
            <a:solidFill>
              <a:schemeClr val="tx1"/>
            </a:solidFill>
          </a:endParaRPr>
        </a:p>
        <a:p>
          <a:r>
            <a:rPr lang="en-US" sz="2200" dirty="0">
              <a:solidFill>
                <a:schemeClr val="tx1"/>
              </a:solidFill>
            </a:rPr>
            <a:t>What are their terms of delivery?</a:t>
          </a:r>
          <a:endParaRPr lang="en-US" sz="2200" dirty="0"/>
        </a:p>
      </dgm:t>
    </dgm:pt>
    <dgm:pt modelId="{38B26974-F815-4D29-996D-FAD6BC562541}" type="parTrans" cxnId="{B98C0A93-2248-47C8-B85A-6567574F1729}">
      <dgm:prSet/>
      <dgm:spPr/>
      <dgm:t>
        <a:bodyPr/>
        <a:lstStyle/>
        <a:p>
          <a:endParaRPr lang="en-US"/>
        </a:p>
      </dgm:t>
    </dgm:pt>
    <dgm:pt modelId="{3730B386-D38B-4668-9B9C-2D079CABB3A4}" type="sibTrans" cxnId="{B98C0A93-2248-47C8-B85A-6567574F1729}">
      <dgm:prSet/>
      <dgm:spPr/>
      <dgm:t>
        <a:bodyPr/>
        <a:lstStyle/>
        <a:p>
          <a:endParaRPr lang="en-US"/>
        </a:p>
      </dgm:t>
    </dgm:pt>
    <dgm:pt modelId="{22C041EF-91A4-4ECA-8581-0FE9BDF9CE0E}">
      <dgm:prSet custT="1"/>
      <dgm:spPr/>
      <dgm:t>
        <a:bodyPr/>
        <a:lstStyle/>
        <a:p>
          <a:r>
            <a:rPr lang="en-US" sz="2200" b="1" dirty="0">
              <a:solidFill>
                <a:schemeClr val="tx1"/>
              </a:solidFill>
            </a:rPr>
            <a:t>Back-Up Plan: 	</a:t>
          </a:r>
          <a:r>
            <a:rPr lang="en-US" sz="2200" dirty="0">
              <a:solidFill>
                <a:schemeClr val="tx1"/>
              </a:solidFill>
            </a:rPr>
            <a:t>It is important to have a back-up plan in the event you lose a</a:t>
          </a:r>
          <a:r>
            <a:rPr lang="bs-Latn-BA" sz="2200" dirty="0">
              <a:solidFill>
                <a:schemeClr val="tx1"/>
              </a:solidFill>
            </a:rPr>
            <a:t> </a:t>
          </a:r>
          <a:r>
            <a:rPr lang="en-US" sz="2200" dirty="0">
              <a:solidFill>
                <a:schemeClr val="tx1"/>
              </a:solidFill>
            </a:rPr>
            <a:t>supplier or the supplier is unable to meet your requirements.</a:t>
          </a:r>
          <a:r>
            <a:rPr lang="bs-Latn-BA" sz="2200" dirty="0">
              <a:solidFill>
                <a:schemeClr val="tx1"/>
              </a:solidFill>
            </a:rPr>
            <a:t> </a:t>
          </a:r>
          <a:r>
            <a:rPr lang="en-US" sz="2200" dirty="0">
              <a:solidFill>
                <a:schemeClr val="tx1"/>
              </a:solidFill>
            </a:rPr>
            <a:t>This could include options of alternative suppliers. </a:t>
          </a:r>
          <a:endParaRPr lang="en-US" sz="2200" dirty="0"/>
        </a:p>
      </dgm:t>
    </dgm:pt>
    <dgm:pt modelId="{7885311E-D478-4181-8595-86BD768CCC28}" type="parTrans" cxnId="{1E1F7E60-F39B-4E10-AE84-30691930AAE0}">
      <dgm:prSet/>
      <dgm:spPr/>
      <dgm:t>
        <a:bodyPr/>
        <a:lstStyle/>
        <a:p>
          <a:endParaRPr lang="en-US"/>
        </a:p>
      </dgm:t>
    </dgm:pt>
    <dgm:pt modelId="{1F335740-0971-48AD-A023-0BCC5D5AFC4B}" type="sibTrans" cxnId="{1E1F7E60-F39B-4E10-AE84-30691930AAE0}">
      <dgm:prSet/>
      <dgm:spPr/>
      <dgm:t>
        <a:bodyPr/>
        <a:lstStyle/>
        <a:p>
          <a:endParaRPr lang="en-US"/>
        </a:p>
      </dgm:t>
    </dgm:pt>
    <dgm:pt modelId="{3DFC80F3-4BCB-42BA-9A45-1029A7F73D4F}" type="pres">
      <dgm:prSet presAssocID="{B6657934-2DFD-4828-9BA1-E84F06D135F8}" presName="hierChild1" presStyleCnt="0">
        <dgm:presLayoutVars>
          <dgm:chPref val="1"/>
          <dgm:dir/>
          <dgm:animOne val="branch"/>
          <dgm:animLvl val="lvl"/>
          <dgm:resizeHandles/>
        </dgm:presLayoutVars>
      </dgm:prSet>
      <dgm:spPr/>
    </dgm:pt>
    <dgm:pt modelId="{5DB3FFB5-59BF-45F6-AD70-F267ED8D2100}" type="pres">
      <dgm:prSet presAssocID="{DB619E13-18C3-4E72-AD61-4D7A51ADDE0E}" presName="hierRoot1" presStyleCnt="0"/>
      <dgm:spPr/>
    </dgm:pt>
    <dgm:pt modelId="{E1F83C38-EFE3-4BBF-9AAE-D0E529AB80D3}" type="pres">
      <dgm:prSet presAssocID="{DB619E13-18C3-4E72-AD61-4D7A51ADDE0E}" presName="composite" presStyleCnt="0"/>
      <dgm:spPr/>
    </dgm:pt>
    <dgm:pt modelId="{90069812-F6D3-4A82-B597-D1A0BB11362F}" type="pres">
      <dgm:prSet presAssocID="{DB619E13-18C3-4E72-AD61-4D7A51ADDE0E}" presName="background" presStyleLbl="node0" presStyleIdx="0" presStyleCnt="2"/>
      <dgm:spPr/>
    </dgm:pt>
    <dgm:pt modelId="{8AE4A7F1-A7AF-4283-98E6-2509E8EFFC2D}" type="pres">
      <dgm:prSet presAssocID="{DB619E13-18C3-4E72-AD61-4D7A51ADDE0E}" presName="text" presStyleLbl="fgAcc0" presStyleIdx="0" presStyleCnt="2">
        <dgm:presLayoutVars>
          <dgm:chPref val="3"/>
        </dgm:presLayoutVars>
      </dgm:prSet>
      <dgm:spPr/>
    </dgm:pt>
    <dgm:pt modelId="{5ABE5AB5-FA06-4C6E-B608-1E3F288945B1}" type="pres">
      <dgm:prSet presAssocID="{DB619E13-18C3-4E72-AD61-4D7A51ADDE0E}" presName="hierChild2" presStyleCnt="0"/>
      <dgm:spPr/>
    </dgm:pt>
    <dgm:pt modelId="{D41D2D8E-072B-433C-8EB8-DDEC3B0AEFDD}" type="pres">
      <dgm:prSet presAssocID="{22C041EF-91A4-4ECA-8581-0FE9BDF9CE0E}" presName="hierRoot1" presStyleCnt="0"/>
      <dgm:spPr/>
    </dgm:pt>
    <dgm:pt modelId="{CC96A160-F752-4A8E-874D-63E69C3A75B5}" type="pres">
      <dgm:prSet presAssocID="{22C041EF-91A4-4ECA-8581-0FE9BDF9CE0E}" presName="composite" presStyleCnt="0"/>
      <dgm:spPr/>
    </dgm:pt>
    <dgm:pt modelId="{2317BCF3-00FB-400A-9AD0-0EB066062E26}" type="pres">
      <dgm:prSet presAssocID="{22C041EF-91A4-4ECA-8581-0FE9BDF9CE0E}" presName="background" presStyleLbl="node0" presStyleIdx="1" presStyleCnt="2"/>
      <dgm:spPr/>
    </dgm:pt>
    <dgm:pt modelId="{1069042C-F2B4-4661-8F32-67F90D67FB62}" type="pres">
      <dgm:prSet presAssocID="{22C041EF-91A4-4ECA-8581-0FE9BDF9CE0E}" presName="text" presStyleLbl="fgAcc0" presStyleIdx="1" presStyleCnt="2">
        <dgm:presLayoutVars>
          <dgm:chPref val="3"/>
        </dgm:presLayoutVars>
      </dgm:prSet>
      <dgm:spPr/>
    </dgm:pt>
    <dgm:pt modelId="{43C79CD9-9B13-4912-81D1-9B2DB87199E0}" type="pres">
      <dgm:prSet presAssocID="{22C041EF-91A4-4ECA-8581-0FE9BDF9CE0E}" presName="hierChild2" presStyleCnt="0"/>
      <dgm:spPr/>
    </dgm:pt>
  </dgm:ptLst>
  <dgm:cxnLst>
    <dgm:cxn modelId="{1E1F7E60-F39B-4E10-AE84-30691930AAE0}" srcId="{B6657934-2DFD-4828-9BA1-E84F06D135F8}" destId="{22C041EF-91A4-4ECA-8581-0FE9BDF9CE0E}" srcOrd="1" destOrd="0" parTransId="{7885311E-D478-4181-8595-86BD768CCC28}" sibTransId="{1F335740-0971-48AD-A023-0BCC5D5AFC4B}"/>
    <dgm:cxn modelId="{B98C0A93-2248-47C8-B85A-6567574F1729}" srcId="{B6657934-2DFD-4828-9BA1-E84F06D135F8}" destId="{DB619E13-18C3-4E72-AD61-4D7A51ADDE0E}" srcOrd="0" destOrd="0" parTransId="{38B26974-F815-4D29-996D-FAD6BC562541}" sibTransId="{3730B386-D38B-4668-9B9C-2D079CABB3A4}"/>
    <dgm:cxn modelId="{4FC74AAF-2EB3-4E17-81E5-1AB8FFF113F0}" type="presOf" srcId="{B6657934-2DFD-4828-9BA1-E84F06D135F8}" destId="{3DFC80F3-4BCB-42BA-9A45-1029A7F73D4F}" srcOrd="0" destOrd="0" presId="urn:microsoft.com/office/officeart/2005/8/layout/hierarchy1"/>
    <dgm:cxn modelId="{E03B35C8-7D0D-4697-88CF-8DB7E337CE08}" type="presOf" srcId="{DB619E13-18C3-4E72-AD61-4D7A51ADDE0E}" destId="{8AE4A7F1-A7AF-4283-98E6-2509E8EFFC2D}" srcOrd="0" destOrd="0" presId="urn:microsoft.com/office/officeart/2005/8/layout/hierarchy1"/>
    <dgm:cxn modelId="{AA70BED5-9B4D-4709-AABB-D43606DCD2AE}" type="presOf" srcId="{22C041EF-91A4-4ECA-8581-0FE9BDF9CE0E}" destId="{1069042C-F2B4-4661-8F32-67F90D67FB62}" srcOrd="0" destOrd="0" presId="urn:microsoft.com/office/officeart/2005/8/layout/hierarchy1"/>
    <dgm:cxn modelId="{67056FCD-060D-4B95-B7D3-EFF523CD8E82}" type="presParOf" srcId="{3DFC80F3-4BCB-42BA-9A45-1029A7F73D4F}" destId="{5DB3FFB5-59BF-45F6-AD70-F267ED8D2100}" srcOrd="0" destOrd="0" presId="urn:microsoft.com/office/officeart/2005/8/layout/hierarchy1"/>
    <dgm:cxn modelId="{AF010BDD-8BCA-4A9D-85E8-32A82263129E}" type="presParOf" srcId="{5DB3FFB5-59BF-45F6-AD70-F267ED8D2100}" destId="{E1F83C38-EFE3-4BBF-9AAE-D0E529AB80D3}" srcOrd="0" destOrd="0" presId="urn:microsoft.com/office/officeart/2005/8/layout/hierarchy1"/>
    <dgm:cxn modelId="{27327976-AF14-4813-82B1-02B916B464B6}" type="presParOf" srcId="{E1F83C38-EFE3-4BBF-9AAE-D0E529AB80D3}" destId="{90069812-F6D3-4A82-B597-D1A0BB11362F}" srcOrd="0" destOrd="0" presId="urn:microsoft.com/office/officeart/2005/8/layout/hierarchy1"/>
    <dgm:cxn modelId="{84AEA2E4-EA5E-489D-ADEE-F83D30B17C7F}" type="presParOf" srcId="{E1F83C38-EFE3-4BBF-9AAE-D0E529AB80D3}" destId="{8AE4A7F1-A7AF-4283-98E6-2509E8EFFC2D}" srcOrd="1" destOrd="0" presId="urn:microsoft.com/office/officeart/2005/8/layout/hierarchy1"/>
    <dgm:cxn modelId="{3AB4455D-A1A1-467B-856F-4A5D66370EA5}" type="presParOf" srcId="{5DB3FFB5-59BF-45F6-AD70-F267ED8D2100}" destId="{5ABE5AB5-FA06-4C6E-B608-1E3F288945B1}" srcOrd="1" destOrd="0" presId="urn:microsoft.com/office/officeart/2005/8/layout/hierarchy1"/>
    <dgm:cxn modelId="{64FA4BE1-BE36-468A-9F7C-0D66BB7F8ED0}" type="presParOf" srcId="{3DFC80F3-4BCB-42BA-9A45-1029A7F73D4F}" destId="{D41D2D8E-072B-433C-8EB8-DDEC3B0AEFDD}" srcOrd="1" destOrd="0" presId="urn:microsoft.com/office/officeart/2005/8/layout/hierarchy1"/>
    <dgm:cxn modelId="{F646C904-A5A7-4CBE-87B1-200D751EB351}" type="presParOf" srcId="{D41D2D8E-072B-433C-8EB8-DDEC3B0AEFDD}" destId="{CC96A160-F752-4A8E-874D-63E69C3A75B5}" srcOrd="0" destOrd="0" presId="urn:microsoft.com/office/officeart/2005/8/layout/hierarchy1"/>
    <dgm:cxn modelId="{86B47193-1527-4D72-A9D9-DC841AECA390}" type="presParOf" srcId="{CC96A160-F752-4A8E-874D-63E69C3A75B5}" destId="{2317BCF3-00FB-400A-9AD0-0EB066062E26}" srcOrd="0" destOrd="0" presId="urn:microsoft.com/office/officeart/2005/8/layout/hierarchy1"/>
    <dgm:cxn modelId="{F1D8AB5C-7F1E-401F-A11B-4C5ABE028724}" type="presParOf" srcId="{CC96A160-F752-4A8E-874D-63E69C3A75B5}" destId="{1069042C-F2B4-4661-8F32-67F90D67FB62}" srcOrd="1" destOrd="0" presId="urn:microsoft.com/office/officeart/2005/8/layout/hierarchy1"/>
    <dgm:cxn modelId="{C39E80E6-4590-4E79-8DBD-AD83212AAFC8}" type="presParOf" srcId="{D41D2D8E-072B-433C-8EB8-DDEC3B0AEFDD}" destId="{43C79CD9-9B13-4912-81D1-9B2DB87199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353E50-8F63-4071-9253-24785A9254AB}"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B7EC9D71-865C-4B58-B9C6-57D76D7D345F}">
      <dgm:prSet/>
      <dgm:spPr/>
      <dgm:t>
        <a:bodyPr/>
        <a:lstStyle/>
        <a:p>
          <a:r>
            <a:rPr lang="en-US"/>
            <a:t>Farmer shears the sheep and yields a woolen fleece</a:t>
          </a:r>
          <a:r>
            <a:rPr lang="bs-Latn-BA"/>
            <a:t>.</a:t>
          </a:r>
          <a:endParaRPr lang="en-US"/>
        </a:p>
      </dgm:t>
    </dgm:pt>
    <dgm:pt modelId="{6AC19FB0-2528-4FC4-95BC-F372AA0D5442}" type="parTrans" cxnId="{856AC6B9-C399-48ED-A857-D93B5638755C}">
      <dgm:prSet/>
      <dgm:spPr/>
      <dgm:t>
        <a:bodyPr/>
        <a:lstStyle/>
        <a:p>
          <a:endParaRPr lang="en-US"/>
        </a:p>
      </dgm:t>
    </dgm:pt>
    <dgm:pt modelId="{ABC6A6B7-7E67-421B-8F58-633D157A307B}" type="sibTrans" cxnId="{856AC6B9-C399-48ED-A857-D93B5638755C}">
      <dgm:prSet/>
      <dgm:spPr/>
      <dgm:t>
        <a:bodyPr/>
        <a:lstStyle/>
        <a:p>
          <a:endParaRPr lang="en-US"/>
        </a:p>
      </dgm:t>
    </dgm:pt>
    <dgm:pt modelId="{DB6BF0DE-1EC4-49F0-A896-70CFDB5815C3}">
      <dgm:prSet/>
      <dgm:spPr/>
      <dgm:t>
        <a:bodyPr/>
        <a:lstStyle/>
        <a:p>
          <a:r>
            <a:rPr lang="en-US"/>
            <a:t>Wool is transported to woolen mill who prepares the fleece and converts into wool</a:t>
          </a:r>
          <a:r>
            <a:rPr lang="bs-Latn-BA"/>
            <a:t>.</a:t>
          </a:r>
          <a:endParaRPr lang="en-US"/>
        </a:p>
      </dgm:t>
    </dgm:pt>
    <dgm:pt modelId="{2CECDD98-EC48-40FD-8CCA-94E11A2E64AC}" type="parTrans" cxnId="{D4D85424-BBB0-48EE-85E0-4FA8F4F32138}">
      <dgm:prSet/>
      <dgm:spPr/>
      <dgm:t>
        <a:bodyPr/>
        <a:lstStyle/>
        <a:p>
          <a:endParaRPr lang="en-US"/>
        </a:p>
      </dgm:t>
    </dgm:pt>
    <dgm:pt modelId="{FEE02F74-F60F-41BD-8A4E-662C8973217B}" type="sibTrans" cxnId="{D4D85424-BBB0-48EE-85E0-4FA8F4F32138}">
      <dgm:prSet/>
      <dgm:spPr/>
      <dgm:t>
        <a:bodyPr/>
        <a:lstStyle/>
        <a:p>
          <a:endParaRPr lang="en-US"/>
        </a:p>
      </dgm:t>
    </dgm:pt>
    <dgm:pt modelId="{9414F40A-BCE4-401A-962F-6FAE3A0AA555}">
      <dgm:prSet/>
      <dgm:spPr/>
      <dgm:t>
        <a:bodyPr/>
        <a:lstStyle/>
        <a:p>
          <a:r>
            <a:rPr lang="en-US"/>
            <a:t>The mill sells the wool to a wholesaler or directly to you</a:t>
          </a:r>
          <a:r>
            <a:rPr lang="bs-Latn-BA"/>
            <a:t>.</a:t>
          </a:r>
          <a:endParaRPr lang="en-US"/>
        </a:p>
      </dgm:t>
    </dgm:pt>
    <dgm:pt modelId="{F5DA3267-B7BD-4AAA-AF68-1496A75584BB}" type="parTrans" cxnId="{C76F0472-AD72-4945-8B40-9C54557E227E}">
      <dgm:prSet/>
      <dgm:spPr/>
      <dgm:t>
        <a:bodyPr/>
        <a:lstStyle/>
        <a:p>
          <a:endParaRPr lang="en-US"/>
        </a:p>
      </dgm:t>
    </dgm:pt>
    <dgm:pt modelId="{C29E1E11-3FAC-4B5B-866C-C6C8B35E5608}" type="sibTrans" cxnId="{C76F0472-AD72-4945-8B40-9C54557E227E}">
      <dgm:prSet/>
      <dgm:spPr/>
      <dgm:t>
        <a:bodyPr/>
        <a:lstStyle/>
        <a:p>
          <a:endParaRPr lang="en-US"/>
        </a:p>
      </dgm:t>
    </dgm:pt>
    <dgm:pt modelId="{925D92A9-C036-4FFC-8C33-5F45C5B14856}">
      <dgm:prSet/>
      <dgm:spPr/>
      <dgm:t>
        <a:bodyPr/>
        <a:lstStyle/>
        <a:p>
          <a:r>
            <a:rPr lang="en-US"/>
            <a:t>The wool is delivered to you and you create the garment. </a:t>
          </a:r>
        </a:p>
      </dgm:t>
    </dgm:pt>
    <dgm:pt modelId="{59491C4D-C46A-42B7-882E-EA3B096D6478}" type="parTrans" cxnId="{BB90B974-59C9-40E9-B2CD-347DFF20C66F}">
      <dgm:prSet/>
      <dgm:spPr/>
      <dgm:t>
        <a:bodyPr/>
        <a:lstStyle/>
        <a:p>
          <a:endParaRPr lang="en-US"/>
        </a:p>
      </dgm:t>
    </dgm:pt>
    <dgm:pt modelId="{13D40287-6D0C-4FB9-BA16-1C7E4FA4F79A}" type="sibTrans" cxnId="{BB90B974-59C9-40E9-B2CD-347DFF20C66F}">
      <dgm:prSet/>
      <dgm:spPr/>
      <dgm:t>
        <a:bodyPr/>
        <a:lstStyle/>
        <a:p>
          <a:endParaRPr lang="en-US"/>
        </a:p>
      </dgm:t>
    </dgm:pt>
    <dgm:pt modelId="{6CD03A79-9C0C-4D57-86F2-D4F3732CC88D}">
      <dgm:prSet/>
      <dgm:spPr/>
      <dgm:t>
        <a:bodyPr/>
        <a:lstStyle/>
        <a:p>
          <a:r>
            <a:rPr lang="en-US"/>
            <a:t>You sell the sweater to a shop or directly to a consumer.</a:t>
          </a:r>
          <a:r>
            <a:rPr lang="bs-Latn-BA"/>
            <a:t> </a:t>
          </a:r>
          <a:r>
            <a:rPr lang="en-US"/>
            <a:t>Delivery happens and you get paid.</a:t>
          </a:r>
        </a:p>
      </dgm:t>
    </dgm:pt>
    <dgm:pt modelId="{D6B8DD94-80D6-47B2-9F86-D74070B069E8}" type="parTrans" cxnId="{F5048449-A224-4BBE-97D7-F4F21DB70DED}">
      <dgm:prSet/>
      <dgm:spPr/>
      <dgm:t>
        <a:bodyPr/>
        <a:lstStyle/>
        <a:p>
          <a:endParaRPr lang="en-US"/>
        </a:p>
      </dgm:t>
    </dgm:pt>
    <dgm:pt modelId="{9B7C44D1-1E8A-4F7B-A2D5-B4ACC6E3C015}" type="sibTrans" cxnId="{F5048449-A224-4BBE-97D7-F4F21DB70DED}">
      <dgm:prSet/>
      <dgm:spPr/>
      <dgm:t>
        <a:bodyPr/>
        <a:lstStyle/>
        <a:p>
          <a:endParaRPr lang="en-US"/>
        </a:p>
      </dgm:t>
    </dgm:pt>
    <dgm:pt modelId="{463F0249-D155-4989-96D6-E1AD3DF12599}" type="pres">
      <dgm:prSet presAssocID="{A3353E50-8F63-4071-9253-24785A9254AB}" presName="diagram" presStyleCnt="0">
        <dgm:presLayoutVars>
          <dgm:dir/>
          <dgm:resizeHandles val="exact"/>
        </dgm:presLayoutVars>
      </dgm:prSet>
      <dgm:spPr/>
    </dgm:pt>
    <dgm:pt modelId="{423F700E-E51A-473E-BAE0-60B398BB467D}" type="pres">
      <dgm:prSet presAssocID="{B7EC9D71-865C-4B58-B9C6-57D76D7D345F}" presName="node" presStyleLbl="node1" presStyleIdx="0" presStyleCnt="5">
        <dgm:presLayoutVars>
          <dgm:bulletEnabled val="1"/>
        </dgm:presLayoutVars>
      </dgm:prSet>
      <dgm:spPr/>
    </dgm:pt>
    <dgm:pt modelId="{2287E24A-275C-46B8-B3CC-34E7A94EB57B}" type="pres">
      <dgm:prSet presAssocID="{ABC6A6B7-7E67-421B-8F58-633D157A307B}" presName="sibTrans" presStyleLbl="sibTrans2D1" presStyleIdx="0" presStyleCnt="4"/>
      <dgm:spPr/>
    </dgm:pt>
    <dgm:pt modelId="{3AF76C6B-E4A0-43BF-9728-5046DE45F2AD}" type="pres">
      <dgm:prSet presAssocID="{ABC6A6B7-7E67-421B-8F58-633D157A307B}" presName="connectorText" presStyleLbl="sibTrans2D1" presStyleIdx="0" presStyleCnt="4"/>
      <dgm:spPr/>
    </dgm:pt>
    <dgm:pt modelId="{245AA339-9D4F-4760-BB21-641F4BC074F1}" type="pres">
      <dgm:prSet presAssocID="{DB6BF0DE-1EC4-49F0-A896-70CFDB5815C3}" presName="node" presStyleLbl="node1" presStyleIdx="1" presStyleCnt="5">
        <dgm:presLayoutVars>
          <dgm:bulletEnabled val="1"/>
        </dgm:presLayoutVars>
      </dgm:prSet>
      <dgm:spPr/>
    </dgm:pt>
    <dgm:pt modelId="{414D9380-AE92-48FC-9993-AE1EDE549C78}" type="pres">
      <dgm:prSet presAssocID="{FEE02F74-F60F-41BD-8A4E-662C8973217B}" presName="sibTrans" presStyleLbl="sibTrans2D1" presStyleIdx="1" presStyleCnt="4"/>
      <dgm:spPr/>
    </dgm:pt>
    <dgm:pt modelId="{02E0C166-F42C-407E-9F0C-DADE81A83F4B}" type="pres">
      <dgm:prSet presAssocID="{FEE02F74-F60F-41BD-8A4E-662C8973217B}" presName="connectorText" presStyleLbl="sibTrans2D1" presStyleIdx="1" presStyleCnt="4"/>
      <dgm:spPr/>
    </dgm:pt>
    <dgm:pt modelId="{82AF569B-0EB5-4266-8C91-98D1C13F4F8D}" type="pres">
      <dgm:prSet presAssocID="{9414F40A-BCE4-401A-962F-6FAE3A0AA555}" presName="node" presStyleLbl="node1" presStyleIdx="2" presStyleCnt="5">
        <dgm:presLayoutVars>
          <dgm:bulletEnabled val="1"/>
        </dgm:presLayoutVars>
      </dgm:prSet>
      <dgm:spPr/>
    </dgm:pt>
    <dgm:pt modelId="{4B2F9769-D0FA-4FD7-9645-EBD94222DCB9}" type="pres">
      <dgm:prSet presAssocID="{C29E1E11-3FAC-4B5B-866C-C6C8B35E5608}" presName="sibTrans" presStyleLbl="sibTrans2D1" presStyleIdx="2" presStyleCnt="4"/>
      <dgm:spPr/>
    </dgm:pt>
    <dgm:pt modelId="{4CB789E9-526F-46AA-95E7-C5D85F9B7C95}" type="pres">
      <dgm:prSet presAssocID="{C29E1E11-3FAC-4B5B-866C-C6C8B35E5608}" presName="connectorText" presStyleLbl="sibTrans2D1" presStyleIdx="2" presStyleCnt="4"/>
      <dgm:spPr/>
    </dgm:pt>
    <dgm:pt modelId="{1CD7E68B-07D4-4AFC-ADE6-70C75827F11E}" type="pres">
      <dgm:prSet presAssocID="{925D92A9-C036-4FFC-8C33-5F45C5B14856}" presName="node" presStyleLbl="node1" presStyleIdx="3" presStyleCnt="5">
        <dgm:presLayoutVars>
          <dgm:bulletEnabled val="1"/>
        </dgm:presLayoutVars>
      </dgm:prSet>
      <dgm:spPr/>
    </dgm:pt>
    <dgm:pt modelId="{443A0459-541C-4FBC-8F90-2272322EC3E1}" type="pres">
      <dgm:prSet presAssocID="{13D40287-6D0C-4FB9-BA16-1C7E4FA4F79A}" presName="sibTrans" presStyleLbl="sibTrans2D1" presStyleIdx="3" presStyleCnt="4"/>
      <dgm:spPr/>
    </dgm:pt>
    <dgm:pt modelId="{024AECB5-51BF-42AA-81AF-8E422D3D5566}" type="pres">
      <dgm:prSet presAssocID="{13D40287-6D0C-4FB9-BA16-1C7E4FA4F79A}" presName="connectorText" presStyleLbl="sibTrans2D1" presStyleIdx="3" presStyleCnt="4"/>
      <dgm:spPr/>
    </dgm:pt>
    <dgm:pt modelId="{CE0D4583-6DE5-4574-885A-B1A7071A05F3}" type="pres">
      <dgm:prSet presAssocID="{6CD03A79-9C0C-4D57-86F2-D4F3732CC88D}" presName="node" presStyleLbl="node1" presStyleIdx="4" presStyleCnt="5">
        <dgm:presLayoutVars>
          <dgm:bulletEnabled val="1"/>
        </dgm:presLayoutVars>
      </dgm:prSet>
      <dgm:spPr/>
    </dgm:pt>
  </dgm:ptLst>
  <dgm:cxnLst>
    <dgm:cxn modelId="{9B89701F-94AD-4F07-9571-DC4E04363F5F}" type="presOf" srcId="{FEE02F74-F60F-41BD-8A4E-662C8973217B}" destId="{02E0C166-F42C-407E-9F0C-DADE81A83F4B}" srcOrd="1" destOrd="0" presId="urn:microsoft.com/office/officeart/2005/8/layout/process5"/>
    <dgm:cxn modelId="{D4D85424-BBB0-48EE-85E0-4FA8F4F32138}" srcId="{A3353E50-8F63-4071-9253-24785A9254AB}" destId="{DB6BF0DE-1EC4-49F0-A896-70CFDB5815C3}" srcOrd="1" destOrd="0" parTransId="{2CECDD98-EC48-40FD-8CCA-94E11A2E64AC}" sibTransId="{FEE02F74-F60F-41BD-8A4E-662C8973217B}"/>
    <dgm:cxn modelId="{7D422C3C-04C9-4BC9-B37A-7513A782A733}" type="presOf" srcId="{925D92A9-C036-4FFC-8C33-5F45C5B14856}" destId="{1CD7E68B-07D4-4AFC-ADE6-70C75827F11E}" srcOrd="0" destOrd="0" presId="urn:microsoft.com/office/officeart/2005/8/layout/process5"/>
    <dgm:cxn modelId="{3E83CD66-1B15-48EB-B0DA-4D385547793F}" type="presOf" srcId="{FEE02F74-F60F-41BD-8A4E-662C8973217B}" destId="{414D9380-AE92-48FC-9993-AE1EDE549C78}" srcOrd="0" destOrd="0" presId="urn:microsoft.com/office/officeart/2005/8/layout/process5"/>
    <dgm:cxn modelId="{E764DF67-5720-43EE-B258-700176EED189}" type="presOf" srcId="{DB6BF0DE-1EC4-49F0-A896-70CFDB5815C3}" destId="{245AA339-9D4F-4760-BB21-641F4BC074F1}" srcOrd="0" destOrd="0" presId="urn:microsoft.com/office/officeart/2005/8/layout/process5"/>
    <dgm:cxn modelId="{F5048449-A224-4BBE-97D7-F4F21DB70DED}" srcId="{A3353E50-8F63-4071-9253-24785A9254AB}" destId="{6CD03A79-9C0C-4D57-86F2-D4F3732CC88D}" srcOrd="4" destOrd="0" parTransId="{D6B8DD94-80D6-47B2-9F86-D74070B069E8}" sibTransId="{9B7C44D1-1E8A-4F7B-A2D5-B4ACC6E3C015}"/>
    <dgm:cxn modelId="{C76F0472-AD72-4945-8B40-9C54557E227E}" srcId="{A3353E50-8F63-4071-9253-24785A9254AB}" destId="{9414F40A-BCE4-401A-962F-6FAE3A0AA555}" srcOrd="2" destOrd="0" parTransId="{F5DA3267-B7BD-4AAA-AF68-1496A75584BB}" sibTransId="{C29E1E11-3FAC-4B5B-866C-C6C8B35E5608}"/>
    <dgm:cxn modelId="{BB90B974-59C9-40E9-B2CD-347DFF20C66F}" srcId="{A3353E50-8F63-4071-9253-24785A9254AB}" destId="{925D92A9-C036-4FFC-8C33-5F45C5B14856}" srcOrd="3" destOrd="0" parTransId="{59491C4D-C46A-42B7-882E-EA3B096D6478}" sibTransId="{13D40287-6D0C-4FB9-BA16-1C7E4FA4F79A}"/>
    <dgm:cxn modelId="{9642567A-B76A-4D01-B795-1C1DC2FE7D45}" type="presOf" srcId="{ABC6A6B7-7E67-421B-8F58-633D157A307B}" destId="{3AF76C6B-E4A0-43BF-9728-5046DE45F2AD}" srcOrd="1" destOrd="0" presId="urn:microsoft.com/office/officeart/2005/8/layout/process5"/>
    <dgm:cxn modelId="{B19EFA9F-46E8-481E-AE2B-3616AD7533FF}" type="presOf" srcId="{B7EC9D71-865C-4B58-B9C6-57D76D7D345F}" destId="{423F700E-E51A-473E-BAE0-60B398BB467D}" srcOrd="0" destOrd="0" presId="urn:microsoft.com/office/officeart/2005/8/layout/process5"/>
    <dgm:cxn modelId="{456D67A0-08CC-40A1-8F0B-352702C4ABC3}" type="presOf" srcId="{13D40287-6D0C-4FB9-BA16-1C7E4FA4F79A}" destId="{443A0459-541C-4FBC-8F90-2272322EC3E1}" srcOrd="0" destOrd="0" presId="urn:microsoft.com/office/officeart/2005/8/layout/process5"/>
    <dgm:cxn modelId="{D1939BA8-765E-4568-8DF8-6AB916A645FC}" type="presOf" srcId="{9414F40A-BCE4-401A-962F-6FAE3A0AA555}" destId="{82AF569B-0EB5-4266-8C91-98D1C13F4F8D}" srcOrd="0" destOrd="0" presId="urn:microsoft.com/office/officeart/2005/8/layout/process5"/>
    <dgm:cxn modelId="{856AC6B9-C399-48ED-A857-D93B5638755C}" srcId="{A3353E50-8F63-4071-9253-24785A9254AB}" destId="{B7EC9D71-865C-4B58-B9C6-57D76D7D345F}" srcOrd="0" destOrd="0" parTransId="{6AC19FB0-2528-4FC4-95BC-F372AA0D5442}" sibTransId="{ABC6A6B7-7E67-421B-8F58-633D157A307B}"/>
    <dgm:cxn modelId="{078632C5-4F4A-4C5E-A55D-F67734196C03}" type="presOf" srcId="{ABC6A6B7-7E67-421B-8F58-633D157A307B}" destId="{2287E24A-275C-46B8-B3CC-34E7A94EB57B}" srcOrd="0" destOrd="0" presId="urn:microsoft.com/office/officeart/2005/8/layout/process5"/>
    <dgm:cxn modelId="{0472E0CD-AC58-43EE-A797-C64FEE0407D2}" type="presOf" srcId="{A3353E50-8F63-4071-9253-24785A9254AB}" destId="{463F0249-D155-4989-96D6-E1AD3DF12599}" srcOrd="0" destOrd="0" presId="urn:microsoft.com/office/officeart/2005/8/layout/process5"/>
    <dgm:cxn modelId="{CA79C7CE-0C43-4FB9-AE65-61A66DDB29D6}" type="presOf" srcId="{C29E1E11-3FAC-4B5B-866C-C6C8B35E5608}" destId="{4B2F9769-D0FA-4FD7-9645-EBD94222DCB9}" srcOrd="0" destOrd="0" presId="urn:microsoft.com/office/officeart/2005/8/layout/process5"/>
    <dgm:cxn modelId="{073A0BE6-5F58-4238-863F-2ED304419FEA}" type="presOf" srcId="{C29E1E11-3FAC-4B5B-866C-C6C8B35E5608}" destId="{4CB789E9-526F-46AA-95E7-C5D85F9B7C95}" srcOrd="1" destOrd="0" presId="urn:microsoft.com/office/officeart/2005/8/layout/process5"/>
    <dgm:cxn modelId="{D11893F8-9695-4323-A0ED-F68B1BBA4E27}" type="presOf" srcId="{6CD03A79-9C0C-4D57-86F2-D4F3732CC88D}" destId="{CE0D4583-6DE5-4574-885A-B1A7071A05F3}" srcOrd="0" destOrd="0" presId="urn:microsoft.com/office/officeart/2005/8/layout/process5"/>
    <dgm:cxn modelId="{0DF34FFB-E419-40D5-B33A-AE907829AF8F}" type="presOf" srcId="{13D40287-6D0C-4FB9-BA16-1C7E4FA4F79A}" destId="{024AECB5-51BF-42AA-81AF-8E422D3D5566}" srcOrd="1" destOrd="0" presId="urn:microsoft.com/office/officeart/2005/8/layout/process5"/>
    <dgm:cxn modelId="{45693B10-AF71-4185-89F8-B4EDE6F963B7}" type="presParOf" srcId="{463F0249-D155-4989-96D6-E1AD3DF12599}" destId="{423F700E-E51A-473E-BAE0-60B398BB467D}" srcOrd="0" destOrd="0" presId="urn:microsoft.com/office/officeart/2005/8/layout/process5"/>
    <dgm:cxn modelId="{DC4F3A99-C402-404C-92AB-837DDDFC1B42}" type="presParOf" srcId="{463F0249-D155-4989-96D6-E1AD3DF12599}" destId="{2287E24A-275C-46B8-B3CC-34E7A94EB57B}" srcOrd="1" destOrd="0" presId="urn:microsoft.com/office/officeart/2005/8/layout/process5"/>
    <dgm:cxn modelId="{32571226-03D6-4E89-BF26-049D7853E09F}" type="presParOf" srcId="{2287E24A-275C-46B8-B3CC-34E7A94EB57B}" destId="{3AF76C6B-E4A0-43BF-9728-5046DE45F2AD}" srcOrd="0" destOrd="0" presId="urn:microsoft.com/office/officeart/2005/8/layout/process5"/>
    <dgm:cxn modelId="{0A5BBC29-90B8-4AF6-99A8-B01736C8B3A7}" type="presParOf" srcId="{463F0249-D155-4989-96D6-E1AD3DF12599}" destId="{245AA339-9D4F-4760-BB21-641F4BC074F1}" srcOrd="2" destOrd="0" presId="urn:microsoft.com/office/officeart/2005/8/layout/process5"/>
    <dgm:cxn modelId="{C69E6D03-4A77-4265-8BFD-56F9004D458E}" type="presParOf" srcId="{463F0249-D155-4989-96D6-E1AD3DF12599}" destId="{414D9380-AE92-48FC-9993-AE1EDE549C78}" srcOrd="3" destOrd="0" presId="urn:microsoft.com/office/officeart/2005/8/layout/process5"/>
    <dgm:cxn modelId="{F1F14F51-9443-4F36-8A73-518DFF06EDC2}" type="presParOf" srcId="{414D9380-AE92-48FC-9993-AE1EDE549C78}" destId="{02E0C166-F42C-407E-9F0C-DADE81A83F4B}" srcOrd="0" destOrd="0" presId="urn:microsoft.com/office/officeart/2005/8/layout/process5"/>
    <dgm:cxn modelId="{9BC20F4D-4BB4-4C62-BD87-D8F047DE965E}" type="presParOf" srcId="{463F0249-D155-4989-96D6-E1AD3DF12599}" destId="{82AF569B-0EB5-4266-8C91-98D1C13F4F8D}" srcOrd="4" destOrd="0" presId="urn:microsoft.com/office/officeart/2005/8/layout/process5"/>
    <dgm:cxn modelId="{594851EA-9719-46A3-BA05-EDCFEBEF1A97}" type="presParOf" srcId="{463F0249-D155-4989-96D6-E1AD3DF12599}" destId="{4B2F9769-D0FA-4FD7-9645-EBD94222DCB9}" srcOrd="5" destOrd="0" presId="urn:microsoft.com/office/officeart/2005/8/layout/process5"/>
    <dgm:cxn modelId="{202736AB-6F19-4AD1-AAAD-5E4D37E64509}" type="presParOf" srcId="{4B2F9769-D0FA-4FD7-9645-EBD94222DCB9}" destId="{4CB789E9-526F-46AA-95E7-C5D85F9B7C95}" srcOrd="0" destOrd="0" presId="urn:microsoft.com/office/officeart/2005/8/layout/process5"/>
    <dgm:cxn modelId="{2D636A2F-0DE1-4191-8F99-4D087230A9F2}" type="presParOf" srcId="{463F0249-D155-4989-96D6-E1AD3DF12599}" destId="{1CD7E68B-07D4-4AFC-ADE6-70C75827F11E}" srcOrd="6" destOrd="0" presId="urn:microsoft.com/office/officeart/2005/8/layout/process5"/>
    <dgm:cxn modelId="{41C0F519-B2BD-4CA3-B4A8-3AC49E069CFD}" type="presParOf" srcId="{463F0249-D155-4989-96D6-E1AD3DF12599}" destId="{443A0459-541C-4FBC-8F90-2272322EC3E1}" srcOrd="7" destOrd="0" presId="urn:microsoft.com/office/officeart/2005/8/layout/process5"/>
    <dgm:cxn modelId="{E5B0C4D9-355C-4D2E-8224-43D776E0180E}" type="presParOf" srcId="{443A0459-541C-4FBC-8F90-2272322EC3E1}" destId="{024AECB5-51BF-42AA-81AF-8E422D3D5566}" srcOrd="0" destOrd="0" presId="urn:microsoft.com/office/officeart/2005/8/layout/process5"/>
    <dgm:cxn modelId="{397806F9-027C-4B6E-B18C-1B29D260AB31}" type="presParOf" srcId="{463F0249-D155-4989-96D6-E1AD3DF12599}" destId="{CE0D4583-6DE5-4574-885A-B1A7071A05F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53106-3845-4350-A124-5D74F80A81F8}">
      <dsp:nvSpPr>
        <dsp:cNvPr id="0" name=""/>
        <dsp:cNvSpPr/>
      </dsp:nvSpPr>
      <dsp:spPr>
        <a:xfrm>
          <a:off x="787922" y="126"/>
          <a:ext cx="4381829" cy="2782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00EF7-FD8B-41E7-897F-08AB0CB073CB}">
      <dsp:nvSpPr>
        <dsp:cNvPr id="0" name=""/>
        <dsp:cNvSpPr/>
      </dsp:nvSpPr>
      <dsp:spPr>
        <a:xfrm>
          <a:off x="1274792" y="462652"/>
          <a:ext cx="4381829" cy="2782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Supplier Background</a:t>
          </a:r>
          <a:r>
            <a:rPr lang="en-US" sz="1800" kern="1200"/>
            <a:t>: You need to research your suppliers carefully. Check our all</a:t>
          </a:r>
          <a:r>
            <a:rPr lang="bs-Latn-BA" sz="1800" kern="1200"/>
            <a:t> </a:t>
          </a:r>
          <a:r>
            <a:rPr lang="en-US" sz="1800" kern="1200"/>
            <a:t>background information on the supplier, not only their prices, other aspects are their</a:t>
          </a:r>
          <a:r>
            <a:rPr lang="bs-Latn-BA" sz="1800" kern="1200"/>
            <a:t> </a:t>
          </a:r>
          <a:r>
            <a:rPr lang="en-US" sz="1800" kern="1200"/>
            <a:t>reliability of supply, credit terms.</a:t>
          </a:r>
          <a:r>
            <a:rPr lang="bs-Latn-BA" sz="1800" kern="1200"/>
            <a:t> </a:t>
          </a:r>
          <a:r>
            <a:rPr lang="en-US" sz="1800" kern="1200"/>
            <a:t>You need to have confidence in the stability/dependability of their service.  Reliance on one sole supplier is also risky so have alternatives available to you.</a:t>
          </a:r>
        </a:p>
      </dsp:txBody>
      <dsp:txXfrm>
        <a:off x="1356288" y="544148"/>
        <a:ext cx="4218837" cy="2619469"/>
      </dsp:txXfrm>
    </dsp:sp>
    <dsp:sp modelId="{0FB9BD89-F460-447F-9A6B-05260DCEDED4}">
      <dsp:nvSpPr>
        <dsp:cNvPr id="0" name=""/>
        <dsp:cNvSpPr/>
      </dsp:nvSpPr>
      <dsp:spPr>
        <a:xfrm>
          <a:off x="6143492" y="126"/>
          <a:ext cx="4381829" cy="2782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E3F22B-8ECE-477C-A979-32DD6D82FE61}">
      <dsp:nvSpPr>
        <dsp:cNvPr id="0" name=""/>
        <dsp:cNvSpPr/>
      </dsp:nvSpPr>
      <dsp:spPr>
        <a:xfrm>
          <a:off x="6630362" y="462652"/>
          <a:ext cx="4381829" cy="278246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Details of Supply</a:t>
          </a:r>
          <a:r>
            <a:rPr lang="en-US" sz="1800" kern="1200"/>
            <a:t>: Put in writing the type, amount, and cost of the supplies from each supplier. This should include a description of any anticipated</a:t>
          </a:r>
          <a:r>
            <a:rPr lang="bs-Latn-BA" sz="1800" kern="1200"/>
            <a:t> </a:t>
          </a:r>
          <a:r>
            <a:rPr lang="en-US" sz="1800" kern="1200"/>
            <a:t>fluctuations in the requirements or costs of the inventory. For example, you will want to outline the spikes in seasonal demand.</a:t>
          </a:r>
        </a:p>
      </dsp:txBody>
      <dsp:txXfrm>
        <a:off x="6711858" y="544148"/>
        <a:ext cx="4218837" cy="2619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9812-F6D3-4A82-B597-D1A0BB11362F}">
      <dsp:nvSpPr>
        <dsp:cNvPr id="0" name=""/>
        <dsp:cNvSpPr/>
      </dsp:nvSpPr>
      <dsp:spPr>
        <a:xfrm>
          <a:off x="0" y="926760"/>
          <a:ext cx="3316485" cy="210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4A7F1-A7AF-4283-98E6-2509E8EFFC2D}">
      <dsp:nvSpPr>
        <dsp:cNvPr id="0" name=""/>
        <dsp:cNvSpPr/>
      </dsp:nvSpPr>
      <dsp:spPr>
        <a:xfrm>
          <a:off x="368498" y="1276834"/>
          <a:ext cx="3316485" cy="2105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Stock Turn-Over:  </a:t>
          </a:r>
          <a:r>
            <a:rPr lang="en-US" sz="2000" kern="1200" dirty="0"/>
            <a:t>At what rate will you need to restock your supplies?  This is an important figure used in assessing the sales strength of your  business.  </a:t>
          </a:r>
        </a:p>
      </dsp:txBody>
      <dsp:txXfrm>
        <a:off x="430180" y="1338516"/>
        <a:ext cx="3193121" cy="1982604"/>
      </dsp:txXfrm>
    </dsp:sp>
    <dsp:sp modelId="{2317BCF3-00FB-400A-9AD0-0EB066062E26}">
      <dsp:nvSpPr>
        <dsp:cNvPr id="0" name=""/>
        <dsp:cNvSpPr/>
      </dsp:nvSpPr>
      <dsp:spPr>
        <a:xfrm>
          <a:off x="4053482" y="926760"/>
          <a:ext cx="3316485" cy="210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9042C-F2B4-4661-8F32-67F90D67FB62}">
      <dsp:nvSpPr>
        <dsp:cNvPr id="0" name=""/>
        <dsp:cNvSpPr/>
      </dsp:nvSpPr>
      <dsp:spPr>
        <a:xfrm>
          <a:off x="4421981" y="1276834"/>
          <a:ext cx="3316485" cy="2105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Special Stock Requirements: </a:t>
          </a:r>
          <a:r>
            <a:rPr lang="en-US" sz="2000" kern="1200" dirty="0"/>
            <a:t>Do you have a plan for dealing with stock requirements seasonally ?  This includes a plan for lead-time ordering.</a:t>
          </a:r>
        </a:p>
      </dsp:txBody>
      <dsp:txXfrm>
        <a:off x="4483663" y="1338516"/>
        <a:ext cx="3193121" cy="1982604"/>
      </dsp:txXfrm>
    </dsp:sp>
    <dsp:sp modelId="{B72DF67F-B36F-485C-805E-054737A53632}">
      <dsp:nvSpPr>
        <dsp:cNvPr id="0" name=""/>
        <dsp:cNvSpPr/>
      </dsp:nvSpPr>
      <dsp:spPr>
        <a:xfrm>
          <a:off x="8106965" y="926760"/>
          <a:ext cx="3316485" cy="2105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4F5BC4-60B5-4182-A25F-D5ED9DB7D891}">
      <dsp:nvSpPr>
        <dsp:cNvPr id="0" name=""/>
        <dsp:cNvSpPr/>
      </dsp:nvSpPr>
      <dsp:spPr>
        <a:xfrm>
          <a:off x="8475464" y="1276834"/>
          <a:ext cx="3316485" cy="21059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Stock Control:  </a:t>
          </a:r>
          <a:r>
            <a:rPr lang="en-US" sz="2000" kern="1200" dirty="0"/>
            <a:t>You will have to establish a plan for monitoring and controlling stock. Do not forget stock = your cash  so be very careful to manage this very tightly. </a:t>
          </a:r>
        </a:p>
      </dsp:txBody>
      <dsp:txXfrm>
        <a:off x="8537146" y="1338516"/>
        <a:ext cx="3193121" cy="19826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9812-F6D3-4A82-B597-D1A0BB11362F}">
      <dsp:nvSpPr>
        <dsp:cNvPr id="0" name=""/>
        <dsp:cNvSpPr/>
      </dsp:nvSpPr>
      <dsp:spPr>
        <a:xfrm>
          <a:off x="1439" y="283968"/>
          <a:ext cx="5052459" cy="3208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4A7F1-A7AF-4283-98E6-2509E8EFFC2D}">
      <dsp:nvSpPr>
        <dsp:cNvPr id="0" name=""/>
        <dsp:cNvSpPr/>
      </dsp:nvSpPr>
      <dsp:spPr>
        <a:xfrm>
          <a:off x="562823" y="817283"/>
          <a:ext cx="5052459" cy="32083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Payment Terms: </a:t>
          </a:r>
          <a:r>
            <a:rPr lang="en-US" sz="2200" kern="1200" dirty="0">
              <a:solidFill>
                <a:schemeClr val="tx1"/>
              </a:solidFill>
            </a:rPr>
            <a:t>Be very clear of the basis of the supplier-purchaser relationship. What are their terms of payment? </a:t>
          </a:r>
          <a:endParaRPr lang="bs-Latn-BA" sz="2200" kern="1200" dirty="0">
            <a:solidFill>
              <a:schemeClr val="tx1"/>
            </a:solidFill>
          </a:endParaRPr>
        </a:p>
        <a:p>
          <a:pPr marL="0" lvl="0" indent="0" algn="ctr" defTabSz="977900">
            <a:lnSpc>
              <a:spcPct val="90000"/>
            </a:lnSpc>
            <a:spcBef>
              <a:spcPct val="0"/>
            </a:spcBef>
            <a:spcAft>
              <a:spcPct val="35000"/>
            </a:spcAft>
            <a:buNone/>
          </a:pPr>
          <a:r>
            <a:rPr lang="en-US" sz="2200" kern="1200" dirty="0">
              <a:solidFill>
                <a:schemeClr val="tx1"/>
              </a:solidFill>
            </a:rPr>
            <a:t>What are their terms of delivery?</a:t>
          </a:r>
          <a:endParaRPr lang="en-US" sz="2200" kern="1200" dirty="0"/>
        </a:p>
      </dsp:txBody>
      <dsp:txXfrm>
        <a:off x="656791" y="911251"/>
        <a:ext cx="4864523" cy="3020375"/>
      </dsp:txXfrm>
    </dsp:sp>
    <dsp:sp modelId="{2317BCF3-00FB-400A-9AD0-0EB066062E26}">
      <dsp:nvSpPr>
        <dsp:cNvPr id="0" name=""/>
        <dsp:cNvSpPr/>
      </dsp:nvSpPr>
      <dsp:spPr>
        <a:xfrm>
          <a:off x="6176667" y="283968"/>
          <a:ext cx="5052459" cy="32083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69042C-F2B4-4661-8F32-67F90D67FB62}">
      <dsp:nvSpPr>
        <dsp:cNvPr id="0" name=""/>
        <dsp:cNvSpPr/>
      </dsp:nvSpPr>
      <dsp:spPr>
        <a:xfrm>
          <a:off x="6738051" y="817283"/>
          <a:ext cx="5052459" cy="320831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solidFill>
            </a:rPr>
            <a:t>Back-Up Plan: 	</a:t>
          </a:r>
          <a:r>
            <a:rPr lang="en-US" sz="2200" kern="1200" dirty="0">
              <a:solidFill>
                <a:schemeClr val="tx1"/>
              </a:solidFill>
            </a:rPr>
            <a:t>It is important to have a back-up plan in the event you lose a</a:t>
          </a:r>
          <a:r>
            <a:rPr lang="bs-Latn-BA" sz="2200" kern="1200" dirty="0">
              <a:solidFill>
                <a:schemeClr val="tx1"/>
              </a:solidFill>
            </a:rPr>
            <a:t> </a:t>
          </a:r>
          <a:r>
            <a:rPr lang="en-US" sz="2200" kern="1200" dirty="0">
              <a:solidFill>
                <a:schemeClr val="tx1"/>
              </a:solidFill>
            </a:rPr>
            <a:t>supplier or the supplier is unable to meet your requirements.</a:t>
          </a:r>
          <a:r>
            <a:rPr lang="bs-Latn-BA" sz="2200" kern="1200" dirty="0">
              <a:solidFill>
                <a:schemeClr val="tx1"/>
              </a:solidFill>
            </a:rPr>
            <a:t> </a:t>
          </a:r>
          <a:r>
            <a:rPr lang="en-US" sz="2200" kern="1200" dirty="0">
              <a:solidFill>
                <a:schemeClr val="tx1"/>
              </a:solidFill>
            </a:rPr>
            <a:t>This could include options of alternative suppliers. </a:t>
          </a:r>
          <a:endParaRPr lang="en-US" sz="2200" kern="1200" dirty="0"/>
        </a:p>
      </dsp:txBody>
      <dsp:txXfrm>
        <a:off x="6832019" y="911251"/>
        <a:ext cx="4864523" cy="30203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F700E-E51A-473E-BAE0-60B398BB467D}">
      <dsp:nvSpPr>
        <dsp:cNvPr id="0" name=""/>
        <dsp:cNvSpPr/>
      </dsp:nvSpPr>
      <dsp:spPr>
        <a:xfrm>
          <a:off x="6985" y="484577"/>
          <a:ext cx="2087756" cy="1252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Farmer shears the sheep and yields a woolen fleece</a:t>
          </a:r>
          <a:r>
            <a:rPr lang="bs-Latn-BA" sz="1500" kern="1200"/>
            <a:t>.</a:t>
          </a:r>
          <a:endParaRPr lang="en-US" sz="1500" kern="1200"/>
        </a:p>
      </dsp:txBody>
      <dsp:txXfrm>
        <a:off x="43674" y="521266"/>
        <a:ext cx="2014378" cy="1179275"/>
      </dsp:txXfrm>
    </dsp:sp>
    <dsp:sp modelId="{2287E24A-275C-46B8-B3CC-34E7A94EB57B}">
      <dsp:nvSpPr>
        <dsp:cNvPr id="0" name=""/>
        <dsp:cNvSpPr/>
      </dsp:nvSpPr>
      <dsp:spPr>
        <a:xfrm>
          <a:off x="2278463" y="852022"/>
          <a:ext cx="442604" cy="51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278463" y="955575"/>
        <a:ext cx="309823" cy="310657"/>
      </dsp:txXfrm>
    </dsp:sp>
    <dsp:sp modelId="{245AA339-9D4F-4760-BB21-641F4BC074F1}">
      <dsp:nvSpPr>
        <dsp:cNvPr id="0" name=""/>
        <dsp:cNvSpPr/>
      </dsp:nvSpPr>
      <dsp:spPr>
        <a:xfrm>
          <a:off x="2929843" y="484577"/>
          <a:ext cx="2087756" cy="1252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Wool is transported to woolen mill who prepares the fleece and converts into wool</a:t>
          </a:r>
          <a:r>
            <a:rPr lang="bs-Latn-BA" sz="1500" kern="1200"/>
            <a:t>.</a:t>
          </a:r>
          <a:endParaRPr lang="en-US" sz="1500" kern="1200"/>
        </a:p>
      </dsp:txBody>
      <dsp:txXfrm>
        <a:off x="2966532" y="521266"/>
        <a:ext cx="2014378" cy="1179275"/>
      </dsp:txXfrm>
    </dsp:sp>
    <dsp:sp modelId="{414D9380-AE92-48FC-9993-AE1EDE549C78}">
      <dsp:nvSpPr>
        <dsp:cNvPr id="0" name=""/>
        <dsp:cNvSpPr/>
      </dsp:nvSpPr>
      <dsp:spPr>
        <a:xfrm>
          <a:off x="5201322" y="852022"/>
          <a:ext cx="442604" cy="51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201322" y="955575"/>
        <a:ext cx="309823" cy="310657"/>
      </dsp:txXfrm>
    </dsp:sp>
    <dsp:sp modelId="{82AF569B-0EB5-4266-8C91-98D1C13F4F8D}">
      <dsp:nvSpPr>
        <dsp:cNvPr id="0" name=""/>
        <dsp:cNvSpPr/>
      </dsp:nvSpPr>
      <dsp:spPr>
        <a:xfrm>
          <a:off x="5852701" y="484577"/>
          <a:ext cx="2087756" cy="1252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mill sells the wool to a wholesaler or directly to you</a:t>
          </a:r>
          <a:r>
            <a:rPr lang="bs-Latn-BA" sz="1500" kern="1200"/>
            <a:t>.</a:t>
          </a:r>
          <a:endParaRPr lang="en-US" sz="1500" kern="1200"/>
        </a:p>
      </dsp:txBody>
      <dsp:txXfrm>
        <a:off x="5889390" y="521266"/>
        <a:ext cx="2014378" cy="1179275"/>
      </dsp:txXfrm>
    </dsp:sp>
    <dsp:sp modelId="{4B2F9769-D0FA-4FD7-9645-EBD94222DCB9}">
      <dsp:nvSpPr>
        <dsp:cNvPr id="0" name=""/>
        <dsp:cNvSpPr/>
      </dsp:nvSpPr>
      <dsp:spPr>
        <a:xfrm rot="5400000">
          <a:off x="6675277" y="1883373"/>
          <a:ext cx="442604" cy="51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6741251" y="1920953"/>
        <a:ext cx="310657" cy="309823"/>
      </dsp:txXfrm>
    </dsp:sp>
    <dsp:sp modelId="{1CD7E68B-07D4-4AFC-ADE6-70C75827F11E}">
      <dsp:nvSpPr>
        <dsp:cNvPr id="0" name=""/>
        <dsp:cNvSpPr/>
      </dsp:nvSpPr>
      <dsp:spPr>
        <a:xfrm>
          <a:off x="5852701" y="2572333"/>
          <a:ext cx="2087756" cy="1252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The wool is delivered to you and you create the garment. </a:t>
          </a:r>
        </a:p>
      </dsp:txBody>
      <dsp:txXfrm>
        <a:off x="5889390" y="2609022"/>
        <a:ext cx="2014378" cy="1179275"/>
      </dsp:txXfrm>
    </dsp:sp>
    <dsp:sp modelId="{443A0459-541C-4FBC-8F90-2272322EC3E1}">
      <dsp:nvSpPr>
        <dsp:cNvPr id="0" name=""/>
        <dsp:cNvSpPr/>
      </dsp:nvSpPr>
      <dsp:spPr>
        <a:xfrm rot="10800000">
          <a:off x="5226375" y="2939778"/>
          <a:ext cx="442604" cy="5177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5359156" y="3043331"/>
        <a:ext cx="309823" cy="310657"/>
      </dsp:txXfrm>
    </dsp:sp>
    <dsp:sp modelId="{CE0D4583-6DE5-4574-885A-B1A7071A05F3}">
      <dsp:nvSpPr>
        <dsp:cNvPr id="0" name=""/>
        <dsp:cNvSpPr/>
      </dsp:nvSpPr>
      <dsp:spPr>
        <a:xfrm>
          <a:off x="2929843" y="2572333"/>
          <a:ext cx="2087756" cy="12526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You sell the sweater to a shop or directly to a consumer.</a:t>
          </a:r>
          <a:r>
            <a:rPr lang="bs-Latn-BA" sz="1500" kern="1200"/>
            <a:t> </a:t>
          </a:r>
          <a:r>
            <a:rPr lang="en-US" sz="1500" kern="1200"/>
            <a:t>Delivery happens and you get paid.</a:t>
          </a:r>
        </a:p>
      </dsp:txBody>
      <dsp:txXfrm>
        <a:off x="2966532" y="2609022"/>
        <a:ext cx="2014378" cy="11792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4B0BAC28-7436-4B11-86E9-47409EFDE47C}" type="datetimeFigureOut">
              <a:rPr lang="en-IE" smtClean="0"/>
              <a:t>24/04/2021</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4/24/2021</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53822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p:spPr>
        <p:txBody>
          <a:bodyPr anchor="ctr">
            <a:noAutofit/>
          </a:bodyPr>
          <a:lstStyle>
            <a:lvl1pPr marL="0" indent="0" algn="ctr">
              <a:buNone/>
              <a:defRPr sz="2400" i="1"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grpSp>
        <p:nvGrpSpPr>
          <p:cNvPr id="22" name="Group 21"/>
          <p:cNvGrpSpPr/>
          <p:nvPr userDrawn="1"/>
        </p:nvGrpSpPr>
        <p:grpSpPr>
          <a:xfrm>
            <a:off x="9652626" y="6170931"/>
            <a:ext cx="2258421" cy="481204"/>
            <a:chOff x="6392185" y="5619479"/>
            <a:chExt cx="4956575" cy="1056102"/>
          </a:xfrm>
        </p:grpSpPr>
        <p:pic>
          <p:nvPicPr>
            <p:cNvPr id="23" name="Picture 22"/>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4" name="Picture 23"/>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extLst>
      <p:ext uri="{BB962C8B-B14F-4D97-AF65-F5344CB8AC3E}">
        <p14:creationId xmlns:p14="http://schemas.microsoft.com/office/powerpoint/2010/main" val="1107843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25" name="Picture Placeholder 24"/>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dirty="0"/>
          </a:p>
          <a:p>
            <a:endParaRPr lang="en-US" dirty="0"/>
          </a:p>
          <a:p>
            <a:r>
              <a:rPr lang="en-US" dirty="0"/>
              <a:t>Click to </a:t>
            </a:r>
          </a:p>
          <a:p>
            <a:r>
              <a:rPr lang="en-US" dirty="0"/>
              <a:t>add photo </a:t>
            </a:r>
          </a:p>
        </p:txBody>
      </p:sp>
      <p:sp>
        <p:nvSpPr>
          <p:cNvPr id="27"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extLst>
      <p:ext uri="{BB962C8B-B14F-4D97-AF65-F5344CB8AC3E}">
        <p14:creationId xmlns:p14="http://schemas.microsoft.com/office/powerpoint/2010/main" val="846720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1EB3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26" name="Rounded Rectangle 5"/>
          <p:cNvSpPr/>
          <p:nvPr userDrawn="1"/>
        </p:nvSpPr>
        <p:spPr>
          <a:xfrm>
            <a:off x="4482075" y="363284"/>
            <a:ext cx="7709925" cy="5680998"/>
          </a:xfrm>
          <a:custGeom>
            <a:avLst/>
            <a:gdLst/>
            <a:ahLst/>
            <a:cxnLst/>
            <a:rect l="l" t="t" r="r" b="b"/>
            <a:pathLst>
              <a:path w="5486400" h="3124200">
                <a:moveTo>
                  <a:pt x="1562100" y="0"/>
                </a:moveTo>
                <a:lnTo>
                  <a:pt x="5448300" y="0"/>
                </a:lnTo>
                <a:lnTo>
                  <a:pt x="5486400" y="1924"/>
                </a:lnTo>
                <a:lnTo>
                  <a:pt x="5486400" y="3122276"/>
                </a:lnTo>
                <a:cubicBezTo>
                  <a:pt x="5473760" y="3124048"/>
                  <a:pt x="5461048" y="3124200"/>
                  <a:pt x="5448300" y="3124200"/>
                </a:cubicBezTo>
                <a:lnTo>
                  <a:pt x="1562100" y="3124200"/>
                </a:lnTo>
                <a:cubicBezTo>
                  <a:pt x="699376" y="3124200"/>
                  <a:pt x="0" y="2424824"/>
                  <a:pt x="0" y="1562100"/>
                </a:cubicBezTo>
                <a:cubicBezTo>
                  <a:pt x="0" y="699376"/>
                  <a:pt x="699376" y="0"/>
                  <a:pt x="1562100" y="0"/>
                </a:cubicBezTo>
                <a:close/>
              </a:path>
            </a:pathLst>
          </a:cu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0771750" y="-3967"/>
            <a:ext cx="1420250" cy="193266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9652626" y="6170931"/>
            <a:ext cx="2258421" cy="481204"/>
            <a:chOff x="6392185" y="5619479"/>
            <a:chExt cx="4956575" cy="1056102"/>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8" name="Picture Placeholder 7"/>
          <p:cNvSpPr>
            <a:spLocks noGrp="1"/>
          </p:cNvSpPr>
          <p:nvPr>
            <p:ph type="pic" sz="quarter" idx="10"/>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467192 h 6858000"/>
              <a:gd name="connsiteX3" fmla="*/ 6024481 w 6096000"/>
              <a:gd name="connsiteY3" fmla="*/ 490987 h 6858000"/>
              <a:gd name="connsiteX4" fmla="*/ 4482076 w 6096000"/>
              <a:gd name="connsiteY4" fmla="*/ 3203783 h 6858000"/>
              <a:gd name="connsiteX5" fmla="*/ 6024481 w 6096000"/>
              <a:gd name="connsiteY5" fmla="*/ 5916579 h 6858000"/>
              <a:gd name="connsiteX6" fmla="*/ 6096000 w 6096000"/>
              <a:gd name="connsiteY6" fmla="*/ 5940375 h 6858000"/>
              <a:gd name="connsiteX7" fmla="*/ 6096000 w 6096000"/>
              <a:gd name="connsiteY7" fmla="*/ 6858000 h 6858000"/>
              <a:gd name="connsiteX8" fmla="*/ 0 w 6096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6858000">
                <a:moveTo>
                  <a:pt x="0" y="0"/>
                </a:moveTo>
                <a:lnTo>
                  <a:pt x="6096000" y="0"/>
                </a:lnTo>
                <a:lnTo>
                  <a:pt x="6096000" y="467192"/>
                </a:lnTo>
                <a:lnTo>
                  <a:pt x="6024481" y="490987"/>
                </a:lnTo>
                <a:cubicBezTo>
                  <a:pt x="5130889" y="850627"/>
                  <a:pt x="4482076" y="1929162"/>
                  <a:pt x="4482076" y="3203783"/>
                </a:cubicBezTo>
                <a:cubicBezTo>
                  <a:pt x="4482076" y="4478404"/>
                  <a:pt x="5130889" y="5556939"/>
                  <a:pt x="6024481" y="5916579"/>
                </a:cubicBezTo>
                <a:lnTo>
                  <a:pt x="6096000" y="5940375"/>
                </a:lnTo>
                <a:lnTo>
                  <a:pt x="6096000" y="6858000"/>
                </a:lnTo>
                <a:lnTo>
                  <a:pt x="0" y="6858000"/>
                </a:lnTo>
                <a:close/>
              </a:path>
            </a:pathLst>
          </a:custGeom>
        </p:spPr>
        <p:txBody>
          <a:bodyPr wrap="square">
            <a:noAutofit/>
          </a:bodyPr>
          <a:lstStyle>
            <a:lvl1pPr marL="0" indent="0" algn="ctr">
              <a:lnSpc>
                <a:spcPct val="100000"/>
              </a:lnSpc>
              <a:spcBef>
                <a:spcPts val="0"/>
              </a:spcBef>
              <a:buNone/>
              <a:defRPr i="1">
                <a:solidFill>
                  <a:srgbClr val="142D55"/>
                </a:solidFill>
              </a:defRPr>
            </a:lvl1pPr>
          </a:lstStyle>
          <a:p>
            <a:endParaRPr lang="en-US" dirty="0"/>
          </a:p>
          <a:p>
            <a:endParaRPr lang="en-US" dirty="0"/>
          </a:p>
          <a:p>
            <a:endParaRPr lang="en-US" dirty="0"/>
          </a:p>
          <a:p>
            <a:endParaRPr lang="en-US"/>
          </a:p>
          <a:p>
            <a:endParaRPr lang="en-US" dirty="0"/>
          </a:p>
          <a:p>
            <a:r>
              <a:rPr lang="en-US" dirty="0"/>
              <a:t>Click to </a:t>
            </a:r>
          </a:p>
          <a:p>
            <a:r>
              <a:rPr lang="en-US" dirty="0"/>
              <a:t>add photo </a:t>
            </a:r>
          </a:p>
        </p:txBody>
      </p:sp>
      <p:sp>
        <p:nvSpPr>
          <p:cNvPr id="10" name="Text Placeholder 23"/>
          <p:cNvSpPr>
            <a:spLocks noGrp="1"/>
          </p:cNvSpPr>
          <p:nvPr>
            <p:ph type="body" sz="quarter" idx="13" hasCustomPrompt="1"/>
          </p:nvPr>
        </p:nvSpPr>
        <p:spPr>
          <a:xfrm>
            <a:off x="6201508" y="2731647"/>
            <a:ext cx="4570242" cy="697353"/>
          </a:xfrm>
        </p:spPr>
        <p:txBody>
          <a:bodyPr>
            <a:noAutofit/>
          </a:bodyPr>
          <a:lstStyle>
            <a:lvl1pPr marL="0" indent="0" algn="l">
              <a:buNone/>
              <a:defRPr sz="4800" baseline="0">
                <a:solidFill>
                  <a:schemeClr val="bg1"/>
                </a:solidFill>
                <a:latin typeface="+mn-lt"/>
              </a:defRPr>
            </a:lvl1pPr>
          </a:lstStyle>
          <a:p>
            <a:pPr lvl="0"/>
            <a:r>
              <a:rPr lang="en-US"/>
              <a:t>DIVIDER </a:t>
            </a:r>
            <a:r>
              <a:rPr lang="en-US" dirty="0"/>
              <a:t>SLIDE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p:cNvSpPr/>
          <p:nvPr userDrawn="1"/>
        </p:nvSpPr>
        <p:spPr>
          <a:xfrm>
            <a:off x="0" y="341322"/>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3"/>
          <p:cNvSpPr>
            <a:spLocks noGrp="1"/>
          </p:cNvSpPr>
          <p:nvPr>
            <p:ph type="body" sz="quarter" idx="19" hasCustomPrompt="1"/>
          </p:nvPr>
        </p:nvSpPr>
        <p:spPr>
          <a:xfrm>
            <a:off x="1688281" y="113313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9" name="Text Placeholder 23"/>
          <p:cNvSpPr>
            <a:spLocks noGrp="1"/>
          </p:cNvSpPr>
          <p:nvPr>
            <p:ph type="body" sz="quarter" idx="20" hasCustomPrompt="1"/>
          </p:nvPr>
        </p:nvSpPr>
        <p:spPr>
          <a:xfrm>
            <a:off x="1688281" y="32355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790" y="4867226"/>
            <a:ext cx="4379976" cy="1463040"/>
          </a:xfrm>
          <a:prstGeom prst="rect">
            <a:avLst/>
          </a:prstGeom>
        </p:spPr>
      </p:pic>
      <p:sp>
        <p:nvSpPr>
          <p:cNvPr id="25" name="Footer Placeholder 6"/>
          <p:cNvSpPr txBox="1">
            <a:spLocks noGrp="1"/>
          </p:cNvSpPr>
          <p:nvPr userDrawn="1"/>
        </p:nvSpPr>
        <p:spPr bwMode="auto">
          <a:xfrm>
            <a:off x="9533012" y="5868304"/>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9143" y="5868304"/>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2">
    <p:spTree>
      <p:nvGrpSpPr>
        <p:cNvPr id="1" name=""/>
        <p:cNvGrpSpPr/>
        <p:nvPr/>
      </p:nvGrpSpPr>
      <p:grpSpPr>
        <a:xfrm>
          <a:off x="0" y="0"/>
          <a:ext cx="0" cy="0"/>
          <a:chOff x="0" y="0"/>
          <a:chExt cx="0" cy="0"/>
        </a:xfrm>
      </p:grpSpPr>
      <p:sp>
        <p:nvSpPr>
          <p:cNvPr id="8" name="Rectangle 7"/>
          <p:cNvSpPr/>
          <p:nvPr userDrawn="1"/>
        </p:nvSpPr>
        <p:spPr>
          <a:xfrm>
            <a:off x="0" y="4197460"/>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p:cNvSpPr>
            <a:spLocks noGrp="1"/>
          </p:cNvSpPr>
          <p:nvPr>
            <p:ph type="pic" sz="quarter" idx="10"/>
          </p:nvPr>
        </p:nvSpPr>
        <p:spPr>
          <a:xfrm>
            <a:off x="6457950" y="323555"/>
            <a:ext cx="5734050" cy="5440996"/>
          </a:xfrm>
          <a:custGeom>
            <a:avLst/>
            <a:gdLst/>
            <a:ahLst/>
            <a:cxnLst/>
            <a:rect l="l" t="t" r="r" b="b"/>
            <a:pathLst>
              <a:path w="4686473" h="4446958">
                <a:moveTo>
                  <a:pt x="3158834" y="2999158"/>
                </a:moveTo>
                <a:lnTo>
                  <a:pt x="4686473" y="2999158"/>
                </a:lnTo>
                <a:lnTo>
                  <a:pt x="4686473" y="4446958"/>
                </a:lnTo>
                <a:lnTo>
                  <a:pt x="3158834" y="4446958"/>
                </a:lnTo>
                <a:close/>
                <a:moveTo>
                  <a:pt x="1579417" y="2999158"/>
                </a:moveTo>
                <a:lnTo>
                  <a:pt x="3107056" y="2999158"/>
                </a:lnTo>
                <a:lnTo>
                  <a:pt x="3107056" y="4446958"/>
                </a:lnTo>
                <a:lnTo>
                  <a:pt x="1579417" y="4446958"/>
                </a:lnTo>
                <a:close/>
                <a:moveTo>
                  <a:pt x="0" y="2999158"/>
                </a:moveTo>
                <a:lnTo>
                  <a:pt x="1527639" y="2999158"/>
                </a:lnTo>
                <a:lnTo>
                  <a:pt x="1527639" y="4446958"/>
                </a:lnTo>
                <a:lnTo>
                  <a:pt x="0" y="4446958"/>
                </a:lnTo>
                <a:close/>
                <a:moveTo>
                  <a:pt x="3158834" y="1499579"/>
                </a:moveTo>
                <a:lnTo>
                  <a:pt x="4686473" y="1499579"/>
                </a:lnTo>
                <a:lnTo>
                  <a:pt x="4686473" y="2947379"/>
                </a:lnTo>
                <a:lnTo>
                  <a:pt x="3158834" y="2947379"/>
                </a:lnTo>
                <a:close/>
                <a:moveTo>
                  <a:pt x="1579417" y="1499579"/>
                </a:moveTo>
                <a:lnTo>
                  <a:pt x="3107056" y="1499579"/>
                </a:lnTo>
                <a:lnTo>
                  <a:pt x="3107056" y="2947379"/>
                </a:lnTo>
                <a:lnTo>
                  <a:pt x="1579417" y="2947379"/>
                </a:lnTo>
                <a:close/>
                <a:moveTo>
                  <a:pt x="0" y="1499579"/>
                </a:moveTo>
                <a:lnTo>
                  <a:pt x="1527639" y="1499579"/>
                </a:lnTo>
                <a:lnTo>
                  <a:pt x="1527639" y="2947379"/>
                </a:lnTo>
                <a:lnTo>
                  <a:pt x="0" y="2947379"/>
                </a:lnTo>
                <a:close/>
                <a:moveTo>
                  <a:pt x="3158834" y="0"/>
                </a:moveTo>
                <a:lnTo>
                  <a:pt x="4686473" y="0"/>
                </a:lnTo>
                <a:lnTo>
                  <a:pt x="4686473" y="1447800"/>
                </a:lnTo>
                <a:lnTo>
                  <a:pt x="3158834" y="1447800"/>
                </a:lnTo>
                <a:close/>
                <a:moveTo>
                  <a:pt x="1579417" y="0"/>
                </a:moveTo>
                <a:lnTo>
                  <a:pt x="3107056" y="0"/>
                </a:lnTo>
                <a:lnTo>
                  <a:pt x="3107056" y="1447800"/>
                </a:lnTo>
                <a:lnTo>
                  <a:pt x="1579417" y="1447800"/>
                </a:lnTo>
                <a:close/>
                <a:moveTo>
                  <a:pt x="0" y="0"/>
                </a:moveTo>
                <a:lnTo>
                  <a:pt x="1527639" y="0"/>
                </a:lnTo>
                <a:lnTo>
                  <a:pt x="1527639" y="1447800"/>
                </a:lnTo>
                <a:lnTo>
                  <a:pt x="0" y="1447800"/>
                </a:lnTo>
                <a:close/>
              </a:path>
            </a:pathLst>
          </a:custGeom>
        </p:spPr>
        <p:txBody>
          <a:bodyPr/>
          <a:lstStyle>
            <a:lvl1pPr marL="0" indent="0" algn="ctr">
              <a:buNone/>
              <a:defRPr sz="1600" i="1" baseline="0">
                <a:solidFill>
                  <a:srgbClr val="142D55"/>
                </a:solidFill>
              </a:defRPr>
            </a:lvl1pPr>
          </a:lstStyle>
          <a:p>
            <a:endParaRPr lang="en-US" dirty="0"/>
          </a:p>
          <a:p>
            <a:endParaRPr lang="en-US" dirty="0"/>
          </a:p>
          <a:p>
            <a:endParaRPr lang="en-US" dirty="0"/>
          </a:p>
          <a:p>
            <a:endParaRPr lang="en-US" dirty="0"/>
          </a:p>
          <a:p>
            <a:r>
              <a:rPr lang="en-US" dirty="0"/>
              <a:t>Click to add photo</a:t>
            </a: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215" y="666454"/>
            <a:ext cx="5396010" cy="1802425"/>
          </a:xfrm>
          <a:prstGeom prst="rect">
            <a:avLst/>
          </a:prstGeom>
        </p:spPr>
      </p:pic>
      <p:sp>
        <p:nvSpPr>
          <p:cNvPr id="25" name="Footer Placeholder 6"/>
          <p:cNvSpPr txBox="1">
            <a:spLocks noGrp="1"/>
          </p:cNvSpPr>
          <p:nvPr userDrawn="1"/>
        </p:nvSpPr>
        <p:spPr bwMode="auto">
          <a:xfrm>
            <a:off x="9533012" y="6034109"/>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9143" y="6034109"/>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3"/>
          <p:cNvSpPr>
            <a:spLocks noGrp="1"/>
          </p:cNvSpPr>
          <p:nvPr>
            <p:ph type="body" sz="quarter" idx="21" hasCustomPrompt="1"/>
          </p:nvPr>
        </p:nvSpPr>
        <p:spPr>
          <a:xfrm>
            <a:off x="1618706" y="5033411"/>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1618706" y="4223835"/>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Thank You</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inal Slide 2">
    <p:spTree>
      <p:nvGrpSpPr>
        <p:cNvPr id="1" name=""/>
        <p:cNvGrpSpPr/>
        <p:nvPr/>
      </p:nvGrpSpPr>
      <p:grpSpPr>
        <a:xfrm>
          <a:off x="0" y="0"/>
          <a:ext cx="0" cy="0"/>
          <a:chOff x="0" y="0"/>
          <a:chExt cx="0" cy="0"/>
        </a:xfrm>
      </p:grpSpPr>
      <p:sp>
        <p:nvSpPr>
          <p:cNvPr id="8" name="Rectangle 7"/>
          <p:cNvSpPr/>
          <p:nvPr userDrawn="1"/>
        </p:nvSpPr>
        <p:spPr>
          <a:xfrm>
            <a:off x="0" y="552739"/>
            <a:ext cx="1421418" cy="1522949"/>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6649" y="453568"/>
            <a:ext cx="4559329" cy="1522949"/>
          </a:xfrm>
          <a:prstGeom prst="rect">
            <a:avLst/>
          </a:prstGeom>
        </p:spPr>
      </p:pic>
      <p:sp>
        <p:nvSpPr>
          <p:cNvPr id="25" name="Footer Placeholder 6"/>
          <p:cNvSpPr txBox="1">
            <a:spLocks noGrp="1"/>
          </p:cNvSpPr>
          <p:nvPr userDrawn="1"/>
        </p:nvSpPr>
        <p:spPr bwMode="auto">
          <a:xfrm>
            <a:off x="9674679" y="5956836"/>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26"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810" y="5956836"/>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078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2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EMINENT</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883583"/>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EMINENT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80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4/24/2021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4/24/2021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309564" cy="4708981"/>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EMINENT</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5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7584287" y="0"/>
            <a:ext cx="4607713"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8" name="Rectangle 7"/>
          <p:cNvSpPr/>
          <p:nvPr userDrawn="1"/>
        </p:nvSpPr>
        <p:spPr>
          <a:xfrm>
            <a:off x="-36717" y="3327401"/>
            <a:ext cx="1422400" cy="3530599"/>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12529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5390" y="1246125"/>
            <a:ext cx="4947441" cy="1652590"/>
          </a:xfrm>
          <a:prstGeom prst="rect">
            <a:avLst/>
          </a:prstGeom>
        </p:spPr>
      </p:pic>
      <p:sp>
        <p:nvSpPr>
          <p:cNvPr id="9" name="Text Placeholder 23"/>
          <p:cNvSpPr>
            <a:spLocks noGrp="1"/>
          </p:cNvSpPr>
          <p:nvPr>
            <p:ph type="body" sz="quarter" idx="19" hasCustomPrompt="1"/>
          </p:nvPr>
        </p:nvSpPr>
        <p:spPr>
          <a:xfrm>
            <a:off x="1757640" y="4344094"/>
            <a:ext cx="3195486" cy="731140"/>
          </a:xfrm>
        </p:spPr>
        <p:txBody>
          <a:bodyPr anchor="ctr">
            <a:normAutofit/>
          </a:bodyPr>
          <a:lstStyle>
            <a:lvl1pPr marL="0" indent="0" algn="l">
              <a:buNone/>
              <a:defRPr sz="2800" baseline="0">
                <a:solidFill>
                  <a:srgbClr val="142D55"/>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1757640" y="3534518"/>
            <a:ext cx="3195485" cy="837258"/>
          </a:xfrm>
        </p:spPr>
        <p:txBody>
          <a:bodyPr anchor="ctr">
            <a:normAutofit/>
          </a:bodyPr>
          <a:lstStyle>
            <a:lvl1pPr marL="0" indent="0" algn="l">
              <a:buNone/>
              <a:defRPr sz="5000" baseline="0">
                <a:solidFill>
                  <a:srgbClr val="142D55"/>
                </a:solidFill>
                <a:latin typeface="+mn-lt"/>
              </a:defRPr>
            </a:lvl1pPr>
          </a:lstStyle>
          <a:p>
            <a:pPr lvl="0"/>
            <a:r>
              <a:rPr lang="en-US" dirty="0"/>
              <a:t>Heading </a:t>
            </a:r>
          </a:p>
        </p:txBody>
      </p:sp>
      <p:sp>
        <p:nvSpPr>
          <p:cNvPr id="12" name="Footer Placeholder 6"/>
          <p:cNvSpPr txBox="1">
            <a:spLocks noGrp="1"/>
          </p:cNvSpPr>
          <p:nvPr userDrawn="1"/>
        </p:nvSpPr>
        <p:spPr bwMode="auto">
          <a:xfrm>
            <a:off x="3529259" y="6051485"/>
            <a:ext cx="2319775" cy="44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spcBef>
                <a:spcPct val="0"/>
              </a:spcBef>
              <a:buFontTx/>
              <a:buNone/>
            </a:pPr>
            <a:r>
              <a:rPr lang="en-IE" altLang="en-US" sz="1000" dirty="0">
                <a:solidFill>
                  <a:schemeClr val="tx1"/>
                </a:solidFill>
                <a:latin typeface="Calibri" charset="0"/>
              </a:rPr>
              <a:t> This programme has been funded with support from the European Commission </a:t>
            </a:r>
          </a:p>
        </p:txBody>
      </p:sp>
      <p:pic>
        <p:nvPicPr>
          <p:cNvPr id="14" name="Picture 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75390" y="6051485"/>
            <a:ext cx="162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785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5745702" cy="1381662"/>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8230226" y="-11626"/>
            <a:ext cx="1422400" cy="6869625"/>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9652626" y="6170931"/>
            <a:ext cx="2258421" cy="481204"/>
            <a:chOff x="6392185" y="5619479"/>
            <a:chExt cx="4956575" cy="1056102"/>
          </a:xfrm>
        </p:grpSpPr>
        <p:pic>
          <p:nvPicPr>
            <p:cNvPr id="25" name="Picture 24"/>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26" name="Picture 25"/>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17" name="Rectangle 16"/>
          <p:cNvSpPr/>
          <p:nvPr userDrawn="1"/>
        </p:nvSpPr>
        <p:spPr>
          <a:xfrm>
            <a:off x="432367" y="2174385"/>
            <a:ext cx="2659582" cy="3745771"/>
          </a:xfrm>
          <a:prstGeom prst="rect">
            <a:avLst/>
          </a:prstGeom>
          <a:noFill/>
          <a:ln w="19050">
            <a:solidFill>
              <a:srgbClr val="F26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3291612" y="2174385"/>
            <a:ext cx="2659582" cy="3745771"/>
          </a:xfrm>
          <a:prstGeom prst="rect">
            <a:avLst/>
          </a:prstGeom>
          <a:noFill/>
          <a:ln w="19050">
            <a:solidFill>
              <a:srgbClr val="1EB3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6150856" y="2174385"/>
            <a:ext cx="2659582" cy="3745771"/>
          </a:xfrm>
          <a:prstGeom prst="rect">
            <a:avLst/>
          </a:prstGeom>
          <a:noFill/>
          <a:ln w="19050">
            <a:solidFill>
              <a:srgbClr val="C54A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9010099" y="2174385"/>
            <a:ext cx="2659582" cy="3745771"/>
          </a:xfrm>
          <a:prstGeom prst="rect">
            <a:avLst/>
          </a:prstGeom>
          <a:noFill/>
          <a:ln w="19050">
            <a:solidFill>
              <a:srgbClr val="FFC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userDrawn="1"/>
        </p:nvSpPr>
        <p:spPr>
          <a:xfrm>
            <a:off x="878182" y="5632535"/>
            <a:ext cx="1811454" cy="432170"/>
          </a:xfrm>
          <a:prstGeom prst="roundRect">
            <a:avLst/>
          </a:prstGeom>
          <a:solidFill>
            <a:srgbClr val="F26B27"/>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3"/>
          <p:cNvSpPr>
            <a:spLocks noGrp="1"/>
          </p:cNvSpPr>
          <p:nvPr>
            <p:ph type="body" sz="quarter" idx="13" hasCustomPrompt="1"/>
          </p:nvPr>
        </p:nvSpPr>
        <p:spPr>
          <a:xfrm>
            <a:off x="447066" y="211017"/>
            <a:ext cx="11222614" cy="836066"/>
          </a:xfrm>
        </p:spPr>
        <p:txBody>
          <a:bodyPr>
            <a:normAutofit/>
          </a:bodyPr>
          <a:lstStyle>
            <a:lvl1pPr marL="0" indent="0" algn="ctr">
              <a:buNone/>
              <a:defRPr sz="3600">
                <a:solidFill>
                  <a:srgbClr val="142D55"/>
                </a:solidFill>
                <a:latin typeface="+mn-lt"/>
              </a:defRPr>
            </a:lvl1pPr>
          </a:lstStyle>
          <a:p>
            <a:pPr lvl="0"/>
            <a:r>
              <a:rPr lang="en-US" dirty="0"/>
              <a:t>TITLE</a:t>
            </a:r>
          </a:p>
        </p:txBody>
      </p:sp>
      <p:sp>
        <p:nvSpPr>
          <p:cNvPr id="53" name="Text Placeholder 25"/>
          <p:cNvSpPr>
            <a:spLocks noGrp="1"/>
          </p:cNvSpPr>
          <p:nvPr>
            <p:ph type="body" sz="quarter" idx="14" hasCustomPrompt="1"/>
          </p:nvPr>
        </p:nvSpPr>
        <p:spPr>
          <a:xfrm>
            <a:off x="447067" y="1047083"/>
            <a:ext cx="11222614" cy="900332"/>
          </a:xfrm>
        </p:spPr>
        <p:txBody>
          <a:bodyPr>
            <a:noAutofit/>
          </a:bodyPr>
          <a:lstStyle>
            <a:lvl1pPr marL="0" indent="0" algn="ctr">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Sub-Heading</a:t>
            </a:r>
          </a:p>
        </p:txBody>
      </p:sp>
      <p:sp>
        <p:nvSpPr>
          <p:cNvPr id="54" name="Text Placeholder 25"/>
          <p:cNvSpPr>
            <a:spLocks noGrp="1"/>
          </p:cNvSpPr>
          <p:nvPr>
            <p:ph type="body" sz="quarter" idx="15" hasCustomPrompt="1"/>
          </p:nvPr>
        </p:nvSpPr>
        <p:spPr>
          <a:xfrm>
            <a:off x="44706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5" name="Text Placeholder 25"/>
          <p:cNvSpPr>
            <a:spLocks noGrp="1"/>
          </p:cNvSpPr>
          <p:nvPr>
            <p:ph type="body" sz="quarter" idx="16" hasCustomPrompt="1"/>
          </p:nvPr>
        </p:nvSpPr>
        <p:spPr>
          <a:xfrm>
            <a:off x="43236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6" name="Rounded Rectangle 55"/>
          <p:cNvSpPr/>
          <p:nvPr userDrawn="1"/>
        </p:nvSpPr>
        <p:spPr>
          <a:xfrm>
            <a:off x="3719032" y="5632535"/>
            <a:ext cx="1811454" cy="432170"/>
          </a:xfrm>
          <a:prstGeom prst="roundRect">
            <a:avLst/>
          </a:prstGeom>
          <a:solidFill>
            <a:srgbClr val="1EB3DD"/>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25"/>
          <p:cNvSpPr>
            <a:spLocks noGrp="1"/>
          </p:cNvSpPr>
          <p:nvPr>
            <p:ph type="body" sz="quarter" idx="17" hasCustomPrompt="1"/>
          </p:nvPr>
        </p:nvSpPr>
        <p:spPr>
          <a:xfrm>
            <a:off x="3287916"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58" name="Text Placeholder 25"/>
          <p:cNvSpPr>
            <a:spLocks noGrp="1"/>
          </p:cNvSpPr>
          <p:nvPr>
            <p:ph type="body" sz="quarter" idx="18" hasCustomPrompt="1"/>
          </p:nvPr>
        </p:nvSpPr>
        <p:spPr>
          <a:xfrm>
            <a:off x="3273217"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59" name="Rounded Rectangle 58"/>
          <p:cNvSpPr/>
          <p:nvPr userDrawn="1"/>
        </p:nvSpPr>
        <p:spPr>
          <a:xfrm>
            <a:off x="6616004" y="5632535"/>
            <a:ext cx="1811454" cy="432170"/>
          </a:xfrm>
          <a:prstGeom prst="roundRect">
            <a:avLst/>
          </a:prstGeom>
          <a:solidFill>
            <a:srgbClr val="C54A9A"/>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25"/>
          <p:cNvSpPr>
            <a:spLocks noGrp="1"/>
          </p:cNvSpPr>
          <p:nvPr>
            <p:ph type="body" sz="quarter" idx="19" hasCustomPrompt="1"/>
          </p:nvPr>
        </p:nvSpPr>
        <p:spPr>
          <a:xfrm>
            <a:off x="6184888"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1" name="Text Placeholder 25"/>
          <p:cNvSpPr>
            <a:spLocks noGrp="1"/>
          </p:cNvSpPr>
          <p:nvPr>
            <p:ph type="body" sz="quarter" idx="20" hasCustomPrompt="1"/>
          </p:nvPr>
        </p:nvSpPr>
        <p:spPr>
          <a:xfrm>
            <a:off x="6170189"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sp>
        <p:nvSpPr>
          <p:cNvPr id="62" name="Rounded Rectangle 61"/>
          <p:cNvSpPr/>
          <p:nvPr userDrawn="1"/>
        </p:nvSpPr>
        <p:spPr>
          <a:xfrm>
            <a:off x="9452468" y="5632535"/>
            <a:ext cx="1811454" cy="432170"/>
          </a:xfrm>
          <a:prstGeom prst="roundRect">
            <a:avLst/>
          </a:prstGeom>
          <a:solidFill>
            <a:srgbClr val="FFC652"/>
          </a:solidFill>
          <a:ln>
            <a:noFill/>
          </a:ln>
          <a:effectLst>
            <a:outerShdw blurRad="101600" dist="38100" dir="2700000" sx="103000" sy="103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5"/>
          <p:cNvSpPr>
            <a:spLocks noGrp="1"/>
          </p:cNvSpPr>
          <p:nvPr>
            <p:ph type="body" sz="quarter" idx="21" hasCustomPrompt="1"/>
          </p:nvPr>
        </p:nvSpPr>
        <p:spPr>
          <a:xfrm>
            <a:off x="9021352" y="5641570"/>
            <a:ext cx="2644883" cy="278586"/>
          </a:xfrm>
        </p:spPr>
        <p:txBody>
          <a:bodyPr>
            <a:noAutofit/>
          </a:bodyPr>
          <a:lstStyle>
            <a:lvl1pPr marL="0" indent="0" algn="ctr">
              <a:buNone/>
              <a:defRPr sz="180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Heading</a:t>
            </a:r>
          </a:p>
        </p:txBody>
      </p:sp>
      <p:sp>
        <p:nvSpPr>
          <p:cNvPr id="64" name="Text Placeholder 25"/>
          <p:cNvSpPr>
            <a:spLocks noGrp="1"/>
          </p:cNvSpPr>
          <p:nvPr>
            <p:ph type="body" sz="quarter" idx="22" hasCustomPrompt="1"/>
          </p:nvPr>
        </p:nvSpPr>
        <p:spPr>
          <a:xfrm>
            <a:off x="9006653" y="3822812"/>
            <a:ext cx="2659582" cy="716489"/>
          </a:xfrm>
        </p:spPr>
        <p:txBody>
          <a:bodyPr>
            <a:noAutofit/>
          </a:bodyPr>
          <a:lstStyle>
            <a:lvl1pPr marL="0" indent="0" algn="ctr">
              <a:buNone/>
              <a:defRPr sz="18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Click to add text</a:t>
            </a:r>
            <a:r>
              <a:rPr lang="is-IS" dirty="0"/>
              <a:t>…</a:t>
            </a:r>
            <a:endParaRPr lang="en-US" dirty="0"/>
          </a:p>
        </p:txBody>
      </p:sp>
      <p:grpSp>
        <p:nvGrpSpPr>
          <p:cNvPr id="65" name="Group 64"/>
          <p:cNvGrpSpPr/>
          <p:nvPr userDrawn="1"/>
        </p:nvGrpSpPr>
        <p:grpSpPr>
          <a:xfrm>
            <a:off x="5021645" y="6226171"/>
            <a:ext cx="2258421" cy="481204"/>
            <a:chOff x="6392185" y="5619479"/>
            <a:chExt cx="4956575" cy="1056102"/>
          </a:xfrm>
        </p:grpSpPr>
        <p:pic>
          <p:nvPicPr>
            <p:cNvPr id="66" name="Picture 65"/>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67" name="Picture 66"/>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10360322" y="6381084"/>
            <a:ext cx="1423827" cy="101701"/>
          </a:xfrm>
          <a:prstGeom prst="roundRect">
            <a:avLst>
              <a:gd name="adj" fmla="val 50000"/>
            </a:avLst>
          </a:prstGeom>
          <a:solidFill>
            <a:srgbClr val="C54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398130" y="6140482"/>
            <a:ext cx="2258421" cy="481204"/>
            <a:chOff x="6392185" y="5619479"/>
            <a:chExt cx="4956575" cy="1056102"/>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10376" r="83592" b="29690"/>
            <a:stretch/>
          </p:blipFill>
          <p:spPr>
            <a:xfrm>
              <a:off x="6392185" y="5619479"/>
              <a:ext cx="703385" cy="1056102"/>
            </a:xfrm>
            <a:prstGeom prst="rect">
              <a:avLst/>
            </a:prstGeom>
          </p:spPr>
        </p:pic>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l="3439" t="67927" b="13972"/>
            <a:stretch/>
          </p:blipFill>
          <p:spPr>
            <a:xfrm>
              <a:off x="7209408" y="6147530"/>
              <a:ext cx="4139352" cy="318969"/>
            </a:xfrm>
            <a:prstGeom prst="rect">
              <a:avLst/>
            </a:prstGeom>
          </p:spPr>
        </p:pic>
      </p:grpSp>
      <p:sp>
        <p:nvSpPr>
          <p:cNvPr id="16" name="Text Placeholder 23"/>
          <p:cNvSpPr>
            <a:spLocks noGrp="1"/>
          </p:cNvSpPr>
          <p:nvPr>
            <p:ph type="body" sz="quarter" idx="13" hasCustomPrompt="1"/>
          </p:nvPr>
        </p:nvSpPr>
        <p:spPr>
          <a:xfrm>
            <a:off x="1675006" y="1074656"/>
            <a:ext cx="9649486" cy="697353"/>
          </a:xfr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4/24/2021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0" r:id="rId4"/>
    <p:sldLayoutId id="2147483669" r:id="rId5"/>
    <p:sldLayoutId id="2147483660" r:id="rId6"/>
    <p:sldLayoutId id="2147483665" r:id="rId7"/>
    <p:sldLayoutId id="2147483666" r:id="rId8"/>
    <p:sldLayoutId id="2147483651" r:id="rId9"/>
    <p:sldLayoutId id="2147483661" r:id="rId10"/>
    <p:sldLayoutId id="2147483667" r:id="rId11"/>
    <p:sldLayoutId id="2147483662" r:id="rId12"/>
    <p:sldLayoutId id="2147483652" r:id="rId13"/>
    <p:sldLayoutId id="2147483653" r:id="rId14"/>
    <p:sldLayoutId id="2147483663" r:id="rId15"/>
    <p:sldLayoutId id="2147483664" r:id="rId16"/>
    <p:sldLayoutId id="2147483659" r:id="rId17"/>
    <p:sldLayoutId id="2147483668" r:id="rId18"/>
    <p:sldLayoutId id="2147483670" r:id="rId19"/>
    <p:sldLayoutId id="2147483656" r:id="rId20"/>
    <p:sldLayoutId id="2147483657" r:id="rId21"/>
    <p:sldLayoutId id="214748365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video" Target="https://www.youtube.com/embed/9Uuvcup6Uyo?feature=oembed" TargetMode="External"/><Relationship Id="rId4" Type="http://schemas.openxmlformats.org/officeDocument/2006/relationships/hyperlink" Target="https://www.karounmusic.nl/media/"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everydaycookingwithmira.com/actionable-steps-healthier-habits/"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headzupbusiness" TargetMode="External"/><Relationship Id="rId2" Type="http://schemas.openxmlformats.org/officeDocument/2006/relationships/hyperlink" Target="http://www.headzupbusiness.co.uk/" TargetMode="Externa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facebook.com/sligo.gkitchen"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startups.co.uk/how-to-start-an-amazon-marketplace-business/"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7.jpeg"/><Relationship Id="rId2" Type="http://schemas.openxmlformats.org/officeDocument/2006/relationships/video" Target="https://www.youtube.com/embed/JfXle_RjSno?feature=oembed" TargetMode="External"/><Relationship Id="rId1" Type="http://schemas.openxmlformats.org/officeDocument/2006/relationships/video" Target="https://www.youtube.com/embed/7-DzKSxiJkA?feature=oembed" TargetMode="External"/><Relationship Id="rId6" Type="http://schemas.openxmlformats.org/officeDocument/2006/relationships/hyperlink" Target="https://sermondo.com/amazon-europe-marketplaces/"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ellercentre.ebay.co.uk/"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hyperlink" Target="https://www.etsy.com/about#buyers" TargetMode="External"/><Relationship Id="rId2" Type="http://schemas.openxmlformats.org/officeDocument/2006/relationships/hyperlink" Target="https://www.etsy.com/about#community-sellers" TargetMode="Externa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http://www.etsy.com/ie/shop/IrishFeltFairy" TargetMode="External"/><Relationship Id="rId2" Type="http://schemas.openxmlformats.org/officeDocument/2006/relationships/hyperlink" Target="http://www.irishfeltfairy.com/" TargetMode="External"/><Relationship Id="rId1" Type="http://schemas.openxmlformats.org/officeDocument/2006/relationships/slideLayout" Target="../slideLayouts/slideLayout9.xml"/><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shopify.com/examples" TargetMode="Externa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shopify.com/tools" TargetMode="External"/><Relationship Id="rId1" Type="http://schemas.openxmlformats.org/officeDocument/2006/relationships/slideLayout" Target="../slideLayouts/slideLayout9.xml"/><Relationship Id="rId5" Type="http://schemas.openxmlformats.org/officeDocument/2006/relationships/image" Target="../media/image36.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facebook.com/business/help/289268564912664?id=150605362430228"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www.storenvy.com/" TargetMode="External"/><Relationship Id="rId2" Type="http://schemas.openxmlformats.org/officeDocument/2006/relationships/hyperlink" Target="https://vimeo.com/12742038" TargetMode="External"/><Relationship Id="rId1" Type="http://schemas.openxmlformats.org/officeDocument/2006/relationships/slideLayout" Target="../slideLayouts/slideLayout9.xml"/><Relationship Id="rId6" Type="http://schemas.openxmlformats.org/officeDocument/2006/relationships/image" Target="../media/image39.png"/><Relationship Id="rId5" Type="http://schemas.openxmlformats.org/officeDocument/2006/relationships/hyperlink" Target="https://www.bonanza.com/" TargetMode="External"/><Relationship Id="rId4" Type="http://schemas.openxmlformats.org/officeDocument/2006/relationships/hyperlink" Target="https://www.youtube.com/watch?v=7H0117k-E4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notebooktherapy.com/"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academy.pagefly.io/guide/successful-dropshipping-store-examples/"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s://www.top10bestwebsitebuilders.com/?bkw=building%20a%20website&amp;bcampid=52058023&amp;bcamp=WB%20UK&amp;bagid=1685075019&amp;bag=website%20build&amp;btarid=kwd-74011045215288%3Aloc-92&amp;bidm=be&amp;bnet=o&amp;bd=c&amp;bmobval=0&amp;bt=search&amp;utm_source=bing&amp;utm_medium=cpc&amp;utm_term=how%20to%20set%20up%20a%20website&amp;utm_campaign=Bing%20CPC%20Campaign&amp;c=74011113552692&amp;m=e&amp;k=74011045215288&amp;binterest=&amp;bphysical=92&amp;bfeedid=&amp;a=B2021&amp;ts=&amp;topic=&amp;upf=&amp;test=bing_uk&amp;msclkid=4a683e1017871d50c0c55e6d61005039" TargetMode="External"/><Relationship Id="rId2" Type="http://schemas.openxmlformats.org/officeDocument/2006/relationships/hyperlink" Target="https://www.cio.com/article/3004434/8-tips-for-hiring-a-web-designer-for-your-business.html#:~:text=%208%20tips%20for%20hiring%20a%20Web%20designer,out%20references.%20%E2%80%9CReferrals%20from%20business%20associates...%20More%20"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hyperlink" Target="https://partners.artsy.net/resource/pop-up-galleries/"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pn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4.png"/><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3.png"/><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irishtimes.com/news/politics/migrant-women-s-determination-and-grit-find-form-in-start-ups-1.3715233" TargetMode="External"/><Relationship Id="rId2" Type="http://schemas.openxmlformats.org/officeDocument/2006/relationships/hyperlink" Target="http://www.soyou.ie/" TargetMode="Externa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19.xml"/><Relationship Id="rId4" Type="http://schemas.openxmlformats.org/officeDocument/2006/relationships/hyperlink" Target="https://www.facebook.com/groups/1309675622156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oyou.ie/" TargetMode="Externa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19D827-86F6-DD46-A4C9-B70E7B34BE82}"/>
              </a:ext>
            </a:extLst>
          </p:cNvPr>
          <p:cNvSpPr/>
          <p:nvPr/>
        </p:nvSpPr>
        <p:spPr>
          <a:xfrm>
            <a:off x="10781837" y="4211392"/>
            <a:ext cx="1422400" cy="2646608"/>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23944EB-827D-B14F-B5B1-59B1E5FE8A9D}"/>
              </a:ext>
            </a:extLst>
          </p:cNvPr>
          <p:cNvSpPr/>
          <p:nvPr/>
        </p:nvSpPr>
        <p:spPr>
          <a:xfrm>
            <a:off x="-4942" y="4451"/>
            <a:ext cx="1382350" cy="2880417"/>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A8D7BBC-F29A-F24D-8F80-6FB4F4EF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2463" y="1244172"/>
            <a:ext cx="3574585" cy="1194016"/>
          </a:xfrm>
          <a:prstGeom prst="rect">
            <a:avLst/>
          </a:prstGeom>
        </p:spPr>
      </p:pic>
      <p:sp>
        <p:nvSpPr>
          <p:cNvPr id="20" name="Text Placeholder 12">
            <a:extLst>
              <a:ext uri="{FF2B5EF4-FFF2-40B4-BE49-F238E27FC236}">
                <a16:creationId xmlns:a16="http://schemas.microsoft.com/office/drawing/2014/main" id="{DC1F41B7-7CF4-804D-B5D0-1854D34ADC12}"/>
              </a:ext>
            </a:extLst>
          </p:cNvPr>
          <p:cNvSpPr txBox="1">
            <a:spLocks/>
          </p:cNvSpPr>
          <p:nvPr/>
        </p:nvSpPr>
        <p:spPr>
          <a:xfrm>
            <a:off x="292647" y="501850"/>
            <a:ext cx="1799482"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b="1" dirty="0">
                <a:solidFill>
                  <a:schemeClr val="bg1"/>
                </a:solidFill>
              </a:rPr>
              <a:t> STEP 3</a:t>
            </a:r>
          </a:p>
        </p:txBody>
      </p:sp>
      <p:sp>
        <p:nvSpPr>
          <p:cNvPr id="21" name="Text Placeholder 12">
            <a:extLst>
              <a:ext uri="{FF2B5EF4-FFF2-40B4-BE49-F238E27FC236}">
                <a16:creationId xmlns:a16="http://schemas.microsoft.com/office/drawing/2014/main" id="{372E1209-D0BB-B442-9930-592AEADCC1BC}"/>
              </a:ext>
            </a:extLst>
          </p:cNvPr>
          <p:cNvSpPr txBox="1">
            <a:spLocks/>
          </p:cNvSpPr>
          <p:nvPr/>
        </p:nvSpPr>
        <p:spPr>
          <a:xfrm>
            <a:off x="292647" y="1423190"/>
            <a:ext cx="7413285" cy="854617"/>
          </a:xfrm>
          <a:prstGeom prst="rect">
            <a:avLst/>
          </a:prstGeom>
          <a:solidFill>
            <a:srgbClr val="FFC000"/>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4000" dirty="0">
                <a:solidFill>
                  <a:schemeClr val="bg1"/>
                </a:solidFill>
                <a:latin typeface="+mj-lt"/>
              </a:rPr>
              <a:t>Getting your Business Started</a:t>
            </a:r>
          </a:p>
        </p:txBody>
      </p:sp>
      <p:sp>
        <p:nvSpPr>
          <p:cNvPr id="13" name="Text Placeholder 12"/>
          <p:cNvSpPr>
            <a:spLocks noGrp="1"/>
          </p:cNvSpPr>
          <p:nvPr>
            <p:ph type="body" sz="quarter" idx="4294967295"/>
          </p:nvPr>
        </p:nvSpPr>
        <p:spPr>
          <a:xfrm>
            <a:off x="289097" y="3569758"/>
            <a:ext cx="4922983" cy="2139544"/>
          </a:xfrm>
          <a:noFill/>
        </p:spPr>
        <p:txBody>
          <a:bodyPr>
            <a:noAutofit/>
          </a:bodyPr>
          <a:lstStyle/>
          <a:p>
            <a:pPr marL="0" indent="0">
              <a:buNone/>
            </a:pPr>
            <a:r>
              <a:rPr lang="en-US" sz="3000" dirty="0">
                <a:solidFill>
                  <a:srgbClr val="1E494F"/>
                </a:solidFill>
              </a:rPr>
              <a:t>You have researched your market, now let’s get your business up and running!</a:t>
            </a:r>
            <a:endParaRPr lang="en-US" sz="3000" b="1" dirty="0">
              <a:solidFill>
                <a:srgbClr val="1E494F"/>
              </a:solidFill>
            </a:endParaRPr>
          </a:p>
        </p:txBody>
      </p:sp>
      <p:sp>
        <p:nvSpPr>
          <p:cNvPr id="16" name="TextBox 15">
            <a:extLst>
              <a:ext uri="{FF2B5EF4-FFF2-40B4-BE49-F238E27FC236}">
                <a16:creationId xmlns:a16="http://schemas.microsoft.com/office/drawing/2014/main" id="{1821B4DD-1FA1-4B40-A6FF-2C4D419A3BBF}"/>
              </a:ext>
            </a:extLst>
          </p:cNvPr>
          <p:cNvSpPr txBox="1"/>
          <p:nvPr/>
        </p:nvSpPr>
        <p:spPr>
          <a:xfrm>
            <a:off x="138048" y="6319110"/>
            <a:ext cx="10571943" cy="523220"/>
          </a:xfrm>
          <a:prstGeom prst="rect">
            <a:avLst/>
          </a:prstGeom>
          <a:noFill/>
        </p:spPr>
        <p:txBody>
          <a:bodyPr wrap="square">
            <a:spAutoFit/>
          </a:bodyPr>
          <a:lstStyle/>
          <a:p>
            <a:r>
              <a:rPr lang="en-GB" sz="1400" dirty="0">
                <a:solidFill>
                  <a:srgbClr val="1E494F"/>
                </a:solidFill>
              </a:rPr>
              <a:t>This project has been funded with support from the European Commission. This publication [communication] reflects the views only of the author, and the Commission cannot be held responsible for any use, which may be made of the information contained therein. </a:t>
            </a:r>
            <a:endParaRPr lang="en-IE" sz="1400" dirty="0">
              <a:solidFill>
                <a:srgbClr val="1E494F"/>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C2BB9A51-F978-42E7-AEB6-9AC31EF8F3E6}"/>
              </a:ext>
            </a:extLst>
          </p:cNvPr>
          <p:cNvPicPr>
            <a:picLocks noChangeAspect="1"/>
          </p:cNvPicPr>
          <p:nvPr/>
        </p:nvPicPr>
        <p:blipFill>
          <a:blip r:embed="rId3"/>
          <a:stretch>
            <a:fillRect/>
          </a:stretch>
        </p:blipFill>
        <p:spPr>
          <a:xfrm>
            <a:off x="394952" y="5749030"/>
            <a:ext cx="1920240" cy="524256"/>
          </a:xfrm>
          <a:prstGeom prst="rect">
            <a:avLst/>
          </a:prstGeom>
        </p:spPr>
      </p:pic>
      <p:grpSp>
        <p:nvGrpSpPr>
          <p:cNvPr id="11" name="Group 10">
            <a:extLst>
              <a:ext uri="{FF2B5EF4-FFF2-40B4-BE49-F238E27FC236}">
                <a16:creationId xmlns:a16="http://schemas.microsoft.com/office/drawing/2014/main" id="{0FC70A56-BB20-43A2-9BED-7090A94A16B8}"/>
              </a:ext>
            </a:extLst>
          </p:cNvPr>
          <p:cNvGrpSpPr/>
          <p:nvPr/>
        </p:nvGrpSpPr>
        <p:grpSpPr>
          <a:xfrm>
            <a:off x="5468006" y="2892454"/>
            <a:ext cx="4132428" cy="2979976"/>
            <a:chOff x="3176243" y="4823315"/>
            <a:chExt cx="2168525" cy="1747076"/>
          </a:xfrm>
        </p:grpSpPr>
        <p:pic>
          <p:nvPicPr>
            <p:cNvPr id="17" name="Picture 16" descr="Icon&#10;&#10;Description automatically generated">
              <a:extLst>
                <a:ext uri="{FF2B5EF4-FFF2-40B4-BE49-F238E27FC236}">
                  <a16:creationId xmlns:a16="http://schemas.microsoft.com/office/drawing/2014/main" id="{E45E5497-49ED-4624-A160-707ECEC1B88A}"/>
                </a:ext>
              </a:extLst>
            </p:cNvPr>
            <p:cNvPicPr>
              <a:picLocks noChangeAspect="1"/>
            </p:cNvPicPr>
            <p:nvPr/>
          </p:nvPicPr>
          <p:blipFill>
            <a:blip r:embed="rId4"/>
            <a:stretch>
              <a:fillRect/>
            </a:stretch>
          </p:blipFill>
          <p:spPr>
            <a:xfrm>
              <a:off x="3176243" y="4846366"/>
              <a:ext cx="2168525" cy="1724025"/>
            </a:xfrm>
            <a:prstGeom prst="rect">
              <a:avLst/>
            </a:prstGeom>
          </p:spPr>
        </p:pic>
        <p:pic>
          <p:nvPicPr>
            <p:cNvPr id="18" name="Picture 17" descr="Icon&#10;&#10;Description automatically generated">
              <a:extLst>
                <a:ext uri="{FF2B5EF4-FFF2-40B4-BE49-F238E27FC236}">
                  <a16:creationId xmlns:a16="http://schemas.microsoft.com/office/drawing/2014/main" id="{FD6390A1-56F7-449A-AD0D-C955EF537C71}"/>
                </a:ext>
              </a:extLst>
            </p:cNvPr>
            <p:cNvPicPr>
              <a:picLocks noChangeAspect="1"/>
            </p:cNvPicPr>
            <p:nvPr/>
          </p:nvPicPr>
          <p:blipFill>
            <a:blip r:embed="rId5"/>
            <a:stretch>
              <a:fillRect/>
            </a:stretch>
          </p:blipFill>
          <p:spPr>
            <a:xfrm>
              <a:off x="4295422" y="4823315"/>
              <a:ext cx="241903" cy="263817"/>
            </a:xfrm>
            <a:prstGeom prst="rect">
              <a:avLst/>
            </a:prstGeom>
          </p:spPr>
        </p:pic>
      </p:grpSp>
    </p:spTree>
    <p:extLst>
      <p:ext uri="{BB962C8B-B14F-4D97-AF65-F5344CB8AC3E}">
        <p14:creationId xmlns:p14="http://schemas.microsoft.com/office/powerpoint/2010/main" val="2537932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097FD-7FF9-4666-BD1F-077117145B06}"/>
              </a:ext>
            </a:extLst>
          </p:cNvPr>
          <p:cNvSpPr>
            <a:spLocks noGrp="1"/>
          </p:cNvSpPr>
          <p:nvPr>
            <p:ph type="body" sz="quarter" idx="13"/>
          </p:nvPr>
        </p:nvSpPr>
        <p:spPr>
          <a:xfrm>
            <a:off x="1568716" y="563097"/>
            <a:ext cx="7979652" cy="697353"/>
          </a:xfrm>
        </p:spPr>
        <p:txBody>
          <a:bodyPr>
            <a:normAutofit/>
          </a:bodyPr>
          <a:lstStyle/>
          <a:p>
            <a:r>
              <a:rPr lang="en-US" dirty="0"/>
              <a:t>SERVICES WHEN THE BUDGET IS TIGHT </a:t>
            </a:r>
          </a:p>
        </p:txBody>
      </p:sp>
      <p:sp>
        <p:nvSpPr>
          <p:cNvPr id="3" name="Text Placeholder 2">
            <a:extLst>
              <a:ext uri="{FF2B5EF4-FFF2-40B4-BE49-F238E27FC236}">
                <a16:creationId xmlns:a16="http://schemas.microsoft.com/office/drawing/2014/main" id="{36D0F1FD-8FD8-4907-A1AA-F2B6A827168D}"/>
              </a:ext>
            </a:extLst>
          </p:cNvPr>
          <p:cNvSpPr>
            <a:spLocks noGrp="1"/>
          </p:cNvSpPr>
          <p:nvPr>
            <p:ph type="body" sz="quarter" idx="14"/>
          </p:nvPr>
        </p:nvSpPr>
        <p:spPr>
          <a:xfrm>
            <a:off x="1568716" y="1171212"/>
            <a:ext cx="6681204" cy="4300963"/>
          </a:xfrm>
        </p:spPr>
        <p:txBody>
          <a:bodyPr/>
          <a:lstStyle/>
          <a:p>
            <a:r>
              <a:rPr lang="en-US" dirty="0">
                <a:solidFill>
                  <a:srgbClr val="1E494F"/>
                </a:solidFill>
              </a:rPr>
              <a:t>Everyone is qualified because each of us has skills, knowledge or experience that other people are willing to pay for in the form of a service.</a:t>
            </a:r>
          </a:p>
          <a:p>
            <a:endParaRPr lang="en-US" sz="900" dirty="0">
              <a:solidFill>
                <a:srgbClr val="1E494F"/>
              </a:solidFill>
            </a:endParaRPr>
          </a:p>
          <a:p>
            <a:r>
              <a:rPr lang="en-US" dirty="0">
                <a:solidFill>
                  <a:srgbClr val="1E494F"/>
                </a:solidFill>
              </a:rPr>
              <a:t>Setting up a service business can suit a part time arrangement to earn extra money, work from home, or start and operate a full-time business, regardless of age, business experience, education or current financial resources.</a:t>
            </a:r>
          </a:p>
          <a:p>
            <a:endParaRPr lang="en-US" dirty="0"/>
          </a:p>
          <a:p>
            <a:r>
              <a:rPr lang="en-US" b="1" dirty="0">
                <a:solidFill>
                  <a:srgbClr val="1E494F"/>
                </a:solidFill>
              </a:rPr>
              <a:t>SELF ASSESSMENT: ASK YOURSELF THIS QUESTION</a:t>
            </a:r>
            <a:r>
              <a:rPr lang="bs-Latn-BA" b="1" dirty="0">
                <a:solidFill>
                  <a:srgbClr val="1E494F"/>
                </a:solidFill>
              </a:rPr>
              <a:t>:</a:t>
            </a:r>
          </a:p>
          <a:p>
            <a:r>
              <a:rPr lang="en-US" dirty="0">
                <a:solidFill>
                  <a:srgbClr val="D477B3"/>
                </a:solidFill>
              </a:rPr>
              <a:t>"What skill(s) do you have that can be sold as a service?"</a:t>
            </a:r>
          </a:p>
          <a:p>
            <a:endParaRPr lang="en-US" dirty="0"/>
          </a:p>
        </p:txBody>
      </p:sp>
      <p:grpSp>
        <p:nvGrpSpPr>
          <p:cNvPr id="4" name="Google Shape;591;p39">
            <a:extLst>
              <a:ext uri="{FF2B5EF4-FFF2-40B4-BE49-F238E27FC236}">
                <a16:creationId xmlns:a16="http://schemas.microsoft.com/office/drawing/2014/main" id="{1F291A6F-BC09-440B-9483-54F11A4DBCB7}"/>
              </a:ext>
            </a:extLst>
          </p:cNvPr>
          <p:cNvGrpSpPr/>
          <p:nvPr/>
        </p:nvGrpSpPr>
        <p:grpSpPr>
          <a:xfrm>
            <a:off x="308996" y="996202"/>
            <a:ext cx="741199" cy="697353"/>
            <a:chOff x="5972700" y="2330200"/>
            <a:chExt cx="411625" cy="387275"/>
          </a:xfrm>
        </p:grpSpPr>
        <p:sp>
          <p:nvSpPr>
            <p:cNvPr id="5" name="Google Shape;592;p39">
              <a:extLst>
                <a:ext uri="{FF2B5EF4-FFF2-40B4-BE49-F238E27FC236}">
                  <a16:creationId xmlns:a16="http://schemas.microsoft.com/office/drawing/2014/main" id="{AA30E67F-11C9-4294-B130-96860F3F069A}"/>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3;p39">
              <a:extLst>
                <a:ext uri="{FF2B5EF4-FFF2-40B4-BE49-F238E27FC236}">
                  <a16:creationId xmlns:a16="http://schemas.microsoft.com/office/drawing/2014/main" id="{DB2B4AD3-3746-40C2-92AC-C998ED0D9276}"/>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C4953E46-5B88-4440-84EE-0FD1F9B118C1}"/>
              </a:ext>
            </a:extLst>
          </p:cNvPr>
          <p:cNvGrpSpPr/>
          <p:nvPr/>
        </p:nvGrpSpPr>
        <p:grpSpPr>
          <a:xfrm>
            <a:off x="9090558" y="2066729"/>
            <a:ext cx="1770482" cy="3490791"/>
            <a:chOff x="8658348" y="4487709"/>
            <a:chExt cx="915619" cy="2087999"/>
          </a:xfrm>
        </p:grpSpPr>
        <p:pic>
          <p:nvPicPr>
            <p:cNvPr id="8" name="Picture 7" descr="Icon&#10;&#10;Description automatically generated">
              <a:extLst>
                <a:ext uri="{FF2B5EF4-FFF2-40B4-BE49-F238E27FC236}">
                  <a16:creationId xmlns:a16="http://schemas.microsoft.com/office/drawing/2014/main" id="{81086306-E05F-400B-B6FF-0EC9D87DCBD7}"/>
                </a:ext>
              </a:extLst>
            </p:cNvPr>
            <p:cNvPicPr>
              <a:picLocks noChangeAspect="1"/>
            </p:cNvPicPr>
            <p:nvPr/>
          </p:nvPicPr>
          <p:blipFill>
            <a:blip r:embed="rId2"/>
            <a:stretch>
              <a:fillRect/>
            </a:stretch>
          </p:blipFill>
          <p:spPr>
            <a:xfrm>
              <a:off x="8658348" y="4487709"/>
              <a:ext cx="915619" cy="2087999"/>
            </a:xfrm>
            <a:prstGeom prst="rect">
              <a:avLst/>
            </a:prstGeom>
          </p:spPr>
        </p:pic>
        <p:pic>
          <p:nvPicPr>
            <p:cNvPr id="9" name="Picture 8" descr="Icon&#10;&#10;Description automatically generated">
              <a:extLst>
                <a:ext uri="{FF2B5EF4-FFF2-40B4-BE49-F238E27FC236}">
                  <a16:creationId xmlns:a16="http://schemas.microsoft.com/office/drawing/2014/main" id="{39A2BA19-DFED-415E-A061-8F0C112779C0}"/>
                </a:ext>
              </a:extLst>
            </p:cNvPr>
            <p:cNvPicPr>
              <a:picLocks noChangeAspect="1"/>
            </p:cNvPicPr>
            <p:nvPr/>
          </p:nvPicPr>
          <p:blipFill>
            <a:blip r:embed="rId3"/>
            <a:stretch>
              <a:fillRect/>
            </a:stretch>
          </p:blipFill>
          <p:spPr>
            <a:xfrm flipH="1">
              <a:off x="9136852" y="5654911"/>
              <a:ext cx="179368" cy="195618"/>
            </a:xfrm>
            <a:prstGeom prst="rect">
              <a:avLst/>
            </a:prstGeom>
          </p:spPr>
        </p:pic>
      </p:grpSp>
    </p:spTree>
    <p:extLst>
      <p:ext uri="{BB962C8B-B14F-4D97-AF65-F5344CB8AC3E}">
        <p14:creationId xmlns:p14="http://schemas.microsoft.com/office/powerpoint/2010/main" val="193985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097FD-7FF9-4666-BD1F-077117145B06}"/>
              </a:ext>
            </a:extLst>
          </p:cNvPr>
          <p:cNvSpPr>
            <a:spLocks noGrp="1"/>
          </p:cNvSpPr>
          <p:nvPr>
            <p:ph type="body" sz="quarter" idx="13"/>
          </p:nvPr>
        </p:nvSpPr>
        <p:spPr>
          <a:xfrm>
            <a:off x="1639836" y="542553"/>
            <a:ext cx="7979652" cy="697353"/>
          </a:xfrm>
        </p:spPr>
        <p:txBody>
          <a:bodyPr>
            <a:normAutofit/>
          </a:bodyPr>
          <a:lstStyle/>
          <a:p>
            <a:r>
              <a:rPr lang="en-US" dirty="0">
                <a:solidFill>
                  <a:srgbClr val="1E494F"/>
                </a:solidFill>
              </a:rPr>
              <a:t>SERVICES WHEN THE BUDGET IS TIGHT </a:t>
            </a:r>
          </a:p>
        </p:txBody>
      </p:sp>
      <p:sp>
        <p:nvSpPr>
          <p:cNvPr id="3" name="Text Placeholder 2">
            <a:extLst>
              <a:ext uri="{FF2B5EF4-FFF2-40B4-BE49-F238E27FC236}">
                <a16:creationId xmlns:a16="http://schemas.microsoft.com/office/drawing/2014/main" id="{36D0F1FD-8FD8-4907-A1AA-F2B6A827168D}"/>
              </a:ext>
            </a:extLst>
          </p:cNvPr>
          <p:cNvSpPr>
            <a:spLocks noGrp="1"/>
          </p:cNvSpPr>
          <p:nvPr>
            <p:ph type="body" sz="quarter" idx="14"/>
          </p:nvPr>
        </p:nvSpPr>
        <p:spPr>
          <a:xfrm>
            <a:off x="1687425" y="1458365"/>
            <a:ext cx="8817149" cy="4300963"/>
          </a:xfrm>
        </p:spPr>
        <p:txBody>
          <a:bodyPr/>
          <a:lstStyle/>
          <a:p>
            <a:r>
              <a:rPr lang="en-US" dirty="0">
                <a:solidFill>
                  <a:srgbClr val="1E494F"/>
                </a:solidFill>
              </a:rPr>
              <a:t>Convenience-craving consumers are always looking for a way to do things better, faster and cheaper – how can your service help ? </a:t>
            </a:r>
          </a:p>
          <a:p>
            <a:endParaRPr lang="bs-Latn-BA" dirty="0">
              <a:solidFill>
                <a:srgbClr val="1E494F"/>
              </a:solidFill>
            </a:endParaRPr>
          </a:p>
          <a:p>
            <a:r>
              <a:rPr lang="en-US" dirty="0">
                <a:solidFill>
                  <a:srgbClr val="C54A9A"/>
                </a:solidFill>
              </a:rPr>
              <a:t>Let’s look at just TWO areas of opportunity</a:t>
            </a:r>
            <a:r>
              <a:rPr lang="bs-Latn-BA" dirty="0">
                <a:solidFill>
                  <a:srgbClr val="C54A9A"/>
                </a:solidFill>
              </a:rPr>
              <a:t>:</a:t>
            </a:r>
            <a:endParaRPr lang="en-US" dirty="0">
              <a:solidFill>
                <a:srgbClr val="C54A9A"/>
              </a:solidFill>
            </a:endParaRPr>
          </a:p>
          <a:p>
            <a:pPr marL="342900" indent="-342900">
              <a:buClr>
                <a:srgbClr val="D477B3"/>
              </a:buClr>
              <a:buFont typeface="Arial" panose="020B0604020202020204" pitchFamily="34" charset="0"/>
              <a:buChar char="•"/>
            </a:pPr>
            <a:r>
              <a:rPr lang="en-US" dirty="0">
                <a:solidFill>
                  <a:srgbClr val="1E494F"/>
                </a:solidFill>
              </a:rPr>
              <a:t>Personal Services/ Home Services</a:t>
            </a:r>
          </a:p>
          <a:p>
            <a:pPr marL="342900" indent="-342900">
              <a:buClr>
                <a:srgbClr val="D477B3"/>
              </a:buClr>
              <a:buFont typeface="Arial" panose="020B0604020202020204" pitchFamily="34" charset="0"/>
              <a:buChar char="•"/>
            </a:pPr>
            <a:r>
              <a:rPr lang="en-US" dirty="0">
                <a:solidFill>
                  <a:srgbClr val="1E494F"/>
                </a:solidFill>
              </a:rPr>
              <a:t>Business Services</a:t>
            </a:r>
          </a:p>
        </p:txBody>
      </p:sp>
      <p:grpSp>
        <p:nvGrpSpPr>
          <p:cNvPr id="4" name="Google Shape;591;p39">
            <a:extLst>
              <a:ext uri="{FF2B5EF4-FFF2-40B4-BE49-F238E27FC236}">
                <a16:creationId xmlns:a16="http://schemas.microsoft.com/office/drawing/2014/main" id="{1F291A6F-BC09-440B-9483-54F11A4DBCB7}"/>
              </a:ext>
            </a:extLst>
          </p:cNvPr>
          <p:cNvGrpSpPr/>
          <p:nvPr/>
        </p:nvGrpSpPr>
        <p:grpSpPr>
          <a:xfrm>
            <a:off x="308996" y="996202"/>
            <a:ext cx="741199" cy="697353"/>
            <a:chOff x="5972700" y="2330200"/>
            <a:chExt cx="411625" cy="387275"/>
          </a:xfrm>
        </p:grpSpPr>
        <p:sp>
          <p:nvSpPr>
            <p:cNvPr id="5" name="Google Shape;592;p39">
              <a:extLst>
                <a:ext uri="{FF2B5EF4-FFF2-40B4-BE49-F238E27FC236}">
                  <a16:creationId xmlns:a16="http://schemas.microsoft.com/office/drawing/2014/main" id="{AA30E67F-11C9-4294-B130-96860F3F069A}"/>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3;p39">
              <a:extLst>
                <a:ext uri="{FF2B5EF4-FFF2-40B4-BE49-F238E27FC236}">
                  <a16:creationId xmlns:a16="http://schemas.microsoft.com/office/drawing/2014/main" id="{DB2B4AD3-3746-40C2-92AC-C998ED0D9276}"/>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A57312DF-6FA1-48D6-AA48-693FE011AA46}"/>
              </a:ext>
            </a:extLst>
          </p:cNvPr>
          <p:cNvGrpSpPr/>
          <p:nvPr/>
        </p:nvGrpSpPr>
        <p:grpSpPr>
          <a:xfrm>
            <a:off x="7450963" y="3429000"/>
            <a:ext cx="2973197" cy="2382115"/>
            <a:chOff x="3176243" y="4823315"/>
            <a:chExt cx="2168525" cy="1747076"/>
          </a:xfrm>
        </p:grpSpPr>
        <p:pic>
          <p:nvPicPr>
            <p:cNvPr id="8" name="Picture 7" descr="Icon&#10;&#10;Description automatically generated">
              <a:extLst>
                <a:ext uri="{FF2B5EF4-FFF2-40B4-BE49-F238E27FC236}">
                  <a16:creationId xmlns:a16="http://schemas.microsoft.com/office/drawing/2014/main" id="{6361D0F0-65F1-4B64-8251-E34E10F67A8B}"/>
                </a:ext>
              </a:extLst>
            </p:cNvPr>
            <p:cNvPicPr>
              <a:picLocks noChangeAspect="1"/>
            </p:cNvPicPr>
            <p:nvPr/>
          </p:nvPicPr>
          <p:blipFill>
            <a:blip r:embed="rId2"/>
            <a:stretch>
              <a:fillRect/>
            </a:stretch>
          </p:blipFill>
          <p:spPr>
            <a:xfrm>
              <a:off x="3176243" y="4846366"/>
              <a:ext cx="2168525" cy="1724025"/>
            </a:xfrm>
            <a:prstGeom prst="rect">
              <a:avLst/>
            </a:prstGeom>
          </p:spPr>
        </p:pic>
        <p:pic>
          <p:nvPicPr>
            <p:cNvPr id="9" name="Picture 8" descr="Icon&#10;&#10;Description automatically generated">
              <a:extLst>
                <a:ext uri="{FF2B5EF4-FFF2-40B4-BE49-F238E27FC236}">
                  <a16:creationId xmlns:a16="http://schemas.microsoft.com/office/drawing/2014/main" id="{4582B78F-B9D8-444B-8CE9-86EDBDEA2C5B}"/>
                </a:ext>
              </a:extLst>
            </p:cNvPr>
            <p:cNvPicPr>
              <a:picLocks noChangeAspect="1"/>
            </p:cNvPicPr>
            <p:nvPr/>
          </p:nvPicPr>
          <p:blipFill>
            <a:blip r:embed="rId3"/>
            <a:stretch>
              <a:fillRect/>
            </a:stretch>
          </p:blipFill>
          <p:spPr>
            <a:xfrm>
              <a:off x="4295422" y="4823315"/>
              <a:ext cx="241903" cy="263817"/>
            </a:xfrm>
            <a:prstGeom prst="rect">
              <a:avLst/>
            </a:prstGeom>
          </p:spPr>
        </p:pic>
      </p:grpSp>
    </p:spTree>
    <p:extLst>
      <p:ext uri="{BB962C8B-B14F-4D97-AF65-F5344CB8AC3E}">
        <p14:creationId xmlns:p14="http://schemas.microsoft.com/office/powerpoint/2010/main" val="30352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B9330-9AEE-4DA0-941A-E7B197C0A64B}"/>
              </a:ext>
            </a:extLst>
          </p:cNvPr>
          <p:cNvSpPr>
            <a:spLocks noGrp="1"/>
          </p:cNvSpPr>
          <p:nvPr>
            <p:ph type="body" sz="quarter" idx="13"/>
          </p:nvPr>
        </p:nvSpPr>
        <p:spPr>
          <a:xfrm>
            <a:off x="1639836" y="785664"/>
            <a:ext cx="6394692" cy="1381662"/>
          </a:xfrm>
        </p:spPr>
        <p:txBody>
          <a:bodyPr>
            <a:normAutofit/>
          </a:bodyPr>
          <a:lstStyle/>
          <a:p>
            <a:r>
              <a:rPr lang="en-US" sz="3200" dirty="0">
                <a:solidFill>
                  <a:srgbClr val="C54A9A"/>
                </a:solidFill>
              </a:rPr>
              <a:t>PERSONAL SERVICES/ HOME SERVICES</a:t>
            </a:r>
          </a:p>
        </p:txBody>
      </p:sp>
      <p:sp>
        <p:nvSpPr>
          <p:cNvPr id="3" name="Text Placeholder 2">
            <a:extLst>
              <a:ext uri="{FF2B5EF4-FFF2-40B4-BE49-F238E27FC236}">
                <a16:creationId xmlns:a16="http://schemas.microsoft.com/office/drawing/2014/main" id="{85E630B8-CECD-491D-A2FC-65E3EA425C94}"/>
              </a:ext>
            </a:extLst>
          </p:cNvPr>
          <p:cNvSpPr>
            <a:spLocks noGrp="1"/>
          </p:cNvSpPr>
          <p:nvPr>
            <p:ph type="body" sz="quarter" idx="14"/>
          </p:nvPr>
        </p:nvSpPr>
        <p:spPr>
          <a:xfrm>
            <a:off x="1389900" y="1969048"/>
            <a:ext cx="6758419" cy="3644887"/>
          </a:xfrm>
        </p:spPr>
        <p:txBody>
          <a:bodyPr/>
          <a:lstStyle/>
          <a:p>
            <a:pPr>
              <a:spcBef>
                <a:spcPts val="300"/>
              </a:spcBef>
              <a:tabLst>
                <a:tab pos="3495675" algn="l"/>
              </a:tabLst>
            </a:pPr>
            <a:r>
              <a:rPr lang="en-IE" b="1" dirty="0">
                <a:solidFill>
                  <a:srgbClr val="1E494F"/>
                </a:solidFill>
              </a:rPr>
              <a:t>Just some examples of personal/home service businesses where your services are bought by the end user ..</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Personal Chef</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Tailor, garment alterations</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Landscape garden designer</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Mobile Pet Grooming</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Personal trainer, fitness instructor </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Nutritionist</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Music tutor</a:t>
            </a:r>
          </a:p>
          <a:p>
            <a:pPr marL="342900" indent="-342900">
              <a:spcBef>
                <a:spcPts val="300"/>
              </a:spcBef>
              <a:buClr>
                <a:srgbClr val="D477B3"/>
              </a:buClr>
              <a:buFont typeface="Arial" panose="020B0604020202020204" pitchFamily="34" charset="0"/>
              <a:buChar char="•"/>
              <a:tabLst>
                <a:tab pos="3495675" algn="l"/>
              </a:tabLst>
            </a:pPr>
            <a:r>
              <a:rPr lang="en-IE" dirty="0">
                <a:solidFill>
                  <a:srgbClr val="1E494F"/>
                </a:solidFill>
              </a:rPr>
              <a:t>Children’s entertainer</a:t>
            </a:r>
          </a:p>
          <a:p>
            <a:pPr>
              <a:spcBef>
                <a:spcPts val="300"/>
              </a:spcBef>
              <a:tabLst>
                <a:tab pos="3495675" algn="l"/>
              </a:tabLst>
            </a:pPr>
            <a:r>
              <a:rPr lang="en-IE" b="1" dirty="0">
                <a:solidFill>
                  <a:srgbClr val="56C6E5"/>
                </a:solidFill>
              </a:rPr>
              <a:t>EXERCISE: WHAT OTHER SERVICE BUSINESSES CAN YOU THINK OF ?</a:t>
            </a:r>
            <a:endParaRPr lang="en-US" b="1" dirty="0">
              <a:solidFill>
                <a:srgbClr val="56C6E5"/>
              </a:solidFill>
            </a:endParaRPr>
          </a:p>
          <a:p>
            <a:endParaRPr lang="en-US" dirty="0"/>
          </a:p>
        </p:txBody>
      </p:sp>
      <p:grpSp>
        <p:nvGrpSpPr>
          <p:cNvPr id="4" name="Google Shape;591;p39">
            <a:extLst>
              <a:ext uri="{FF2B5EF4-FFF2-40B4-BE49-F238E27FC236}">
                <a16:creationId xmlns:a16="http://schemas.microsoft.com/office/drawing/2014/main" id="{078D26A0-E2B2-4E84-8F84-EB7C205E8E98}"/>
              </a:ext>
            </a:extLst>
          </p:cNvPr>
          <p:cNvGrpSpPr/>
          <p:nvPr/>
        </p:nvGrpSpPr>
        <p:grpSpPr>
          <a:xfrm>
            <a:off x="308996" y="996202"/>
            <a:ext cx="741199" cy="697353"/>
            <a:chOff x="5972700" y="2330200"/>
            <a:chExt cx="411625" cy="387275"/>
          </a:xfrm>
        </p:grpSpPr>
        <p:sp>
          <p:nvSpPr>
            <p:cNvPr id="5" name="Google Shape;592;p39">
              <a:extLst>
                <a:ext uri="{FF2B5EF4-FFF2-40B4-BE49-F238E27FC236}">
                  <a16:creationId xmlns:a16="http://schemas.microsoft.com/office/drawing/2014/main" id="{B9B9A37B-350E-4CEC-B5F4-851E51CC4F22}"/>
                </a:ext>
              </a:extLst>
            </p:cNvPr>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93;p39">
              <a:extLst>
                <a:ext uri="{FF2B5EF4-FFF2-40B4-BE49-F238E27FC236}">
                  <a16:creationId xmlns:a16="http://schemas.microsoft.com/office/drawing/2014/main" id="{BD645FE3-9591-4838-BA94-93D15D7949CA}"/>
                </a:ext>
              </a:extLst>
            </p:cNvPr>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roup 8">
            <a:extLst>
              <a:ext uri="{FF2B5EF4-FFF2-40B4-BE49-F238E27FC236}">
                <a16:creationId xmlns:a16="http://schemas.microsoft.com/office/drawing/2014/main" id="{934E0139-AFB1-4E7A-A176-35D2FEBC7265}"/>
              </a:ext>
            </a:extLst>
          </p:cNvPr>
          <p:cNvGrpSpPr/>
          <p:nvPr/>
        </p:nvGrpSpPr>
        <p:grpSpPr>
          <a:xfrm>
            <a:off x="8635999" y="2198158"/>
            <a:ext cx="2810195" cy="3415327"/>
            <a:chOff x="8154988" y="486113"/>
            <a:chExt cx="1401763" cy="1949450"/>
          </a:xfrm>
        </p:grpSpPr>
        <p:pic>
          <p:nvPicPr>
            <p:cNvPr id="10" name="Picture 9" descr="Icon&#10;&#10;Description automatically generated">
              <a:extLst>
                <a:ext uri="{FF2B5EF4-FFF2-40B4-BE49-F238E27FC236}">
                  <a16:creationId xmlns:a16="http://schemas.microsoft.com/office/drawing/2014/main" id="{4CEF069E-325C-48FC-B364-5E18A89BA1E9}"/>
                </a:ext>
              </a:extLst>
            </p:cNvPr>
            <p:cNvPicPr>
              <a:picLocks noChangeAspect="1"/>
            </p:cNvPicPr>
            <p:nvPr/>
          </p:nvPicPr>
          <p:blipFill>
            <a:blip r:embed="rId2"/>
            <a:stretch>
              <a:fillRect/>
            </a:stretch>
          </p:blipFill>
          <p:spPr>
            <a:xfrm>
              <a:off x="8154988" y="486113"/>
              <a:ext cx="1401763" cy="1949450"/>
            </a:xfrm>
            <a:prstGeom prst="rect">
              <a:avLst/>
            </a:prstGeom>
          </p:spPr>
        </p:pic>
        <p:pic>
          <p:nvPicPr>
            <p:cNvPr id="11" name="Picture 10" descr="Icon&#10;&#10;Description automatically generated">
              <a:extLst>
                <a:ext uri="{FF2B5EF4-FFF2-40B4-BE49-F238E27FC236}">
                  <a16:creationId xmlns:a16="http://schemas.microsoft.com/office/drawing/2014/main" id="{C325D5DF-91AD-4AEA-B01B-868B0EA9B683}"/>
                </a:ext>
              </a:extLst>
            </p:cNvPr>
            <p:cNvPicPr>
              <a:picLocks noChangeAspect="1"/>
            </p:cNvPicPr>
            <p:nvPr/>
          </p:nvPicPr>
          <p:blipFill>
            <a:blip r:embed="rId3"/>
            <a:stretch>
              <a:fillRect/>
            </a:stretch>
          </p:blipFill>
          <p:spPr>
            <a:xfrm rot="685402" flipH="1">
              <a:off x="9081358" y="1478570"/>
              <a:ext cx="273791" cy="298594"/>
            </a:xfrm>
            <a:prstGeom prst="rect">
              <a:avLst/>
            </a:prstGeom>
          </p:spPr>
        </p:pic>
      </p:grpSp>
    </p:spTree>
    <p:extLst>
      <p:ext uri="{BB962C8B-B14F-4D97-AF65-F5344CB8AC3E}">
        <p14:creationId xmlns:p14="http://schemas.microsoft.com/office/powerpoint/2010/main" val="3062463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69135" y="508789"/>
            <a:ext cx="9083028" cy="1503672"/>
          </a:xfrm>
        </p:spPr>
        <p:txBody>
          <a:bodyPr>
            <a:normAutofit/>
          </a:bodyPr>
          <a:lstStyle/>
          <a:p>
            <a:r>
              <a:rPr lang="en-US" dirty="0"/>
              <a:t>SELLING A PERONAL SERVICE- </a:t>
            </a:r>
            <a:r>
              <a:rPr lang="en-US" sz="3200" dirty="0">
                <a:solidFill>
                  <a:schemeClr val="bg1"/>
                </a:solidFill>
                <a:highlight>
                  <a:srgbClr val="F26B27"/>
                </a:highlight>
              </a:rPr>
              <a:t>an example</a:t>
            </a:r>
            <a:endParaRPr lang="en-US" dirty="0">
              <a:solidFill>
                <a:schemeClr val="bg1"/>
              </a:solidFill>
              <a:highlight>
                <a:srgbClr val="F26B27"/>
              </a:highlight>
            </a:endParaRPr>
          </a:p>
          <a:p>
            <a:endParaRPr lang="en-US" dirty="0"/>
          </a:p>
        </p:txBody>
      </p:sp>
      <p:grpSp>
        <p:nvGrpSpPr>
          <p:cNvPr id="7" name="Google Shape;674;p39"/>
          <p:cNvGrpSpPr/>
          <p:nvPr/>
        </p:nvGrpSpPr>
        <p:grpSpPr>
          <a:xfrm>
            <a:off x="281429" y="1056648"/>
            <a:ext cx="685838" cy="685800"/>
            <a:chOff x="576250" y="4319400"/>
            <a:chExt cx="442075" cy="442050"/>
          </a:xfrm>
        </p:grpSpPr>
        <p:sp>
          <p:nvSpPr>
            <p:cNvPr id="8" name="Google Shape;675;p3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6;p3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p3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8;p3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30008E60-B1A8-45B8-85D9-F8322A9B2A1B}"/>
              </a:ext>
            </a:extLst>
          </p:cNvPr>
          <p:cNvSpPr>
            <a:spLocks noGrp="1"/>
          </p:cNvSpPr>
          <p:nvPr>
            <p:ph type="body" sz="quarter" idx="14"/>
          </p:nvPr>
        </p:nvSpPr>
        <p:spPr>
          <a:xfrm>
            <a:off x="1602075" y="1399548"/>
            <a:ext cx="8527445" cy="3001108"/>
          </a:xfrm>
        </p:spPr>
        <p:txBody>
          <a:bodyPr/>
          <a:lstStyle/>
          <a:p>
            <a:r>
              <a:rPr lang="en-GB" sz="2800" b="1" dirty="0">
                <a:solidFill>
                  <a:schemeClr val="bg1"/>
                </a:solidFill>
                <a:highlight>
                  <a:srgbClr val="C54A9A"/>
                </a:highlight>
                <a:latin typeface="Calibri" panose="020F0502020204030204" pitchFamily="34" charset="0"/>
                <a:ea typeface="Calibri" panose="020F0502020204030204" pitchFamily="34" charset="0"/>
              </a:rPr>
              <a:t>WATCH</a:t>
            </a:r>
          </a:p>
          <a:p>
            <a:r>
              <a:rPr lang="en-GB" sz="2800" dirty="0">
                <a:solidFill>
                  <a:schemeClr val="tx1"/>
                </a:solidFill>
                <a:effectLst/>
                <a:latin typeface="Calibri" panose="020F0502020204030204" pitchFamily="34" charset="0"/>
                <a:ea typeface="Calibri" panose="020F0502020204030204" pitchFamily="34" charset="0"/>
              </a:rPr>
              <a:t>Meet </a:t>
            </a:r>
            <a:r>
              <a:rPr lang="en-GB" sz="2800" dirty="0" err="1">
                <a:solidFill>
                  <a:schemeClr val="tx1"/>
                </a:solidFill>
                <a:effectLst/>
                <a:latin typeface="Calibri" panose="020F0502020204030204" pitchFamily="34" charset="0"/>
                <a:ea typeface="Calibri" panose="020F0502020204030204" pitchFamily="34" charset="0"/>
              </a:rPr>
              <a:t>Karoun</a:t>
            </a:r>
            <a:r>
              <a:rPr lang="en-GB" sz="2800" dirty="0">
                <a:solidFill>
                  <a:schemeClr val="tx1"/>
                </a:solidFill>
                <a:effectLst/>
                <a:latin typeface="Calibri" panose="020F0502020204030204" pitchFamily="34" charset="0"/>
                <a:ea typeface="Calibri" panose="020F0502020204030204" pitchFamily="34" charset="0"/>
              </a:rPr>
              <a:t> </a:t>
            </a:r>
            <a:r>
              <a:rPr lang="en-GB" sz="2800" dirty="0" err="1">
                <a:solidFill>
                  <a:schemeClr val="tx1"/>
                </a:solidFill>
                <a:effectLst/>
                <a:latin typeface="Calibri" panose="020F0502020204030204" pitchFamily="34" charset="0"/>
                <a:ea typeface="Calibri" panose="020F0502020204030204" pitchFamily="34" charset="0"/>
              </a:rPr>
              <a:t>Baghboudarian</a:t>
            </a:r>
            <a:r>
              <a:rPr lang="en-GB" sz="2800" dirty="0">
                <a:solidFill>
                  <a:schemeClr val="tx1"/>
                </a:solidFill>
                <a:effectLst/>
                <a:latin typeface="Calibri" panose="020F0502020204030204" pitchFamily="34" charset="0"/>
                <a:ea typeface="Calibri" panose="020F0502020204030204" pitchFamily="34" charset="0"/>
              </a:rPr>
              <a:t>, a Syrian musician who runs her own business </a:t>
            </a:r>
            <a:r>
              <a:rPr lang="en-GB" sz="2800" b="1" dirty="0">
                <a:solidFill>
                  <a:srgbClr val="F26B27"/>
                </a:solidFill>
                <a:effectLst/>
                <a:latin typeface="Calibri" panose="020F0502020204030204" pitchFamily="34" charset="0"/>
                <a:ea typeface="Calibri" panose="020F0502020204030204" pitchFamily="34" charset="0"/>
              </a:rPr>
              <a:t>KIDDY ORCHESTRA </a:t>
            </a:r>
            <a:r>
              <a:rPr lang="en-GB" sz="2800" dirty="0">
                <a:solidFill>
                  <a:schemeClr val="tx1"/>
                </a:solidFill>
                <a:effectLst/>
                <a:latin typeface="Calibri" panose="020F0502020204030204" pitchFamily="34" charset="0"/>
                <a:ea typeface="Calibri" panose="020F0502020204030204" pitchFamily="34" charset="0"/>
              </a:rPr>
              <a:t>in Groningen, The Netherlands.  She has a fascinating story to tell. </a:t>
            </a:r>
            <a:endParaRPr lang="en-IE" sz="2800" dirty="0">
              <a:solidFill>
                <a:schemeClr val="tx1"/>
              </a:solidFill>
              <a:effectLst/>
              <a:latin typeface="Calibri" panose="020F0502020204030204" pitchFamily="34" charset="0"/>
              <a:ea typeface="Calibri" panose="020F0502020204030204" pitchFamily="34" charset="0"/>
            </a:endParaRPr>
          </a:p>
          <a:p>
            <a:pPr algn="l"/>
            <a:endParaRPr lang="en-GB" b="0" i="0" dirty="0">
              <a:solidFill>
                <a:srgbClr val="444444"/>
              </a:solidFill>
              <a:effectLst/>
              <a:latin typeface="Georgia" panose="02040502050405020303" pitchFamily="18" charset="0"/>
            </a:endParaRPr>
          </a:p>
        </p:txBody>
      </p:sp>
      <p:pic>
        <p:nvPicPr>
          <p:cNvPr id="2" name="Online Media 1" title="interview V2">
            <a:hlinkClick r:id="" action="ppaction://media"/>
            <a:extLst>
              <a:ext uri="{FF2B5EF4-FFF2-40B4-BE49-F238E27FC236}">
                <a16:creationId xmlns:a16="http://schemas.microsoft.com/office/drawing/2014/main" id="{300858EF-FD3F-43A4-A735-716B30664442}"/>
              </a:ext>
            </a:extLst>
          </p:cNvPr>
          <p:cNvPicPr>
            <a:picLocks noRot="1" noChangeAspect="1"/>
          </p:cNvPicPr>
          <p:nvPr>
            <a:videoFile r:link="rId1"/>
          </p:nvPr>
        </p:nvPicPr>
        <p:blipFill>
          <a:blip r:embed="rId3"/>
          <a:stretch>
            <a:fillRect/>
          </a:stretch>
        </p:blipFill>
        <p:spPr>
          <a:xfrm>
            <a:off x="4748197" y="3261224"/>
            <a:ext cx="5086154" cy="2873677"/>
          </a:xfrm>
          <a:prstGeom prst="rect">
            <a:avLst/>
          </a:prstGeom>
        </p:spPr>
      </p:pic>
      <p:sp>
        <p:nvSpPr>
          <p:cNvPr id="13" name="TextBox 12">
            <a:extLst>
              <a:ext uri="{FF2B5EF4-FFF2-40B4-BE49-F238E27FC236}">
                <a16:creationId xmlns:a16="http://schemas.microsoft.com/office/drawing/2014/main" id="{525912D3-4ED9-4427-9C7F-BF2EB3B41435}"/>
              </a:ext>
            </a:extLst>
          </p:cNvPr>
          <p:cNvSpPr txBox="1"/>
          <p:nvPr/>
        </p:nvSpPr>
        <p:spPr>
          <a:xfrm>
            <a:off x="1602075" y="3667010"/>
            <a:ext cx="2502565" cy="1815882"/>
          </a:xfrm>
          <a:prstGeom prst="rect">
            <a:avLst/>
          </a:prstGeom>
          <a:noFill/>
        </p:spPr>
        <p:txBody>
          <a:bodyPr wrap="square">
            <a:spAutoFit/>
          </a:bodyPr>
          <a:lstStyle/>
          <a:p>
            <a:r>
              <a:rPr lang="en-GB" sz="2800" dirty="0">
                <a:latin typeface="Calibri" panose="020F0502020204030204" pitchFamily="34" charset="0"/>
                <a:ea typeface="Calibri" panose="020F0502020204030204" pitchFamily="34" charset="0"/>
              </a:rPr>
              <a:t>Visit </a:t>
            </a:r>
            <a:r>
              <a:rPr lang="en-GB" sz="2800" dirty="0" err="1">
                <a:effectLst/>
                <a:latin typeface="Calibri" panose="020F0502020204030204" pitchFamily="34" charset="0"/>
                <a:ea typeface="Calibri" panose="020F0502020204030204" pitchFamily="34" charset="0"/>
              </a:rPr>
              <a:t>Karoun’s</a:t>
            </a:r>
            <a:r>
              <a:rPr lang="en-GB" sz="2800" dirty="0">
                <a:effectLst/>
                <a:latin typeface="Calibri" panose="020F0502020204030204" pitchFamily="34" charset="0"/>
                <a:ea typeface="Calibri" panose="020F0502020204030204" pitchFamily="34" charset="0"/>
              </a:rPr>
              <a:t> website </a:t>
            </a:r>
            <a:endParaRPr lang="en-IE" sz="2800" dirty="0">
              <a:effectLst/>
              <a:latin typeface="Calibri" panose="020F0502020204030204" pitchFamily="34" charset="0"/>
              <a:ea typeface="Calibri" panose="020F0502020204030204" pitchFamily="34" charset="0"/>
            </a:endParaRPr>
          </a:p>
          <a:p>
            <a:r>
              <a:rPr lang="en-IE" sz="2800" dirty="0">
                <a:hlinkClick r:id="rId4"/>
              </a:rPr>
              <a:t>Media - </a:t>
            </a:r>
            <a:r>
              <a:rPr lang="en-IE" sz="2800" dirty="0" err="1">
                <a:hlinkClick r:id="rId4"/>
              </a:rPr>
              <a:t>Karoun</a:t>
            </a:r>
            <a:r>
              <a:rPr lang="en-IE" sz="2800" dirty="0">
                <a:hlinkClick r:id="rId4"/>
              </a:rPr>
              <a:t> Music</a:t>
            </a:r>
            <a:endParaRPr lang="en-IE" sz="2800" dirty="0"/>
          </a:p>
        </p:txBody>
      </p:sp>
    </p:spTree>
    <p:extLst>
      <p:ext uri="{BB962C8B-B14F-4D97-AF65-F5344CB8AC3E}">
        <p14:creationId xmlns:p14="http://schemas.microsoft.com/office/powerpoint/2010/main" val="413094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69135" y="508789"/>
            <a:ext cx="9083028" cy="1503672"/>
          </a:xfrm>
        </p:spPr>
        <p:txBody>
          <a:bodyPr>
            <a:normAutofit/>
          </a:bodyPr>
          <a:lstStyle/>
          <a:p>
            <a:r>
              <a:rPr lang="en-US" dirty="0"/>
              <a:t>SELLING A PERONAL SERVICE-</a:t>
            </a:r>
            <a:r>
              <a:rPr lang="en-US" sz="3600" dirty="0">
                <a:solidFill>
                  <a:schemeClr val="bg1"/>
                </a:solidFill>
                <a:highlight>
                  <a:srgbClr val="F26B27"/>
                </a:highlight>
              </a:rPr>
              <a:t> an example</a:t>
            </a:r>
            <a:endParaRPr lang="en-US" dirty="0"/>
          </a:p>
          <a:p>
            <a:endParaRPr lang="en-US" dirty="0"/>
          </a:p>
        </p:txBody>
      </p:sp>
      <p:grpSp>
        <p:nvGrpSpPr>
          <p:cNvPr id="7" name="Google Shape;674;p39"/>
          <p:cNvGrpSpPr/>
          <p:nvPr/>
        </p:nvGrpSpPr>
        <p:grpSpPr>
          <a:xfrm>
            <a:off x="281429" y="1056648"/>
            <a:ext cx="685838" cy="685800"/>
            <a:chOff x="576250" y="4319400"/>
            <a:chExt cx="442075" cy="442050"/>
          </a:xfrm>
        </p:grpSpPr>
        <p:sp>
          <p:nvSpPr>
            <p:cNvPr id="8" name="Google Shape;675;p3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6;p3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p3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8;p3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30008E60-B1A8-45B8-85D9-F8322A9B2A1B}"/>
              </a:ext>
            </a:extLst>
          </p:cNvPr>
          <p:cNvSpPr>
            <a:spLocks noGrp="1"/>
          </p:cNvSpPr>
          <p:nvPr>
            <p:ph type="body" sz="quarter" idx="14"/>
          </p:nvPr>
        </p:nvSpPr>
        <p:spPr>
          <a:xfrm>
            <a:off x="1602075" y="1696955"/>
            <a:ext cx="7013605" cy="3001108"/>
          </a:xfrm>
        </p:spPr>
        <p:txBody>
          <a:bodyPr/>
          <a:lstStyle/>
          <a:p>
            <a:pPr algn="l"/>
            <a:r>
              <a:rPr lang="en-GB" b="0" i="0" u="none" strike="noStrike" dirty="0">
                <a:solidFill>
                  <a:schemeClr val="tx1"/>
                </a:solidFill>
                <a:effectLst/>
              </a:rPr>
              <a:t>Mira Garvin</a:t>
            </a:r>
            <a:r>
              <a:rPr lang="en-GB" b="0" i="0" dirty="0">
                <a:solidFill>
                  <a:schemeClr val="tx1"/>
                </a:solidFill>
                <a:effectLst/>
              </a:rPr>
              <a:t> lives in Dublin, but is originally from </a:t>
            </a:r>
            <a:r>
              <a:rPr lang="en-GB" b="0" i="0" u="none" strike="noStrike" dirty="0">
                <a:solidFill>
                  <a:schemeClr val="tx1"/>
                </a:solidFill>
                <a:effectLst/>
              </a:rPr>
              <a:t>Mauritius</a:t>
            </a:r>
            <a:r>
              <a:rPr lang="en-GB" b="0" i="0" dirty="0">
                <a:solidFill>
                  <a:schemeClr val="tx1"/>
                </a:solidFill>
                <a:effectLst/>
              </a:rPr>
              <a:t>,  and turned a passion for food in her adopted home into a business as a health and nutrition coach.</a:t>
            </a:r>
          </a:p>
          <a:p>
            <a:pPr algn="l"/>
            <a:endParaRPr lang="en-GB" dirty="0">
              <a:solidFill>
                <a:schemeClr val="tx1"/>
              </a:solidFill>
            </a:endParaRPr>
          </a:p>
          <a:p>
            <a:pPr algn="l"/>
            <a:r>
              <a:rPr lang="en-GB" dirty="0">
                <a:solidFill>
                  <a:schemeClr val="tx1"/>
                </a:solidFill>
              </a:rPr>
              <a:t>Wellbeing challenges </a:t>
            </a:r>
            <a:r>
              <a:rPr lang="en-GB" b="0" i="0" dirty="0">
                <a:solidFill>
                  <a:schemeClr val="tx1"/>
                </a:solidFill>
                <a:effectLst/>
              </a:rPr>
              <a:t>led Mira to start a food blog and to train as a nutritionist. </a:t>
            </a:r>
            <a:r>
              <a:rPr lang="en-GB" dirty="0">
                <a:solidFill>
                  <a:schemeClr val="tx1"/>
                </a:solidFill>
              </a:rPr>
              <a:t>An example of one of her services, s</a:t>
            </a:r>
            <a:r>
              <a:rPr lang="en-GB" b="0" i="0" dirty="0">
                <a:solidFill>
                  <a:schemeClr val="tx1"/>
                </a:solidFill>
                <a:effectLst/>
              </a:rPr>
              <a:t>he runs a 10-week programme called </a:t>
            </a:r>
            <a:r>
              <a:rPr lang="en-GB" b="1" i="0" dirty="0">
                <a:solidFill>
                  <a:schemeClr val="tx1"/>
                </a:solidFill>
                <a:effectLst/>
              </a:rPr>
              <a:t>Project Me</a:t>
            </a:r>
            <a:r>
              <a:rPr lang="en-GB" b="0" i="0" dirty="0">
                <a:solidFill>
                  <a:schemeClr val="tx1"/>
                </a:solidFill>
                <a:effectLst/>
              </a:rPr>
              <a:t> for mothers with </a:t>
            </a:r>
            <a:r>
              <a:rPr lang="en-GB" b="0" i="0" dirty="0" err="1">
                <a:solidFill>
                  <a:schemeClr val="tx1"/>
                </a:solidFill>
                <a:effectLst/>
              </a:rPr>
              <a:t>newborns</a:t>
            </a:r>
            <a:r>
              <a:rPr lang="en-GB" b="0" i="0" dirty="0">
                <a:solidFill>
                  <a:schemeClr val="tx1"/>
                </a:solidFill>
                <a:effectLst/>
              </a:rPr>
              <a:t> to help them make easy, healthy meals.</a:t>
            </a:r>
          </a:p>
          <a:p>
            <a:pPr algn="l"/>
            <a:r>
              <a:rPr lang="en-GB" dirty="0">
                <a:solidFill>
                  <a:srgbClr val="444444"/>
                </a:solidFill>
                <a:hlinkClick r:id="rId2"/>
              </a:rPr>
              <a:t>https://everydaycookingwithmira.com/actionable-steps-healthier-habits/</a:t>
            </a:r>
            <a:r>
              <a:rPr lang="en-GB" dirty="0">
                <a:solidFill>
                  <a:srgbClr val="444444"/>
                </a:solidFill>
              </a:rPr>
              <a:t> </a:t>
            </a:r>
          </a:p>
          <a:p>
            <a:pPr algn="l"/>
            <a:endParaRPr lang="en-GB" b="0" i="0" dirty="0">
              <a:solidFill>
                <a:srgbClr val="444444"/>
              </a:solidFill>
              <a:effectLst/>
              <a:latin typeface="Georgia" panose="02040502050405020303" pitchFamily="18" charset="0"/>
            </a:endParaRPr>
          </a:p>
        </p:txBody>
      </p:sp>
      <p:pic>
        <p:nvPicPr>
          <p:cNvPr id="3" name="Picture 2">
            <a:extLst>
              <a:ext uri="{FF2B5EF4-FFF2-40B4-BE49-F238E27FC236}">
                <a16:creationId xmlns:a16="http://schemas.microsoft.com/office/drawing/2014/main" id="{3EBA8741-7503-47C3-987B-5E2B45E3EE80}"/>
              </a:ext>
            </a:extLst>
          </p:cNvPr>
          <p:cNvPicPr>
            <a:picLocks noChangeAspect="1"/>
          </p:cNvPicPr>
          <p:nvPr/>
        </p:nvPicPr>
        <p:blipFill>
          <a:blip r:embed="rId3"/>
          <a:stretch>
            <a:fillRect/>
          </a:stretch>
        </p:blipFill>
        <p:spPr>
          <a:xfrm>
            <a:off x="9394752" y="-95250"/>
            <a:ext cx="2797247" cy="2767330"/>
          </a:xfrm>
          <a:prstGeom prst="rect">
            <a:avLst/>
          </a:prstGeom>
        </p:spPr>
      </p:pic>
      <p:pic>
        <p:nvPicPr>
          <p:cNvPr id="12" name="Picture 11">
            <a:extLst>
              <a:ext uri="{FF2B5EF4-FFF2-40B4-BE49-F238E27FC236}">
                <a16:creationId xmlns:a16="http://schemas.microsoft.com/office/drawing/2014/main" id="{5399DA81-0C99-44E6-8A6D-0642A35DD2EC}"/>
              </a:ext>
            </a:extLst>
          </p:cNvPr>
          <p:cNvPicPr>
            <a:picLocks noChangeAspect="1"/>
          </p:cNvPicPr>
          <p:nvPr/>
        </p:nvPicPr>
        <p:blipFill>
          <a:blip r:embed="rId4"/>
          <a:stretch>
            <a:fillRect/>
          </a:stretch>
        </p:blipFill>
        <p:spPr>
          <a:xfrm>
            <a:off x="9288425" y="2672080"/>
            <a:ext cx="3009900" cy="4124325"/>
          </a:xfrm>
          <a:prstGeom prst="rect">
            <a:avLst/>
          </a:prstGeom>
        </p:spPr>
      </p:pic>
    </p:spTree>
    <p:extLst>
      <p:ext uri="{BB962C8B-B14F-4D97-AF65-F5344CB8AC3E}">
        <p14:creationId xmlns:p14="http://schemas.microsoft.com/office/powerpoint/2010/main" val="214960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6CCD9-DAE6-4EEB-884B-489365E5B0A2}"/>
              </a:ext>
            </a:extLst>
          </p:cNvPr>
          <p:cNvSpPr>
            <a:spLocks noGrp="1"/>
          </p:cNvSpPr>
          <p:nvPr>
            <p:ph type="body" sz="quarter" idx="13"/>
          </p:nvPr>
        </p:nvSpPr>
        <p:spPr>
          <a:xfrm>
            <a:off x="1426476" y="687506"/>
            <a:ext cx="6864084" cy="1381662"/>
          </a:xfrm>
        </p:spPr>
        <p:txBody>
          <a:bodyPr>
            <a:normAutofit fontScale="92500"/>
          </a:bodyPr>
          <a:lstStyle/>
          <a:p>
            <a:r>
              <a:rPr lang="en-US" sz="3200" dirty="0"/>
              <a:t>SELLING A BUSINESS SERVICE – </a:t>
            </a:r>
          </a:p>
          <a:p>
            <a:r>
              <a:rPr lang="en-GB" sz="1900" i="0" dirty="0">
                <a:solidFill>
                  <a:schemeClr val="tx1"/>
                </a:solidFill>
                <a:effectLst/>
              </a:rPr>
              <a:t>Business services are services </a:t>
            </a:r>
            <a:r>
              <a:rPr lang="en-GB" sz="1900" b="0" i="0" dirty="0">
                <a:solidFill>
                  <a:schemeClr val="tx1"/>
                </a:solidFill>
                <a:effectLst/>
              </a:rPr>
              <a:t>that are primarily sold to organisations.</a:t>
            </a:r>
          </a:p>
          <a:p>
            <a:r>
              <a:rPr lang="en-US" sz="2000" dirty="0">
                <a:solidFill>
                  <a:schemeClr val="bg1"/>
                </a:solidFill>
                <a:highlight>
                  <a:srgbClr val="F26B27"/>
                </a:highlight>
              </a:rPr>
              <a:t>An example</a:t>
            </a:r>
            <a:r>
              <a:rPr lang="en-US" sz="1900" b="1" dirty="0">
                <a:solidFill>
                  <a:schemeClr val="tx1"/>
                </a:solidFill>
              </a:rPr>
              <a:t>– event management services</a:t>
            </a:r>
          </a:p>
          <a:p>
            <a:endParaRPr lang="en-US" dirty="0"/>
          </a:p>
        </p:txBody>
      </p:sp>
      <p:sp>
        <p:nvSpPr>
          <p:cNvPr id="3" name="Text Placeholder 2">
            <a:extLst>
              <a:ext uri="{FF2B5EF4-FFF2-40B4-BE49-F238E27FC236}">
                <a16:creationId xmlns:a16="http://schemas.microsoft.com/office/drawing/2014/main" id="{A1709577-01AE-46C4-A891-8D896819CA01}"/>
              </a:ext>
            </a:extLst>
          </p:cNvPr>
          <p:cNvSpPr>
            <a:spLocks noGrp="1"/>
          </p:cNvSpPr>
          <p:nvPr>
            <p:ph type="body" sz="quarter" idx="14"/>
          </p:nvPr>
        </p:nvSpPr>
        <p:spPr>
          <a:xfrm>
            <a:off x="75733" y="2317721"/>
            <a:ext cx="7897835" cy="3644887"/>
          </a:xfrm>
        </p:spPr>
        <p:txBody>
          <a:bodyPr/>
          <a:lstStyle/>
          <a:p>
            <a:r>
              <a:rPr lang="en-GB" b="1" dirty="0">
                <a:solidFill>
                  <a:srgbClr val="56C6E5"/>
                </a:solidFill>
              </a:rPr>
              <a:t>Entrepreneur: </a:t>
            </a:r>
            <a:r>
              <a:rPr lang="en-GB" dirty="0">
                <a:solidFill>
                  <a:srgbClr val="1E494F"/>
                </a:solidFill>
              </a:rPr>
              <a:t>Pushpa Alexander </a:t>
            </a:r>
            <a:endParaRPr lang="en-IE" dirty="0">
              <a:solidFill>
                <a:srgbClr val="1E494F"/>
              </a:solidFill>
            </a:endParaRPr>
          </a:p>
          <a:p>
            <a:r>
              <a:rPr lang="en-GB" b="1" dirty="0">
                <a:solidFill>
                  <a:srgbClr val="56C6E5"/>
                </a:solidFill>
              </a:rPr>
              <a:t>Business:</a:t>
            </a:r>
            <a:r>
              <a:rPr lang="en-GB" dirty="0">
                <a:solidFill>
                  <a:srgbClr val="56C6E5"/>
                </a:solidFill>
              </a:rPr>
              <a:t> </a:t>
            </a:r>
            <a:r>
              <a:rPr lang="en-GB" dirty="0" err="1">
                <a:solidFill>
                  <a:srgbClr val="1E494F"/>
                </a:solidFill>
              </a:rPr>
              <a:t>Headz</a:t>
            </a:r>
            <a:r>
              <a:rPr lang="en-GB" dirty="0">
                <a:solidFill>
                  <a:srgbClr val="1E494F"/>
                </a:solidFill>
              </a:rPr>
              <a:t> Up Business</a:t>
            </a:r>
            <a:endParaRPr lang="en-IE" dirty="0">
              <a:solidFill>
                <a:srgbClr val="1E494F"/>
              </a:solidFill>
            </a:endParaRPr>
          </a:p>
          <a:p>
            <a:r>
              <a:rPr lang="en-GB" b="1" dirty="0">
                <a:solidFill>
                  <a:srgbClr val="56C6E5"/>
                </a:solidFill>
              </a:rPr>
              <a:t>Location: </a:t>
            </a:r>
            <a:r>
              <a:rPr lang="en-GB" dirty="0">
                <a:solidFill>
                  <a:srgbClr val="1E494F"/>
                </a:solidFill>
              </a:rPr>
              <a:t>Birmingham, UK</a:t>
            </a:r>
            <a:endParaRPr lang="en-IE" dirty="0">
              <a:solidFill>
                <a:srgbClr val="1E494F"/>
              </a:solidFill>
            </a:endParaRPr>
          </a:p>
          <a:p>
            <a:r>
              <a:rPr lang="en-GB" b="1" dirty="0">
                <a:solidFill>
                  <a:srgbClr val="56C6E5"/>
                </a:solidFill>
              </a:rPr>
              <a:t>Background</a:t>
            </a:r>
            <a:r>
              <a:rPr lang="en-GB" dirty="0">
                <a:solidFill>
                  <a:srgbClr val="56C6E5"/>
                </a:solidFill>
              </a:rPr>
              <a:t>: </a:t>
            </a:r>
            <a:r>
              <a:rPr lang="en-GB" dirty="0">
                <a:solidFill>
                  <a:schemeClr val="tx1"/>
                </a:solidFill>
              </a:rPr>
              <a:t>Pushpa Alexander is the founder, host, promoter and Trainer for </a:t>
            </a:r>
            <a:r>
              <a:rPr lang="en-GB" dirty="0" err="1">
                <a:solidFill>
                  <a:schemeClr val="tx1"/>
                </a:solidFill>
              </a:rPr>
              <a:t>Headz</a:t>
            </a:r>
            <a:r>
              <a:rPr lang="en-GB" dirty="0">
                <a:solidFill>
                  <a:schemeClr val="tx1"/>
                </a:solidFill>
              </a:rPr>
              <a:t> Up Business Events. Pushpa has a strong sales and marketing background, with over 25 years’ experience within the Exhibition industry.</a:t>
            </a:r>
            <a:endParaRPr lang="en-IE" dirty="0">
              <a:solidFill>
                <a:schemeClr val="tx1"/>
              </a:solidFill>
            </a:endParaRPr>
          </a:p>
          <a:p>
            <a:r>
              <a:rPr lang="en-GB" dirty="0">
                <a:solidFill>
                  <a:schemeClr val="tx1"/>
                </a:solidFill>
              </a:rPr>
              <a:t>Over the years, </a:t>
            </a:r>
            <a:r>
              <a:rPr lang="en-GB" dirty="0" err="1">
                <a:solidFill>
                  <a:schemeClr val="tx1"/>
                </a:solidFill>
              </a:rPr>
              <a:t>Headz</a:t>
            </a:r>
            <a:r>
              <a:rPr lang="en-GB" dirty="0">
                <a:solidFill>
                  <a:schemeClr val="tx1"/>
                </a:solidFill>
              </a:rPr>
              <a:t> Up Business has built a strong reputation offline and online as the go to company with extensive experience in hosting, promoting, networking and running events. </a:t>
            </a:r>
            <a:endParaRPr lang="en-US" dirty="0">
              <a:solidFill>
                <a:schemeClr val="tx1"/>
              </a:solidFill>
            </a:endParaRPr>
          </a:p>
        </p:txBody>
      </p:sp>
      <p:sp>
        <p:nvSpPr>
          <p:cNvPr id="6" name="Google Shape;590;p39">
            <a:extLst>
              <a:ext uri="{FF2B5EF4-FFF2-40B4-BE49-F238E27FC236}">
                <a16:creationId xmlns:a16="http://schemas.microsoft.com/office/drawing/2014/main" id="{F7E67344-D429-4489-96C9-0373EFA4AEDC}"/>
              </a:ext>
            </a:extLst>
          </p:cNvPr>
          <p:cNvSpPr/>
          <p:nvPr/>
        </p:nvSpPr>
        <p:spPr>
          <a:xfrm>
            <a:off x="369439" y="1050401"/>
            <a:ext cx="537465" cy="615765"/>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 name="Picture 6" descr="A person standing in front of a window&#10;&#10;Description automatically generated">
            <a:extLst>
              <a:ext uri="{FF2B5EF4-FFF2-40B4-BE49-F238E27FC236}">
                <a16:creationId xmlns:a16="http://schemas.microsoft.com/office/drawing/2014/main" id="{F9FD1209-F6D3-4994-A435-04BDC327E2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2638" y="2052320"/>
            <a:ext cx="2800642" cy="3108960"/>
          </a:xfrm>
          <a:prstGeom prst="rect">
            <a:avLst/>
          </a:prstGeom>
        </p:spPr>
      </p:pic>
    </p:spTree>
    <p:extLst>
      <p:ext uri="{BB962C8B-B14F-4D97-AF65-F5344CB8AC3E}">
        <p14:creationId xmlns:p14="http://schemas.microsoft.com/office/powerpoint/2010/main" val="1043814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6CCD9-DAE6-4EEB-884B-489365E5B0A2}"/>
              </a:ext>
            </a:extLst>
          </p:cNvPr>
          <p:cNvSpPr>
            <a:spLocks noGrp="1"/>
          </p:cNvSpPr>
          <p:nvPr>
            <p:ph type="body" sz="quarter" idx="13"/>
          </p:nvPr>
        </p:nvSpPr>
        <p:spPr/>
        <p:txBody>
          <a:bodyPr/>
          <a:lstStyle/>
          <a:p>
            <a:r>
              <a:rPr lang="en-US" dirty="0"/>
              <a:t>BUSINESS SERVICES – EVENT MANAGEMENT</a:t>
            </a:r>
          </a:p>
          <a:p>
            <a:endParaRPr lang="en-US" dirty="0"/>
          </a:p>
        </p:txBody>
      </p:sp>
      <p:sp>
        <p:nvSpPr>
          <p:cNvPr id="3" name="Text Placeholder 2">
            <a:extLst>
              <a:ext uri="{FF2B5EF4-FFF2-40B4-BE49-F238E27FC236}">
                <a16:creationId xmlns:a16="http://schemas.microsoft.com/office/drawing/2014/main" id="{A1709577-01AE-46C4-A891-8D896819CA01}"/>
              </a:ext>
            </a:extLst>
          </p:cNvPr>
          <p:cNvSpPr>
            <a:spLocks noGrp="1"/>
          </p:cNvSpPr>
          <p:nvPr>
            <p:ph type="body" sz="quarter" idx="14"/>
          </p:nvPr>
        </p:nvSpPr>
        <p:spPr>
          <a:xfrm>
            <a:off x="75733" y="2317721"/>
            <a:ext cx="7897835" cy="3644887"/>
          </a:xfrm>
        </p:spPr>
        <p:txBody>
          <a:bodyPr/>
          <a:lstStyle/>
          <a:p>
            <a:r>
              <a:rPr lang="en-IE" dirty="0">
                <a:solidFill>
                  <a:srgbClr val="1E494F"/>
                </a:solidFill>
              </a:rPr>
              <a:t>“</a:t>
            </a:r>
            <a:r>
              <a:rPr lang="en-GB" i="1" dirty="0">
                <a:solidFill>
                  <a:srgbClr val="1E494F"/>
                </a:solidFill>
              </a:rPr>
              <a:t>As a mum to 3 children, I started my business when my children were very young, aged only 3 years, 2 years and 9 months. By utilising my extensive background within events, I decided to put on dedicated, focused events for women to showcase the enormous talent, skills and highlight some of the amazing business women out there.</a:t>
            </a:r>
            <a:r>
              <a:rPr lang="en-IE" dirty="0">
                <a:solidFill>
                  <a:srgbClr val="1E494F"/>
                </a:solidFill>
              </a:rPr>
              <a:t> ”</a:t>
            </a:r>
            <a:endParaRPr lang="en-IE" i="1" dirty="0">
              <a:solidFill>
                <a:srgbClr val="1E494F"/>
              </a:solidFill>
            </a:endParaRPr>
          </a:p>
          <a:p>
            <a:r>
              <a:rPr lang="en-GB" b="1" i="1" dirty="0"/>
              <a:t> </a:t>
            </a:r>
            <a:endParaRPr lang="en-IE" i="1" dirty="0"/>
          </a:p>
          <a:p>
            <a:r>
              <a:rPr lang="en-GB" dirty="0"/>
              <a:t>Website: </a:t>
            </a:r>
            <a:r>
              <a:rPr lang="en-GB" u="sng" dirty="0">
                <a:solidFill>
                  <a:srgbClr val="56C6E5"/>
                </a:solidFill>
                <a:hlinkClick r:id="rId2">
                  <a:extLst>
                    <a:ext uri="{A12FA001-AC4F-418D-AE19-62706E023703}">
                      <ahyp:hlinkClr xmlns:ahyp="http://schemas.microsoft.com/office/drawing/2018/hyperlinkcolor" val="tx"/>
                    </a:ext>
                  </a:extLst>
                </a:hlinkClick>
              </a:rPr>
              <a:t>http://www.headzupbusiness.co.uk</a:t>
            </a:r>
            <a:endParaRPr lang="en-IE" dirty="0">
              <a:solidFill>
                <a:srgbClr val="56C6E5"/>
              </a:solidFill>
            </a:endParaRPr>
          </a:p>
          <a:p>
            <a:r>
              <a:rPr lang="en-GB" dirty="0"/>
              <a:t>Twitter: </a:t>
            </a:r>
            <a:r>
              <a:rPr lang="en-GB" u="sng" dirty="0">
                <a:solidFill>
                  <a:srgbClr val="56C6E5"/>
                </a:solidFill>
                <a:hlinkClick r:id="rId3">
                  <a:extLst>
                    <a:ext uri="{A12FA001-AC4F-418D-AE19-62706E023703}">
                      <ahyp:hlinkClr xmlns:ahyp="http://schemas.microsoft.com/office/drawing/2018/hyperlinkcolor" val="tx"/>
                    </a:ext>
                  </a:extLst>
                </a:hlinkClick>
              </a:rPr>
              <a:t>https://twitter.com/headzupbusiness</a:t>
            </a:r>
            <a:r>
              <a:rPr lang="en-GB" dirty="0">
                <a:solidFill>
                  <a:srgbClr val="56C6E5"/>
                </a:solidFill>
              </a:rPr>
              <a:t> </a:t>
            </a:r>
            <a:endParaRPr lang="en-IE" dirty="0">
              <a:solidFill>
                <a:srgbClr val="56C6E5"/>
              </a:solidFill>
            </a:endParaRPr>
          </a:p>
        </p:txBody>
      </p:sp>
      <p:sp>
        <p:nvSpPr>
          <p:cNvPr id="6" name="Google Shape;590;p39">
            <a:extLst>
              <a:ext uri="{FF2B5EF4-FFF2-40B4-BE49-F238E27FC236}">
                <a16:creationId xmlns:a16="http://schemas.microsoft.com/office/drawing/2014/main" id="{F7E67344-D429-4489-96C9-0373EFA4AEDC}"/>
              </a:ext>
            </a:extLst>
          </p:cNvPr>
          <p:cNvSpPr/>
          <p:nvPr/>
        </p:nvSpPr>
        <p:spPr>
          <a:xfrm>
            <a:off x="369439" y="1050401"/>
            <a:ext cx="537465" cy="615765"/>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8" name="Picture 7" descr="A person posing for the camera&#10;&#10;Description automatically generated">
            <a:extLst>
              <a:ext uri="{FF2B5EF4-FFF2-40B4-BE49-F238E27FC236}">
                <a16:creationId xmlns:a16="http://schemas.microsoft.com/office/drawing/2014/main" id="{E0FA813F-4B00-41C9-8833-0127E6CEC3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84792" y="1557528"/>
            <a:ext cx="2807208" cy="3742944"/>
          </a:xfrm>
          <a:prstGeom prst="rect">
            <a:avLst/>
          </a:prstGeom>
        </p:spPr>
      </p:pic>
    </p:spTree>
    <p:extLst>
      <p:ext uri="{BB962C8B-B14F-4D97-AF65-F5344CB8AC3E}">
        <p14:creationId xmlns:p14="http://schemas.microsoft.com/office/powerpoint/2010/main" val="1008381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AC872-CB47-4587-A4F2-227CF08A7AC6}"/>
              </a:ext>
            </a:extLst>
          </p:cNvPr>
          <p:cNvSpPr>
            <a:spLocks noGrp="1"/>
          </p:cNvSpPr>
          <p:nvPr>
            <p:ph type="body" sz="quarter" idx="13"/>
          </p:nvPr>
        </p:nvSpPr>
        <p:spPr>
          <a:xfrm>
            <a:off x="1639836" y="1056648"/>
            <a:ext cx="8560804" cy="864917"/>
          </a:xfrm>
        </p:spPr>
        <p:txBody>
          <a:bodyPr>
            <a:normAutofit fontScale="92500"/>
          </a:bodyPr>
          <a:lstStyle/>
          <a:p>
            <a:r>
              <a:rPr lang="en-US" dirty="0"/>
              <a:t>2) STARTING PART TIME COULD BE AN OPTION</a:t>
            </a:r>
          </a:p>
        </p:txBody>
      </p:sp>
      <p:sp>
        <p:nvSpPr>
          <p:cNvPr id="3" name="Text Placeholder 2">
            <a:extLst>
              <a:ext uri="{FF2B5EF4-FFF2-40B4-BE49-F238E27FC236}">
                <a16:creationId xmlns:a16="http://schemas.microsoft.com/office/drawing/2014/main" id="{A57A9588-C799-40E8-B09A-C4E05CB9ED4B}"/>
              </a:ext>
            </a:extLst>
          </p:cNvPr>
          <p:cNvSpPr>
            <a:spLocks noGrp="1"/>
          </p:cNvSpPr>
          <p:nvPr>
            <p:ph type="body" sz="quarter" idx="14"/>
          </p:nvPr>
        </p:nvSpPr>
        <p:spPr>
          <a:xfrm>
            <a:off x="1639836" y="1499765"/>
            <a:ext cx="8817149" cy="3001108"/>
          </a:xfrm>
        </p:spPr>
        <p:txBody>
          <a:bodyPr/>
          <a:lstStyle/>
          <a:p>
            <a:pPr>
              <a:spcBef>
                <a:spcPts val="300"/>
              </a:spcBef>
              <a:tabLst>
                <a:tab pos="3495675" algn="l"/>
              </a:tabLst>
            </a:pPr>
            <a:endParaRPr lang="en-US" dirty="0"/>
          </a:p>
          <a:p>
            <a:pPr>
              <a:spcBef>
                <a:spcPts val="300"/>
              </a:spcBef>
              <a:tabLst>
                <a:tab pos="3495675" algn="l"/>
              </a:tabLst>
            </a:pPr>
            <a:r>
              <a:rPr lang="en-US" dirty="0"/>
              <a:t>Many women benefit by starting their business on a part-time basis.  This is a good idea because it enables you to reduce risk by limiting your financial investment. It allows you to test the water to make sure that being self-employed is something you enjoy and want to pursue. If all goes well, you can always scale up over time.</a:t>
            </a:r>
          </a:p>
          <a:p>
            <a:pPr>
              <a:spcBef>
                <a:spcPts val="300"/>
              </a:spcBef>
              <a:tabLst>
                <a:tab pos="3495675" algn="l"/>
              </a:tabLst>
            </a:pPr>
            <a:endParaRPr lang="en-US" dirty="0"/>
          </a:p>
          <a:p>
            <a:r>
              <a:rPr lang="en-US" dirty="0"/>
              <a:t>Another option is to start a seasonal business selling services, which can be operated with a full- or part-time effort. </a:t>
            </a:r>
            <a:endParaRPr lang="bs-Latn-BA" dirty="0"/>
          </a:p>
          <a:p>
            <a:pPr>
              <a:spcBef>
                <a:spcPts val="300"/>
              </a:spcBef>
              <a:tabLst>
                <a:tab pos="3495675" algn="l"/>
              </a:tabLst>
            </a:pPr>
            <a:endParaRPr lang="en-US" dirty="0"/>
          </a:p>
          <a:p>
            <a:endParaRPr lang="en-US" dirty="0"/>
          </a:p>
        </p:txBody>
      </p:sp>
      <p:grpSp>
        <p:nvGrpSpPr>
          <p:cNvPr id="4" name="Google Shape;763;p39">
            <a:extLst>
              <a:ext uri="{FF2B5EF4-FFF2-40B4-BE49-F238E27FC236}">
                <a16:creationId xmlns:a16="http://schemas.microsoft.com/office/drawing/2014/main" id="{379A5CD4-97B6-4D4B-B033-EAE6DB2CAC69}"/>
              </a:ext>
            </a:extLst>
          </p:cNvPr>
          <p:cNvGrpSpPr/>
          <p:nvPr/>
        </p:nvGrpSpPr>
        <p:grpSpPr>
          <a:xfrm>
            <a:off x="360586" y="1092130"/>
            <a:ext cx="626387" cy="626387"/>
            <a:chOff x="6649150" y="309350"/>
            <a:chExt cx="395800" cy="395800"/>
          </a:xfrm>
        </p:grpSpPr>
        <p:sp>
          <p:nvSpPr>
            <p:cNvPr id="5" name="Google Shape;764;p39">
              <a:extLst>
                <a:ext uri="{FF2B5EF4-FFF2-40B4-BE49-F238E27FC236}">
                  <a16:creationId xmlns:a16="http://schemas.microsoft.com/office/drawing/2014/main" id="{4DA15ADE-2434-40BD-8D12-262989C3B757}"/>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5;p39">
              <a:extLst>
                <a:ext uri="{FF2B5EF4-FFF2-40B4-BE49-F238E27FC236}">
                  <a16:creationId xmlns:a16="http://schemas.microsoft.com/office/drawing/2014/main" id="{48DCD890-4602-4D5E-816A-6C92A582974D}"/>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6;p39">
              <a:extLst>
                <a:ext uri="{FF2B5EF4-FFF2-40B4-BE49-F238E27FC236}">
                  <a16:creationId xmlns:a16="http://schemas.microsoft.com/office/drawing/2014/main" id="{330D6617-4EF5-450A-9284-235FCB2A0335}"/>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7;p39">
              <a:extLst>
                <a:ext uri="{FF2B5EF4-FFF2-40B4-BE49-F238E27FC236}">
                  <a16:creationId xmlns:a16="http://schemas.microsoft.com/office/drawing/2014/main" id="{8B889D76-6E25-4CE5-BB12-3BA438A0B649}"/>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8;p39">
              <a:extLst>
                <a:ext uri="{FF2B5EF4-FFF2-40B4-BE49-F238E27FC236}">
                  <a16:creationId xmlns:a16="http://schemas.microsoft.com/office/drawing/2014/main" id="{68C77E60-836F-4F89-95E6-0BB2A327E6DF}"/>
                </a:ext>
              </a:extLst>
            </p:cNvPr>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9;p39">
              <a:extLst>
                <a:ext uri="{FF2B5EF4-FFF2-40B4-BE49-F238E27FC236}">
                  <a16:creationId xmlns:a16="http://schemas.microsoft.com/office/drawing/2014/main" id="{0A441237-8D5B-433F-BC1B-47E60DC2B9D4}"/>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0;p39">
              <a:extLst>
                <a:ext uri="{FF2B5EF4-FFF2-40B4-BE49-F238E27FC236}">
                  <a16:creationId xmlns:a16="http://schemas.microsoft.com/office/drawing/2014/main" id="{0F424307-343F-4280-8599-35CCA60A5F67}"/>
                </a:ext>
              </a:extLst>
            </p:cNvPr>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1;p39">
              <a:extLst>
                <a:ext uri="{FF2B5EF4-FFF2-40B4-BE49-F238E27FC236}">
                  <a16:creationId xmlns:a16="http://schemas.microsoft.com/office/drawing/2014/main" id="{CA42AB9C-C8AE-4685-A856-11B329C7EA78}"/>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2;p39">
              <a:extLst>
                <a:ext uri="{FF2B5EF4-FFF2-40B4-BE49-F238E27FC236}">
                  <a16:creationId xmlns:a16="http://schemas.microsoft.com/office/drawing/2014/main" id="{A2407264-045C-4235-A90D-34962E938529}"/>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3;p39">
              <a:extLst>
                <a:ext uri="{FF2B5EF4-FFF2-40B4-BE49-F238E27FC236}">
                  <a16:creationId xmlns:a16="http://schemas.microsoft.com/office/drawing/2014/main" id="{2563786C-6653-4B77-B3BC-03798B73630B}"/>
                </a:ext>
              </a:extLst>
            </p:cNvPr>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4;p39">
              <a:extLst>
                <a:ext uri="{FF2B5EF4-FFF2-40B4-BE49-F238E27FC236}">
                  <a16:creationId xmlns:a16="http://schemas.microsoft.com/office/drawing/2014/main" id="{8030AE89-EBF7-4AED-91E7-3376FA6AA9D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5;p39">
              <a:extLst>
                <a:ext uri="{FF2B5EF4-FFF2-40B4-BE49-F238E27FC236}">
                  <a16:creationId xmlns:a16="http://schemas.microsoft.com/office/drawing/2014/main" id="{11D95568-91E7-4687-BA79-BAF9D709CC54}"/>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6;p39">
              <a:extLst>
                <a:ext uri="{FF2B5EF4-FFF2-40B4-BE49-F238E27FC236}">
                  <a16:creationId xmlns:a16="http://schemas.microsoft.com/office/drawing/2014/main" id="{8225BFD2-EBDF-4187-9E05-9E26979F9AAB}"/>
                </a:ext>
              </a:extLst>
            </p:cNvPr>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7;p39">
              <a:extLst>
                <a:ext uri="{FF2B5EF4-FFF2-40B4-BE49-F238E27FC236}">
                  <a16:creationId xmlns:a16="http://schemas.microsoft.com/office/drawing/2014/main" id="{70BF5D9A-416C-4072-AEEF-8273B05FE91C}"/>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8;p39">
              <a:extLst>
                <a:ext uri="{FF2B5EF4-FFF2-40B4-BE49-F238E27FC236}">
                  <a16:creationId xmlns:a16="http://schemas.microsoft.com/office/drawing/2014/main" id="{CADA39C0-C7E9-4074-A3C6-7C4B3C40954C}"/>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9;p39">
              <a:extLst>
                <a:ext uri="{FF2B5EF4-FFF2-40B4-BE49-F238E27FC236}">
                  <a16:creationId xmlns:a16="http://schemas.microsoft.com/office/drawing/2014/main" id="{86A60E23-4EC3-44D6-B143-C127C86DB8FC}"/>
                </a:ext>
              </a:extLst>
            </p:cNvPr>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0;p39">
              <a:extLst>
                <a:ext uri="{FF2B5EF4-FFF2-40B4-BE49-F238E27FC236}">
                  <a16:creationId xmlns:a16="http://schemas.microsoft.com/office/drawing/2014/main" id="{31B8967F-BFCD-4B95-84BD-3D5143901B4B}"/>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1;p39">
              <a:extLst>
                <a:ext uri="{FF2B5EF4-FFF2-40B4-BE49-F238E27FC236}">
                  <a16:creationId xmlns:a16="http://schemas.microsoft.com/office/drawing/2014/main" id="{21353678-13C1-4A1A-BC59-D000EB83CC47}"/>
                </a:ext>
              </a:extLst>
            </p:cNvPr>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39">
              <a:extLst>
                <a:ext uri="{FF2B5EF4-FFF2-40B4-BE49-F238E27FC236}">
                  <a16:creationId xmlns:a16="http://schemas.microsoft.com/office/drawing/2014/main" id="{9FBFA212-348B-4622-B6B0-50EEF22783EA}"/>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39">
              <a:extLst>
                <a:ext uri="{FF2B5EF4-FFF2-40B4-BE49-F238E27FC236}">
                  <a16:creationId xmlns:a16="http://schemas.microsoft.com/office/drawing/2014/main" id="{DF39A439-248C-429C-B302-AB6AD3784E5D}"/>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39">
              <a:extLst>
                <a:ext uri="{FF2B5EF4-FFF2-40B4-BE49-F238E27FC236}">
                  <a16:creationId xmlns:a16="http://schemas.microsoft.com/office/drawing/2014/main" id="{C1AE8F0E-E00D-4BCA-B5D3-559044308473}"/>
                </a:ext>
              </a:extLst>
            </p:cNvPr>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39">
              <a:extLst>
                <a:ext uri="{FF2B5EF4-FFF2-40B4-BE49-F238E27FC236}">
                  <a16:creationId xmlns:a16="http://schemas.microsoft.com/office/drawing/2014/main" id="{1FB756D9-8AF2-4E37-B328-B4537F42FCC6}"/>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39">
              <a:extLst>
                <a:ext uri="{FF2B5EF4-FFF2-40B4-BE49-F238E27FC236}">
                  <a16:creationId xmlns:a16="http://schemas.microsoft.com/office/drawing/2014/main" id="{688B5740-9823-4533-824F-935F8BE2D06F}"/>
                </a:ext>
              </a:extLst>
            </p:cNvPr>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9025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469135" y="508789"/>
            <a:ext cx="9083028" cy="1503672"/>
          </a:xfrm>
        </p:spPr>
        <p:txBody>
          <a:bodyPr>
            <a:normAutofit/>
          </a:bodyPr>
          <a:lstStyle/>
          <a:p>
            <a:r>
              <a:rPr lang="en-US" dirty="0"/>
              <a:t>SETTING UP A PART TIME BUSINESS</a:t>
            </a:r>
          </a:p>
          <a:p>
            <a:r>
              <a:rPr lang="en-US" dirty="0"/>
              <a:t> - </a:t>
            </a:r>
            <a:r>
              <a:rPr lang="en-US" sz="3600" dirty="0">
                <a:solidFill>
                  <a:schemeClr val="bg1"/>
                </a:solidFill>
                <a:highlight>
                  <a:srgbClr val="F26B27"/>
                </a:highlight>
              </a:rPr>
              <a:t>an example</a:t>
            </a:r>
            <a:endParaRPr lang="en-US" dirty="0"/>
          </a:p>
        </p:txBody>
      </p:sp>
      <p:grpSp>
        <p:nvGrpSpPr>
          <p:cNvPr id="7" name="Google Shape;674;p39"/>
          <p:cNvGrpSpPr/>
          <p:nvPr/>
        </p:nvGrpSpPr>
        <p:grpSpPr>
          <a:xfrm>
            <a:off x="281429" y="1056648"/>
            <a:ext cx="685838" cy="685800"/>
            <a:chOff x="576250" y="4319400"/>
            <a:chExt cx="442075" cy="442050"/>
          </a:xfrm>
        </p:grpSpPr>
        <p:sp>
          <p:nvSpPr>
            <p:cNvPr id="8" name="Google Shape;675;p3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6;p3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p3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8;p3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 Placeholder 3">
            <a:extLst>
              <a:ext uri="{FF2B5EF4-FFF2-40B4-BE49-F238E27FC236}">
                <a16:creationId xmlns:a16="http://schemas.microsoft.com/office/drawing/2014/main" id="{30008E60-B1A8-45B8-85D9-F8322A9B2A1B}"/>
              </a:ext>
            </a:extLst>
          </p:cNvPr>
          <p:cNvSpPr>
            <a:spLocks noGrp="1"/>
          </p:cNvSpPr>
          <p:nvPr>
            <p:ph type="body" sz="quarter" idx="14"/>
          </p:nvPr>
        </p:nvSpPr>
        <p:spPr>
          <a:xfrm>
            <a:off x="1602075" y="2012461"/>
            <a:ext cx="7044085" cy="3001108"/>
          </a:xfrm>
        </p:spPr>
        <p:txBody>
          <a:bodyPr/>
          <a:lstStyle/>
          <a:p>
            <a:pPr algn="l"/>
            <a:r>
              <a:rPr lang="en-GB" sz="2400" b="1" i="0" dirty="0">
                <a:solidFill>
                  <a:srgbClr val="C54A9A"/>
                </a:solidFill>
                <a:effectLst/>
              </a:rPr>
              <a:t>Mabel Chah</a:t>
            </a:r>
            <a:r>
              <a:rPr lang="en-GB" sz="2400" b="1" dirty="0">
                <a:solidFill>
                  <a:srgbClr val="C54A9A"/>
                </a:solidFill>
              </a:rPr>
              <a:t> </a:t>
            </a:r>
            <a:r>
              <a:rPr lang="en-GB" sz="2400" b="0" i="0" dirty="0">
                <a:solidFill>
                  <a:srgbClr val="1E494F"/>
                </a:solidFill>
                <a:effectLst/>
              </a:rPr>
              <a:t>arrived in Ireland from Cameroon in 2013. While living in a direct provision centre in Sligo, she was one of the driving forces behind </a:t>
            </a:r>
            <a:r>
              <a:rPr lang="en-GB" sz="2400" b="0" i="0" dirty="0">
                <a:solidFill>
                  <a:srgbClr val="444444"/>
                </a:solidFill>
                <a:effectLst/>
                <a:hlinkClick r:id="rId2"/>
              </a:rPr>
              <a:t>Sligo Global Kitchen</a:t>
            </a:r>
            <a:r>
              <a:rPr lang="en-GB" sz="2400" b="0" i="0" dirty="0">
                <a:solidFill>
                  <a:srgbClr val="444444"/>
                </a:solidFill>
                <a:effectLst/>
              </a:rPr>
              <a:t>, </a:t>
            </a:r>
            <a:r>
              <a:rPr lang="en-GB" sz="2400" b="0" i="0" dirty="0">
                <a:solidFill>
                  <a:srgbClr val="1E494F"/>
                </a:solidFill>
                <a:effectLst/>
              </a:rPr>
              <a:t>giving asylum seekers an opportunity to cook their own dishes in the kitchen of The Model Arts Centre and invite the local community to share a meal.</a:t>
            </a:r>
          </a:p>
          <a:p>
            <a:pPr algn="l"/>
            <a:endParaRPr lang="en-GB" dirty="0">
              <a:solidFill>
                <a:srgbClr val="1E494F"/>
              </a:solidFill>
            </a:endParaRPr>
          </a:p>
          <a:p>
            <a:pPr algn="l"/>
            <a:r>
              <a:rPr lang="en-GB" sz="2400" b="0" i="0" dirty="0">
                <a:solidFill>
                  <a:srgbClr val="1E494F"/>
                </a:solidFill>
                <a:effectLst/>
              </a:rPr>
              <a:t>Mabel has recently set up her own part time business </a:t>
            </a:r>
            <a:r>
              <a:rPr lang="en-GB" sz="2400" b="0" i="0" dirty="0" err="1">
                <a:solidFill>
                  <a:srgbClr val="1E494F"/>
                </a:solidFill>
                <a:effectLst/>
              </a:rPr>
              <a:t>Chah’s</a:t>
            </a:r>
            <a:r>
              <a:rPr lang="en-GB" sz="2400" b="0" i="0" dirty="0">
                <a:solidFill>
                  <a:srgbClr val="1E494F"/>
                </a:solidFill>
                <a:effectLst/>
              </a:rPr>
              <a:t> Hot Sauce which she is able to combine with her studies and her singing/</a:t>
            </a:r>
            <a:r>
              <a:rPr lang="en-GB" sz="2400" b="0" i="0" dirty="0" err="1">
                <a:solidFill>
                  <a:srgbClr val="1E494F"/>
                </a:solidFill>
                <a:effectLst/>
              </a:rPr>
              <a:t>songwriting</a:t>
            </a:r>
            <a:endParaRPr lang="en-GB" sz="2400" b="0" i="0" dirty="0">
              <a:solidFill>
                <a:srgbClr val="1E494F"/>
              </a:solidFill>
              <a:effectLst/>
            </a:endParaRPr>
          </a:p>
        </p:txBody>
      </p:sp>
      <p:pic>
        <p:nvPicPr>
          <p:cNvPr id="13" name="Picture 2" descr="See the source image">
            <a:extLst>
              <a:ext uri="{FF2B5EF4-FFF2-40B4-BE49-F238E27FC236}">
                <a16:creationId xmlns:a16="http://schemas.microsoft.com/office/drawing/2014/main" id="{3008623B-52F6-4BEC-840F-65040BD60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9564" y="15245"/>
            <a:ext cx="3012435" cy="30124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26491158-A055-4502-A75A-54ED5C946821}"/>
              </a:ext>
            </a:extLst>
          </p:cNvPr>
          <p:cNvPicPr>
            <a:picLocks noChangeAspect="1"/>
          </p:cNvPicPr>
          <p:nvPr/>
        </p:nvPicPr>
        <p:blipFill>
          <a:blip r:embed="rId4"/>
          <a:stretch>
            <a:fillRect/>
          </a:stretch>
        </p:blipFill>
        <p:spPr>
          <a:xfrm>
            <a:off x="9179564" y="3027680"/>
            <a:ext cx="3052208" cy="3743955"/>
          </a:xfrm>
          <a:prstGeom prst="rect">
            <a:avLst/>
          </a:prstGeom>
        </p:spPr>
      </p:pic>
    </p:spTree>
    <p:extLst>
      <p:ext uri="{BB962C8B-B14F-4D97-AF65-F5344CB8AC3E}">
        <p14:creationId xmlns:p14="http://schemas.microsoft.com/office/powerpoint/2010/main" val="4061529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F7053-DD39-46A1-BDCD-36726C28BEE9}"/>
              </a:ext>
            </a:extLst>
          </p:cNvPr>
          <p:cNvSpPr txBox="1"/>
          <p:nvPr/>
        </p:nvSpPr>
        <p:spPr>
          <a:xfrm>
            <a:off x="5464546" y="2574497"/>
            <a:ext cx="6577426" cy="1569660"/>
          </a:xfrm>
          <a:prstGeom prst="rect">
            <a:avLst/>
          </a:prstGeom>
          <a:noFill/>
        </p:spPr>
        <p:txBody>
          <a:bodyPr wrap="square">
            <a:spAutoFit/>
          </a:bodyPr>
          <a:lstStyle/>
          <a:p>
            <a:r>
              <a:rPr lang="en-US" sz="4800" dirty="0">
                <a:solidFill>
                  <a:schemeClr val="bg1"/>
                </a:solidFill>
              </a:rPr>
              <a:t>Start through Online Marketplaces</a:t>
            </a:r>
            <a:endParaRPr lang="en-US" sz="2800" dirty="0">
              <a:solidFill>
                <a:schemeClr val="bg1"/>
              </a:solidFill>
            </a:endParaRPr>
          </a:p>
        </p:txBody>
      </p:sp>
      <p:pic>
        <p:nvPicPr>
          <p:cNvPr id="6" name="Picture 5" descr="A picture containing text, silhouette&#10;&#10;Description automatically generated">
            <a:extLst>
              <a:ext uri="{FF2B5EF4-FFF2-40B4-BE49-F238E27FC236}">
                <a16:creationId xmlns:a16="http://schemas.microsoft.com/office/drawing/2014/main" id="{CF79568C-6BB1-4FD4-A7BC-F6C85B9F9A8D}"/>
              </a:ext>
            </a:extLst>
          </p:cNvPr>
          <p:cNvPicPr>
            <a:picLocks noChangeAspect="1"/>
          </p:cNvPicPr>
          <p:nvPr/>
        </p:nvPicPr>
        <p:blipFill rotWithShape="1">
          <a:blip r:embed="rId2"/>
          <a:srcRect l="19151" t="20561" r="22031" b="25795"/>
          <a:stretch/>
        </p:blipFill>
        <p:spPr>
          <a:xfrm>
            <a:off x="582929" y="1677400"/>
            <a:ext cx="3991790" cy="2748727"/>
          </a:xfrm>
          <a:prstGeom prst="rect">
            <a:avLst/>
          </a:prstGeom>
        </p:spPr>
      </p:pic>
    </p:spTree>
    <p:extLst>
      <p:ext uri="{BB962C8B-B14F-4D97-AF65-F5344CB8AC3E}">
        <p14:creationId xmlns:p14="http://schemas.microsoft.com/office/powerpoint/2010/main" val="299215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2462213"/>
          </a:xfrm>
          <a:prstGeom prst="rect">
            <a:avLst/>
          </a:prstGeom>
          <a:noFill/>
        </p:spPr>
        <p:txBody>
          <a:bodyPr wrap="square" rtlCol="0">
            <a:spAutoFit/>
          </a:bodyPr>
          <a:lstStyle/>
          <a:p>
            <a:r>
              <a:rPr lang="en-US" sz="2400" dirty="0">
                <a:solidFill>
                  <a:srgbClr val="1EB3DD"/>
                </a:solidFill>
              </a:rPr>
              <a:t>ENIMENT wants to </a:t>
            </a:r>
            <a:r>
              <a:rPr lang="en-IE" sz="2400" b="1" u="sng" dirty="0">
                <a:solidFill>
                  <a:srgbClr val="1EB3DD"/>
                </a:solidFill>
              </a:rPr>
              <a:t>e</a:t>
            </a:r>
            <a:r>
              <a:rPr lang="en-IE" sz="2400" b="1" i="0" u="sng" strike="noStrike" baseline="0" dirty="0">
                <a:solidFill>
                  <a:srgbClr val="1EB3DD"/>
                </a:solidFill>
              </a:rPr>
              <a:t>nable </a:t>
            </a:r>
            <a:r>
              <a:rPr lang="en-IE" sz="2400" b="0" i="0" u="none" strike="noStrike" baseline="0" dirty="0">
                <a:solidFill>
                  <a:srgbClr val="1EB3DD"/>
                </a:solidFill>
              </a:rPr>
              <a:t>Female Migrant Entrepreneurs.  We want to bring you on your learning journey to </a:t>
            </a:r>
            <a:r>
              <a:rPr lang="en-IE" sz="2400" b="0" i="0" u="sng" strike="noStrike" baseline="0" dirty="0">
                <a:solidFill>
                  <a:srgbClr val="1EB3DD"/>
                </a:solidFill>
              </a:rPr>
              <a:t>gain the </a:t>
            </a:r>
            <a:r>
              <a:rPr lang="en-GB" sz="2400" b="0" i="0" u="sng" strike="noStrike" baseline="0" dirty="0">
                <a:solidFill>
                  <a:srgbClr val="1EB3DD"/>
                </a:solidFill>
              </a:rPr>
              <a:t>knowledge and skills you need to gain the confidence  to establish and successfully run your own business</a:t>
            </a:r>
            <a:r>
              <a:rPr lang="en-IE" sz="2400" u="sng" dirty="0">
                <a:solidFill>
                  <a:srgbClr val="1EB3DD"/>
                </a:solidFill>
              </a:rPr>
              <a:t>.  </a:t>
            </a:r>
          </a:p>
          <a:p>
            <a:endParaRPr lang="en-IE" sz="1200" dirty="0">
              <a:solidFill>
                <a:srgbClr val="1EB3DD"/>
              </a:solidFill>
            </a:endParaRPr>
          </a:p>
          <a:p>
            <a:r>
              <a:rPr lang="en-IE" sz="2400" dirty="0">
                <a:solidFill>
                  <a:srgbClr val="1EB3DD"/>
                </a:solidFill>
              </a:rPr>
              <a:t>Can you ?  Of course, you can.  Open your mind and let us bring you on </a:t>
            </a:r>
            <a:r>
              <a:rPr lang="en-IE" sz="2400" b="1" dirty="0">
                <a:solidFill>
                  <a:srgbClr val="1EB3DD"/>
                </a:solidFill>
              </a:rPr>
              <a:t>Your Entrepreneurial Learning  Journey…….</a:t>
            </a:r>
            <a:endParaRPr lang="en-US" sz="2400" b="1" dirty="0">
              <a:solidFill>
                <a:srgbClr val="1EB3DD"/>
              </a:solidFill>
            </a:endParaRPr>
          </a:p>
          <a:p>
            <a:endParaRPr lang="en-IE" dirty="0"/>
          </a:p>
        </p:txBody>
      </p:sp>
      <p:pic>
        <p:nvPicPr>
          <p:cNvPr id="10" name="Picture 9">
            <a:extLst>
              <a:ext uri="{FF2B5EF4-FFF2-40B4-BE49-F238E27FC236}">
                <a16:creationId xmlns:a16="http://schemas.microsoft.com/office/drawing/2014/main" id="{9FF3EF6B-C640-49CF-A4FD-392DD482837F}"/>
              </a:ext>
            </a:extLst>
          </p:cNvPr>
          <p:cNvPicPr>
            <a:picLocks noChangeAspect="1"/>
          </p:cNvPicPr>
          <p:nvPr/>
        </p:nvPicPr>
        <p:blipFill>
          <a:blip r:embed="rId2"/>
          <a:stretch>
            <a:fillRect/>
          </a:stretch>
        </p:blipFill>
        <p:spPr>
          <a:xfrm>
            <a:off x="481850" y="2569751"/>
            <a:ext cx="10620375" cy="3743325"/>
          </a:xfrm>
          <a:prstGeom prst="rect">
            <a:avLst/>
          </a:prstGeom>
        </p:spPr>
      </p:pic>
    </p:spTree>
    <p:extLst>
      <p:ext uri="{BB962C8B-B14F-4D97-AF65-F5344CB8AC3E}">
        <p14:creationId xmlns:p14="http://schemas.microsoft.com/office/powerpoint/2010/main" val="145406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2097FD-7FF9-4666-BD1F-077117145B06}"/>
              </a:ext>
            </a:extLst>
          </p:cNvPr>
          <p:cNvSpPr>
            <a:spLocks noGrp="1"/>
          </p:cNvSpPr>
          <p:nvPr>
            <p:ph type="body" sz="quarter" idx="13"/>
          </p:nvPr>
        </p:nvSpPr>
        <p:spPr>
          <a:xfrm>
            <a:off x="1639836" y="1056648"/>
            <a:ext cx="7979652" cy="697353"/>
          </a:xfrm>
        </p:spPr>
        <p:txBody>
          <a:bodyPr>
            <a:normAutofit/>
          </a:bodyPr>
          <a:lstStyle/>
          <a:p>
            <a:r>
              <a:rPr lang="en-US" dirty="0">
                <a:solidFill>
                  <a:srgbClr val="C54A9A"/>
                </a:solidFill>
              </a:rPr>
              <a:t>START THROUGH ONLINE MARKETPLACES</a:t>
            </a:r>
          </a:p>
        </p:txBody>
      </p:sp>
      <p:sp>
        <p:nvSpPr>
          <p:cNvPr id="3" name="Text Placeholder 2">
            <a:extLst>
              <a:ext uri="{FF2B5EF4-FFF2-40B4-BE49-F238E27FC236}">
                <a16:creationId xmlns:a16="http://schemas.microsoft.com/office/drawing/2014/main" id="{36D0F1FD-8FD8-4907-A1AA-F2B6A827168D}"/>
              </a:ext>
            </a:extLst>
          </p:cNvPr>
          <p:cNvSpPr>
            <a:spLocks noGrp="1"/>
          </p:cNvSpPr>
          <p:nvPr>
            <p:ph type="body" sz="quarter" idx="14"/>
          </p:nvPr>
        </p:nvSpPr>
        <p:spPr>
          <a:xfrm>
            <a:off x="1687425" y="2087116"/>
            <a:ext cx="5952895" cy="4300963"/>
          </a:xfrm>
        </p:spPr>
        <p:txBody>
          <a:bodyPr/>
          <a:lstStyle/>
          <a:p>
            <a:r>
              <a:rPr lang="en-US" dirty="0">
                <a:solidFill>
                  <a:schemeClr val="tx1"/>
                </a:solidFill>
              </a:rPr>
              <a:t>We are living in an amazing age  of global information sharing and marketing. This has increased considerably since Covid-19 has changed shopping habits forever. </a:t>
            </a:r>
          </a:p>
          <a:p>
            <a:r>
              <a:rPr lang="en-US" dirty="0">
                <a:solidFill>
                  <a:schemeClr val="tx1"/>
                </a:solidFill>
              </a:rPr>
              <a:t>Online marketplaces like Etsy make it possible for someone in Germany to create a bouquet of handmade silk flowers and sell them to a bride in the UK.</a:t>
            </a:r>
          </a:p>
          <a:p>
            <a:r>
              <a:rPr lang="en-US" dirty="0">
                <a:solidFill>
                  <a:schemeClr val="tx1"/>
                </a:solidFill>
              </a:rPr>
              <a:t>Let's explore this world of opportunity through </a:t>
            </a:r>
            <a:r>
              <a:rPr lang="en-US" b="1" dirty="0">
                <a:solidFill>
                  <a:srgbClr val="F26B27"/>
                </a:solidFill>
              </a:rPr>
              <a:t>Online Marketplaces.</a:t>
            </a:r>
          </a:p>
          <a:p>
            <a:endParaRPr lang="en-US" dirty="0">
              <a:solidFill>
                <a:schemeClr val="tx1"/>
              </a:solidFill>
            </a:endParaRPr>
          </a:p>
          <a:p>
            <a:endParaRPr lang="en-US" dirty="0">
              <a:solidFill>
                <a:srgbClr val="56C6E5"/>
              </a:solidFill>
            </a:endParaRPr>
          </a:p>
        </p:txBody>
      </p:sp>
      <p:grpSp>
        <p:nvGrpSpPr>
          <p:cNvPr id="7" name="Google Shape;653;p39">
            <a:extLst>
              <a:ext uri="{FF2B5EF4-FFF2-40B4-BE49-F238E27FC236}">
                <a16:creationId xmlns:a16="http://schemas.microsoft.com/office/drawing/2014/main" id="{AA82065E-3769-428C-A783-1483AFAD8DCE}"/>
              </a:ext>
            </a:extLst>
          </p:cNvPr>
          <p:cNvGrpSpPr/>
          <p:nvPr/>
        </p:nvGrpSpPr>
        <p:grpSpPr>
          <a:xfrm>
            <a:off x="240479" y="1091577"/>
            <a:ext cx="867715" cy="629779"/>
            <a:chOff x="4604550" y="3714775"/>
            <a:chExt cx="439625" cy="319075"/>
          </a:xfrm>
        </p:grpSpPr>
        <p:sp>
          <p:nvSpPr>
            <p:cNvPr id="8" name="Google Shape;654;p39">
              <a:extLst>
                <a:ext uri="{FF2B5EF4-FFF2-40B4-BE49-F238E27FC236}">
                  <a16:creationId xmlns:a16="http://schemas.microsoft.com/office/drawing/2014/main" id="{2C4909BD-0500-4196-99F8-E6AC93DFEF04}"/>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55;p39">
              <a:extLst>
                <a:ext uri="{FF2B5EF4-FFF2-40B4-BE49-F238E27FC236}">
                  <a16:creationId xmlns:a16="http://schemas.microsoft.com/office/drawing/2014/main" id="{6D7B60BE-84D2-4767-8909-7267EE34131E}"/>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roup 9">
            <a:extLst>
              <a:ext uri="{FF2B5EF4-FFF2-40B4-BE49-F238E27FC236}">
                <a16:creationId xmlns:a16="http://schemas.microsoft.com/office/drawing/2014/main" id="{CC130147-8CC3-4F82-B511-61C2FA27B140}"/>
              </a:ext>
            </a:extLst>
          </p:cNvPr>
          <p:cNvGrpSpPr/>
          <p:nvPr/>
        </p:nvGrpSpPr>
        <p:grpSpPr>
          <a:xfrm>
            <a:off x="7954020" y="2144065"/>
            <a:ext cx="3089899" cy="3372815"/>
            <a:chOff x="5454661" y="2052695"/>
            <a:chExt cx="1737320" cy="2081567"/>
          </a:xfrm>
        </p:grpSpPr>
        <p:pic>
          <p:nvPicPr>
            <p:cNvPr id="11" name="Picture 10" descr="Icon&#10;&#10;Description automatically generated">
              <a:extLst>
                <a:ext uri="{FF2B5EF4-FFF2-40B4-BE49-F238E27FC236}">
                  <a16:creationId xmlns:a16="http://schemas.microsoft.com/office/drawing/2014/main" id="{AA08D50B-1C73-43E7-B724-E6FA02EF9967}"/>
                </a:ext>
              </a:extLst>
            </p:cNvPr>
            <p:cNvPicPr>
              <a:picLocks noChangeAspect="1"/>
            </p:cNvPicPr>
            <p:nvPr/>
          </p:nvPicPr>
          <p:blipFill>
            <a:blip r:embed="rId2"/>
            <a:stretch>
              <a:fillRect/>
            </a:stretch>
          </p:blipFill>
          <p:spPr>
            <a:xfrm>
              <a:off x="5454661" y="2052695"/>
              <a:ext cx="1737320" cy="2081567"/>
            </a:xfrm>
            <a:prstGeom prst="rect">
              <a:avLst/>
            </a:prstGeom>
          </p:spPr>
        </p:pic>
        <p:pic>
          <p:nvPicPr>
            <p:cNvPr id="12" name="Picture 11" descr="Icon&#10;&#10;Description automatically generated">
              <a:extLst>
                <a:ext uri="{FF2B5EF4-FFF2-40B4-BE49-F238E27FC236}">
                  <a16:creationId xmlns:a16="http://schemas.microsoft.com/office/drawing/2014/main" id="{66F21EC4-21CA-46BD-B247-B7744914A1D0}"/>
                </a:ext>
              </a:extLst>
            </p:cNvPr>
            <p:cNvPicPr>
              <a:picLocks noChangeAspect="1"/>
            </p:cNvPicPr>
            <p:nvPr/>
          </p:nvPicPr>
          <p:blipFill>
            <a:blip r:embed="rId3"/>
            <a:stretch>
              <a:fillRect/>
            </a:stretch>
          </p:blipFill>
          <p:spPr>
            <a:xfrm>
              <a:off x="5729190" y="2933115"/>
              <a:ext cx="230823" cy="251734"/>
            </a:xfrm>
            <a:prstGeom prst="rect">
              <a:avLst/>
            </a:prstGeom>
          </p:spPr>
        </p:pic>
      </p:grpSp>
    </p:spTree>
    <p:extLst>
      <p:ext uri="{BB962C8B-B14F-4D97-AF65-F5344CB8AC3E}">
        <p14:creationId xmlns:p14="http://schemas.microsoft.com/office/powerpoint/2010/main" val="382780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784EF8-F5A3-4240-8850-15D975BC8E4C}"/>
              </a:ext>
            </a:extLst>
          </p:cNvPr>
          <p:cNvSpPr>
            <a:spLocks noGrp="1"/>
          </p:cNvSpPr>
          <p:nvPr>
            <p:ph type="body" sz="quarter" idx="13"/>
          </p:nvPr>
        </p:nvSpPr>
        <p:spPr>
          <a:xfrm>
            <a:off x="1771916" y="935014"/>
            <a:ext cx="5745702" cy="506688"/>
          </a:xfrm>
        </p:spPr>
        <p:txBody>
          <a:bodyPr>
            <a:noAutofit/>
          </a:bodyPr>
          <a:lstStyle/>
          <a:p>
            <a:r>
              <a:rPr lang="en-US" dirty="0"/>
              <a:t>ONLINE MARKETPLACES</a:t>
            </a:r>
          </a:p>
          <a:p>
            <a:endParaRPr lang="en-US" dirty="0"/>
          </a:p>
          <a:p>
            <a:endParaRPr lang="en-US" dirty="0"/>
          </a:p>
        </p:txBody>
      </p:sp>
      <p:sp>
        <p:nvSpPr>
          <p:cNvPr id="3" name="Text Placeholder 2">
            <a:extLst>
              <a:ext uri="{FF2B5EF4-FFF2-40B4-BE49-F238E27FC236}">
                <a16:creationId xmlns:a16="http://schemas.microsoft.com/office/drawing/2014/main" id="{06912C73-4512-48CB-9CC4-2DD4444E9092}"/>
              </a:ext>
            </a:extLst>
          </p:cNvPr>
          <p:cNvSpPr>
            <a:spLocks noGrp="1"/>
          </p:cNvSpPr>
          <p:nvPr>
            <p:ph type="body" sz="quarter" idx="14"/>
          </p:nvPr>
        </p:nvSpPr>
        <p:spPr>
          <a:xfrm>
            <a:off x="121920" y="2345510"/>
            <a:ext cx="7924800" cy="3644887"/>
          </a:xfrm>
        </p:spPr>
        <p:txBody>
          <a:bodyPr/>
          <a:lstStyle/>
          <a:p>
            <a:r>
              <a:rPr lang="en-US" dirty="0"/>
              <a:t>Many start up businesses use online marketplaces as a first step when starting to sell online. It is really important you choose the online marketplace most suited to your business..  </a:t>
            </a:r>
            <a:endParaRPr lang="bs-Latn-BA" dirty="0"/>
          </a:p>
          <a:p>
            <a:r>
              <a:rPr lang="en-US" dirty="0"/>
              <a:t>In this section, you will</a:t>
            </a:r>
            <a:r>
              <a:rPr lang="bs-Latn-BA" dirty="0"/>
              <a:t>:</a:t>
            </a:r>
            <a:endParaRPr lang="en-US" dirty="0"/>
          </a:p>
          <a:p>
            <a:pPr marL="342900" indent="-342900">
              <a:buClr>
                <a:srgbClr val="D477B3"/>
              </a:buClr>
              <a:buFont typeface="Arial" panose="020B0604020202020204" pitchFamily="34" charset="0"/>
              <a:buChar char="•"/>
            </a:pPr>
            <a:r>
              <a:rPr lang="en-US" dirty="0"/>
              <a:t>Learn what is an Online Marketplace</a:t>
            </a:r>
          </a:p>
          <a:p>
            <a:pPr marL="342900" indent="-342900">
              <a:buClr>
                <a:srgbClr val="D477B3"/>
              </a:buClr>
              <a:buFont typeface="Arial" panose="020B0604020202020204" pitchFamily="34" charset="0"/>
              <a:buChar char="•"/>
            </a:pPr>
            <a:r>
              <a:rPr lang="en-US" dirty="0"/>
              <a:t>Explore the benefits of Online Marketplaces and how they differ from independent ecommerce sites.</a:t>
            </a:r>
          </a:p>
          <a:p>
            <a:pPr marL="342900" indent="-342900">
              <a:buClr>
                <a:srgbClr val="D477B3"/>
              </a:buClr>
              <a:buFont typeface="Arial" panose="020B0604020202020204" pitchFamily="34" charset="0"/>
              <a:buChar char="•"/>
            </a:pPr>
            <a:r>
              <a:rPr lang="en-US" dirty="0"/>
              <a:t>Spotlight on the main Online Marketplaces and the Pros/Cons of each</a:t>
            </a:r>
          </a:p>
          <a:p>
            <a:pPr marL="342900" indent="-342900">
              <a:buClr>
                <a:srgbClr val="D477B3"/>
              </a:buClr>
              <a:buFont typeface="Arial" panose="020B0604020202020204" pitchFamily="34" charset="0"/>
              <a:buChar char="•"/>
            </a:pPr>
            <a:r>
              <a:rPr lang="en-US" dirty="0"/>
              <a:t>What you need to sell through an Online Marketplace</a:t>
            </a:r>
          </a:p>
          <a:p>
            <a:endParaRPr lang="en-US" dirty="0"/>
          </a:p>
        </p:txBody>
      </p:sp>
      <p:grpSp>
        <p:nvGrpSpPr>
          <p:cNvPr id="6" name="Google Shape;612;p39">
            <a:extLst>
              <a:ext uri="{FF2B5EF4-FFF2-40B4-BE49-F238E27FC236}">
                <a16:creationId xmlns:a16="http://schemas.microsoft.com/office/drawing/2014/main" id="{22C5691A-D443-48FF-8F3C-79AEFEDF4500}"/>
              </a:ext>
            </a:extLst>
          </p:cNvPr>
          <p:cNvGrpSpPr/>
          <p:nvPr/>
        </p:nvGrpSpPr>
        <p:grpSpPr>
          <a:xfrm>
            <a:off x="265380" y="1050771"/>
            <a:ext cx="768096" cy="784193"/>
            <a:chOff x="3951850" y="2985350"/>
            <a:chExt cx="407950" cy="416500"/>
          </a:xfrm>
        </p:grpSpPr>
        <p:sp>
          <p:nvSpPr>
            <p:cNvPr id="7" name="Google Shape;613;p39">
              <a:extLst>
                <a:ext uri="{FF2B5EF4-FFF2-40B4-BE49-F238E27FC236}">
                  <a16:creationId xmlns:a16="http://schemas.microsoft.com/office/drawing/2014/main" id="{CC58A613-E3FE-4FCB-A916-AAEB5010ECFC}"/>
                </a:ext>
              </a:extLst>
            </p:cNvPr>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4;p39">
              <a:extLst>
                <a:ext uri="{FF2B5EF4-FFF2-40B4-BE49-F238E27FC236}">
                  <a16:creationId xmlns:a16="http://schemas.microsoft.com/office/drawing/2014/main" id="{2BFA2C18-7D7B-463C-9962-C910AF61C9BA}"/>
                </a:ext>
              </a:extLst>
            </p:cNvPr>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15;p39">
              <a:extLst>
                <a:ext uri="{FF2B5EF4-FFF2-40B4-BE49-F238E27FC236}">
                  <a16:creationId xmlns:a16="http://schemas.microsoft.com/office/drawing/2014/main" id="{DA02A3BA-8157-4FE2-BEB6-ACE9FDB5BDF3}"/>
                </a:ext>
              </a:extLst>
            </p:cNvPr>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16;p39">
              <a:extLst>
                <a:ext uri="{FF2B5EF4-FFF2-40B4-BE49-F238E27FC236}">
                  <a16:creationId xmlns:a16="http://schemas.microsoft.com/office/drawing/2014/main" id="{DCB337FC-DBB1-48A0-AC32-F68DA2BB2ACA}"/>
                </a:ext>
              </a:extLst>
            </p:cNvPr>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descr="A picture containing text&#10;&#10;Description automatically generated">
            <a:extLst>
              <a:ext uri="{FF2B5EF4-FFF2-40B4-BE49-F238E27FC236}">
                <a16:creationId xmlns:a16="http://schemas.microsoft.com/office/drawing/2014/main" id="{5D6A3AF8-341F-4432-8D6C-4207007B8F1E}"/>
              </a:ext>
            </a:extLst>
          </p:cNvPr>
          <p:cNvPicPr>
            <a:picLocks noChangeAspect="1"/>
          </p:cNvPicPr>
          <p:nvPr/>
        </p:nvPicPr>
        <p:blipFill rotWithShape="1">
          <a:blip r:embed="rId2"/>
          <a:srcRect l="21847" t="25094" r="26296" b="26491"/>
          <a:stretch/>
        </p:blipFill>
        <p:spPr>
          <a:xfrm>
            <a:off x="7884826" y="-164413"/>
            <a:ext cx="3838315" cy="2705542"/>
          </a:xfrm>
          <a:prstGeom prst="rect">
            <a:avLst/>
          </a:prstGeom>
        </p:spPr>
      </p:pic>
    </p:spTree>
    <p:extLst>
      <p:ext uri="{BB962C8B-B14F-4D97-AF65-F5344CB8AC3E}">
        <p14:creationId xmlns:p14="http://schemas.microsoft.com/office/powerpoint/2010/main" val="147783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978C7-F8D9-4AAF-A47D-C6347280FCAC}"/>
              </a:ext>
            </a:extLst>
          </p:cNvPr>
          <p:cNvSpPr>
            <a:spLocks noGrp="1"/>
          </p:cNvSpPr>
          <p:nvPr>
            <p:ph type="body" sz="quarter" idx="13"/>
          </p:nvPr>
        </p:nvSpPr>
        <p:spPr>
          <a:xfrm>
            <a:off x="1675006" y="810496"/>
            <a:ext cx="9649486" cy="697353"/>
          </a:xfrm>
        </p:spPr>
        <p:txBody>
          <a:bodyPr>
            <a:normAutofit fontScale="77500" lnSpcReduction="20000"/>
          </a:bodyPr>
          <a:lstStyle/>
          <a:p>
            <a:r>
              <a:rPr lang="en-US" dirty="0"/>
              <a:t>WHAT IS AN ONLINE MARKETPLACE AND WHY IT MIGHT WORK FOR YOU? </a:t>
            </a:r>
          </a:p>
          <a:p>
            <a:endParaRPr lang="en-US" dirty="0"/>
          </a:p>
          <a:p>
            <a:endParaRPr lang="en-US" dirty="0"/>
          </a:p>
        </p:txBody>
      </p:sp>
      <p:sp>
        <p:nvSpPr>
          <p:cNvPr id="3" name="Text Placeholder 2">
            <a:extLst>
              <a:ext uri="{FF2B5EF4-FFF2-40B4-BE49-F238E27FC236}">
                <a16:creationId xmlns:a16="http://schemas.microsoft.com/office/drawing/2014/main" id="{CCDDF691-8E10-4244-A4C9-26E43BB04ACA}"/>
              </a:ext>
            </a:extLst>
          </p:cNvPr>
          <p:cNvSpPr>
            <a:spLocks noGrp="1"/>
          </p:cNvSpPr>
          <p:nvPr>
            <p:ph type="body" sz="quarter" idx="14"/>
          </p:nvPr>
        </p:nvSpPr>
        <p:spPr>
          <a:xfrm>
            <a:off x="1687302" y="1596911"/>
            <a:ext cx="7141738" cy="3245241"/>
          </a:xfrm>
        </p:spPr>
        <p:txBody>
          <a:bodyPr/>
          <a:lstStyle/>
          <a:p>
            <a:pPr algn="just"/>
            <a:r>
              <a:rPr lang="en-US" dirty="0">
                <a:solidFill>
                  <a:srgbClr val="1E494F"/>
                </a:solidFill>
              </a:rPr>
              <a:t>A marketplace is a multi-seller online store that enables consumers to shop for a variety of products and brands from multiple vendors across multiple locations. Thinking of it as renting a place online</a:t>
            </a:r>
          </a:p>
          <a:p>
            <a:pPr algn="just"/>
            <a:r>
              <a:rPr lang="en-US" dirty="0">
                <a:solidFill>
                  <a:srgbClr val="1E494F"/>
                </a:solidFill>
              </a:rPr>
              <a:t>The main reason for choosing an online marketplace is the massive audiences that these  sites attract. </a:t>
            </a:r>
            <a:endParaRPr lang="bs-Latn-BA" dirty="0">
              <a:solidFill>
                <a:srgbClr val="1E494F"/>
              </a:solidFill>
            </a:endParaRPr>
          </a:p>
          <a:p>
            <a:pPr algn="just"/>
            <a:r>
              <a:rPr lang="en-US" dirty="0">
                <a:solidFill>
                  <a:srgbClr val="1E494F"/>
                </a:solidFill>
              </a:rPr>
              <a:t>Think of it like this: if you were given the choice would you set up a stall in a major shopping centre or in a hard-to-find side street? </a:t>
            </a:r>
            <a:endParaRPr lang="bs-Latn-BA" dirty="0">
              <a:solidFill>
                <a:srgbClr val="1E494F"/>
              </a:solidFill>
            </a:endParaRPr>
          </a:p>
          <a:p>
            <a:pPr algn="just"/>
            <a:r>
              <a:rPr lang="en-US" dirty="0">
                <a:solidFill>
                  <a:srgbClr val="1E494F"/>
                </a:solidFill>
              </a:rPr>
              <a:t>If you set up away from the main retail street, you would have spend more on signs and marketing to let people know where you are and encourage customers to seek you out.  </a:t>
            </a:r>
          </a:p>
          <a:p>
            <a:endParaRPr lang="en-US" dirty="0"/>
          </a:p>
        </p:txBody>
      </p:sp>
      <p:sp>
        <p:nvSpPr>
          <p:cNvPr id="4" name="Google Shape;680;p39">
            <a:extLst>
              <a:ext uri="{FF2B5EF4-FFF2-40B4-BE49-F238E27FC236}">
                <a16:creationId xmlns:a16="http://schemas.microsoft.com/office/drawing/2014/main" id="{157718A3-7D24-4626-B14F-20CF5817B654}"/>
              </a:ext>
            </a:extLst>
          </p:cNvPr>
          <p:cNvSpPr/>
          <p:nvPr/>
        </p:nvSpPr>
        <p:spPr>
          <a:xfrm>
            <a:off x="305890" y="1056648"/>
            <a:ext cx="687757" cy="68779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roup 6">
            <a:extLst>
              <a:ext uri="{FF2B5EF4-FFF2-40B4-BE49-F238E27FC236}">
                <a16:creationId xmlns:a16="http://schemas.microsoft.com/office/drawing/2014/main" id="{154FCE1B-492E-42C4-B49D-5BF9AE64B9B2}"/>
              </a:ext>
            </a:extLst>
          </p:cNvPr>
          <p:cNvGrpSpPr/>
          <p:nvPr/>
        </p:nvGrpSpPr>
        <p:grpSpPr>
          <a:xfrm>
            <a:off x="9589220" y="1840751"/>
            <a:ext cx="1932219" cy="3767566"/>
            <a:chOff x="5124770" y="2511314"/>
            <a:chExt cx="990496" cy="2377656"/>
          </a:xfrm>
        </p:grpSpPr>
        <p:pic>
          <p:nvPicPr>
            <p:cNvPr id="8" name="Picture 7" descr="A close - up of a light bulb&#10;&#10;Description automatically generated with medium confidence">
              <a:extLst>
                <a:ext uri="{FF2B5EF4-FFF2-40B4-BE49-F238E27FC236}">
                  <a16:creationId xmlns:a16="http://schemas.microsoft.com/office/drawing/2014/main" id="{456DE431-D111-4E11-A53D-A5953D5FC512}"/>
                </a:ext>
              </a:extLst>
            </p:cNvPr>
            <p:cNvPicPr>
              <a:picLocks noChangeAspect="1"/>
            </p:cNvPicPr>
            <p:nvPr/>
          </p:nvPicPr>
          <p:blipFill>
            <a:blip r:embed="rId2"/>
            <a:stretch>
              <a:fillRect/>
            </a:stretch>
          </p:blipFill>
          <p:spPr>
            <a:xfrm>
              <a:off x="5124770" y="2511314"/>
              <a:ext cx="990496" cy="2377656"/>
            </a:xfrm>
            <a:prstGeom prst="rect">
              <a:avLst/>
            </a:prstGeom>
          </p:spPr>
        </p:pic>
        <p:pic>
          <p:nvPicPr>
            <p:cNvPr id="9" name="Picture 8" descr="Icon&#10;&#10;Description automatically generated">
              <a:extLst>
                <a:ext uri="{FF2B5EF4-FFF2-40B4-BE49-F238E27FC236}">
                  <a16:creationId xmlns:a16="http://schemas.microsoft.com/office/drawing/2014/main" id="{0B1A1477-DAF8-43AC-A27D-28FBDE02C95B}"/>
                </a:ext>
              </a:extLst>
            </p:cNvPr>
            <p:cNvPicPr>
              <a:picLocks noChangeAspect="1"/>
            </p:cNvPicPr>
            <p:nvPr/>
          </p:nvPicPr>
          <p:blipFill>
            <a:blip r:embed="rId3"/>
            <a:stretch>
              <a:fillRect/>
            </a:stretch>
          </p:blipFill>
          <p:spPr>
            <a:xfrm flipH="1">
              <a:off x="5614852" y="3979592"/>
              <a:ext cx="132038" cy="144000"/>
            </a:xfrm>
            <a:prstGeom prst="rect">
              <a:avLst/>
            </a:prstGeom>
          </p:spPr>
        </p:pic>
      </p:grpSp>
    </p:spTree>
    <p:extLst>
      <p:ext uri="{BB962C8B-B14F-4D97-AF65-F5344CB8AC3E}">
        <p14:creationId xmlns:p14="http://schemas.microsoft.com/office/powerpoint/2010/main" val="111263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978C7-F8D9-4AAF-A47D-C6347280FCAC}"/>
              </a:ext>
            </a:extLst>
          </p:cNvPr>
          <p:cNvSpPr>
            <a:spLocks noGrp="1"/>
          </p:cNvSpPr>
          <p:nvPr>
            <p:ph type="body" sz="quarter" idx="13"/>
          </p:nvPr>
        </p:nvSpPr>
        <p:spPr>
          <a:xfrm>
            <a:off x="1675006" y="725979"/>
            <a:ext cx="9649486" cy="697353"/>
          </a:xfrm>
        </p:spPr>
        <p:txBody>
          <a:bodyPr>
            <a:normAutofit/>
          </a:bodyPr>
          <a:lstStyle/>
          <a:p>
            <a:r>
              <a:rPr lang="en-US" dirty="0"/>
              <a:t>BENEFITS OF MARKETPLACES</a:t>
            </a:r>
          </a:p>
          <a:p>
            <a:endParaRPr lang="en-US" dirty="0"/>
          </a:p>
          <a:p>
            <a:endParaRPr lang="en-US" dirty="0"/>
          </a:p>
        </p:txBody>
      </p:sp>
      <p:sp>
        <p:nvSpPr>
          <p:cNvPr id="3" name="Text Placeholder 2">
            <a:extLst>
              <a:ext uri="{FF2B5EF4-FFF2-40B4-BE49-F238E27FC236}">
                <a16:creationId xmlns:a16="http://schemas.microsoft.com/office/drawing/2014/main" id="{CCDDF691-8E10-4244-A4C9-26E43BB04ACA}"/>
              </a:ext>
            </a:extLst>
          </p:cNvPr>
          <p:cNvSpPr>
            <a:spLocks noGrp="1"/>
          </p:cNvSpPr>
          <p:nvPr>
            <p:ph type="body" sz="quarter" idx="14"/>
          </p:nvPr>
        </p:nvSpPr>
        <p:spPr>
          <a:xfrm>
            <a:off x="1687302" y="1441551"/>
            <a:ext cx="9637190" cy="3245241"/>
          </a:xfrm>
        </p:spPr>
        <p:txBody>
          <a:bodyPr/>
          <a:lstStyle/>
          <a:p>
            <a:pPr algn="just"/>
            <a:r>
              <a:rPr lang="en-US" dirty="0">
                <a:solidFill>
                  <a:schemeClr val="tx1"/>
                </a:solidFill>
              </a:rPr>
              <a:t>Marketplaces make it convenient for your business to list and sell your products</a:t>
            </a:r>
            <a:r>
              <a:rPr lang="bs-Latn-BA" dirty="0">
                <a:solidFill>
                  <a:schemeClr val="tx1"/>
                </a:solidFill>
              </a:rPr>
              <a:t>:</a:t>
            </a:r>
            <a:endParaRPr lang="en-US" dirty="0">
              <a:solidFill>
                <a:schemeClr val="tx1"/>
              </a:solidFill>
            </a:endParaRPr>
          </a:p>
          <a:p>
            <a:pPr marL="342900" indent="-342900">
              <a:buClr>
                <a:srgbClr val="D477B3"/>
              </a:buClr>
              <a:buFont typeface="Arial" charset="0"/>
              <a:buChar char="•"/>
            </a:pPr>
            <a:r>
              <a:rPr lang="en-US" dirty="0">
                <a:solidFill>
                  <a:schemeClr val="tx1"/>
                </a:solidFill>
              </a:rPr>
              <a:t>People recognize and trust the well-known marketplaces and can buy in the reassurance of their strong customer protection</a:t>
            </a:r>
          </a:p>
          <a:p>
            <a:pPr marL="342900" indent="-342900">
              <a:buClr>
                <a:srgbClr val="D477B3"/>
              </a:buClr>
              <a:buFont typeface="Arial" charset="0"/>
              <a:buChar char="•"/>
            </a:pPr>
            <a:r>
              <a:rPr lang="en-US" dirty="0">
                <a:solidFill>
                  <a:schemeClr val="tx1"/>
                </a:solidFill>
              </a:rPr>
              <a:t>Online marketplaces can help quickly reach a wider audience with a smaller investment</a:t>
            </a:r>
          </a:p>
          <a:p>
            <a:pPr marL="342900" indent="-342900">
              <a:buClr>
                <a:srgbClr val="D477B3"/>
              </a:buClr>
              <a:buFont typeface="Arial" charset="0"/>
              <a:buChar char="•"/>
            </a:pPr>
            <a:r>
              <a:rPr lang="en-US" dirty="0">
                <a:solidFill>
                  <a:schemeClr val="tx1"/>
                </a:solidFill>
              </a:rPr>
              <a:t>By using a marketplace, you avoid the need to set up your own shopping cart and payment process</a:t>
            </a:r>
          </a:p>
          <a:p>
            <a:pPr marL="342900" indent="-342900">
              <a:buClr>
                <a:srgbClr val="D477B3"/>
              </a:buClr>
              <a:buFont typeface="Arial" charset="0"/>
              <a:buChar char="•"/>
            </a:pPr>
            <a:r>
              <a:rPr lang="en-US" dirty="0">
                <a:solidFill>
                  <a:schemeClr val="tx1"/>
                </a:solidFill>
              </a:rPr>
              <a:t>Marketplaces build a community around the common needs of retailers and consumers</a:t>
            </a:r>
          </a:p>
        </p:txBody>
      </p:sp>
      <p:sp>
        <p:nvSpPr>
          <p:cNvPr id="4" name="Google Shape;680;p39">
            <a:extLst>
              <a:ext uri="{FF2B5EF4-FFF2-40B4-BE49-F238E27FC236}">
                <a16:creationId xmlns:a16="http://schemas.microsoft.com/office/drawing/2014/main" id="{157718A3-7D24-4626-B14F-20CF5817B654}"/>
              </a:ext>
            </a:extLst>
          </p:cNvPr>
          <p:cNvSpPr/>
          <p:nvPr/>
        </p:nvSpPr>
        <p:spPr>
          <a:xfrm>
            <a:off x="305890" y="1056648"/>
            <a:ext cx="687757" cy="68779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FBEAEEE0-9A5C-454E-9A4E-0B489FE2326C}"/>
              </a:ext>
            </a:extLst>
          </p:cNvPr>
          <p:cNvSpPr txBox="1"/>
          <p:nvPr/>
        </p:nvSpPr>
        <p:spPr>
          <a:xfrm>
            <a:off x="1150620" y="5419248"/>
            <a:ext cx="10370820" cy="923330"/>
          </a:xfrm>
          <a:prstGeom prst="rect">
            <a:avLst/>
          </a:prstGeom>
          <a:noFill/>
        </p:spPr>
        <p:txBody>
          <a:bodyPr wrap="square">
            <a:spAutoFit/>
          </a:bodyPr>
          <a:lstStyle/>
          <a:p>
            <a:pPr algn="just"/>
            <a:r>
              <a:rPr lang="en-US" dirty="0">
                <a:solidFill>
                  <a:schemeClr val="tx1"/>
                </a:solidFill>
              </a:rPr>
              <a:t>While we suggesting you set up your shop on an online marketplace, the benefits of having your own website should not be overlooked. A website will help you build your brand, personalize your offerings, and drive customer relationship and experience.</a:t>
            </a:r>
          </a:p>
        </p:txBody>
      </p:sp>
    </p:spTree>
    <p:extLst>
      <p:ext uri="{BB962C8B-B14F-4D97-AF65-F5344CB8AC3E}">
        <p14:creationId xmlns:p14="http://schemas.microsoft.com/office/powerpoint/2010/main" val="1045231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D978C7-F8D9-4AAF-A47D-C6347280FCAC}"/>
              </a:ext>
            </a:extLst>
          </p:cNvPr>
          <p:cNvSpPr>
            <a:spLocks noGrp="1"/>
          </p:cNvSpPr>
          <p:nvPr>
            <p:ph type="body" sz="quarter" idx="13"/>
          </p:nvPr>
        </p:nvSpPr>
        <p:spPr/>
        <p:txBody>
          <a:bodyPr>
            <a:normAutofit/>
          </a:bodyPr>
          <a:lstStyle/>
          <a:p>
            <a:r>
              <a:rPr lang="en-US" dirty="0"/>
              <a:t>SELLING ON MARKETPLACES</a:t>
            </a:r>
          </a:p>
        </p:txBody>
      </p:sp>
      <p:sp>
        <p:nvSpPr>
          <p:cNvPr id="3" name="Text Placeholder 2">
            <a:extLst>
              <a:ext uri="{FF2B5EF4-FFF2-40B4-BE49-F238E27FC236}">
                <a16:creationId xmlns:a16="http://schemas.microsoft.com/office/drawing/2014/main" id="{CCDDF691-8E10-4244-A4C9-26E43BB04ACA}"/>
              </a:ext>
            </a:extLst>
          </p:cNvPr>
          <p:cNvSpPr>
            <a:spLocks noGrp="1"/>
          </p:cNvSpPr>
          <p:nvPr>
            <p:ph type="body" sz="quarter" idx="14"/>
          </p:nvPr>
        </p:nvSpPr>
        <p:spPr>
          <a:xfrm>
            <a:off x="1687302" y="1988859"/>
            <a:ext cx="5902218" cy="3245241"/>
          </a:xfrm>
        </p:spPr>
        <p:txBody>
          <a:bodyPr/>
          <a:lstStyle/>
          <a:p>
            <a:pPr marL="14288" lvl="1" indent="-14288" algn="l"/>
            <a:r>
              <a:rPr lang="en-IE" b="1" dirty="0">
                <a:solidFill>
                  <a:srgbClr val="D477B3"/>
                </a:solidFill>
              </a:rPr>
              <a:t>Find the best marketplace to sell your products online</a:t>
            </a:r>
            <a:endParaRPr lang="bs-Latn-BA" b="1" dirty="0">
              <a:solidFill>
                <a:srgbClr val="D477B3"/>
              </a:solidFill>
            </a:endParaRPr>
          </a:p>
          <a:p>
            <a:pPr marL="14288" lvl="1" indent="-14288" algn="l"/>
            <a:r>
              <a:rPr lang="en-IE" b="1" dirty="0">
                <a:solidFill>
                  <a:srgbClr val="EC2179"/>
                </a:solidFill>
              </a:rPr>
              <a:t> </a:t>
            </a:r>
            <a:r>
              <a:rPr lang="en-IE" dirty="0">
                <a:solidFill>
                  <a:srgbClr val="1E494F"/>
                </a:solidFill>
              </a:rPr>
              <a:t>M</a:t>
            </a:r>
            <a:r>
              <a:rPr lang="en-US" altLang="en-US" dirty="0">
                <a:solidFill>
                  <a:srgbClr val="003841"/>
                </a:solidFill>
              </a:rPr>
              <a:t>any business women are successfully selling through online marketplaces.   The</a:t>
            </a:r>
            <a:r>
              <a:rPr lang="bs-Latn-BA" altLang="en-US" dirty="0">
                <a:solidFill>
                  <a:srgbClr val="003841"/>
                </a:solidFill>
              </a:rPr>
              <a:t>re</a:t>
            </a:r>
            <a:r>
              <a:rPr lang="en-US" altLang="en-US" dirty="0">
                <a:solidFill>
                  <a:srgbClr val="003841"/>
                </a:solidFill>
              </a:rPr>
              <a:t> are many online sales platforms and it is important to find the one that’s right for you</a:t>
            </a:r>
            <a:r>
              <a:rPr lang="bs-Latn-BA" altLang="en-US" dirty="0">
                <a:solidFill>
                  <a:srgbClr val="003841"/>
                </a:solidFill>
              </a:rPr>
              <a:t>: </a:t>
            </a:r>
          </a:p>
          <a:p>
            <a:pPr marL="342900" lvl="1" indent="-342900" algn="l">
              <a:buClr>
                <a:srgbClr val="D477B3"/>
              </a:buClr>
              <a:buFont typeface="Arial" panose="020B0604020202020204" pitchFamily="34" charset="0"/>
              <a:buChar char="•"/>
            </a:pPr>
            <a:r>
              <a:rPr lang="en-US" altLang="en-US" dirty="0">
                <a:solidFill>
                  <a:srgbClr val="003841"/>
                </a:solidFill>
              </a:rPr>
              <a:t>Amazon Marketplace, </a:t>
            </a:r>
            <a:endParaRPr lang="bs-Latn-BA" altLang="en-US" dirty="0">
              <a:solidFill>
                <a:srgbClr val="003841"/>
              </a:solidFill>
            </a:endParaRPr>
          </a:p>
          <a:p>
            <a:pPr marL="342900" lvl="1" indent="-342900" algn="l">
              <a:buClr>
                <a:srgbClr val="D477B3"/>
              </a:buClr>
              <a:buFont typeface="Arial" panose="020B0604020202020204" pitchFamily="34" charset="0"/>
              <a:buChar char="•"/>
            </a:pPr>
            <a:r>
              <a:rPr lang="en-US" altLang="en-US" dirty="0">
                <a:solidFill>
                  <a:srgbClr val="003841"/>
                </a:solidFill>
              </a:rPr>
              <a:t>eBay, </a:t>
            </a:r>
            <a:endParaRPr lang="bs-Latn-BA" altLang="en-US" dirty="0">
              <a:solidFill>
                <a:srgbClr val="003841"/>
              </a:solidFill>
            </a:endParaRPr>
          </a:p>
          <a:p>
            <a:pPr marL="342900" lvl="1" indent="-342900" algn="l">
              <a:buClr>
                <a:srgbClr val="D477B3"/>
              </a:buClr>
              <a:buFont typeface="Arial" panose="020B0604020202020204" pitchFamily="34" charset="0"/>
              <a:buChar char="•"/>
            </a:pPr>
            <a:r>
              <a:rPr lang="en-US" altLang="en-US" dirty="0">
                <a:solidFill>
                  <a:srgbClr val="003841"/>
                </a:solidFill>
              </a:rPr>
              <a:t>Etsy, </a:t>
            </a:r>
            <a:endParaRPr lang="bs-Latn-BA" altLang="en-US" dirty="0">
              <a:solidFill>
                <a:srgbClr val="003841"/>
              </a:solidFill>
            </a:endParaRPr>
          </a:p>
          <a:p>
            <a:pPr marL="342900" lvl="1" indent="-342900" algn="l">
              <a:buClr>
                <a:srgbClr val="D477B3"/>
              </a:buClr>
              <a:buFont typeface="Arial" panose="020B0604020202020204" pitchFamily="34" charset="0"/>
              <a:buChar char="•"/>
            </a:pPr>
            <a:r>
              <a:rPr lang="en-US" altLang="en-US" dirty="0">
                <a:solidFill>
                  <a:srgbClr val="003841"/>
                </a:solidFill>
              </a:rPr>
              <a:t>Shopify</a:t>
            </a:r>
            <a:r>
              <a:rPr lang="bs-Latn-BA" altLang="en-US" dirty="0">
                <a:solidFill>
                  <a:srgbClr val="003841"/>
                </a:solidFill>
              </a:rPr>
              <a:t>.</a:t>
            </a:r>
            <a:endParaRPr lang="en-US" altLang="en-US" dirty="0">
              <a:solidFill>
                <a:srgbClr val="003841"/>
              </a:solidFill>
            </a:endParaRPr>
          </a:p>
          <a:p>
            <a:pPr marL="14288" lvl="1" indent="-14288" algn="l">
              <a:defRPr/>
            </a:pPr>
            <a:endParaRPr lang="en-US" u="sng" dirty="0">
              <a:solidFill>
                <a:srgbClr val="003841"/>
              </a:solidFill>
            </a:endParaRPr>
          </a:p>
          <a:p>
            <a:pPr marL="14288" lvl="1" indent="-14288" algn="l"/>
            <a:endParaRPr kumimoji="1" lang="en-IE" altLang="ja-JP" sz="2800" dirty="0">
              <a:solidFill>
                <a:srgbClr val="003841"/>
              </a:solidFill>
              <a:latin typeface="Calibri" charset="0"/>
            </a:endParaRPr>
          </a:p>
          <a:p>
            <a:pPr marL="14288" indent="-14288">
              <a:spcBef>
                <a:spcPct val="0"/>
              </a:spcBef>
            </a:pPr>
            <a:endParaRPr kumimoji="1" lang="ja-JP" altLang="en-US" sz="2800" dirty="0">
              <a:latin typeface="Calibri" charset="0"/>
            </a:endParaRPr>
          </a:p>
          <a:p>
            <a:pPr marL="14288" indent="-14288"/>
            <a:endParaRPr lang="en-US" dirty="0"/>
          </a:p>
        </p:txBody>
      </p:sp>
      <p:sp>
        <p:nvSpPr>
          <p:cNvPr id="4" name="Google Shape;680;p39">
            <a:extLst>
              <a:ext uri="{FF2B5EF4-FFF2-40B4-BE49-F238E27FC236}">
                <a16:creationId xmlns:a16="http://schemas.microsoft.com/office/drawing/2014/main" id="{157718A3-7D24-4626-B14F-20CF5817B654}"/>
              </a:ext>
            </a:extLst>
          </p:cNvPr>
          <p:cNvSpPr/>
          <p:nvPr/>
        </p:nvSpPr>
        <p:spPr>
          <a:xfrm>
            <a:off x="305890" y="1056648"/>
            <a:ext cx="687757" cy="687799"/>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A picture containing text&#10;&#10;Description automatically generated">
            <a:extLst>
              <a:ext uri="{FF2B5EF4-FFF2-40B4-BE49-F238E27FC236}">
                <a16:creationId xmlns:a16="http://schemas.microsoft.com/office/drawing/2014/main" id="{BA3B500B-DB7A-4207-B8F6-2FFFCA814276}"/>
              </a:ext>
            </a:extLst>
          </p:cNvPr>
          <p:cNvPicPr>
            <a:picLocks noChangeAspect="1"/>
          </p:cNvPicPr>
          <p:nvPr/>
        </p:nvPicPr>
        <p:blipFill rotWithShape="1">
          <a:blip r:embed="rId2"/>
          <a:srcRect l="21847" t="25094" r="26296" b="26491"/>
          <a:stretch/>
        </p:blipFill>
        <p:spPr>
          <a:xfrm>
            <a:off x="7589520" y="2330228"/>
            <a:ext cx="4269909" cy="3009763"/>
          </a:xfrm>
          <a:prstGeom prst="rect">
            <a:avLst/>
          </a:prstGeom>
        </p:spPr>
      </p:pic>
    </p:spTree>
    <p:extLst>
      <p:ext uri="{BB962C8B-B14F-4D97-AF65-F5344CB8AC3E}">
        <p14:creationId xmlns:p14="http://schemas.microsoft.com/office/powerpoint/2010/main" val="2049067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p:txBody>
          <a:bodyPr/>
          <a:lstStyle/>
          <a:p>
            <a:r>
              <a:rPr lang="en-IE" dirty="0"/>
              <a:t>AMAZON MARKETPLACE</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962443"/>
            <a:ext cx="10169418" cy="3245241"/>
          </a:xfrm>
        </p:spPr>
        <p:txBody>
          <a:bodyPr/>
          <a:lstStyle/>
          <a:p>
            <a:r>
              <a:rPr lang="en-US" dirty="0"/>
              <a:t>The power of the Amazon.com e-commerce platform is hard to absorb. Over 2 million third-party sellers use Amazon Marketplace as the platform to facilitate anyone to sell directly to the end-user or online customer. </a:t>
            </a:r>
          </a:p>
          <a:p>
            <a:endParaRPr lang="en-US" dirty="0"/>
          </a:p>
          <a:p>
            <a:r>
              <a:rPr lang="en-US" dirty="0"/>
              <a:t>Amazon takes a referral fee from each sale.  The seller takes on merchandising responsibilities and manages their prices.</a:t>
            </a:r>
          </a:p>
          <a:p>
            <a:endParaRPr lang="en-US" dirty="0"/>
          </a:p>
          <a:p>
            <a:r>
              <a:rPr lang="en-US" b="1" dirty="0">
                <a:solidFill>
                  <a:srgbClr val="EC2179"/>
                </a:solidFill>
              </a:rPr>
              <a:t>FIND OUT MORE </a:t>
            </a:r>
          </a:p>
          <a:p>
            <a:pPr>
              <a:spcBef>
                <a:spcPts val="0"/>
              </a:spcBef>
            </a:pPr>
            <a:r>
              <a:rPr lang="en-US" dirty="0"/>
              <a:t>How to start an Amazon Marketplace business</a:t>
            </a:r>
          </a:p>
          <a:p>
            <a:pPr>
              <a:lnSpc>
                <a:spcPct val="100000"/>
              </a:lnSpc>
              <a:spcBef>
                <a:spcPts val="0"/>
              </a:spcBef>
            </a:pPr>
            <a:r>
              <a:rPr lang="en-US" sz="2400" dirty="0">
                <a:hlinkClick r:id="rId2"/>
              </a:rPr>
              <a:t>https://startups.co.uk/how-to-start-an-amazon-marketplace-business/</a:t>
            </a:r>
            <a:endParaRPr lang="en-US" sz="2400" dirty="0"/>
          </a:p>
          <a:p>
            <a:endParaRPr lang="en-US" dirty="0"/>
          </a:p>
          <a:p>
            <a:endParaRPr lang="en-IE" dirty="0"/>
          </a:p>
        </p:txBody>
      </p:sp>
      <p:pic>
        <p:nvPicPr>
          <p:cNvPr id="5" name="Picture 4">
            <a:extLst>
              <a:ext uri="{FF2B5EF4-FFF2-40B4-BE49-F238E27FC236}">
                <a16:creationId xmlns:a16="http://schemas.microsoft.com/office/drawing/2014/main" id="{7AB6BBAA-EF3D-4211-803A-FD94F56C3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840" y="1097580"/>
            <a:ext cx="678204" cy="616673"/>
          </a:xfrm>
          <a:prstGeom prst="rect">
            <a:avLst/>
          </a:prstGeom>
        </p:spPr>
      </p:pic>
    </p:spTree>
    <p:extLst>
      <p:ext uri="{BB962C8B-B14F-4D97-AF65-F5344CB8AC3E}">
        <p14:creationId xmlns:p14="http://schemas.microsoft.com/office/powerpoint/2010/main" val="254637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75006" y="526016"/>
            <a:ext cx="9649486" cy="697353"/>
          </a:xfrm>
        </p:spPr>
        <p:txBody>
          <a:bodyPr/>
          <a:lstStyle/>
          <a:p>
            <a:r>
              <a:rPr lang="en-IE" dirty="0"/>
              <a:t>AMAZON MARKETPLACE</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097580"/>
            <a:ext cx="10169418" cy="3245241"/>
          </a:xfrm>
        </p:spPr>
        <p:txBody>
          <a:bodyPr/>
          <a:lstStyle/>
          <a:p>
            <a:r>
              <a:rPr lang="en-US" b="1" dirty="0">
                <a:solidFill>
                  <a:srgbClr val="EC2179"/>
                </a:solidFill>
              </a:rPr>
              <a:t>Amazon advantages</a:t>
            </a:r>
          </a:p>
          <a:p>
            <a:pPr marL="342900" indent="-342900">
              <a:buClr>
                <a:srgbClr val="EC2179"/>
              </a:buClr>
              <a:buFont typeface="Arial" charset="0"/>
              <a:buChar char="•"/>
            </a:pPr>
            <a:r>
              <a:rPr lang="en-US" dirty="0"/>
              <a:t>Amazon has brand name power</a:t>
            </a:r>
          </a:p>
          <a:p>
            <a:pPr marL="342900" indent="-342900">
              <a:buClr>
                <a:srgbClr val="EC2179"/>
              </a:buClr>
              <a:buFont typeface="Arial" charset="0"/>
              <a:buChar char="•"/>
            </a:pPr>
            <a:r>
              <a:rPr lang="en-US" dirty="0"/>
              <a:t>Most unique monthly visitors of included marketplaces</a:t>
            </a:r>
          </a:p>
          <a:p>
            <a:pPr marL="342900" indent="-342900">
              <a:buClr>
                <a:srgbClr val="EC2179"/>
              </a:buClr>
              <a:buFont typeface="Arial" charset="0"/>
              <a:buChar char="•"/>
            </a:pPr>
            <a:r>
              <a:rPr lang="en-US" dirty="0"/>
              <a:t>Low bounce rate and high daily time on site</a:t>
            </a:r>
          </a:p>
          <a:p>
            <a:pPr>
              <a:buClr>
                <a:srgbClr val="EC2179"/>
              </a:buClr>
            </a:pPr>
            <a:endParaRPr lang="en-US" sz="100" dirty="0"/>
          </a:p>
          <a:p>
            <a:r>
              <a:rPr lang="en-US" b="1" dirty="0">
                <a:solidFill>
                  <a:srgbClr val="EC2179"/>
                </a:solidFill>
              </a:rPr>
              <a:t>Amazon challenges</a:t>
            </a:r>
          </a:p>
          <a:p>
            <a:pPr marL="342900" indent="-342900">
              <a:buClr>
                <a:srgbClr val="EC2179"/>
              </a:buClr>
              <a:buFont typeface="Arial" charset="0"/>
              <a:buChar char="•"/>
            </a:pPr>
            <a:r>
              <a:rPr lang="en-US" dirty="0"/>
              <a:t>Free membership features are limited and come with high listing fees</a:t>
            </a:r>
          </a:p>
          <a:p>
            <a:pPr marL="342900" indent="-342900">
              <a:buClr>
                <a:srgbClr val="EC2179"/>
              </a:buClr>
              <a:buFont typeface="Arial" charset="0"/>
              <a:buChar char="•"/>
            </a:pPr>
            <a:r>
              <a:rPr lang="en-US" dirty="0"/>
              <a:t>Major competition. Amazon has a lot of merchants you’ll have to compete with.</a:t>
            </a:r>
          </a:p>
          <a:p>
            <a:pPr marL="342900" indent="-342900">
              <a:buClr>
                <a:srgbClr val="EC2179"/>
              </a:buClr>
              <a:buFont typeface="Arial" charset="0"/>
              <a:buChar char="•"/>
            </a:pPr>
            <a:r>
              <a:rPr lang="en-US" dirty="0"/>
              <a:t>Depending on the situation, you won’t get your money for 14 to 90 days after selling an item. </a:t>
            </a:r>
          </a:p>
          <a:p>
            <a:pPr marL="342900" indent="-342900">
              <a:buClr>
                <a:srgbClr val="EC2179"/>
              </a:buClr>
              <a:buFont typeface="Arial" charset="0"/>
              <a:buChar char="•"/>
            </a:pPr>
            <a:r>
              <a:rPr lang="en-US" dirty="0"/>
              <a:t>Lack of brand development - Individual seller names are not emphasized when purchasing items on Amazon</a:t>
            </a:r>
          </a:p>
          <a:p>
            <a:endParaRPr lang="en-US" dirty="0"/>
          </a:p>
          <a:p>
            <a:endParaRPr lang="en-IE" dirty="0"/>
          </a:p>
        </p:txBody>
      </p:sp>
      <p:pic>
        <p:nvPicPr>
          <p:cNvPr id="5" name="Picture 4">
            <a:extLst>
              <a:ext uri="{FF2B5EF4-FFF2-40B4-BE49-F238E27FC236}">
                <a16:creationId xmlns:a16="http://schemas.microsoft.com/office/drawing/2014/main" id="{7AB6BBAA-EF3D-4211-803A-FD94F56C3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40" y="1097580"/>
            <a:ext cx="678204" cy="616673"/>
          </a:xfrm>
          <a:prstGeom prst="rect">
            <a:avLst/>
          </a:prstGeom>
        </p:spPr>
      </p:pic>
    </p:spTree>
    <p:extLst>
      <p:ext uri="{BB962C8B-B14F-4D97-AF65-F5344CB8AC3E}">
        <p14:creationId xmlns:p14="http://schemas.microsoft.com/office/powerpoint/2010/main" val="143247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p:txBody>
          <a:bodyPr/>
          <a:lstStyle/>
          <a:p>
            <a:r>
              <a:rPr lang="en-IE" dirty="0"/>
              <a:t>AMAZON MARKETPLACE</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962443"/>
            <a:ext cx="10169418" cy="3245241"/>
          </a:xfrm>
        </p:spPr>
        <p:txBody>
          <a:bodyPr/>
          <a:lstStyle/>
          <a:p>
            <a:r>
              <a:rPr lang="en-US" b="1" dirty="0">
                <a:solidFill>
                  <a:srgbClr val="EC2179"/>
                </a:solidFill>
              </a:rPr>
              <a:t>Some selling tips</a:t>
            </a:r>
          </a:p>
          <a:p>
            <a:pPr marL="342900" indent="-342900">
              <a:buClr>
                <a:srgbClr val="EC2179"/>
              </a:buClr>
              <a:buFont typeface="Arial" charset="0"/>
              <a:buChar char="•"/>
            </a:pPr>
            <a:r>
              <a:rPr lang="en-US" dirty="0">
                <a:solidFill>
                  <a:schemeClr val="tx1"/>
                </a:solidFill>
              </a:rPr>
              <a:t>Think about how you will ship your items. Amazon provides a fulfillment service that many sellers choose to use. Simply ship your inventory to an Amazon warehouse, and when an item sells, they will ship your item. They also take care of returns and customer service.</a:t>
            </a:r>
          </a:p>
          <a:p>
            <a:pPr marL="342900" indent="-342900">
              <a:buClr>
                <a:srgbClr val="EC2179"/>
              </a:buClr>
              <a:buFont typeface="Arial" charset="0"/>
              <a:buChar char="•"/>
            </a:pPr>
            <a:r>
              <a:rPr lang="en-US" dirty="0">
                <a:solidFill>
                  <a:schemeClr val="tx1"/>
                </a:solidFill>
              </a:rPr>
              <a:t>When the time is right, consider upgrading your membership to unlock extra features. Upgrading will give you access to tools like bulk uploading and enhanced editing.</a:t>
            </a:r>
          </a:p>
          <a:p>
            <a:endParaRPr lang="en-US" dirty="0"/>
          </a:p>
          <a:p>
            <a:endParaRPr lang="en-IE" dirty="0"/>
          </a:p>
        </p:txBody>
      </p:sp>
      <p:pic>
        <p:nvPicPr>
          <p:cNvPr id="5" name="Picture 4">
            <a:extLst>
              <a:ext uri="{FF2B5EF4-FFF2-40B4-BE49-F238E27FC236}">
                <a16:creationId xmlns:a16="http://schemas.microsoft.com/office/drawing/2014/main" id="{7AB6BBAA-EF3D-4211-803A-FD94F56C3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40" y="1097580"/>
            <a:ext cx="678204" cy="616673"/>
          </a:xfrm>
          <a:prstGeom prst="rect">
            <a:avLst/>
          </a:prstGeom>
        </p:spPr>
      </p:pic>
    </p:spTree>
    <p:extLst>
      <p:ext uri="{BB962C8B-B14F-4D97-AF65-F5344CB8AC3E}">
        <p14:creationId xmlns:p14="http://schemas.microsoft.com/office/powerpoint/2010/main" val="2596343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597634" y="661210"/>
            <a:ext cx="4498366" cy="1573990"/>
          </a:xfrm>
        </p:spPr>
        <p:txBody>
          <a:bodyPr>
            <a:normAutofit/>
          </a:bodyPr>
          <a:lstStyle/>
          <a:p>
            <a:r>
              <a:rPr lang="en-IE" sz="3200" dirty="0"/>
              <a:t>AMAZON </a:t>
            </a:r>
          </a:p>
          <a:p>
            <a:r>
              <a:rPr lang="en-IE" sz="3200" dirty="0"/>
              <a:t>MARKETPLACE - </a:t>
            </a:r>
            <a:r>
              <a:rPr lang="en-IE" sz="3200" dirty="0">
                <a:solidFill>
                  <a:schemeClr val="bg1"/>
                </a:solidFill>
                <a:highlight>
                  <a:srgbClr val="C54A9A"/>
                </a:highlight>
              </a:rPr>
              <a:t>WATCH</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962443"/>
            <a:ext cx="10169418" cy="3245241"/>
          </a:xfrm>
        </p:spPr>
        <p:txBody>
          <a:bodyPr/>
          <a:lstStyle/>
          <a:p>
            <a:endParaRPr lang="en-US" dirty="0"/>
          </a:p>
          <a:p>
            <a:endParaRPr lang="en-IE" dirty="0"/>
          </a:p>
        </p:txBody>
      </p:sp>
      <p:pic>
        <p:nvPicPr>
          <p:cNvPr id="5" name="Picture 4">
            <a:extLst>
              <a:ext uri="{FF2B5EF4-FFF2-40B4-BE49-F238E27FC236}">
                <a16:creationId xmlns:a16="http://schemas.microsoft.com/office/drawing/2014/main" id="{7AB6BBAA-EF3D-4211-803A-FD94F56C32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840" y="1097580"/>
            <a:ext cx="678204" cy="616673"/>
          </a:xfrm>
          <a:prstGeom prst="rect">
            <a:avLst/>
          </a:prstGeom>
        </p:spPr>
      </p:pic>
      <p:pic>
        <p:nvPicPr>
          <p:cNvPr id="4" name="Online Media 3" title="How To Sell On UK Amazon For Beginners - The Ultimate Guide 2020 - Amazon FBA Step By Step 2020">
            <a:hlinkClick r:id="" action="ppaction://media"/>
            <a:extLst>
              <a:ext uri="{FF2B5EF4-FFF2-40B4-BE49-F238E27FC236}">
                <a16:creationId xmlns:a16="http://schemas.microsoft.com/office/drawing/2014/main" id="{C8277DC5-91DE-481E-BE14-E94E7165CE2B}"/>
              </a:ext>
            </a:extLst>
          </p:cNvPr>
          <p:cNvPicPr>
            <a:picLocks noRot="1" noChangeAspect="1"/>
          </p:cNvPicPr>
          <p:nvPr>
            <a:videoFile r:link="rId1"/>
          </p:nvPr>
        </p:nvPicPr>
        <p:blipFill>
          <a:blip r:embed="rId5"/>
          <a:stretch>
            <a:fillRect/>
          </a:stretch>
        </p:blipFill>
        <p:spPr>
          <a:xfrm>
            <a:off x="6310102" y="167215"/>
            <a:ext cx="4965928" cy="2805750"/>
          </a:xfrm>
          <a:prstGeom prst="rect">
            <a:avLst/>
          </a:prstGeom>
        </p:spPr>
      </p:pic>
      <p:sp>
        <p:nvSpPr>
          <p:cNvPr id="7" name="TextBox 6">
            <a:extLst>
              <a:ext uri="{FF2B5EF4-FFF2-40B4-BE49-F238E27FC236}">
                <a16:creationId xmlns:a16="http://schemas.microsoft.com/office/drawing/2014/main" id="{FB6A0875-8C59-4023-AE8D-F25FFFE59C12}"/>
              </a:ext>
            </a:extLst>
          </p:cNvPr>
          <p:cNvSpPr txBox="1"/>
          <p:nvPr/>
        </p:nvSpPr>
        <p:spPr>
          <a:xfrm>
            <a:off x="660400" y="2538622"/>
            <a:ext cx="4965928" cy="3693319"/>
          </a:xfrm>
          <a:prstGeom prst="rect">
            <a:avLst/>
          </a:prstGeom>
          <a:noFill/>
        </p:spPr>
        <p:txBody>
          <a:bodyPr wrap="square">
            <a:spAutoFit/>
          </a:bodyPr>
          <a:lstStyle/>
          <a:p>
            <a:r>
              <a:rPr lang="en-GB" sz="2400" dirty="0">
                <a:solidFill>
                  <a:srgbClr val="030303"/>
                </a:solidFill>
              </a:rPr>
              <a:t>Very practical videos taking you through a</a:t>
            </a:r>
            <a:r>
              <a:rPr lang="en-GB" sz="2400" b="0" i="0" dirty="0">
                <a:solidFill>
                  <a:srgbClr val="030303"/>
                </a:solidFill>
                <a:effectLst/>
              </a:rPr>
              <a:t>ll the steps to build an Amazon business in 2020 and 2021.</a:t>
            </a:r>
          </a:p>
          <a:p>
            <a:r>
              <a:rPr lang="en-GB" sz="2400" dirty="0">
                <a:solidFill>
                  <a:srgbClr val="030303"/>
                </a:solidFill>
              </a:rPr>
              <a:t>While the video relates to AMAZON UK and DE, the principles apply to all other AMAZON EU marketplaces.</a:t>
            </a:r>
          </a:p>
          <a:p>
            <a:r>
              <a:rPr lang="en-GB" sz="2400" b="0" i="0" dirty="0">
                <a:solidFill>
                  <a:srgbClr val="030303"/>
                </a:solidFill>
                <a:effectLst/>
              </a:rPr>
              <a:t>Here is a link to same - </a:t>
            </a:r>
            <a:r>
              <a:rPr lang="en-GB" sz="2400" dirty="0">
                <a:hlinkClick r:id="rId6"/>
              </a:rPr>
              <a:t>Amazon Europe Marketplaces - The Complete List &amp; Overview (sermondo.com)</a:t>
            </a:r>
            <a:r>
              <a:rPr lang="en-GB" sz="2400" b="0" i="0" dirty="0">
                <a:solidFill>
                  <a:srgbClr val="030303"/>
                </a:solidFill>
                <a:effectLst/>
              </a:rPr>
              <a:t> </a:t>
            </a:r>
            <a:br>
              <a:rPr lang="en-GB" dirty="0"/>
            </a:br>
            <a:endParaRPr lang="en-IE" dirty="0"/>
          </a:p>
        </p:txBody>
      </p:sp>
      <p:pic>
        <p:nvPicPr>
          <p:cNvPr id="10" name="Online Media 9" title="HOW TO START WITH Amazon FBA GERMANY - Step by Step">
            <a:hlinkClick r:id="" action="ppaction://media"/>
            <a:extLst>
              <a:ext uri="{FF2B5EF4-FFF2-40B4-BE49-F238E27FC236}">
                <a16:creationId xmlns:a16="http://schemas.microsoft.com/office/drawing/2014/main" id="{C37F0A07-34A5-4017-B667-83CD62BB7843}"/>
              </a:ext>
            </a:extLst>
          </p:cNvPr>
          <p:cNvPicPr>
            <a:picLocks noRot="1" noChangeAspect="1"/>
          </p:cNvPicPr>
          <p:nvPr>
            <a:videoFile r:link="rId2"/>
          </p:nvPr>
        </p:nvPicPr>
        <p:blipFill>
          <a:blip r:embed="rId7"/>
          <a:stretch>
            <a:fillRect/>
          </a:stretch>
        </p:blipFill>
        <p:spPr>
          <a:xfrm>
            <a:off x="6310102" y="3239770"/>
            <a:ext cx="4965929" cy="2805750"/>
          </a:xfrm>
          <a:prstGeom prst="rect">
            <a:avLst/>
          </a:prstGeom>
        </p:spPr>
      </p:pic>
    </p:spTree>
    <p:extLst>
      <p:ext uri="{BB962C8B-B14F-4D97-AF65-F5344CB8AC3E}">
        <p14:creationId xmlns:p14="http://schemas.microsoft.com/office/powerpoint/2010/main" val="18241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p:txBody>
          <a:bodyPr/>
          <a:lstStyle/>
          <a:p>
            <a:r>
              <a:rPr lang="en-IE" dirty="0">
                <a:solidFill>
                  <a:schemeClr val="tx1"/>
                </a:solidFill>
              </a:rPr>
              <a:t>eBay</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962443"/>
            <a:ext cx="10169418" cy="3245241"/>
          </a:xfrm>
        </p:spPr>
        <p:txBody>
          <a:bodyPr/>
          <a:lstStyle/>
          <a:p>
            <a:pPr fontAlgn="base"/>
            <a:r>
              <a:rPr lang="en-IE" dirty="0">
                <a:solidFill>
                  <a:schemeClr val="tx1"/>
                </a:solidFill>
              </a:rPr>
              <a:t>eBay.com is an online auction and shopping website in which people and businesses buy and sell a broad variety of goods and services worldwide. </a:t>
            </a:r>
          </a:p>
          <a:p>
            <a:pPr fontAlgn="base"/>
            <a:endParaRPr lang="en-IE" dirty="0">
              <a:solidFill>
                <a:schemeClr val="tx1"/>
              </a:solidFill>
            </a:endParaRPr>
          </a:p>
          <a:p>
            <a:pPr fontAlgn="base"/>
            <a:r>
              <a:rPr lang="en-US" dirty="0">
                <a:solidFill>
                  <a:schemeClr val="tx1"/>
                </a:solidFill>
              </a:rPr>
              <a:t>eBay is a contemporary to Amazon and has similar presence on the internet, but the business model is slightly different. It is the largest C2C (consumer to consumer) marketplace on the internet, it provides a possibility to sell nearly anything you want by setting up an auction as well as by a fixed price.</a:t>
            </a:r>
          </a:p>
          <a:p>
            <a:pPr fontAlgn="base"/>
            <a:endParaRPr lang="en-IE" dirty="0"/>
          </a:p>
          <a:p>
            <a:r>
              <a:rPr lang="en-IE" b="1" dirty="0">
                <a:solidFill>
                  <a:srgbClr val="EC2179"/>
                </a:solidFill>
              </a:rPr>
              <a:t>FIND OUT MORE   </a:t>
            </a:r>
            <a:r>
              <a:rPr lang="en-IE" dirty="0">
                <a:hlinkClick r:id="rId2"/>
              </a:rPr>
              <a:t>https://sellercentre.ebay.co.uk/</a:t>
            </a:r>
            <a:r>
              <a:rPr lang="en-IE" dirty="0"/>
              <a:t> </a:t>
            </a:r>
          </a:p>
          <a:p>
            <a:endParaRPr lang="en-US" dirty="0"/>
          </a:p>
          <a:p>
            <a:endParaRPr lang="en-IE" dirty="0"/>
          </a:p>
        </p:txBody>
      </p:sp>
      <p:pic>
        <p:nvPicPr>
          <p:cNvPr id="6" name="Picture 5">
            <a:extLst>
              <a:ext uri="{FF2B5EF4-FFF2-40B4-BE49-F238E27FC236}">
                <a16:creationId xmlns:a16="http://schemas.microsoft.com/office/drawing/2014/main" id="{8D6EAD82-3B0F-4E23-8F84-567B06DF2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14" y="1025207"/>
            <a:ext cx="796249" cy="796249"/>
          </a:xfrm>
          <a:prstGeom prst="rect">
            <a:avLst/>
          </a:prstGeom>
        </p:spPr>
      </p:pic>
    </p:spTree>
    <p:extLst>
      <p:ext uri="{BB962C8B-B14F-4D97-AF65-F5344CB8AC3E}">
        <p14:creationId xmlns:p14="http://schemas.microsoft.com/office/powerpoint/2010/main" val="2202989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a:extLst>
              <a:ext uri="{FF2B5EF4-FFF2-40B4-BE49-F238E27FC236}">
                <a16:creationId xmlns:a16="http://schemas.microsoft.com/office/drawing/2014/main" id="{DB7F892A-BDBC-466F-BC89-C71B2F20170B}"/>
              </a:ext>
            </a:extLst>
          </p:cNvPr>
          <p:cNvSpPr>
            <a:spLocks noChangeAspect="1" noChangeArrowheads="1"/>
          </p:cNvSpPr>
          <p:nvPr/>
        </p:nvSpPr>
        <p:spPr bwMode="auto">
          <a:xfrm>
            <a:off x="426720" y="-2240280"/>
            <a:ext cx="5821680" cy="58216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a:extLst>
              <a:ext uri="{FF2B5EF4-FFF2-40B4-BE49-F238E27FC236}">
                <a16:creationId xmlns:a16="http://schemas.microsoft.com/office/drawing/2014/main" id="{F1AC6DDE-AD48-432D-993C-8435B36BF9D6}"/>
              </a:ext>
            </a:extLst>
          </p:cNvPr>
          <p:cNvSpPr txBox="1"/>
          <p:nvPr/>
        </p:nvSpPr>
        <p:spPr>
          <a:xfrm>
            <a:off x="426720" y="107538"/>
            <a:ext cx="10226040" cy="861774"/>
          </a:xfrm>
          <a:prstGeom prst="rect">
            <a:avLst/>
          </a:prstGeom>
          <a:noFill/>
        </p:spPr>
        <p:txBody>
          <a:bodyPr wrap="square" rtlCol="0">
            <a:spAutoFit/>
          </a:bodyPr>
          <a:lstStyle/>
          <a:p>
            <a:r>
              <a:rPr lang="en-IE" sz="3200" b="1" dirty="0">
                <a:solidFill>
                  <a:srgbClr val="1EB3DD"/>
                </a:solidFill>
              </a:rPr>
              <a:t>IN STEP THREE, YOU WILL LEARN</a:t>
            </a:r>
            <a:endParaRPr lang="en-US" sz="3200" b="1" dirty="0">
              <a:solidFill>
                <a:srgbClr val="1EB3DD"/>
              </a:solidFill>
            </a:endParaRPr>
          </a:p>
          <a:p>
            <a:endParaRPr lang="en-IE" dirty="0"/>
          </a:p>
        </p:txBody>
      </p:sp>
      <p:sp>
        <p:nvSpPr>
          <p:cNvPr id="10" name="TextBox 9">
            <a:extLst>
              <a:ext uri="{FF2B5EF4-FFF2-40B4-BE49-F238E27FC236}">
                <a16:creationId xmlns:a16="http://schemas.microsoft.com/office/drawing/2014/main" id="{CA4B084E-BA17-4DAB-9407-CFB55608347A}"/>
              </a:ext>
            </a:extLst>
          </p:cNvPr>
          <p:cNvSpPr txBox="1"/>
          <p:nvPr/>
        </p:nvSpPr>
        <p:spPr>
          <a:xfrm>
            <a:off x="1539240" y="788147"/>
            <a:ext cx="10451234" cy="923330"/>
          </a:xfrm>
          <a:prstGeom prst="rect">
            <a:avLst/>
          </a:prstGeom>
          <a:noFill/>
        </p:spPr>
        <p:txBody>
          <a:bodyPr wrap="square">
            <a:spAutoFit/>
          </a:bodyPr>
          <a:lstStyle/>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11" name="TextBox 10">
            <a:extLst>
              <a:ext uri="{FF2B5EF4-FFF2-40B4-BE49-F238E27FC236}">
                <a16:creationId xmlns:a16="http://schemas.microsoft.com/office/drawing/2014/main" id="{A7C787D4-D6B3-4731-BF75-866F3D0FEC36}"/>
              </a:ext>
            </a:extLst>
          </p:cNvPr>
          <p:cNvSpPr txBox="1"/>
          <p:nvPr/>
        </p:nvSpPr>
        <p:spPr>
          <a:xfrm>
            <a:off x="1750926" y="1065146"/>
            <a:ext cx="8663074" cy="2862322"/>
          </a:xfrm>
          <a:prstGeom prst="rect">
            <a:avLst/>
          </a:prstGeom>
          <a:noFill/>
        </p:spPr>
        <p:txBody>
          <a:bodyPr wrap="square">
            <a:spAutoFit/>
          </a:bodyPr>
          <a:lstStyle/>
          <a:p>
            <a:r>
              <a:rPr lang="en-US" dirty="0">
                <a:solidFill>
                  <a:srgbClr val="1EB3DD"/>
                </a:solidFill>
              </a:rPr>
              <a:t>								PAGES</a:t>
            </a:r>
          </a:p>
          <a:p>
            <a:r>
              <a:rPr lang="en-US" dirty="0">
                <a:solidFill>
                  <a:srgbClr val="1EB3DD"/>
                </a:solidFill>
              </a:rPr>
              <a:t>Being in Business - </a:t>
            </a:r>
            <a:r>
              <a:rPr lang="en-US" sz="1800" dirty="0">
                <a:solidFill>
                  <a:srgbClr val="1EB3DD"/>
                </a:solidFill>
              </a:rPr>
              <a:t>Making Products Vs. Delivering A Service		3- 18</a:t>
            </a:r>
          </a:p>
          <a:p>
            <a:r>
              <a:rPr lang="en-US" dirty="0">
                <a:solidFill>
                  <a:srgbClr val="1EB3DD"/>
                </a:solidFill>
              </a:rPr>
              <a:t>Start through an Online Business					19- 42</a:t>
            </a:r>
          </a:p>
          <a:p>
            <a:r>
              <a:rPr lang="en-US" sz="1800" dirty="0">
                <a:solidFill>
                  <a:srgbClr val="1EB3DD"/>
                </a:solidFill>
              </a:rPr>
              <a:t>Start up </a:t>
            </a:r>
            <a:r>
              <a:rPr lang="en-US" dirty="0">
                <a:solidFill>
                  <a:srgbClr val="1EB3DD"/>
                </a:solidFill>
              </a:rPr>
              <a:t>in business with </a:t>
            </a:r>
            <a:r>
              <a:rPr lang="en-US" sz="1800" dirty="0">
                <a:solidFill>
                  <a:srgbClr val="1EB3DD"/>
                </a:solidFill>
              </a:rPr>
              <a:t>your own website				43 -45</a:t>
            </a:r>
          </a:p>
          <a:p>
            <a:r>
              <a:rPr lang="en-US" dirty="0">
                <a:solidFill>
                  <a:srgbClr val="1EB3DD"/>
                </a:solidFill>
              </a:rPr>
              <a:t>Operations – The ‘How’ of Being in Business				46- 62</a:t>
            </a:r>
          </a:p>
          <a:p>
            <a:r>
              <a:rPr lang="en-GB" dirty="0">
                <a:solidFill>
                  <a:srgbClr val="1EB3DD"/>
                </a:solidFill>
              </a:rPr>
              <a:t>The Legal Part of Getting into Business					63-73</a:t>
            </a:r>
          </a:p>
          <a:p>
            <a:endParaRPr lang="en-US" dirty="0">
              <a:solidFill>
                <a:srgbClr val="1EB3DD"/>
              </a:solidFill>
            </a:endParaRPr>
          </a:p>
          <a:p>
            <a:r>
              <a:rPr lang="en-US" sz="1800" dirty="0">
                <a:solidFill>
                  <a:schemeClr val="bg1"/>
                </a:solidFill>
              </a:rPr>
              <a:t>Operating through your own website</a:t>
            </a:r>
          </a:p>
          <a:p>
            <a:r>
              <a:rPr lang="en-US" dirty="0">
                <a:solidFill>
                  <a:srgbClr val="1EB3DD"/>
                </a:solidFill>
              </a:rPr>
              <a:t> </a:t>
            </a:r>
          </a:p>
          <a:p>
            <a:endParaRPr lang="en-US" sz="1800" dirty="0">
              <a:solidFill>
                <a:srgbClr val="1EB3DD"/>
              </a:solidFill>
            </a:endParaRPr>
          </a:p>
        </p:txBody>
      </p:sp>
      <p:sp>
        <p:nvSpPr>
          <p:cNvPr id="2" name="TextBox 1">
            <a:extLst>
              <a:ext uri="{FF2B5EF4-FFF2-40B4-BE49-F238E27FC236}">
                <a16:creationId xmlns:a16="http://schemas.microsoft.com/office/drawing/2014/main" id="{27986E56-B134-47FB-8273-80151168BA7F}"/>
              </a:ext>
            </a:extLst>
          </p:cNvPr>
          <p:cNvSpPr txBox="1"/>
          <p:nvPr/>
        </p:nvSpPr>
        <p:spPr>
          <a:xfrm>
            <a:off x="4063249" y="3616971"/>
            <a:ext cx="6482080" cy="2616101"/>
          </a:xfrm>
          <a:prstGeom prst="rect">
            <a:avLst/>
          </a:prstGeom>
          <a:noFill/>
        </p:spPr>
        <p:txBody>
          <a:bodyPr wrap="square" rtlCol="0">
            <a:spAutoFit/>
          </a:bodyPr>
          <a:lstStyle/>
          <a:p>
            <a:r>
              <a:rPr lang="en-IE" dirty="0">
                <a:solidFill>
                  <a:srgbClr val="F26B27"/>
                </a:solidFill>
              </a:rPr>
              <a:t>Step 3 is focused on building on your research findings from Step 2 and bringing it into the planning of your operations. We have been careful to make this learning as accessible as possible.  This content is very much about ‘common sense’ – a much needed ingredient in setting up your business </a:t>
            </a:r>
            <a:r>
              <a:rPr lang="en-IE" dirty="0">
                <a:solidFill>
                  <a:srgbClr val="F26B27"/>
                </a:solidFill>
                <a:sym typeface="Wingdings" panose="05000000000000000000" pitchFamily="2" charset="2"/>
              </a:rPr>
              <a:t></a:t>
            </a:r>
            <a:endParaRPr lang="en-IE" dirty="0">
              <a:solidFill>
                <a:srgbClr val="F26B27"/>
              </a:solidFill>
            </a:endParaRPr>
          </a:p>
          <a:p>
            <a:endParaRPr lang="en-IE" dirty="0">
              <a:solidFill>
                <a:srgbClr val="F26B27"/>
              </a:solidFill>
            </a:endParaRPr>
          </a:p>
          <a:p>
            <a:r>
              <a:rPr lang="en-IE" sz="2800" dirty="0">
                <a:solidFill>
                  <a:schemeClr val="bg1"/>
                </a:solidFill>
                <a:highlight>
                  <a:srgbClr val="F26B27"/>
                </a:highlight>
              </a:rPr>
              <a:t>COMMON SENSE IS A FLOWER THAT DOESN’T GROW IN EVERYONE’S GARDEN !</a:t>
            </a:r>
          </a:p>
        </p:txBody>
      </p:sp>
      <p:grpSp>
        <p:nvGrpSpPr>
          <p:cNvPr id="15" name="Group 14">
            <a:extLst>
              <a:ext uri="{FF2B5EF4-FFF2-40B4-BE49-F238E27FC236}">
                <a16:creationId xmlns:a16="http://schemas.microsoft.com/office/drawing/2014/main" id="{EE4D67CB-CB47-4183-B11F-FF2825B856B2}"/>
              </a:ext>
            </a:extLst>
          </p:cNvPr>
          <p:cNvGrpSpPr/>
          <p:nvPr/>
        </p:nvGrpSpPr>
        <p:grpSpPr>
          <a:xfrm>
            <a:off x="1705699" y="4185038"/>
            <a:ext cx="2231310" cy="1633907"/>
            <a:chOff x="4896377" y="4309068"/>
            <a:chExt cx="3006708" cy="2054584"/>
          </a:xfrm>
        </p:grpSpPr>
        <p:pic>
          <p:nvPicPr>
            <p:cNvPr id="16" name="Picture 15">
              <a:extLst>
                <a:ext uri="{FF2B5EF4-FFF2-40B4-BE49-F238E27FC236}">
                  <a16:creationId xmlns:a16="http://schemas.microsoft.com/office/drawing/2014/main" id="{990F82D3-2E4B-44BD-89EA-D29EB75BF1C0}"/>
                </a:ext>
              </a:extLst>
            </p:cNvPr>
            <p:cNvPicPr>
              <a:picLocks noChangeAspect="1"/>
            </p:cNvPicPr>
            <p:nvPr/>
          </p:nvPicPr>
          <p:blipFill>
            <a:blip r:embed="rId2"/>
            <a:stretch>
              <a:fillRect/>
            </a:stretch>
          </p:blipFill>
          <p:spPr>
            <a:xfrm>
              <a:off x="4896377" y="4309068"/>
              <a:ext cx="3006708" cy="2054584"/>
            </a:xfrm>
            <a:prstGeom prst="rect">
              <a:avLst/>
            </a:prstGeom>
          </p:spPr>
        </p:pic>
        <p:pic>
          <p:nvPicPr>
            <p:cNvPr id="17" name="Picture 16" descr="Icon&#10;&#10;Description automatically generated">
              <a:extLst>
                <a:ext uri="{FF2B5EF4-FFF2-40B4-BE49-F238E27FC236}">
                  <a16:creationId xmlns:a16="http://schemas.microsoft.com/office/drawing/2014/main" id="{C01677D1-EA15-4B24-A684-D9583BD85282}"/>
                </a:ext>
              </a:extLst>
            </p:cNvPr>
            <p:cNvPicPr>
              <a:picLocks noChangeAspect="1"/>
            </p:cNvPicPr>
            <p:nvPr/>
          </p:nvPicPr>
          <p:blipFill>
            <a:blip r:embed="rId3"/>
            <a:stretch>
              <a:fillRect/>
            </a:stretch>
          </p:blipFill>
          <p:spPr>
            <a:xfrm>
              <a:off x="5227631" y="5239573"/>
              <a:ext cx="194895" cy="212551"/>
            </a:xfrm>
            <a:prstGeom prst="rect">
              <a:avLst/>
            </a:prstGeom>
          </p:spPr>
        </p:pic>
      </p:grpSp>
    </p:spTree>
    <p:extLst>
      <p:ext uri="{BB962C8B-B14F-4D97-AF65-F5344CB8AC3E}">
        <p14:creationId xmlns:p14="http://schemas.microsoft.com/office/powerpoint/2010/main" val="30616509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75006" y="725978"/>
            <a:ext cx="9649486" cy="697353"/>
          </a:xfrm>
        </p:spPr>
        <p:txBody>
          <a:bodyPr/>
          <a:lstStyle/>
          <a:p>
            <a:r>
              <a:rPr lang="en-IE" dirty="0">
                <a:solidFill>
                  <a:schemeClr val="tx1"/>
                </a:solidFill>
              </a:rPr>
              <a:t>eBay</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962443"/>
            <a:ext cx="10169418" cy="3245241"/>
          </a:xfrm>
        </p:spPr>
        <p:txBody>
          <a:bodyPr/>
          <a:lstStyle/>
          <a:p>
            <a:pPr fontAlgn="base"/>
            <a:r>
              <a:rPr lang="en-IE" b="1" dirty="0">
                <a:solidFill>
                  <a:srgbClr val="EC2179"/>
                </a:solidFill>
              </a:rPr>
              <a:t>eBay pros</a:t>
            </a:r>
            <a:endParaRPr lang="en-IE" dirty="0">
              <a:solidFill>
                <a:srgbClr val="EC2179"/>
              </a:solidFill>
            </a:endParaRPr>
          </a:p>
          <a:p>
            <a:pPr marL="342900" indent="-342900" fontAlgn="base">
              <a:spcBef>
                <a:spcPts val="300"/>
              </a:spcBef>
              <a:buClr>
                <a:srgbClr val="EC2179"/>
              </a:buClr>
              <a:buFont typeface="Arial" charset="0"/>
              <a:buChar char="•"/>
            </a:pPr>
            <a:r>
              <a:rPr lang="en-IE" dirty="0">
                <a:solidFill>
                  <a:schemeClr val="tx1"/>
                </a:solidFill>
              </a:rPr>
              <a:t>Users stay on the site for much longer than most other marketplaces</a:t>
            </a:r>
          </a:p>
          <a:p>
            <a:pPr marL="342900" indent="-342900" fontAlgn="base">
              <a:spcBef>
                <a:spcPts val="300"/>
              </a:spcBef>
              <a:buClr>
                <a:srgbClr val="EC2179"/>
              </a:buClr>
              <a:buFont typeface="Arial" charset="0"/>
              <a:buChar char="•"/>
            </a:pPr>
            <a:r>
              <a:rPr lang="en-IE" dirty="0" err="1">
                <a:solidFill>
                  <a:schemeClr val="tx1"/>
                </a:solidFill>
              </a:rPr>
              <a:t>Ebay</a:t>
            </a:r>
            <a:r>
              <a:rPr lang="en-IE" dirty="0">
                <a:solidFill>
                  <a:schemeClr val="tx1"/>
                </a:solidFill>
              </a:rPr>
              <a:t> offers many customization options for listing an item</a:t>
            </a:r>
          </a:p>
          <a:p>
            <a:pPr marL="342900" indent="-342900" fontAlgn="base">
              <a:spcBef>
                <a:spcPts val="300"/>
              </a:spcBef>
              <a:buClr>
                <a:srgbClr val="EC2179"/>
              </a:buClr>
              <a:buFont typeface="Arial" charset="0"/>
              <a:buChar char="•"/>
            </a:pPr>
            <a:r>
              <a:rPr lang="en-IE" dirty="0">
                <a:solidFill>
                  <a:schemeClr val="tx1"/>
                </a:solidFill>
              </a:rPr>
              <a:t>Auction-style listings can drive higher revenues for sellers</a:t>
            </a:r>
          </a:p>
          <a:p>
            <a:pPr marL="342900" indent="-342900" fontAlgn="base">
              <a:spcBef>
                <a:spcPts val="300"/>
              </a:spcBef>
              <a:buClr>
                <a:srgbClr val="EC2179"/>
              </a:buClr>
              <a:buFont typeface="Arial" charset="0"/>
              <a:buChar char="•"/>
            </a:pPr>
            <a:endParaRPr lang="en-IE" sz="800" dirty="0"/>
          </a:p>
          <a:p>
            <a:pPr fontAlgn="base">
              <a:spcBef>
                <a:spcPts val="300"/>
              </a:spcBef>
              <a:buClr>
                <a:srgbClr val="EC2179"/>
              </a:buClr>
            </a:pPr>
            <a:r>
              <a:rPr lang="en-IE" b="1" dirty="0">
                <a:solidFill>
                  <a:srgbClr val="EC2179"/>
                </a:solidFill>
              </a:rPr>
              <a:t>eBay cons</a:t>
            </a:r>
            <a:endParaRPr lang="en-IE" dirty="0">
              <a:solidFill>
                <a:srgbClr val="EC2179"/>
              </a:solidFill>
            </a:endParaRPr>
          </a:p>
          <a:p>
            <a:pPr marL="342900" indent="-342900" fontAlgn="base">
              <a:spcBef>
                <a:spcPts val="300"/>
              </a:spcBef>
              <a:buClr>
                <a:srgbClr val="EC2179"/>
              </a:buClr>
              <a:buFont typeface="Arial" charset="0"/>
              <a:buChar char="•"/>
            </a:pPr>
            <a:r>
              <a:rPr lang="en-IE" dirty="0">
                <a:solidFill>
                  <a:schemeClr val="tx1"/>
                </a:solidFill>
              </a:rPr>
              <a:t>Fee per sale is much higher than almost every other marketplace</a:t>
            </a:r>
          </a:p>
          <a:p>
            <a:pPr marL="342900" indent="-342900" fontAlgn="base">
              <a:spcBef>
                <a:spcPts val="300"/>
              </a:spcBef>
              <a:buClr>
                <a:srgbClr val="EC2179"/>
              </a:buClr>
              <a:buFont typeface="Arial" charset="0"/>
              <a:buChar char="•"/>
            </a:pPr>
            <a:r>
              <a:rPr lang="en-IE" dirty="0">
                <a:solidFill>
                  <a:schemeClr val="tx1"/>
                </a:solidFill>
              </a:rPr>
              <a:t>Unique visits per seller are very low and customers tend to be looking for lowest price possible</a:t>
            </a:r>
          </a:p>
          <a:p>
            <a:pPr marL="342900" indent="-342900" fontAlgn="base">
              <a:spcBef>
                <a:spcPts val="300"/>
              </a:spcBef>
              <a:buClr>
                <a:srgbClr val="EC2179"/>
              </a:buClr>
              <a:buFont typeface="Arial" charset="0"/>
              <a:buChar char="•"/>
            </a:pPr>
            <a:r>
              <a:rPr lang="en-IE" dirty="0">
                <a:solidFill>
                  <a:schemeClr val="tx1"/>
                </a:solidFill>
              </a:rPr>
              <a:t>Email support is not available</a:t>
            </a:r>
          </a:p>
          <a:p>
            <a:endParaRPr lang="en-US" dirty="0">
              <a:solidFill>
                <a:schemeClr val="tx1"/>
              </a:solidFill>
            </a:endParaRPr>
          </a:p>
          <a:p>
            <a:endParaRPr lang="en-IE" dirty="0"/>
          </a:p>
        </p:txBody>
      </p:sp>
      <p:pic>
        <p:nvPicPr>
          <p:cNvPr id="6" name="Picture 5">
            <a:extLst>
              <a:ext uri="{FF2B5EF4-FFF2-40B4-BE49-F238E27FC236}">
                <a16:creationId xmlns:a16="http://schemas.microsoft.com/office/drawing/2014/main" id="{8D6EAD82-3B0F-4E23-8F84-567B06DF2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14" y="1025207"/>
            <a:ext cx="796249" cy="796249"/>
          </a:xfrm>
          <a:prstGeom prst="rect">
            <a:avLst/>
          </a:prstGeom>
        </p:spPr>
      </p:pic>
    </p:spTree>
    <p:extLst>
      <p:ext uri="{BB962C8B-B14F-4D97-AF65-F5344CB8AC3E}">
        <p14:creationId xmlns:p14="http://schemas.microsoft.com/office/powerpoint/2010/main" val="7086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75006" y="840976"/>
            <a:ext cx="9649486" cy="697353"/>
          </a:xfrm>
        </p:spPr>
        <p:txBody>
          <a:bodyPr/>
          <a:lstStyle/>
          <a:p>
            <a:r>
              <a:rPr lang="en-IE" dirty="0">
                <a:solidFill>
                  <a:schemeClr val="tx1"/>
                </a:solidFill>
              </a:rPr>
              <a:t>eBay</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554221"/>
            <a:ext cx="10169418" cy="3245241"/>
          </a:xfrm>
        </p:spPr>
        <p:txBody>
          <a:bodyPr/>
          <a:lstStyle/>
          <a:p>
            <a:r>
              <a:rPr lang="en-US" dirty="0">
                <a:solidFill>
                  <a:schemeClr val="tx1"/>
                </a:solidFill>
              </a:rPr>
              <a:t>eBay.com pricing and features overview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i="1" dirty="0">
                <a:solidFill>
                  <a:srgbClr val="EC2179"/>
                </a:solidFill>
              </a:rPr>
              <a:t>Make sure to list your products as “Buy it Now” rather than auction items.</a:t>
            </a:r>
          </a:p>
          <a:p>
            <a:endParaRPr lang="en-US" dirty="0"/>
          </a:p>
          <a:p>
            <a:endParaRPr lang="en-IE" dirty="0"/>
          </a:p>
        </p:txBody>
      </p:sp>
      <p:pic>
        <p:nvPicPr>
          <p:cNvPr id="6" name="Picture 5">
            <a:extLst>
              <a:ext uri="{FF2B5EF4-FFF2-40B4-BE49-F238E27FC236}">
                <a16:creationId xmlns:a16="http://schemas.microsoft.com/office/drawing/2014/main" id="{8D6EAD82-3B0F-4E23-8F84-567B06DF2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14" y="1025207"/>
            <a:ext cx="796249" cy="796249"/>
          </a:xfrm>
          <a:prstGeom prst="rect">
            <a:avLst/>
          </a:prstGeom>
        </p:spPr>
      </p:pic>
      <p:pic>
        <p:nvPicPr>
          <p:cNvPr id="5" name="Picture 4">
            <a:extLst>
              <a:ext uri="{FF2B5EF4-FFF2-40B4-BE49-F238E27FC236}">
                <a16:creationId xmlns:a16="http://schemas.microsoft.com/office/drawing/2014/main" id="{E459CBDD-1FEC-4589-8310-35B46EE2D093}"/>
              </a:ext>
            </a:extLst>
          </p:cNvPr>
          <p:cNvPicPr>
            <a:picLocks noChangeAspect="1"/>
          </p:cNvPicPr>
          <p:nvPr/>
        </p:nvPicPr>
        <p:blipFill>
          <a:blip r:embed="rId3"/>
          <a:stretch>
            <a:fillRect/>
          </a:stretch>
        </p:blipFill>
        <p:spPr>
          <a:xfrm>
            <a:off x="2543749" y="2209670"/>
            <a:ext cx="7267062" cy="2987299"/>
          </a:xfrm>
          <a:prstGeom prst="rect">
            <a:avLst/>
          </a:prstGeom>
        </p:spPr>
      </p:pic>
    </p:spTree>
    <p:extLst>
      <p:ext uri="{BB962C8B-B14F-4D97-AF65-F5344CB8AC3E}">
        <p14:creationId xmlns:p14="http://schemas.microsoft.com/office/powerpoint/2010/main" val="1879045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lstStyle/>
          <a:p>
            <a:r>
              <a:rPr lang="en-IE" dirty="0"/>
              <a:t>ETSY</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088714"/>
            <a:ext cx="10169418" cy="3245241"/>
          </a:xfrm>
        </p:spPr>
        <p:txBody>
          <a:bodyPr/>
          <a:lstStyle/>
          <a:p>
            <a:pPr marL="14288" lvl="1" algn="just"/>
            <a:r>
              <a:rPr lang="en-IE" dirty="0">
                <a:solidFill>
                  <a:srgbClr val="003841"/>
                </a:solidFill>
              </a:rPr>
              <a:t>Etsy is the global marketplace for unique and creative goods. It claims to be “a place where creativity lives and thrives because it’s powered by people. We help our </a:t>
            </a:r>
            <a:r>
              <a:rPr lang="en-IE" dirty="0">
                <a:solidFill>
                  <a:srgbClr val="003841"/>
                </a:solidFill>
                <a:hlinkClick r:id="rId2">
                  <a:extLst>
                    <a:ext uri="{A12FA001-AC4F-418D-AE19-62706E023703}">
                      <ahyp:hlinkClr xmlns:ahyp="http://schemas.microsoft.com/office/drawing/2018/hyperlinkcolor" val="tx"/>
                    </a:ext>
                  </a:extLst>
                </a:hlinkClick>
              </a:rPr>
              <a:t>community of sellers</a:t>
            </a:r>
            <a:r>
              <a:rPr lang="en-IE" dirty="0">
                <a:solidFill>
                  <a:srgbClr val="003841"/>
                </a:solidFill>
              </a:rPr>
              <a:t> turn their ideas into successful businesses”.  Their platform connects with </a:t>
            </a:r>
            <a:r>
              <a:rPr lang="en-IE" dirty="0">
                <a:solidFill>
                  <a:srgbClr val="003841"/>
                </a:solidFill>
                <a:hlinkClick r:id="rId3">
                  <a:extLst>
                    <a:ext uri="{A12FA001-AC4F-418D-AE19-62706E023703}">
                      <ahyp:hlinkClr xmlns:ahyp="http://schemas.microsoft.com/office/drawing/2018/hyperlinkcolor" val="tx"/>
                    </a:ext>
                  </a:extLst>
                </a:hlinkClick>
              </a:rPr>
              <a:t>millions of buyers</a:t>
            </a:r>
            <a:r>
              <a:rPr lang="en-IE" dirty="0">
                <a:solidFill>
                  <a:srgbClr val="003841"/>
                </a:solidFill>
              </a:rPr>
              <a:t> looking for an alternative - “something special with a human touch, for those moments in life that deserve imagination”.</a:t>
            </a:r>
          </a:p>
          <a:p>
            <a:pPr marL="14288" lvl="1" algn="just"/>
            <a:endParaRPr lang="en-IE" sz="800" dirty="0">
              <a:solidFill>
                <a:srgbClr val="003841"/>
              </a:solidFill>
            </a:endParaRPr>
          </a:p>
          <a:p>
            <a:pPr fontAlgn="base">
              <a:spcBef>
                <a:spcPts val="300"/>
              </a:spcBef>
            </a:pPr>
            <a:r>
              <a:rPr lang="en-IE" b="1" dirty="0">
                <a:solidFill>
                  <a:srgbClr val="EC2179"/>
                </a:solidFill>
              </a:rPr>
              <a:t>Etsy pros</a:t>
            </a:r>
            <a:endParaRPr lang="en-IE" sz="2000" dirty="0">
              <a:solidFill>
                <a:srgbClr val="EC2179"/>
              </a:solidFill>
            </a:endParaRPr>
          </a:p>
          <a:p>
            <a:pPr marL="342900" indent="-342900" fontAlgn="base">
              <a:spcBef>
                <a:spcPts val="300"/>
              </a:spcBef>
              <a:buClr>
                <a:srgbClr val="EC2179"/>
              </a:buClr>
              <a:buFont typeface="Arial" charset="0"/>
              <a:buChar char="•"/>
            </a:pPr>
            <a:r>
              <a:rPr lang="en-IE" dirty="0">
                <a:solidFill>
                  <a:schemeClr val="tx1"/>
                </a:solidFill>
              </a:rPr>
              <a:t>Seller profiles and store items are major focus of item listing pages</a:t>
            </a:r>
            <a:endParaRPr lang="en-IE" sz="2000" dirty="0">
              <a:solidFill>
                <a:schemeClr val="tx1"/>
              </a:solidFill>
            </a:endParaRPr>
          </a:p>
          <a:p>
            <a:pPr marL="342900" indent="-342900" fontAlgn="base">
              <a:spcBef>
                <a:spcPts val="300"/>
              </a:spcBef>
              <a:buClr>
                <a:srgbClr val="EC2179"/>
              </a:buClr>
              <a:buFont typeface="Arial" charset="0"/>
              <a:buChar char="•"/>
            </a:pPr>
            <a:r>
              <a:rPr lang="en-IE" dirty="0">
                <a:solidFill>
                  <a:schemeClr val="tx1"/>
                </a:solidFill>
              </a:rPr>
              <a:t>There are millions of unique visitors each month</a:t>
            </a:r>
            <a:endParaRPr lang="en-IE" sz="2000" dirty="0">
              <a:solidFill>
                <a:schemeClr val="tx1"/>
              </a:solidFill>
            </a:endParaRPr>
          </a:p>
          <a:p>
            <a:pPr marL="342900" indent="-342900" fontAlgn="base">
              <a:spcBef>
                <a:spcPts val="300"/>
              </a:spcBef>
              <a:buClr>
                <a:srgbClr val="EC2179"/>
              </a:buClr>
              <a:buFont typeface="Arial" charset="0"/>
              <a:buChar char="•"/>
            </a:pPr>
            <a:r>
              <a:rPr lang="en-IE" dirty="0">
                <a:solidFill>
                  <a:schemeClr val="tx1"/>
                </a:solidFill>
              </a:rPr>
              <a:t>Low bounce rate and high daily time on site</a:t>
            </a:r>
          </a:p>
          <a:p>
            <a:pPr marL="342900" indent="-342900" fontAlgn="base">
              <a:spcBef>
                <a:spcPts val="300"/>
              </a:spcBef>
              <a:buClr>
                <a:srgbClr val="EC2179"/>
              </a:buClr>
              <a:buFont typeface="Arial" charset="0"/>
              <a:buChar char="•"/>
            </a:pPr>
            <a:endParaRPr lang="en-IE" sz="500" dirty="0"/>
          </a:p>
          <a:p>
            <a:pPr fontAlgn="base">
              <a:spcBef>
                <a:spcPts val="300"/>
              </a:spcBef>
            </a:pPr>
            <a:r>
              <a:rPr lang="en-IE" b="1" dirty="0">
                <a:solidFill>
                  <a:srgbClr val="EC2179"/>
                </a:solidFill>
              </a:rPr>
              <a:t>Etsy cons</a:t>
            </a:r>
            <a:endParaRPr lang="en-IE" sz="2000" dirty="0">
              <a:solidFill>
                <a:srgbClr val="EC2179"/>
              </a:solidFill>
            </a:endParaRPr>
          </a:p>
          <a:p>
            <a:pPr marL="342900" indent="-342900" fontAlgn="base">
              <a:spcBef>
                <a:spcPts val="300"/>
              </a:spcBef>
              <a:buClr>
                <a:srgbClr val="EC2179"/>
              </a:buClr>
              <a:buFont typeface="Arial" charset="0"/>
              <a:buChar char="•"/>
            </a:pPr>
            <a:r>
              <a:rPr lang="en-IE" dirty="0">
                <a:solidFill>
                  <a:schemeClr val="tx1"/>
                </a:solidFill>
              </a:rPr>
              <a:t>Focused on niche items, but because of seller quantity, items are often overly abundant or impossible to find</a:t>
            </a:r>
            <a:endParaRPr lang="en-IE" sz="2000" dirty="0">
              <a:solidFill>
                <a:schemeClr val="tx1"/>
              </a:solidFill>
            </a:endParaRPr>
          </a:p>
          <a:p>
            <a:pPr marL="342900" indent="-342900" fontAlgn="base">
              <a:spcBef>
                <a:spcPts val="300"/>
              </a:spcBef>
              <a:buClr>
                <a:srgbClr val="EC2179"/>
              </a:buClr>
              <a:buFont typeface="Arial" charset="0"/>
              <a:buChar char="•"/>
            </a:pPr>
            <a:r>
              <a:rPr lang="en-IE" dirty="0">
                <a:solidFill>
                  <a:schemeClr val="tx1"/>
                </a:solidFill>
              </a:rPr>
              <a:t>High fee per sales accompanied by a moderate fee per listing</a:t>
            </a:r>
            <a:endParaRPr lang="en-IE" sz="2000" dirty="0">
              <a:solidFill>
                <a:schemeClr val="tx1"/>
              </a:solidFill>
            </a:endParaRPr>
          </a:p>
          <a:p>
            <a:pPr marL="14288" lvl="1" algn="just"/>
            <a:endParaRPr lang="en-IE" dirty="0">
              <a:solidFill>
                <a:srgbClr val="00384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400" i="1" dirty="0">
                <a:solidFill>
                  <a:srgbClr val="EC2179"/>
                </a:solidFill>
              </a:rPr>
              <a:t>Make sure to list your products as “Buy it Now” rather than auction items.</a:t>
            </a:r>
          </a:p>
          <a:p>
            <a:endParaRPr lang="en-US" dirty="0"/>
          </a:p>
          <a:p>
            <a:endParaRPr lang="en-IE" dirty="0"/>
          </a:p>
        </p:txBody>
      </p:sp>
      <p:pic>
        <p:nvPicPr>
          <p:cNvPr id="7" name="Picture 6">
            <a:extLst>
              <a:ext uri="{FF2B5EF4-FFF2-40B4-BE49-F238E27FC236}">
                <a16:creationId xmlns:a16="http://schemas.microsoft.com/office/drawing/2014/main" id="{247428EA-813A-4102-98A1-3772321D7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01" y="1088714"/>
            <a:ext cx="465507" cy="465507"/>
          </a:xfrm>
          <a:prstGeom prst="rect">
            <a:avLst/>
          </a:prstGeom>
        </p:spPr>
      </p:pic>
    </p:spTree>
    <p:extLst>
      <p:ext uri="{BB962C8B-B14F-4D97-AF65-F5344CB8AC3E}">
        <p14:creationId xmlns:p14="http://schemas.microsoft.com/office/powerpoint/2010/main" val="2618205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lstStyle/>
          <a:p>
            <a:r>
              <a:rPr lang="en-IE" dirty="0"/>
              <a:t>ETSY </a:t>
            </a:r>
            <a:r>
              <a:rPr lang="en-US" sz="3600" dirty="0">
                <a:solidFill>
                  <a:schemeClr val="bg1"/>
                </a:solidFill>
                <a:highlight>
                  <a:srgbClr val="F26B27"/>
                </a:highlight>
              </a:rPr>
              <a:t>an example</a:t>
            </a:r>
            <a:endParaRPr lang="en-IE" dirty="0"/>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088714"/>
            <a:ext cx="5973338" cy="3245241"/>
          </a:xfrm>
        </p:spPr>
        <p:txBody>
          <a:bodyPr/>
          <a:lstStyle/>
          <a:p>
            <a:pPr>
              <a:tabLst>
                <a:tab pos="3416300" algn="l"/>
              </a:tabLst>
            </a:pPr>
            <a:r>
              <a:rPr lang="en-US" sz="2400" dirty="0">
                <a:solidFill>
                  <a:schemeClr val="tx1"/>
                </a:solidFill>
              </a:rPr>
              <a:t>Franziska Lienberger of </a:t>
            </a:r>
            <a:r>
              <a:rPr lang="en-US" sz="2400" dirty="0" err="1">
                <a:solidFill>
                  <a:schemeClr val="tx1"/>
                </a:solidFill>
              </a:rPr>
              <a:t>Irishfeltfairy</a:t>
            </a:r>
            <a:r>
              <a:rPr lang="en-US" sz="2400" dirty="0">
                <a:solidFill>
                  <a:schemeClr val="tx1"/>
                </a:solidFill>
              </a:rPr>
              <a:t>, Ireland. Originally from Switzerland, Franziska  crafts </a:t>
            </a:r>
            <a:r>
              <a:rPr lang="en-US" sz="2400" dirty="0" err="1">
                <a:solidFill>
                  <a:schemeClr val="tx1"/>
                </a:solidFill>
              </a:rPr>
              <a:t>iittle</a:t>
            </a:r>
            <a:r>
              <a:rPr lang="en-US" sz="2400" dirty="0">
                <a:solidFill>
                  <a:schemeClr val="tx1"/>
                </a:solidFill>
              </a:rPr>
              <a:t> fairies and leprechauns made from felt.</a:t>
            </a:r>
          </a:p>
          <a:p>
            <a:pPr>
              <a:tabLst>
                <a:tab pos="3416300" algn="l"/>
              </a:tabLst>
            </a:pPr>
            <a:endParaRPr lang="en-US" sz="800" dirty="0">
              <a:solidFill>
                <a:schemeClr val="tx1"/>
              </a:solidFill>
            </a:endParaRPr>
          </a:p>
          <a:p>
            <a:pPr>
              <a:tabLst>
                <a:tab pos="3416300" algn="l"/>
              </a:tabLst>
            </a:pPr>
            <a:r>
              <a:rPr lang="en-US" b="1" dirty="0">
                <a:solidFill>
                  <a:srgbClr val="C54A9A"/>
                </a:solidFill>
              </a:rPr>
              <a:t>Her</a:t>
            </a:r>
            <a:r>
              <a:rPr lang="en-US" sz="2400" b="1" dirty="0">
                <a:solidFill>
                  <a:srgbClr val="C54A9A"/>
                </a:solidFill>
              </a:rPr>
              <a:t> USP</a:t>
            </a:r>
            <a:r>
              <a:rPr lang="en-US" sz="2400" b="1" dirty="0">
                <a:solidFill>
                  <a:schemeClr val="tx1"/>
                </a:solidFill>
              </a:rPr>
              <a:t>: </a:t>
            </a:r>
            <a:r>
              <a:rPr lang="en-US" sz="2400" dirty="0">
                <a:solidFill>
                  <a:schemeClr val="tx1"/>
                </a:solidFill>
              </a:rPr>
              <a:t>They are one off - each </a:t>
            </a:r>
            <a:r>
              <a:rPr lang="en-US" dirty="0">
                <a:solidFill>
                  <a:schemeClr val="tx1"/>
                </a:solidFill>
              </a:rPr>
              <a:t>fairy creation</a:t>
            </a:r>
            <a:r>
              <a:rPr lang="en-US" sz="2400" dirty="0">
                <a:solidFill>
                  <a:schemeClr val="tx1"/>
                </a:solidFill>
              </a:rPr>
              <a:t> is unique!</a:t>
            </a:r>
          </a:p>
          <a:p>
            <a:pPr>
              <a:tabLst>
                <a:tab pos="3416300" algn="l"/>
              </a:tabLst>
            </a:pPr>
            <a:endParaRPr lang="en-US" sz="800" b="1" dirty="0">
              <a:solidFill>
                <a:schemeClr val="tx1"/>
              </a:solidFill>
            </a:endParaRPr>
          </a:p>
          <a:p>
            <a:pPr marL="1879600" indent="-1879600">
              <a:tabLst>
                <a:tab pos="3416300" algn="l"/>
              </a:tabLst>
            </a:pPr>
            <a:r>
              <a:rPr lang="en-US" sz="2400" b="1" dirty="0">
                <a:solidFill>
                  <a:srgbClr val="C54A9A"/>
                </a:solidFill>
              </a:rPr>
              <a:t>Where she sells:  </a:t>
            </a:r>
            <a:r>
              <a:rPr lang="en-US" sz="2400" dirty="0">
                <a:solidFill>
                  <a:schemeClr val="tx1"/>
                </a:solidFill>
              </a:rPr>
              <a:t>On her own website</a:t>
            </a:r>
          </a:p>
          <a:p>
            <a:pPr marL="1879600" indent="-1879600">
              <a:tabLst>
                <a:tab pos="3416300" algn="l"/>
              </a:tabLst>
            </a:pPr>
            <a:r>
              <a:rPr lang="en-US" sz="2400" dirty="0">
                <a:solidFill>
                  <a:schemeClr val="tx1"/>
                </a:solidFill>
                <a:hlinkClick r:id="rId2">
                  <a:extLst>
                    <a:ext uri="{A12FA001-AC4F-418D-AE19-62706E023703}">
                      <ahyp:hlinkClr xmlns:ahyp="http://schemas.microsoft.com/office/drawing/2018/hyperlinkcolor" val="tx"/>
                    </a:ext>
                  </a:extLst>
                </a:hlinkClick>
              </a:rPr>
              <a:t>www.irishfeltfairy.com</a:t>
            </a:r>
            <a:r>
              <a:rPr lang="en-US" sz="2400" dirty="0">
                <a:solidFill>
                  <a:schemeClr val="tx1"/>
                </a:solidFill>
              </a:rPr>
              <a:t> and  on Etsy</a:t>
            </a:r>
          </a:p>
          <a:p>
            <a:pPr marL="1879600" indent="-1879600">
              <a:tabLst>
                <a:tab pos="3416300" algn="l"/>
              </a:tabLst>
            </a:pPr>
            <a:endParaRPr lang="en-US" sz="2000" dirty="0">
              <a:solidFill>
                <a:schemeClr val="tx1"/>
              </a:solidFill>
            </a:endParaRPr>
          </a:p>
          <a:p>
            <a:pPr marL="2509838" indent="-2509838">
              <a:tabLst>
                <a:tab pos="3416300" algn="l"/>
              </a:tabLst>
            </a:pPr>
            <a:r>
              <a:rPr lang="en-US" sz="2400" b="1" dirty="0">
                <a:solidFill>
                  <a:srgbClr val="C54A9A"/>
                </a:solidFill>
              </a:rPr>
              <a:t>Which site sells more?    </a:t>
            </a:r>
            <a:r>
              <a:rPr lang="en-US" sz="2400" dirty="0">
                <a:solidFill>
                  <a:schemeClr val="tx1"/>
                </a:solidFill>
              </a:rPr>
              <a:t>Etsy!!</a:t>
            </a:r>
          </a:p>
          <a:p>
            <a:pPr marL="2509838" indent="-2509838">
              <a:tabLst>
                <a:tab pos="3416300" algn="l"/>
              </a:tabLst>
            </a:pPr>
            <a:r>
              <a:rPr lang="en-US" sz="2400" dirty="0">
                <a:solidFill>
                  <a:schemeClr val="tx1"/>
                </a:solidFill>
                <a:hlinkClick r:id="rId3">
                  <a:extLst>
                    <a:ext uri="{A12FA001-AC4F-418D-AE19-62706E023703}">
                      <ahyp:hlinkClr xmlns:ahyp="http://schemas.microsoft.com/office/drawing/2018/hyperlinkcolor" val="tx"/>
                    </a:ext>
                  </a:extLst>
                </a:hlinkClick>
              </a:rPr>
              <a:t>www.etsy.com/ie/shop/IrishFeltFairy</a:t>
            </a:r>
            <a:endParaRPr lang="en-US" sz="2400" dirty="0">
              <a:solidFill>
                <a:schemeClr val="tx1"/>
              </a:solidFill>
            </a:endParaRPr>
          </a:p>
          <a:p>
            <a:pPr>
              <a:tabLst>
                <a:tab pos="3416300" algn="l"/>
              </a:tabLst>
            </a:pPr>
            <a:endParaRPr lang="en-US" sz="800" dirty="0">
              <a:solidFill>
                <a:schemeClr val="tx1"/>
              </a:solidFill>
            </a:endParaRPr>
          </a:p>
          <a:p>
            <a:endParaRPr lang="en-IE" dirty="0"/>
          </a:p>
        </p:txBody>
      </p:sp>
      <p:pic>
        <p:nvPicPr>
          <p:cNvPr id="7" name="Picture 6">
            <a:extLst>
              <a:ext uri="{FF2B5EF4-FFF2-40B4-BE49-F238E27FC236}">
                <a16:creationId xmlns:a16="http://schemas.microsoft.com/office/drawing/2014/main" id="{247428EA-813A-4102-98A1-3772321D7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01" y="1088714"/>
            <a:ext cx="465507" cy="465507"/>
          </a:xfrm>
          <a:prstGeom prst="rect">
            <a:avLst/>
          </a:prstGeom>
        </p:spPr>
      </p:pic>
      <p:pic>
        <p:nvPicPr>
          <p:cNvPr id="5" name="Picture 4">
            <a:extLst>
              <a:ext uri="{FF2B5EF4-FFF2-40B4-BE49-F238E27FC236}">
                <a16:creationId xmlns:a16="http://schemas.microsoft.com/office/drawing/2014/main" id="{ACFDE836-713F-4F82-8670-009A04D70218}"/>
              </a:ext>
            </a:extLst>
          </p:cNvPr>
          <p:cNvPicPr>
            <a:picLocks noChangeAspect="1"/>
          </p:cNvPicPr>
          <p:nvPr/>
        </p:nvPicPr>
        <p:blipFill>
          <a:blip r:embed="rId5"/>
          <a:stretch>
            <a:fillRect/>
          </a:stretch>
        </p:blipFill>
        <p:spPr>
          <a:xfrm>
            <a:off x="7881699" y="740037"/>
            <a:ext cx="4108052" cy="5044360"/>
          </a:xfrm>
          <a:prstGeom prst="rect">
            <a:avLst/>
          </a:prstGeom>
        </p:spPr>
      </p:pic>
    </p:spTree>
    <p:extLst>
      <p:ext uri="{BB962C8B-B14F-4D97-AF65-F5344CB8AC3E}">
        <p14:creationId xmlns:p14="http://schemas.microsoft.com/office/powerpoint/2010/main" val="1735386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lstStyle/>
          <a:p>
            <a:pPr algn="just"/>
            <a:r>
              <a:rPr lang="en-US" sz="3600" dirty="0">
                <a:solidFill>
                  <a:schemeClr val="tx1"/>
                </a:solidFill>
              </a:rPr>
              <a:t>SHOPIFY</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088714"/>
            <a:ext cx="10199898" cy="3245241"/>
          </a:xfrm>
        </p:spPr>
        <p:txBody>
          <a:bodyPr/>
          <a:lstStyle/>
          <a:p>
            <a:pPr algn="just"/>
            <a:r>
              <a:rPr lang="en-GB" sz="2200" b="0" i="0" dirty="0">
                <a:solidFill>
                  <a:schemeClr val="tx1"/>
                </a:solidFill>
                <a:effectLst/>
              </a:rPr>
              <a:t>Shopify is a unique online marketplace because it’s a website builder, but for ecommerce companies, that want to sell directly to consumer.   </a:t>
            </a:r>
          </a:p>
          <a:p>
            <a:pPr algn="just"/>
            <a:r>
              <a:rPr lang="en-GB" sz="2200" b="1" i="0" dirty="0">
                <a:solidFill>
                  <a:srgbClr val="C54A9A"/>
                </a:solidFill>
                <a:effectLst/>
              </a:rPr>
              <a:t>For a monthly fee, the advantages of selling on Shopify are:-</a:t>
            </a:r>
          </a:p>
          <a:p>
            <a:pPr algn="l">
              <a:buFont typeface="Arial" panose="020B0604020202020204" pitchFamily="34" charset="0"/>
              <a:buChar char="•"/>
            </a:pPr>
            <a:r>
              <a:rPr lang="en-GB" sz="2200" b="1" i="0" dirty="0">
                <a:solidFill>
                  <a:schemeClr val="tx1"/>
                </a:solidFill>
                <a:effectLst/>
              </a:rPr>
              <a:t>  Sell on your website versus a marketplace</a:t>
            </a:r>
            <a:endParaRPr lang="en-GB" sz="2200" b="0" i="0" dirty="0">
              <a:solidFill>
                <a:schemeClr val="tx1"/>
              </a:solidFill>
              <a:effectLst/>
            </a:endParaRPr>
          </a:p>
          <a:p>
            <a:pPr algn="l"/>
            <a:r>
              <a:rPr lang="en-GB" sz="2200" b="0" i="0" dirty="0">
                <a:solidFill>
                  <a:schemeClr val="tx1"/>
                </a:solidFill>
                <a:effectLst/>
              </a:rPr>
              <a:t>With Shopify, you get a website built for ecommerce companies. For example, you can choose from ecommerce web design templates, which make creating a website and transitioning to selling your site easier.</a:t>
            </a:r>
          </a:p>
          <a:p>
            <a:pPr algn="l">
              <a:buFont typeface="Arial" panose="020B0604020202020204" pitchFamily="34" charset="0"/>
              <a:buChar char="•"/>
            </a:pPr>
            <a:r>
              <a:rPr lang="en-GB" sz="2200" b="1" i="0" dirty="0">
                <a:solidFill>
                  <a:schemeClr val="tx1"/>
                </a:solidFill>
                <a:effectLst/>
              </a:rPr>
              <a:t>  Create an online store fast, without a development background</a:t>
            </a:r>
            <a:endParaRPr lang="en-GB" sz="2200" b="0" i="0" dirty="0">
              <a:solidFill>
                <a:schemeClr val="tx1"/>
              </a:solidFill>
              <a:effectLst/>
            </a:endParaRPr>
          </a:p>
          <a:p>
            <a:pPr algn="l"/>
            <a:r>
              <a:rPr lang="en-GB" sz="2200" b="0" i="0" dirty="0">
                <a:solidFill>
                  <a:schemeClr val="tx1"/>
                </a:solidFill>
                <a:effectLst/>
              </a:rPr>
              <a:t>The design templates, both free and paid, available from Shopify make it possible for anyone to launch an online store. Even if you don’t have a development background, you can confidently create and publish a store for your business.</a:t>
            </a:r>
          </a:p>
          <a:p>
            <a:pPr algn="l">
              <a:buFont typeface="Arial" panose="020B0604020202020204" pitchFamily="34" charset="0"/>
              <a:buChar char="•"/>
            </a:pPr>
            <a:r>
              <a:rPr lang="en-GB" sz="2200" b="1" i="0" dirty="0">
                <a:solidFill>
                  <a:schemeClr val="tx1"/>
                </a:solidFill>
                <a:effectLst/>
              </a:rPr>
              <a:t>  Launch Google and Facebook ads from within the platform</a:t>
            </a:r>
            <a:endParaRPr lang="en-GB" sz="2200" b="0" i="0" dirty="0">
              <a:solidFill>
                <a:schemeClr val="tx1"/>
              </a:solidFill>
              <a:effectLst/>
            </a:endParaRPr>
          </a:p>
          <a:p>
            <a:pPr algn="l"/>
            <a:r>
              <a:rPr lang="en-GB" sz="2200" b="0" i="0" dirty="0">
                <a:solidFill>
                  <a:schemeClr val="tx1"/>
                </a:solidFill>
                <a:effectLst/>
              </a:rPr>
              <a:t>Shopify also includes a built-in feature for advertising your products. Whether you want to launch ads on Facebook or Google, you can do it from within Shopify. </a:t>
            </a:r>
            <a:endParaRPr lang="en-US" sz="800" dirty="0">
              <a:solidFill>
                <a:schemeClr val="tx1"/>
              </a:solidFill>
            </a:endParaRPr>
          </a:p>
          <a:p>
            <a:endParaRPr lang="en-IE" dirty="0"/>
          </a:p>
        </p:txBody>
      </p:sp>
      <p:pic>
        <p:nvPicPr>
          <p:cNvPr id="5" name="Picture 4">
            <a:extLst>
              <a:ext uri="{FF2B5EF4-FFF2-40B4-BE49-F238E27FC236}">
                <a16:creationId xmlns:a16="http://schemas.microsoft.com/office/drawing/2014/main" id="{9567EA41-EB5E-4CCD-B551-4CAD92E7AAC9}"/>
              </a:ext>
            </a:extLst>
          </p:cNvPr>
          <p:cNvPicPr>
            <a:picLocks noChangeAspect="1"/>
          </p:cNvPicPr>
          <p:nvPr/>
        </p:nvPicPr>
        <p:blipFill>
          <a:blip r:embed="rId2"/>
          <a:stretch>
            <a:fillRect/>
          </a:stretch>
        </p:blipFill>
        <p:spPr>
          <a:xfrm>
            <a:off x="0" y="635796"/>
            <a:ext cx="1483855" cy="1584455"/>
          </a:xfrm>
          <a:prstGeom prst="rect">
            <a:avLst/>
          </a:prstGeom>
        </p:spPr>
      </p:pic>
    </p:spTree>
    <p:extLst>
      <p:ext uri="{BB962C8B-B14F-4D97-AF65-F5344CB8AC3E}">
        <p14:creationId xmlns:p14="http://schemas.microsoft.com/office/powerpoint/2010/main" val="2817790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lstStyle/>
          <a:p>
            <a:pPr algn="just"/>
            <a:r>
              <a:rPr lang="en-US" sz="3600" dirty="0">
                <a:solidFill>
                  <a:schemeClr val="tx1"/>
                </a:solidFill>
              </a:rPr>
              <a:t>SHOPIFY   </a:t>
            </a:r>
          </a:p>
        </p:txBody>
      </p:sp>
      <p:sp>
        <p:nvSpPr>
          <p:cNvPr id="8" name="TextBox 7">
            <a:extLst>
              <a:ext uri="{FF2B5EF4-FFF2-40B4-BE49-F238E27FC236}">
                <a16:creationId xmlns:a16="http://schemas.microsoft.com/office/drawing/2014/main" id="{F6CFCED3-9171-478D-B67A-EECFCA0566AB}"/>
              </a:ext>
            </a:extLst>
          </p:cNvPr>
          <p:cNvSpPr txBox="1"/>
          <p:nvPr/>
        </p:nvSpPr>
        <p:spPr>
          <a:xfrm>
            <a:off x="1739900" y="1213008"/>
            <a:ext cx="4356100" cy="3785652"/>
          </a:xfrm>
          <a:prstGeom prst="rect">
            <a:avLst/>
          </a:prstGeom>
          <a:noFill/>
        </p:spPr>
        <p:txBody>
          <a:bodyPr wrap="square">
            <a:spAutoFit/>
          </a:bodyPr>
          <a:lstStyle/>
          <a:p>
            <a:pPr algn="just"/>
            <a:r>
              <a:rPr lang="en-US" sz="2400" dirty="0"/>
              <a:t>Online Stores can be built on Shopify handling everything from marketing and payments, to secure checkout and shipping. Costs from €9/month. </a:t>
            </a:r>
          </a:p>
          <a:p>
            <a:pPr algn="just"/>
            <a:endParaRPr lang="en-US" sz="2400" dirty="0"/>
          </a:p>
          <a:p>
            <a:pPr algn="just"/>
            <a:r>
              <a:rPr lang="en-US" sz="2400" dirty="0">
                <a:hlinkClick r:id="rId2"/>
              </a:rPr>
              <a:t>www.shopify.com/examples</a:t>
            </a:r>
            <a:r>
              <a:rPr lang="en-US" sz="2400" dirty="0"/>
              <a:t> - examples of Shopify online stores with ecommerce template designs.</a:t>
            </a:r>
          </a:p>
        </p:txBody>
      </p:sp>
      <p:grpSp>
        <p:nvGrpSpPr>
          <p:cNvPr id="9" name="Group 8">
            <a:extLst>
              <a:ext uri="{FF2B5EF4-FFF2-40B4-BE49-F238E27FC236}">
                <a16:creationId xmlns:a16="http://schemas.microsoft.com/office/drawing/2014/main" id="{9E43FA27-87CC-4DEF-852F-20A3C1DFF52A}"/>
              </a:ext>
            </a:extLst>
          </p:cNvPr>
          <p:cNvGrpSpPr/>
          <p:nvPr/>
        </p:nvGrpSpPr>
        <p:grpSpPr>
          <a:xfrm>
            <a:off x="6024880" y="2244127"/>
            <a:ext cx="5580059" cy="3400865"/>
            <a:chOff x="3644279" y="2695592"/>
            <a:chExt cx="5864908" cy="3574471"/>
          </a:xfrm>
        </p:grpSpPr>
        <p:sp>
          <p:nvSpPr>
            <p:cNvPr id="10" name="Picture Placeholder 7">
              <a:extLst>
                <a:ext uri="{FF2B5EF4-FFF2-40B4-BE49-F238E27FC236}">
                  <a16:creationId xmlns:a16="http://schemas.microsoft.com/office/drawing/2014/main" id="{55A4E5D2-1324-455F-8E3C-12E978F986A5}"/>
                </a:ext>
              </a:extLst>
            </p:cNvPr>
            <p:cNvSpPr txBox="1">
              <a:spLocks/>
            </p:cNvSpPr>
            <p:nvPr/>
          </p:nvSpPr>
          <p:spPr>
            <a:xfrm>
              <a:off x="4502161" y="3025307"/>
              <a:ext cx="4207124" cy="2582742"/>
            </a:xfrm>
            <a:prstGeom prst="rect">
              <a:avLst/>
            </a:prstGeom>
            <a:blipFill>
              <a:blip r:embed="rId3"/>
              <a:srcRect/>
              <a:stretch>
                <a:fillRect l="-8581" t="1850" r="-10667" b="-1850"/>
              </a:stretch>
            </a:blipFill>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sz="3600" kern="1200" baseline="0">
                  <a:solidFill>
                    <a:schemeClr val="bg1">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defRPr/>
              </a:pPr>
              <a:endParaRPr lang="en-US" dirty="0"/>
            </a:p>
          </p:txBody>
        </p:sp>
        <p:pic>
          <p:nvPicPr>
            <p:cNvPr id="11" name="Picture 10">
              <a:hlinkClick r:id="rId2"/>
              <a:extLst>
                <a:ext uri="{FF2B5EF4-FFF2-40B4-BE49-F238E27FC236}">
                  <a16:creationId xmlns:a16="http://schemas.microsoft.com/office/drawing/2014/main" id="{2A903D32-C235-41EA-819A-552A0DB4039F}"/>
                </a:ext>
              </a:extLst>
            </p:cNvPr>
            <p:cNvPicPr>
              <a:picLocks noChangeAspect="1"/>
            </p:cNvPicPr>
            <p:nvPr/>
          </p:nvPicPr>
          <p:blipFill rotWithShape="1">
            <a:blip r:embed="rId4">
              <a:extLst>
                <a:ext uri="{28A0092B-C50C-407E-A947-70E740481C1C}">
                  <a14:useLocalDpi xmlns:a14="http://schemas.microsoft.com/office/drawing/2010/main" val="0"/>
                </a:ext>
              </a:extLst>
            </a:blip>
            <a:srcRect l="8387" t="10823" r="9307" b="5574"/>
            <a:stretch/>
          </p:blipFill>
          <p:spPr>
            <a:xfrm>
              <a:off x="3644279" y="2695592"/>
              <a:ext cx="5864908" cy="3574471"/>
            </a:xfrm>
            <a:prstGeom prst="rect">
              <a:avLst/>
            </a:prstGeom>
          </p:spPr>
        </p:pic>
      </p:grpSp>
      <p:sp>
        <p:nvSpPr>
          <p:cNvPr id="12" name="Oval 11">
            <a:hlinkClick r:id="rId2"/>
            <a:extLst>
              <a:ext uri="{FF2B5EF4-FFF2-40B4-BE49-F238E27FC236}">
                <a16:creationId xmlns:a16="http://schemas.microsoft.com/office/drawing/2014/main" id="{C53A0682-4741-4D29-B828-E41E17FC0382}"/>
              </a:ext>
            </a:extLst>
          </p:cNvPr>
          <p:cNvSpPr/>
          <p:nvPr/>
        </p:nvSpPr>
        <p:spPr>
          <a:xfrm>
            <a:off x="10312543" y="1085004"/>
            <a:ext cx="1685925" cy="1685925"/>
          </a:xfrm>
          <a:prstGeom prst="ellipse">
            <a:avLst/>
          </a:prstGeom>
          <a:solidFill>
            <a:srgbClr val="1EB3D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bg1"/>
                </a:solidFill>
              </a:rPr>
              <a:t>CLICK       HERE</a:t>
            </a:r>
          </a:p>
          <a:p>
            <a:pPr algn="ctr"/>
            <a:r>
              <a:rPr lang="en-US" sz="2000" b="1" dirty="0">
                <a:solidFill>
                  <a:schemeClr val="bg1"/>
                </a:solidFill>
              </a:rPr>
              <a:t>TO VIEW</a:t>
            </a:r>
          </a:p>
        </p:txBody>
      </p:sp>
      <p:pic>
        <p:nvPicPr>
          <p:cNvPr id="13" name="Picture 12">
            <a:extLst>
              <a:ext uri="{FF2B5EF4-FFF2-40B4-BE49-F238E27FC236}">
                <a16:creationId xmlns:a16="http://schemas.microsoft.com/office/drawing/2014/main" id="{638B9399-9630-453E-9381-69A8DCFE5F5C}"/>
              </a:ext>
            </a:extLst>
          </p:cNvPr>
          <p:cNvPicPr>
            <a:picLocks noChangeAspect="1"/>
          </p:cNvPicPr>
          <p:nvPr/>
        </p:nvPicPr>
        <p:blipFill>
          <a:blip r:embed="rId5"/>
          <a:stretch>
            <a:fillRect/>
          </a:stretch>
        </p:blipFill>
        <p:spPr>
          <a:xfrm>
            <a:off x="0" y="635796"/>
            <a:ext cx="1483855" cy="1584455"/>
          </a:xfrm>
          <a:prstGeom prst="rect">
            <a:avLst/>
          </a:prstGeom>
        </p:spPr>
      </p:pic>
    </p:spTree>
    <p:extLst>
      <p:ext uri="{BB962C8B-B14F-4D97-AF65-F5344CB8AC3E}">
        <p14:creationId xmlns:p14="http://schemas.microsoft.com/office/powerpoint/2010/main" val="2798709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lstStyle/>
          <a:p>
            <a:pPr algn="just"/>
            <a:r>
              <a:rPr lang="en-US" sz="3600" dirty="0">
                <a:solidFill>
                  <a:schemeClr val="tx1"/>
                </a:solidFill>
              </a:rPr>
              <a:t>SHOPIFY   </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03886" y="1088714"/>
            <a:ext cx="9580790" cy="3570361"/>
          </a:xfrm>
        </p:spPr>
        <p:txBody>
          <a:bodyPr/>
          <a:lstStyle/>
          <a:p>
            <a:pPr algn="just"/>
            <a:r>
              <a:rPr lang="en-GB" sz="2200" b="0" i="0" dirty="0">
                <a:solidFill>
                  <a:schemeClr val="tx1"/>
                </a:solidFill>
                <a:effectLst/>
              </a:rPr>
              <a:t>There are many tools in Shopify that will help you launch your business.</a:t>
            </a:r>
          </a:p>
          <a:p>
            <a:pPr algn="just"/>
            <a:r>
              <a:rPr lang="en-GB" sz="1600" dirty="0">
                <a:hlinkClick r:id="rId2"/>
              </a:rPr>
              <a:t>Free Business Tools - Online Tools for Small Businesses (shopify.com)</a:t>
            </a:r>
            <a:endParaRPr lang="en-GB" sz="2200" b="0" i="0" dirty="0">
              <a:solidFill>
                <a:schemeClr val="tx1"/>
              </a:solidFill>
              <a:effectLst/>
            </a:endParaRPr>
          </a:p>
          <a:p>
            <a:pPr algn="just"/>
            <a:endParaRPr lang="en-GB" sz="2200" dirty="0">
              <a:solidFill>
                <a:schemeClr val="tx1"/>
              </a:solidFill>
            </a:endParaRPr>
          </a:p>
          <a:p>
            <a:pPr algn="just"/>
            <a:endParaRPr lang="en-US" sz="800" dirty="0">
              <a:solidFill>
                <a:schemeClr val="tx1"/>
              </a:solidFill>
            </a:endParaRPr>
          </a:p>
          <a:p>
            <a:endParaRPr lang="en-IE" dirty="0"/>
          </a:p>
        </p:txBody>
      </p:sp>
      <p:pic>
        <p:nvPicPr>
          <p:cNvPr id="5" name="Picture 4">
            <a:extLst>
              <a:ext uri="{FF2B5EF4-FFF2-40B4-BE49-F238E27FC236}">
                <a16:creationId xmlns:a16="http://schemas.microsoft.com/office/drawing/2014/main" id="{87B90BE5-64B5-445F-92CA-A9774220CAF5}"/>
              </a:ext>
            </a:extLst>
          </p:cNvPr>
          <p:cNvPicPr>
            <a:picLocks noChangeAspect="1"/>
          </p:cNvPicPr>
          <p:nvPr/>
        </p:nvPicPr>
        <p:blipFill>
          <a:blip r:embed="rId3"/>
          <a:stretch>
            <a:fillRect/>
          </a:stretch>
        </p:blipFill>
        <p:spPr>
          <a:xfrm>
            <a:off x="1921724" y="1801307"/>
            <a:ext cx="8014756" cy="4476084"/>
          </a:xfrm>
          <a:prstGeom prst="rect">
            <a:avLst/>
          </a:prstGeom>
        </p:spPr>
      </p:pic>
      <p:pic>
        <p:nvPicPr>
          <p:cNvPr id="6" name="Picture 5">
            <a:extLst>
              <a:ext uri="{FF2B5EF4-FFF2-40B4-BE49-F238E27FC236}">
                <a16:creationId xmlns:a16="http://schemas.microsoft.com/office/drawing/2014/main" id="{9A9FE99B-840A-482D-AD19-056FDE779859}"/>
              </a:ext>
            </a:extLst>
          </p:cNvPr>
          <p:cNvPicPr>
            <a:picLocks noChangeAspect="1"/>
          </p:cNvPicPr>
          <p:nvPr/>
        </p:nvPicPr>
        <p:blipFill>
          <a:blip r:embed="rId4"/>
          <a:stretch>
            <a:fillRect/>
          </a:stretch>
        </p:blipFill>
        <p:spPr>
          <a:xfrm>
            <a:off x="0" y="635796"/>
            <a:ext cx="1483855" cy="1584455"/>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9757F0C7-944E-4216-8FB1-10F6A993E58B}"/>
              </a:ext>
            </a:extLst>
          </p:cNvPr>
          <p:cNvPicPr>
            <a:picLocks noChangeAspect="1"/>
          </p:cNvPicPr>
          <p:nvPr/>
        </p:nvPicPr>
        <p:blipFill rotWithShape="1">
          <a:blip r:embed="rId5"/>
          <a:srcRect l="18909" t="13226" r="19291" b="21112"/>
          <a:stretch/>
        </p:blipFill>
        <p:spPr>
          <a:xfrm>
            <a:off x="10495758" y="5267981"/>
            <a:ext cx="1515228" cy="1198658"/>
          </a:xfrm>
          <a:prstGeom prst="rect">
            <a:avLst/>
          </a:prstGeom>
        </p:spPr>
      </p:pic>
    </p:spTree>
    <p:extLst>
      <p:ext uri="{BB962C8B-B14F-4D97-AF65-F5344CB8AC3E}">
        <p14:creationId xmlns:p14="http://schemas.microsoft.com/office/powerpoint/2010/main" val="114595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623647"/>
            <a:ext cx="9649486" cy="697353"/>
          </a:xfrm>
        </p:spPr>
        <p:txBody>
          <a:bodyPr>
            <a:normAutofit/>
          </a:bodyPr>
          <a:lstStyle/>
          <a:p>
            <a:pPr algn="l"/>
            <a:r>
              <a:rPr lang="en-IE" i="0" dirty="0">
                <a:solidFill>
                  <a:schemeClr val="tx1"/>
                </a:solidFill>
                <a:effectLst/>
              </a:rPr>
              <a:t>FACEBOOK MARKETPLACE FOR BUSINESS</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549399"/>
            <a:ext cx="10199898" cy="3245241"/>
          </a:xfrm>
        </p:spPr>
        <p:txBody>
          <a:bodyPr/>
          <a:lstStyle/>
          <a:p>
            <a:pPr algn="l"/>
            <a:r>
              <a:rPr lang="en-GB" b="0" i="0" dirty="0">
                <a:solidFill>
                  <a:schemeClr val="tx1"/>
                </a:solidFill>
                <a:effectLst/>
                <a:latin typeface="Inter-Regular"/>
              </a:rPr>
              <a:t>You may be familiar with Facebook Marketplace which lets people buy and sell items like furniture</a:t>
            </a:r>
            <a:r>
              <a:rPr lang="en-GB" dirty="0">
                <a:solidFill>
                  <a:schemeClr val="tx1"/>
                </a:solidFill>
                <a:latin typeface="Inter-Regular"/>
              </a:rPr>
              <a:t> and</a:t>
            </a:r>
            <a:r>
              <a:rPr lang="en-GB" b="0" i="0" dirty="0">
                <a:solidFill>
                  <a:schemeClr val="tx1"/>
                </a:solidFill>
                <a:effectLst/>
                <a:latin typeface="Inter-Regular"/>
              </a:rPr>
              <a:t> clothes.  While the platform is commonly used by individuals, Facebook has started rolling out </a:t>
            </a:r>
            <a:r>
              <a:rPr lang="en-GB" b="1" i="0" dirty="0">
                <a:solidFill>
                  <a:srgbClr val="1EB3DD"/>
                </a:solidFill>
                <a:effectLst/>
                <a:latin typeface="Inter-Regular"/>
                <a:hlinkClick r:id="rId2">
                  <a:extLst>
                    <a:ext uri="{A12FA001-AC4F-418D-AE19-62706E023703}">
                      <ahyp:hlinkClr xmlns:ahyp="http://schemas.microsoft.com/office/drawing/2018/hyperlinkcolor" val="tx"/>
                    </a:ext>
                  </a:extLst>
                </a:hlinkClick>
              </a:rPr>
              <a:t>Marketplace for Business</a:t>
            </a:r>
            <a:r>
              <a:rPr lang="en-GB" b="0" i="0" dirty="0">
                <a:solidFill>
                  <a:schemeClr val="tx1"/>
                </a:solidFill>
                <a:effectLst/>
                <a:latin typeface="Inter-Regular"/>
              </a:rPr>
              <a:t>. </a:t>
            </a:r>
          </a:p>
          <a:p>
            <a:pPr algn="l"/>
            <a:endParaRPr lang="en-GB" sz="900" dirty="0">
              <a:solidFill>
                <a:schemeClr val="tx1"/>
              </a:solidFill>
              <a:latin typeface="Inter-Regular"/>
            </a:endParaRPr>
          </a:p>
          <a:p>
            <a:pPr algn="l"/>
            <a:r>
              <a:rPr lang="en-GB" b="0" i="0" dirty="0">
                <a:solidFill>
                  <a:schemeClr val="tx1"/>
                </a:solidFill>
                <a:effectLst/>
                <a:latin typeface="Inter-Regular"/>
              </a:rPr>
              <a:t>The benefits of Marketplace for Business for start up businesses:-</a:t>
            </a:r>
          </a:p>
          <a:p>
            <a:pPr algn="l"/>
            <a:r>
              <a:rPr lang="en-GB" b="1" i="0" dirty="0">
                <a:solidFill>
                  <a:srgbClr val="C54A9A"/>
                </a:solidFill>
                <a:effectLst/>
                <a:latin typeface="Inter-Regular"/>
              </a:rPr>
              <a:t>1. Start listing products for free </a:t>
            </a:r>
            <a:r>
              <a:rPr lang="en-GB" b="1" i="0" dirty="0">
                <a:solidFill>
                  <a:schemeClr val="tx1"/>
                </a:solidFill>
                <a:effectLst/>
                <a:latin typeface="Inter-Regular"/>
              </a:rPr>
              <a:t>-   </a:t>
            </a:r>
            <a:r>
              <a:rPr lang="en-GB" b="0" i="0" dirty="0">
                <a:solidFill>
                  <a:schemeClr val="tx1"/>
                </a:solidFill>
                <a:effectLst/>
                <a:latin typeface="Inter-Regular"/>
              </a:rPr>
              <a:t>Unlike most other platforms, Facebook Marketplace for Business lets you create and manage listings for no additional cost.  It is a fast and free selling option. </a:t>
            </a:r>
          </a:p>
          <a:p>
            <a:pPr algn="l"/>
            <a:r>
              <a:rPr lang="en-GB" b="1" i="0" dirty="0">
                <a:solidFill>
                  <a:srgbClr val="C54A9A"/>
                </a:solidFill>
                <a:effectLst/>
                <a:latin typeface="Inter-Regular"/>
              </a:rPr>
              <a:t>2. Increase brand awareness-  </a:t>
            </a:r>
            <a:r>
              <a:rPr lang="en-GB" b="0" i="0" dirty="0">
                <a:solidFill>
                  <a:schemeClr val="tx1"/>
                </a:solidFill>
                <a:effectLst/>
                <a:latin typeface="Inter-Regular"/>
              </a:rPr>
              <a:t>Like it or not, more than 800 million people across the globe use Facebook Marketplace each month — so access to a large audience. Even if your business doesn’t post directly on Marketplace, you can advertise your products on Marketplace to reach more shoppers. </a:t>
            </a:r>
          </a:p>
          <a:p>
            <a:pPr algn="l"/>
            <a:r>
              <a:rPr lang="en-GB" b="0" i="0" dirty="0">
                <a:solidFill>
                  <a:srgbClr val="869298"/>
                </a:solidFill>
                <a:effectLst/>
                <a:latin typeface="Inter-Regular"/>
              </a:rPr>
              <a:t>.</a:t>
            </a:r>
          </a:p>
        </p:txBody>
      </p:sp>
      <p:pic>
        <p:nvPicPr>
          <p:cNvPr id="6" name="Picture 5">
            <a:extLst>
              <a:ext uri="{FF2B5EF4-FFF2-40B4-BE49-F238E27FC236}">
                <a16:creationId xmlns:a16="http://schemas.microsoft.com/office/drawing/2014/main" id="{13ECD7D7-1628-4FE7-8AEE-BDE34CFDC3D8}"/>
              </a:ext>
            </a:extLst>
          </p:cNvPr>
          <p:cNvPicPr>
            <a:picLocks noChangeAspect="1"/>
          </p:cNvPicPr>
          <p:nvPr/>
        </p:nvPicPr>
        <p:blipFill>
          <a:blip r:embed="rId3"/>
          <a:stretch>
            <a:fillRect/>
          </a:stretch>
        </p:blipFill>
        <p:spPr>
          <a:xfrm>
            <a:off x="304800" y="987742"/>
            <a:ext cx="752475" cy="676275"/>
          </a:xfrm>
          <a:prstGeom prst="rect">
            <a:avLst/>
          </a:prstGeom>
        </p:spPr>
      </p:pic>
    </p:spTree>
    <p:extLst>
      <p:ext uri="{BB962C8B-B14F-4D97-AF65-F5344CB8AC3E}">
        <p14:creationId xmlns:p14="http://schemas.microsoft.com/office/powerpoint/2010/main" val="3334982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normAutofit/>
          </a:bodyPr>
          <a:lstStyle/>
          <a:p>
            <a:pPr algn="l"/>
            <a:r>
              <a:rPr lang="en-IE" i="0" dirty="0">
                <a:solidFill>
                  <a:schemeClr val="tx1"/>
                </a:solidFill>
                <a:effectLst/>
              </a:rPr>
              <a:t>FACEBOOK MARKETPLACE FOR BUSINESS</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088714"/>
            <a:ext cx="7924058" cy="3245241"/>
          </a:xfrm>
        </p:spPr>
        <p:txBody>
          <a:bodyPr/>
          <a:lstStyle/>
          <a:p>
            <a:pPr algn="l"/>
            <a:r>
              <a:rPr lang="en-GB" b="1" i="0" dirty="0">
                <a:solidFill>
                  <a:srgbClr val="C54A9A"/>
                </a:solidFill>
                <a:effectLst/>
                <a:latin typeface="Inter-Regular"/>
              </a:rPr>
              <a:t>3. Boost product sales</a:t>
            </a:r>
          </a:p>
          <a:p>
            <a:r>
              <a:rPr lang="en-GB" b="0" i="0" dirty="0">
                <a:solidFill>
                  <a:schemeClr val="tx1"/>
                </a:solidFill>
                <a:effectLst/>
                <a:latin typeface="Inter-Regular"/>
              </a:rPr>
              <a:t>With Facebook Marketplace for Business, you can list items from your Facebook Page Shop for free. This allows customers to purchase directly on Facebook, without leaving the platform. </a:t>
            </a:r>
            <a:r>
              <a:rPr lang="en-GB" dirty="0">
                <a:solidFill>
                  <a:schemeClr val="tx1"/>
                </a:solidFill>
                <a:latin typeface="Inter-Regular"/>
              </a:rPr>
              <a:t>I</a:t>
            </a:r>
            <a:r>
              <a:rPr lang="en-GB" b="0" i="0" dirty="0">
                <a:solidFill>
                  <a:schemeClr val="tx1"/>
                </a:solidFill>
                <a:effectLst/>
                <a:latin typeface="Inter-Regular"/>
              </a:rPr>
              <a:t>f you want to sell more online, consider linking your Facebook Page shop with Marketplace for Business to boost product sales.</a:t>
            </a:r>
          </a:p>
          <a:p>
            <a:pPr algn="l"/>
            <a:r>
              <a:rPr lang="en-GB" b="1" i="0" dirty="0">
                <a:solidFill>
                  <a:srgbClr val="C54A9A"/>
                </a:solidFill>
                <a:effectLst/>
                <a:latin typeface="Inter-Regular"/>
              </a:rPr>
              <a:t>4. Interact directly with customers via Facebook Messenger</a:t>
            </a:r>
          </a:p>
          <a:p>
            <a:pPr algn="l"/>
            <a:r>
              <a:rPr lang="en-GB" b="0" i="0" dirty="0">
                <a:solidFill>
                  <a:schemeClr val="tx1"/>
                </a:solidFill>
                <a:effectLst/>
                <a:latin typeface="Inter-Regular"/>
              </a:rPr>
              <a:t>When you sell on Marketplace for Business, you can respond directly to questions from interested buyers on Facebook Messenger.  </a:t>
            </a:r>
            <a:r>
              <a:rPr lang="en-GB" dirty="0">
                <a:solidFill>
                  <a:schemeClr val="tx1"/>
                </a:solidFill>
                <a:latin typeface="Inter-Regular"/>
              </a:rPr>
              <a:t>This way you can </a:t>
            </a:r>
            <a:r>
              <a:rPr lang="en-GB" b="0" i="0" dirty="0">
                <a:solidFill>
                  <a:schemeClr val="tx1"/>
                </a:solidFill>
                <a:effectLst/>
                <a:latin typeface="Inter-Regular"/>
              </a:rPr>
              <a:t>answer questions in real time  and provide the information they need to purchase before they lose interest. People feel more confident in their purchase decisions when they can chat to the business owner.</a:t>
            </a:r>
          </a:p>
          <a:p>
            <a:pPr algn="l"/>
            <a:endParaRPr lang="en-GB" b="0" i="0" dirty="0">
              <a:solidFill>
                <a:srgbClr val="869298"/>
              </a:solidFill>
              <a:effectLst/>
              <a:latin typeface="Inter-Regular"/>
            </a:endParaRPr>
          </a:p>
        </p:txBody>
      </p:sp>
      <p:pic>
        <p:nvPicPr>
          <p:cNvPr id="4" name="Picture 3">
            <a:extLst>
              <a:ext uri="{FF2B5EF4-FFF2-40B4-BE49-F238E27FC236}">
                <a16:creationId xmlns:a16="http://schemas.microsoft.com/office/drawing/2014/main" id="{C1C47786-1F0A-4601-B479-6C1EEC3BECC4}"/>
              </a:ext>
            </a:extLst>
          </p:cNvPr>
          <p:cNvPicPr>
            <a:picLocks noChangeAspect="1"/>
          </p:cNvPicPr>
          <p:nvPr/>
        </p:nvPicPr>
        <p:blipFill>
          <a:blip r:embed="rId2"/>
          <a:stretch>
            <a:fillRect/>
          </a:stretch>
        </p:blipFill>
        <p:spPr>
          <a:xfrm>
            <a:off x="304800" y="987742"/>
            <a:ext cx="752475" cy="676275"/>
          </a:xfrm>
          <a:prstGeom prst="rect">
            <a:avLst/>
          </a:prstGeom>
        </p:spPr>
      </p:pic>
      <p:pic>
        <p:nvPicPr>
          <p:cNvPr id="5" name="Picture 4" descr="Icon&#10;&#10;Description automatically generated">
            <a:extLst>
              <a:ext uri="{FF2B5EF4-FFF2-40B4-BE49-F238E27FC236}">
                <a16:creationId xmlns:a16="http://schemas.microsoft.com/office/drawing/2014/main" id="{AF242F15-E25E-49F6-AB1D-6CA332522F7B}"/>
              </a:ext>
            </a:extLst>
          </p:cNvPr>
          <p:cNvPicPr>
            <a:picLocks noChangeAspect="1"/>
          </p:cNvPicPr>
          <p:nvPr/>
        </p:nvPicPr>
        <p:blipFill rotWithShape="1">
          <a:blip r:embed="rId3"/>
          <a:srcRect l="27930" t="21074" r="29535" b="20561"/>
          <a:stretch/>
        </p:blipFill>
        <p:spPr>
          <a:xfrm>
            <a:off x="9338600" y="2271593"/>
            <a:ext cx="2853400" cy="2956093"/>
          </a:xfrm>
          <a:prstGeom prst="rect">
            <a:avLst/>
          </a:prstGeom>
        </p:spPr>
      </p:pic>
      <p:pic>
        <p:nvPicPr>
          <p:cNvPr id="6" name="Picture 5">
            <a:extLst>
              <a:ext uri="{FF2B5EF4-FFF2-40B4-BE49-F238E27FC236}">
                <a16:creationId xmlns:a16="http://schemas.microsoft.com/office/drawing/2014/main" id="{F538EE0D-9AB4-4074-A649-6C78CB674FC3}"/>
              </a:ext>
            </a:extLst>
          </p:cNvPr>
          <p:cNvPicPr>
            <a:picLocks noChangeAspect="1"/>
          </p:cNvPicPr>
          <p:nvPr/>
        </p:nvPicPr>
        <p:blipFill>
          <a:blip r:embed="rId2"/>
          <a:stretch>
            <a:fillRect/>
          </a:stretch>
        </p:blipFill>
        <p:spPr>
          <a:xfrm>
            <a:off x="10085911" y="3202622"/>
            <a:ext cx="752475" cy="790258"/>
          </a:xfrm>
          <a:prstGeom prst="rect">
            <a:avLst/>
          </a:prstGeom>
        </p:spPr>
      </p:pic>
    </p:spTree>
    <p:extLst>
      <p:ext uri="{BB962C8B-B14F-4D97-AF65-F5344CB8AC3E}">
        <p14:creationId xmlns:p14="http://schemas.microsoft.com/office/powerpoint/2010/main" val="968961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0846-9AEF-4D94-BE69-BC7D18269853}"/>
              </a:ext>
            </a:extLst>
          </p:cNvPr>
          <p:cNvSpPr>
            <a:spLocks noGrp="1"/>
          </p:cNvSpPr>
          <p:nvPr>
            <p:ph type="body" sz="quarter" idx="13"/>
          </p:nvPr>
        </p:nvSpPr>
        <p:spPr>
          <a:xfrm>
            <a:off x="1603886" y="391361"/>
            <a:ext cx="9649486" cy="697353"/>
          </a:xfrm>
        </p:spPr>
        <p:txBody>
          <a:bodyPr/>
          <a:lstStyle/>
          <a:p>
            <a:pPr algn="just"/>
            <a:r>
              <a:rPr lang="en-US" sz="3600" dirty="0">
                <a:solidFill>
                  <a:schemeClr val="tx1"/>
                </a:solidFill>
              </a:rPr>
              <a:t>OTHERS TO CHECK OUT</a:t>
            </a:r>
          </a:p>
        </p:txBody>
      </p:sp>
      <p:sp>
        <p:nvSpPr>
          <p:cNvPr id="3" name="Text Placeholder 2">
            <a:extLst>
              <a:ext uri="{FF2B5EF4-FFF2-40B4-BE49-F238E27FC236}">
                <a16:creationId xmlns:a16="http://schemas.microsoft.com/office/drawing/2014/main" id="{F50FADE0-3F90-4FA7-8E76-2C5BBFB34915}"/>
              </a:ext>
            </a:extLst>
          </p:cNvPr>
          <p:cNvSpPr>
            <a:spLocks noGrp="1"/>
          </p:cNvSpPr>
          <p:nvPr>
            <p:ph type="body" sz="quarter" idx="14"/>
          </p:nvPr>
        </p:nvSpPr>
        <p:spPr>
          <a:xfrm>
            <a:off x="1687302" y="1261434"/>
            <a:ext cx="7355098" cy="3245241"/>
          </a:xfrm>
        </p:spPr>
        <p:txBody>
          <a:bodyPr/>
          <a:lstStyle/>
          <a:p>
            <a:r>
              <a:rPr lang="en-US" sz="2400" b="1" dirty="0" err="1">
                <a:solidFill>
                  <a:schemeClr val="tx1"/>
                </a:solidFill>
              </a:rPr>
              <a:t>Goodsie</a:t>
            </a:r>
            <a:r>
              <a:rPr lang="en-US" sz="2400" dirty="0">
                <a:solidFill>
                  <a:schemeClr val="tx1"/>
                </a:solidFill>
              </a:rPr>
              <a:t> is a simple, stylish and affordable way to create an online store.   </a:t>
            </a:r>
            <a:r>
              <a:rPr lang="en-US" sz="2400" dirty="0">
                <a:solidFill>
                  <a:schemeClr val="bg1"/>
                </a:solidFill>
                <a:highlight>
                  <a:srgbClr val="C54A9A"/>
                </a:highlight>
              </a:rPr>
              <a:t>WATCH</a:t>
            </a:r>
            <a:r>
              <a:rPr lang="en-US" sz="2400" dirty="0">
                <a:solidFill>
                  <a:schemeClr val="tx1"/>
                </a:solidFill>
              </a:rPr>
              <a:t> </a:t>
            </a:r>
            <a:r>
              <a:rPr lang="en-IE" dirty="0" err="1">
                <a:hlinkClick r:id="rId2"/>
              </a:rPr>
              <a:t>Goodsie</a:t>
            </a:r>
            <a:r>
              <a:rPr lang="en-IE" dirty="0">
                <a:hlinkClick r:id="rId2"/>
              </a:rPr>
              <a:t> on Vimeo</a:t>
            </a:r>
            <a:endParaRPr lang="en-US" sz="3200" dirty="0">
              <a:solidFill>
                <a:schemeClr val="tx1"/>
              </a:solidFill>
            </a:endParaRPr>
          </a:p>
          <a:p>
            <a:r>
              <a:rPr lang="en-US" sz="2400" b="1" dirty="0" err="1">
                <a:solidFill>
                  <a:schemeClr val="tx1"/>
                </a:solidFill>
              </a:rPr>
              <a:t>Storenvy</a:t>
            </a:r>
            <a:r>
              <a:rPr lang="en-US" sz="2400" dirty="0">
                <a:solidFill>
                  <a:schemeClr val="tx1"/>
                </a:solidFill>
              </a:rPr>
              <a:t> </a:t>
            </a:r>
            <a:r>
              <a:rPr lang="en-IE" b="0" i="0" dirty="0">
                <a:solidFill>
                  <a:srgbClr val="006621"/>
                </a:solidFill>
                <a:effectLst/>
                <a:hlinkClick r:id="rId3"/>
              </a:rPr>
              <a:t>https://www.storenvy.com</a:t>
            </a:r>
            <a:r>
              <a:rPr lang="en-IE" b="0" i="0" dirty="0">
                <a:solidFill>
                  <a:srgbClr val="006621"/>
                </a:solidFill>
                <a:effectLst/>
              </a:rPr>
              <a:t>  </a:t>
            </a:r>
            <a:r>
              <a:rPr lang="en-US" sz="2400" dirty="0">
                <a:solidFill>
                  <a:schemeClr val="tx1"/>
                </a:solidFill>
              </a:rPr>
              <a:t>is a marketplace and store platform for the world's most unique businesses. Shop thousands of indie merchants or open your own store for free. </a:t>
            </a:r>
            <a:r>
              <a:rPr lang="en-US" sz="2400" dirty="0">
                <a:solidFill>
                  <a:schemeClr val="bg1"/>
                </a:solidFill>
                <a:highlight>
                  <a:srgbClr val="C54A9A"/>
                </a:highlight>
              </a:rPr>
              <a:t>WATCH   </a:t>
            </a:r>
            <a:r>
              <a:rPr lang="en-GB" dirty="0">
                <a:hlinkClick r:id="rId4"/>
              </a:rPr>
              <a:t>How To Set Up An E-commerce Shop | </a:t>
            </a:r>
            <a:r>
              <a:rPr lang="en-GB" dirty="0" err="1">
                <a:hlinkClick r:id="rId4"/>
              </a:rPr>
              <a:t>Storenvy</a:t>
            </a:r>
            <a:r>
              <a:rPr lang="en-GB" dirty="0">
                <a:hlinkClick r:id="rId4"/>
              </a:rPr>
              <a:t> Tutorial Guide - YouTube</a:t>
            </a:r>
            <a:endParaRPr lang="en-US" sz="2400" dirty="0">
              <a:solidFill>
                <a:schemeClr val="tx1"/>
              </a:solidFill>
            </a:endParaRPr>
          </a:p>
          <a:p>
            <a:pPr algn="just"/>
            <a:r>
              <a:rPr lang="en-US" b="1" dirty="0">
                <a:solidFill>
                  <a:schemeClr val="tx1"/>
                </a:solidFill>
              </a:rPr>
              <a:t>Bonanza</a:t>
            </a:r>
            <a:r>
              <a:rPr lang="en-US" dirty="0">
                <a:solidFill>
                  <a:schemeClr val="tx1"/>
                </a:solidFill>
              </a:rPr>
              <a:t>  </a:t>
            </a:r>
            <a:r>
              <a:rPr lang="en-IE" dirty="0">
                <a:hlinkClick r:id="rId5"/>
              </a:rPr>
              <a:t>https://www.bonanza.com/</a:t>
            </a:r>
            <a:r>
              <a:rPr lang="en-US" b="1" dirty="0">
                <a:solidFill>
                  <a:srgbClr val="7A7C7E"/>
                </a:solidFill>
              </a:rPr>
              <a:t>  </a:t>
            </a:r>
            <a:r>
              <a:rPr lang="en-US" dirty="0">
                <a:solidFill>
                  <a:schemeClr val="tx1"/>
                </a:solidFill>
              </a:rPr>
              <a:t>a marketplace built for those who don’t know exactly what they want to buy, but are open to discoveries and the social side of shopping.   Buyers and sellers can chat real-time on this site, and everyone can create collections of items of a certain theme, opening new ways both to market your goods and provide great customer service.</a:t>
            </a:r>
          </a:p>
          <a:p>
            <a:pPr>
              <a:tabLst>
                <a:tab pos="3416300" algn="l"/>
              </a:tabLst>
            </a:pPr>
            <a:endParaRPr lang="en-US" sz="800" dirty="0">
              <a:solidFill>
                <a:schemeClr val="tx1"/>
              </a:solidFill>
            </a:endParaRPr>
          </a:p>
          <a:p>
            <a:endParaRPr lang="en-IE" dirty="0"/>
          </a:p>
        </p:txBody>
      </p:sp>
      <p:pic>
        <p:nvPicPr>
          <p:cNvPr id="4" name="Picture 3" descr="Logo&#10;&#10;Description automatically generated">
            <a:extLst>
              <a:ext uri="{FF2B5EF4-FFF2-40B4-BE49-F238E27FC236}">
                <a16:creationId xmlns:a16="http://schemas.microsoft.com/office/drawing/2014/main" id="{B0532FCC-D49C-4416-8C6F-4E1166FEB68A}"/>
              </a:ext>
            </a:extLst>
          </p:cNvPr>
          <p:cNvPicPr>
            <a:picLocks noChangeAspect="1"/>
          </p:cNvPicPr>
          <p:nvPr/>
        </p:nvPicPr>
        <p:blipFill rotWithShape="1">
          <a:blip r:embed="rId6"/>
          <a:srcRect l="17031" t="20545" r="21591" b="19935"/>
          <a:stretch/>
        </p:blipFill>
        <p:spPr>
          <a:xfrm>
            <a:off x="8954226" y="1996179"/>
            <a:ext cx="3237774" cy="2337776"/>
          </a:xfrm>
          <a:prstGeom prst="rect">
            <a:avLst/>
          </a:prstGeom>
        </p:spPr>
      </p:pic>
    </p:spTree>
    <p:extLst>
      <p:ext uri="{BB962C8B-B14F-4D97-AF65-F5344CB8AC3E}">
        <p14:creationId xmlns:p14="http://schemas.microsoft.com/office/powerpoint/2010/main" val="330934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
        <p:nvSpPr>
          <p:cNvPr id="7" name="TextBox 6">
            <a:extLst>
              <a:ext uri="{FF2B5EF4-FFF2-40B4-BE49-F238E27FC236}">
                <a16:creationId xmlns:a16="http://schemas.microsoft.com/office/drawing/2014/main" id="{D87F7053-DD39-46A1-BDCD-36726C28BEE9}"/>
              </a:ext>
            </a:extLst>
          </p:cNvPr>
          <p:cNvSpPr txBox="1"/>
          <p:nvPr/>
        </p:nvSpPr>
        <p:spPr>
          <a:xfrm>
            <a:off x="5464546" y="2574497"/>
            <a:ext cx="6577426" cy="1938992"/>
          </a:xfrm>
          <a:prstGeom prst="rect">
            <a:avLst/>
          </a:prstGeom>
          <a:noFill/>
        </p:spPr>
        <p:txBody>
          <a:bodyPr wrap="square">
            <a:spAutoFit/>
          </a:bodyPr>
          <a:lstStyle/>
          <a:p>
            <a:r>
              <a:rPr lang="en-US" sz="4000" dirty="0">
                <a:solidFill>
                  <a:schemeClr val="bg1"/>
                </a:solidFill>
              </a:rPr>
              <a:t>Being in Business  …</a:t>
            </a:r>
          </a:p>
          <a:p>
            <a:r>
              <a:rPr lang="en-US" sz="4000" dirty="0">
                <a:solidFill>
                  <a:schemeClr val="bg1"/>
                </a:solidFill>
              </a:rPr>
              <a:t>Making Products Vs.   Delivering A Service</a:t>
            </a:r>
          </a:p>
        </p:txBody>
      </p:sp>
    </p:spTree>
    <p:extLst>
      <p:ext uri="{BB962C8B-B14F-4D97-AF65-F5344CB8AC3E}">
        <p14:creationId xmlns:p14="http://schemas.microsoft.com/office/powerpoint/2010/main" val="2125349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5F360-12E2-48FE-9244-E51524554B67}"/>
              </a:ext>
            </a:extLst>
          </p:cNvPr>
          <p:cNvSpPr>
            <a:spLocks noGrp="1"/>
          </p:cNvSpPr>
          <p:nvPr>
            <p:ph type="body" sz="quarter" idx="13"/>
          </p:nvPr>
        </p:nvSpPr>
        <p:spPr>
          <a:xfrm>
            <a:off x="1586945" y="377303"/>
            <a:ext cx="9649486" cy="697353"/>
          </a:xfrm>
        </p:spPr>
        <p:txBody>
          <a:bodyPr>
            <a:normAutofit fontScale="92500"/>
          </a:bodyPr>
          <a:lstStyle/>
          <a:p>
            <a:r>
              <a:rPr lang="en-US" dirty="0">
                <a:solidFill>
                  <a:srgbClr val="1EB3DD"/>
                </a:solidFill>
              </a:rPr>
              <a:t>ANOTHER WAY TO START A BUSINESS - DROPSHIPPING</a:t>
            </a:r>
          </a:p>
        </p:txBody>
      </p:sp>
      <p:sp>
        <p:nvSpPr>
          <p:cNvPr id="3" name="Text Placeholder 2">
            <a:extLst>
              <a:ext uri="{FF2B5EF4-FFF2-40B4-BE49-F238E27FC236}">
                <a16:creationId xmlns:a16="http://schemas.microsoft.com/office/drawing/2014/main" id="{EF7C7C70-FFB9-4404-AB17-B24D01882058}"/>
              </a:ext>
            </a:extLst>
          </p:cNvPr>
          <p:cNvSpPr>
            <a:spLocks noGrp="1"/>
          </p:cNvSpPr>
          <p:nvPr>
            <p:ph type="body" sz="quarter" idx="14"/>
          </p:nvPr>
        </p:nvSpPr>
        <p:spPr>
          <a:xfrm>
            <a:off x="1569324" y="1116405"/>
            <a:ext cx="10490275" cy="3245241"/>
          </a:xfrm>
        </p:spPr>
        <p:txBody>
          <a:bodyPr/>
          <a:lstStyle/>
          <a:p>
            <a:pPr marL="342900" indent="-342900">
              <a:buClr>
                <a:srgbClr val="F5905D"/>
              </a:buClr>
              <a:buFont typeface="Arial" panose="020B0604020202020204" pitchFamily="34" charset="0"/>
              <a:buChar char="•"/>
            </a:pPr>
            <a:r>
              <a:rPr lang="en-US" dirty="0" err="1">
                <a:solidFill>
                  <a:schemeClr val="tx1"/>
                </a:solidFill>
              </a:rPr>
              <a:t>Dropshipping</a:t>
            </a:r>
            <a:r>
              <a:rPr lang="en-US" dirty="0">
                <a:solidFill>
                  <a:schemeClr val="tx1"/>
                </a:solidFill>
              </a:rPr>
              <a:t> is a retail fulfillment method where you doesn’t keep the products  you sell in stock. </a:t>
            </a:r>
            <a:endParaRPr lang="bs-Latn-BA" dirty="0">
              <a:solidFill>
                <a:schemeClr val="tx1"/>
              </a:solidFill>
            </a:endParaRPr>
          </a:p>
          <a:p>
            <a:pPr marL="342900" indent="-342900">
              <a:buClr>
                <a:srgbClr val="F5905D"/>
              </a:buClr>
              <a:buFont typeface="Arial" panose="020B0604020202020204" pitchFamily="34" charset="0"/>
              <a:buChar char="•"/>
            </a:pPr>
            <a:r>
              <a:rPr lang="en-US" dirty="0">
                <a:solidFill>
                  <a:schemeClr val="tx1"/>
                </a:solidFill>
              </a:rPr>
              <a:t>Instead, when you sells a product using the </a:t>
            </a:r>
            <a:r>
              <a:rPr lang="en-US" dirty="0" err="1">
                <a:solidFill>
                  <a:schemeClr val="tx1"/>
                </a:solidFill>
              </a:rPr>
              <a:t>dropshipping</a:t>
            </a:r>
            <a:r>
              <a:rPr lang="en-US" dirty="0">
                <a:solidFill>
                  <a:schemeClr val="tx1"/>
                </a:solidFill>
              </a:rPr>
              <a:t> model, you purchases the item from a third party and has it shipped directly to the customer. </a:t>
            </a:r>
            <a:endParaRPr lang="bs-Latn-BA" dirty="0">
              <a:solidFill>
                <a:schemeClr val="tx1"/>
              </a:solidFill>
            </a:endParaRPr>
          </a:p>
          <a:p>
            <a:pPr marL="342900" indent="-342900">
              <a:buClr>
                <a:srgbClr val="F5905D"/>
              </a:buClr>
              <a:buFont typeface="Arial" panose="020B0604020202020204" pitchFamily="34" charset="0"/>
              <a:buChar char="•"/>
            </a:pPr>
            <a:r>
              <a:rPr lang="en-US" dirty="0">
                <a:solidFill>
                  <a:schemeClr val="tx1"/>
                </a:solidFill>
              </a:rPr>
              <a:t>As a result, you doesn’t have to handle the product directly</a:t>
            </a:r>
            <a:r>
              <a:rPr lang="en-US" dirty="0"/>
              <a:t>.</a:t>
            </a:r>
          </a:p>
          <a:p>
            <a:pPr>
              <a:buClr>
                <a:srgbClr val="F5905D"/>
              </a:buClr>
            </a:pPr>
            <a:r>
              <a:rPr lang="en-US" b="1" dirty="0">
                <a:solidFill>
                  <a:srgbClr val="F26B27"/>
                </a:solidFill>
              </a:rPr>
              <a:t>Benefits</a:t>
            </a:r>
          </a:p>
          <a:p>
            <a:pPr marL="342900" indent="-342900">
              <a:buClr>
                <a:srgbClr val="F5905D"/>
              </a:buClr>
              <a:buFont typeface="Arial" panose="020B0604020202020204" pitchFamily="34" charset="0"/>
              <a:buChar char="•"/>
            </a:pPr>
            <a:r>
              <a:rPr lang="en-US" dirty="0" err="1"/>
              <a:t>Dropshipping</a:t>
            </a:r>
            <a:r>
              <a:rPr lang="en-US" dirty="0"/>
              <a:t> is a good business model for aspiring entrepreneurs to start with because it’s accessible, </a:t>
            </a:r>
            <a:r>
              <a:rPr lang="bs-Latn-BA" dirty="0"/>
              <a:t>l</a:t>
            </a:r>
            <a:r>
              <a:rPr lang="en-US" dirty="0" err="1"/>
              <a:t>ess</a:t>
            </a:r>
            <a:r>
              <a:rPr lang="en-US" dirty="0"/>
              <a:t> capital is required</a:t>
            </a:r>
            <a:r>
              <a:rPr lang="bs-Latn-BA" dirty="0"/>
              <a:t>, easy to get started, low overhead, flexible location, </a:t>
            </a:r>
            <a:r>
              <a:rPr lang="en-US" dirty="0"/>
              <a:t>wide selection of products to sell</a:t>
            </a:r>
            <a:r>
              <a:rPr lang="bs-Latn-BA" dirty="0"/>
              <a:t>, easier to test &amp;  easier to scale.</a:t>
            </a:r>
            <a:endParaRPr lang="en-US" dirty="0"/>
          </a:p>
          <a:p>
            <a:pPr marL="342900" indent="-342900">
              <a:buClr>
                <a:srgbClr val="F5905D"/>
              </a:buClr>
              <a:buFont typeface="Arial" panose="020B0604020202020204" pitchFamily="34" charset="0"/>
              <a:buChar char="•"/>
            </a:pPr>
            <a:r>
              <a:rPr lang="en-US" dirty="0"/>
              <a:t>With </a:t>
            </a:r>
            <a:r>
              <a:rPr lang="en-US" dirty="0" err="1"/>
              <a:t>dropshipping</a:t>
            </a:r>
            <a:r>
              <a:rPr lang="en-US" dirty="0"/>
              <a:t>, you can quickly test different business ideas with limited downside, which lets you learn a lot about how to choose and market in-demand products. </a:t>
            </a:r>
            <a:endParaRPr lang="bs-Latn-BA" dirty="0"/>
          </a:p>
        </p:txBody>
      </p:sp>
      <p:grpSp>
        <p:nvGrpSpPr>
          <p:cNvPr id="4" name="Google Shape;869;p39">
            <a:extLst>
              <a:ext uri="{FF2B5EF4-FFF2-40B4-BE49-F238E27FC236}">
                <a16:creationId xmlns:a16="http://schemas.microsoft.com/office/drawing/2014/main" id="{8EF188A0-242D-4F9E-9DB0-0480D40F52C7}"/>
              </a:ext>
            </a:extLst>
          </p:cNvPr>
          <p:cNvGrpSpPr/>
          <p:nvPr/>
        </p:nvGrpSpPr>
        <p:grpSpPr>
          <a:xfrm>
            <a:off x="277251" y="1013081"/>
            <a:ext cx="861396" cy="820501"/>
            <a:chOff x="4556450" y="4963575"/>
            <a:chExt cx="548025" cy="498100"/>
          </a:xfrm>
        </p:grpSpPr>
        <p:sp>
          <p:nvSpPr>
            <p:cNvPr id="5" name="Google Shape;870;p39">
              <a:extLst>
                <a:ext uri="{FF2B5EF4-FFF2-40B4-BE49-F238E27FC236}">
                  <a16:creationId xmlns:a16="http://schemas.microsoft.com/office/drawing/2014/main" id="{BA190F0B-41A2-41CF-BAFE-8494DE6B125C}"/>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71;p39">
              <a:extLst>
                <a:ext uri="{FF2B5EF4-FFF2-40B4-BE49-F238E27FC236}">
                  <a16:creationId xmlns:a16="http://schemas.microsoft.com/office/drawing/2014/main" id="{4DE1D12F-85CE-427C-A756-B53B0C70495C}"/>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2;p39">
              <a:extLst>
                <a:ext uri="{FF2B5EF4-FFF2-40B4-BE49-F238E27FC236}">
                  <a16:creationId xmlns:a16="http://schemas.microsoft.com/office/drawing/2014/main" id="{8C2D954A-3B10-4139-AA08-37B71AE4DEDB}"/>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3;p39">
              <a:extLst>
                <a:ext uri="{FF2B5EF4-FFF2-40B4-BE49-F238E27FC236}">
                  <a16:creationId xmlns:a16="http://schemas.microsoft.com/office/drawing/2014/main" id="{BAC52281-0B7A-485C-AE03-67902678AD80}"/>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4;p39">
              <a:extLst>
                <a:ext uri="{FF2B5EF4-FFF2-40B4-BE49-F238E27FC236}">
                  <a16:creationId xmlns:a16="http://schemas.microsoft.com/office/drawing/2014/main" id="{B6660AFF-C15C-4F5A-86F4-558684B4A276}"/>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1185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5F360-12E2-48FE-9244-E51524554B67}"/>
              </a:ext>
            </a:extLst>
          </p:cNvPr>
          <p:cNvSpPr>
            <a:spLocks noGrp="1"/>
          </p:cNvSpPr>
          <p:nvPr>
            <p:ph type="body" sz="quarter" idx="13"/>
          </p:nvPr>
        </p:nvSpPr>
        <p:spPr>
          <a:xfrm>
            <a:off x="1435877" y="924523"/>
            <a:ext cx="9649486" cy="1145208"/>
          </a:xfrm>
        </p:spPr>
        <p:txBody>
          <a:bodyPr>
            <a:normAutofit/>
          </a:bodyPr>
          <a:lstStyle/>
          <a:p>
            <a:r>
              <a:rPr lang="en-US" b="1" dirty="0">
                <a:solidFill>
                  <a:schemeClr val="bg1"/>
                </a:solidFill>
                <a:highlight>
                  <a:srgbClr val="C54A9A"/>
                </a:highlight>
              </a:rPr>
              <a:t>EXAMPLE</a:t>
            </a:r>
            <a:r>
              <a:rPr lang="en-US" dirty="0"/>
              <a:t> OF A DROPSHIPPING BUSINESS</a:t>
            </a:r>
          </a:p>
        </p:txBody>
      </p:sp>
      <p:sp>
        <p:nvSpPr>
          <p:cNvPr id="3" name="Text Placeholder 2">
            <a:extLst>
              <a:ext uri="{FF2B5EF4-FFF2-40B4-BE49-F238E27FC236}">
                <a16:creationId xmlns:a16="http://schemas.microsoft.com/office/drawing/2014/main" id="{EF7C7C70-FFB9-4404-AB17-B24D01882058}"/>
              </a:ext>
            </a:extLst>
          </p:cNvPr>
          <p:cNvSpPr>
            <a:spLocks noGrp="1"/>
          </p:cNvSpPr>
          <p:nvPr>
            <p:ph type="body" sz="quarter" idx="14"/>
          </p:nvPr>
        </p:nvSpPr>
        <p:spPr>
          <a:xfrm>
            <a:off x="104530" y="2305879"/>
            <a:ext cx="5361149" cy="3245241"/>
          </a:xfrm>
        </p:spPr>
        <p:txBody>
          <a:bodyPr/>
          <a:lstStyle/>
          <a:p>
            <a:pPr marL="342900" indent="-342900">
              <a:buClr>
                <a:srgbClr val="F5905D"/>
              </a:buClr>
              <a:buFont typeface="Arial" panose="020B0604020202020204" pitchFamily="34" charset="0"/>
              <a:buChar char="•"/>
            </a:pPr>
            <a:r>
              <a:rPr lang="en-GB" sz="2200" dirty="0" err="1">
                <a:hlinkClick r:id="rId2"/>
              </a:rPr>
              <a:t>NotebookTherapy</a:t>
            </a:r>
            <a:r>
              <a:rPr lang="en-GB" sz="2200" dirty="0">
                <a:hlinkClick r:id="rId2"/>
              </a:rPr>
              <a:t> - Japanese + Korean Stationery Shipped Free Worldwide</a:t>
            </a:r>
            <a:endParaRPr lang="en-GB" sz="2200" dirty="0"/>
          </a:p>
          <a:p>
            <a:pPr algn="ctr"/>
            <a:r>
              <a:rPr lang="en-GB" sz="2200" b="0" i="0" dirty="0" err="1">
                <a:solidFill>
                  <a:srgbClr val="444444"/>
                </a:solidFill>
                <a:effectLst/>
                <a:latin typeface="Poppins"/>
              </a:rPr>
              <a:t>NotebookTherapy</a:t>
            </a:r>
            <a:r>
              <a:rPr lang="en-GB" sz="2200" b="0" i="0" dirty="0">
                <a:solidFill>
                  <a:srgbClr val="444444"/>
                </a:solidFill>
                <a:effectLst/>
                <a:latin typeface="Poppins"/>
              </a:rPr>
              <a:t> started with a love of stationery and a life-long affection for East-Asian culture. Inspired by visits to the incredible stationery stores of Korea and Japan, the founders returned home thirsty for more...</a:t>
            </a:r>
            <a:endParaRPr lang="en-GB" sz="2200" b="0" i="0" dirty="0">
              <a:solidFill>
                <a:srgbClr val="3C3C3C"/>
              </a:solidFill>
              <a:effectLst/>
              <a:latin typeface="Poppins"/>
            </a:endParaRPr>
          </a:p>
          <a:p>
            <a:pPr algn="ctr"/>
            <a:r>
              <a:rPr lang="en-GB" sz="2200" b="0" i="0" dirty="0">
                <a:solidFill>
                  <a:srgbClr val="444444"/>
                </a:solidFill>
                <a:effectLst/>
                <a:latin typeface="Poppins"/>
              </a:rPr>
              <a:t>They made it their mission to track down most beloved stationery items, make them easily available online and ship them free to stationery addicts over the planet!</a:t>
            </a:r>
            <a:endParaRPr lang="en-GB" sz="2200" b="0" i="0" dirty="0">
              <a:solidFill>
                <a:srgbClr val="3C3C3C"/>
              </a:solidFill>
              <a:effectLst/>
              <a:latin typeface="Poppins"/>
            </a:endParaRPr>
          </a:p>
          <a:p>
            <a:pPr marL="342900" indent="-342900">
              <a:buClr>
                <a:srgbClr val="F5905D"/>
              </a:buClr>
              <a:buFont typeface="Arial" panose="020B0604020202020204" pitchFamily="34" charset="0"/>
              <a:buChar char="•"/>
            </a:pPr>
            <a:endParaRPr lang="en-US" dirty="0"/>
          </a:p>
          <a:p>
            <a:pPr marL="342900" indent="-342900">
              <a:buClr>
                <a:srgbClr val="F5905D"/>
              </a:buClr>
              <a:buFont typeface="Arial" panose="020B0604020202020204" pitchFamily="34" charset="0"/>
              <a:buChar char="•"/>
            </a:pPr>
            <a:endParaRPr lang="en-US" dirty="0"/>
          </a:p>
        </p:txBody>
      </p:sp>
      <p:grpSp>
        <p:nvGrpSpPr>
          <p:cNvPr id="4" name="Google Shape;869;p39">
            <a:extLst>
              <a:ext uri="{FF2B5EF4-FFF2-40B4-BE49-F238E27FC236}">
                <a16:creationId xmlns:a16="http://schemas.microsoft.com/office/drawing/2014/main" id="{8EF188A0-242D-4F9E-9DB0-0480D40F52C7}"/>
              </a:ext>
            </a:extLst>
          </p:cNvPr>
          <p:cNvGrpSpPr/>
          <p:nvPr/>
        </p:nvGrpSpPr>
        <p:grpSpPr>
          <a:xfrm>
            <a:off x="277251" y="1013081"/>
            <a:ext cx="861396" cy="820501"/>
            <a:chOff x="4556450" y="4963575"/>
            <a:chExt cx="548025" cy="498100"/>
          </a:xfrm>
        </p:grpSpPr>
        <p:sp>
          <p:nvSpPr>
            <p:cNvPr id="5" name="Google Shape;870;p39">
              <a:extLst>
                <a:ext uri="{FF2B5EF4-FFF2-40B4-BE49-F238E27FC236}">
                  <a16:creationId xmlns:a16="http://schemas.microsoft.com/office/drawing/2014/main" id="{BA190F0B-41A2-41CF-BAFE-8494DE6B125C}"/>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71;p39">
              <a:extLst>
                <a:ext uri="{FF2B5EF4-FFF2-40B4-BE49-F238E27FC236}">
                  <a16:creationId xmlns:a16="http://schemas.microsoft.com/office/drawing/2014/main" id="{4DE1D12F-85CE-427C-A756-B53B0C70495C}"/>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2;p39">
              <a:extLst>
                <a:ext uri="{FF2B5EF4-FFF2-40B4-BE49-F238E27FC236}">
                  <a16:creationId xmlns:a16="http://schemas.microsoft.com/office/drawing/2014/main" id="{8C2D954A-3B10-4139-AA08-37B71AE4DEDB}"/>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3;p39">
              <a:extLst>
                <a:ext uri="{FF2B5EF4-FFF2-40B4-BE49-F238E27FC236}">
                  <a16:creationId xmlns:a16="http://schemas.microsoft.com/office/drawing/2014/main" id="{BAC52281-0B7A-485C-AE03-67902678AD80}"/>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4;p39">
              <a:extLst>
                <a:ext uri="{FF2B5EF4-FFF2-40B4-BE49-F238E27FC236}">
                  <a16:creationId xmlns:a16="http://schemas.microsoft.com/office/drawing/2014/main" id="{B6660AFF-C15C-4F5A-86F4-558684B4A276}"/>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a:extLst>
              <a:ext uri="{FF2B5EF4-FFF2-40B4-BE49-F238E27FC236}">
                <a16:creationId xmlns:a16="http://schemas.microsoft.com/office/drawing/2014/main" id="{976ADEAE-DBBF-48B3-A2B4-F2E40AB5EBBD}"/>
              </a:ext>
            </a:extLst>
          </p:cNvPr>
          <p:cNvPicPr>
            <a:picLocks noChangeAspect="1"/>
          </p:cNvPicPr>
          <p:nvPr/>
        </p:nvPicPr>
        <p:blipFill>
          <a:blip r:embed="rId3"/>
          <a:stretch>
            <a:fillRect/>
          </a:stretch>
        </p:blipFill>
        <p:spPr>
          <a:xfrm>
            <a:off x="5314564" y="1833582"/>
            <a:ext cx="6865445" cy="4338320"/>
          </a:xfrm>
          <a:prstGeom prst="rect">
            <a:avLst/>
          </a:prstGeom>
        </p:spPr>
      </p:pic>
    </p:spTree>
    <p:extLst>
      <p:ext uri="{BB962C8B-B14F-4D97-AF65-F5344CB8AC3E}">
        <p14:creationId xmlns:p14="http://schemas.microsoft.com/office/powerpoint/2010/main" val="4289331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5F360-12E2-48FE-9244-E51524554B67}"/>
              </a:ext>
            </a:extLst>
          </p:cNvPr>
          <p:cNvSpPr>
            <a:spLocks noGrp="1"/>
          </p:cNvSpPr>
          <p:nvPr>
            <p:ph type="body" sz="quarter" idx="13"/>
          </p:nvPr>
        </p:nvSpPr>
        <p:spPr>
          <a:xfrm>
            <a:off x="1435877" y="924523"/>
            <a:ext cx="9649486" cy="1145208"/>
          </a:xfrm>
        </p:spPr>
        <p:txBody>
          <a:bodyPr>
            <a:normAutofit/>
          </a:bodyPr>
          <a:lstStyle/>
          <a:p>
            <a:r>
              <a:rPr lang="en-US" dirty="0"/>
              <a:t>WHY ARE NOTEBOOK THERAPY SO SUCCESSFUL ?</a:t>
            </a:r>
          </a:p>
        </p:txBody>
      </p:sp>
      <p:grpSp>
        <p:nvGrpSpPr>
          <p:cNvPr id="4" name="Google Shape;869;p39">
            <a:extLst>
              <a:ext uri="{FF2B5EF4-FFF2-40B4-BE49-F238E27FC236}">
                <a16:creationId xmlns:a16="http://schemas.microsoft.com/office/drawing/2014/main" id="{8EF188A0-242D-4F9E-9DB0-0480D40F52C7}"/>
              </a:ext>
            </a:extLst>
          </p:cNvPr>
          <p:cNvGrpSpPr/>
          <p:nvPr/>
        </p:nvGrpSpPr>
        <p:grpSpPr>
          <a:xfrm>
            <a:off x="277251" y="1013081"/>
            <a:ext cx="861396" cy="820501"/>
            <a:chOff x="4556450" y="4963575"/>
            <a:chExt cx="548025" cy="498100"/>
          </a:xfrm>
        </p:grpSpPr>
        <p:sp>
          <p:nvSpPr>
            <p:cNvPr id="5" name="Google Shape;870;p39">
              <a:extLst>
                <a:ext uri="{FF2B5EF4-FFF2-40B4-BE49-F238E27FC236}">
                  <a16:creationId xmlns:a16="http://schemas.microsoft.com/office/drawing/2014/main" id="{BA190F0B-41A2-41CF-BAFE-8494DE6B125C}"/>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71;p39">
              <a:extLst>
                <a:ext uri="{FF2B5EF4-FFF2-40B4-BE49-F238E27FC236}">
                  <a16:creationId xmlns:a16="http://schemas.microsoft.com/office/drawing/2014/main" id="{4DE1D12F-85CE-427C-A756-B53B0C70495C}"/>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2;p39">
              <a:extLst>
                <a:ext uri="{FF2B5EF4-FFF2-40B4-BE49-F238E27FC236}">
                  <a16:creationId xmlns:a16="http://schemas.microsoft.com/office/drawing/2014/main" id="{8C2D954A-3B10-4139-AA08-37B71AE4DEDB}"/>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3;p39">
              <a:extLst>
                <a:ext uri="{FF2B5EF4-FFF2-40B4-BE49-F238E27FC236}">
                  <a16:creationId xmlns:a16="http://schemas.microsoft.com/office/drawing/2014/main" id="{BAC52281-0B7A-485C-AE03-67902678AD80}"/>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4;p39">
              <a:extLst>
                <a:ext uri="{FF2B5EF4-FFF2-40B4-BE49-F238E27FC236}">
                  <a16:creationId xmlns:a16="http://schemas.microsoft.com/office/drawing/2014/main" id="{B6660AFF-C15C-4F5A-86F4-558684B4A276}"/>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 Placeholder 11">
            <a:extLst>
              <a:ext uri="{FF2B5EF4-FFF2-40B4-BE49-F238E27FC236}">
                <a16:creationId xmlns:a16="http://schemas.microsoft.com/office/drawing/2014/main" id="{6D991F2D-6C16-47F1-8144-30BA9730C920}"/>
              </a:ext>
            </a:extLst>
          </p:cNvPr>
          <p:cNvSpPr>
            <a:spLocks noGrp="1"/>
          </p:cNvSpPr>
          <p:nvPr>
            <p:ph type="body" sz="quarter" idx="14"/>
          </p:nvPr>
        </p:nvSpPr>
        <p:spPr>
          <a:xfrm>
            <a:off x="2339314" y="1537783"/>
            <a:ext cx="9649486" cy="3245241"/>
          </a:xfrm>
        </p:spPr>
        <p:txBody>
          <a:bodyPr/>
          <a:lstStyle/>
          <a:p>
            <a:r>
              <a:rPr lang="en-GB" sz="2200" dirty="0"/>
              <a:t>They found a trendy niche and a devoted community within it, which has made them a huge success.</a:t>
            </a:r>
          </a:p>
          <a:p>
            <a:r>
              <a:rPr lang="en-GB" sz="2200" dirty="0"/>
              <a:t> </a:t>
            </a:r>
            <a:r>
              <a:rPr lang="en-GB" sz="2200" b="1" dirty="0"/>
              <a:t>What are their success hallmarks?</a:t>
            </a:r>
          </a:p>
          <a:p>
            <a:pPr marL="457200" indent="-457200">
              <a:buFont typeface="Arial" panose="020B0604020202020204" pitchFamily="34" charset="0"/>
              <a:buChar char="•"/>
            </a:pPr>
            <a:r>
              <a:rPr lang="en-GB" sz="2200" dirty="0"/>
              <a:t>Unique selling point  - Most products have unique appeal.</a:t>
            </a:r>
          </a:p>
          <a:p>
            <a:pPr marL="457200" indent="-457200">
              <a:buFont typeface="Arial" panose="020B0604020202020204" pitchFamily="34" charset="0"/>
              <a:buChar char="•"/>
            </a:pPr>
            <a:r>
              <a:rPr lang="en-GB" sz="2200" dirty="0"/>
              <a:t>Clear and simple store - Very easy to navigate with plenty of whitespace. Much of the store uses custom fonts and hand-drawn doodles amidst a pastel colour scheme – perfect for the audience they’re targeting.  </a:t>
            </a:r>
          </a:p>
          <a:p>
            <a:pPr marL="457200" indent="-457200">
              <a:buFont typeface="Arial" panose="020B0604020202020204" pitchFamily="34" charset="0"/>
              <a:buChar char="•"/>
            </a:pPr>
            <a:r>
              <a:rPr lang="en-GB" sz="2200" dirty="0"/>
              <a:t>Free shipping - Free tracked shipping on all orders.</a:t>
            </a:r>
          </a:p>
          <a:p>
            <a:pPr marL="342900" indent="-342900">
              <a:buFont typeface="Arial" panose="020B0604020202020204" pitchFamily="34" charset="0"/>
              <a:buChar char="•"/>
            </a:pPr>
            <a:r>
              <a:rPr lang="en-GB" sz="2200" dirty="0"/>
              <a:t>  Social media following - Huge on Instagram and YouTube. Incredible Instagram following – Over 1 million devoted followers who enjoy product updates and short tutorials on cute art creation. </a:t>
            </a:r>
          </a:p>
          <a:p>
            <a:pPr marL="342900" indent="-342900">
              <a:buFont typeface="Arial" panose="020B0604020202020204" pitchFamily="34" charset="0"/>
              <a:buChar char="•"/>
            </a:pPr>
            <a:r>
              <a:rPr lang="en-GB" sz="2200" dirty="0"/>
              <a:t>Really good blog campaign – s articles on how to draw certain doodles along with the best types of stationary to use (obviously those that the store dropships). </a:t>
            </a:r>
            <a:endParaRPr lang="en-IE" sz="2200" dirty="0"/>
          </a:p>
        </p:txBody>
      </p:sp>
      <p:sp>
        <p:nvSpPr>
          <p:cNvPr id="15" name="TextBox 14">
            <a:extLst>
              <a:ext uri="{FF2B5EF4-FFF2-40B4-BE49-F238E27FC236}">
                <a16:creationId xmlns:a16="http://schemas.microsoft.com/office/drawing/2014/main" id="{50D2B32E-ABB7-47DC-A841-D0ECA91196D1}"/>
              </a:ext>
            </a:extLst>
          </p:cNvPr>
          <p:cNvSpPr txBox="1"/>
          <p:nvPr/>
        </p:nvSpPr>
        <p:spPr>
          <a:xfrm>
            <a:off x="153067" y="3679354"/>
            <a:ext cx="1754829" cy="2246769"/>
          </a:xfrm>
          <a:prstGeom prst="rect">
            <a:avLst/>
          </a:prstGeom>
          <a:noFill/>
        </p:spPr>
        <p:txBody>
          <a:bodyPr wrap="square" rtlCol="0">
            <a:spAutoFit/>
          </a:bodyPr>
          <a:lstStyle/>
          <a:p>
            <a:r>
              <a:rPr lang="en-GB" sz="2000" dirty="0">
                <a:solidFill>
                  <a:schemeClr val="bg1"/>
                </a:solidFill>
                <a:highlight>
                  <a:srgbClr val="C54A9A"/>
                </a:highlight>
                <a:hlinkClick r:id="rId2">
                  <a:extLst>
                    <a:ext uri="{A12FA001-AC4F-418D-AE19-62706E023703}">
                      <ahyp:hlinkClr xmlns:ahyp="http://schemas.microsoft.com/office/drawing/2018/hyperlinkcolor" val="tx"/>
                    </a:ext>
                  </a:extLst>
                </a:hlinkClick>
              </a:rPr>
              <a:t>READ MORE </a:t>
            </a:r>
          </a:p>
          <a:p>
            <a:r>
              <a:rPr lang="en-GB" sz="2000" dirty="0">
                <a:solidFill>
                  <a:srgbClr val="0563C1"/>
                </a:solidFill>
                <a:hlinkClick r:id="rId2">
                  <a:extLst>
                    <a:ext uri="{A12FA001-AC4F-418D-AE19-62706E023703}">
                      <ahyp:hlinkClr xmlns:ahyp="http://schemas.microsoft.com/office/drawing/2018/hyperlinkcolor" val="tx"/>
                    </a:ext>
                  </a:extLst>
                </a:hlinkClick>
              </a:rPr>
              <a:t>The 14+ Most Successful </a:t>
            </a:r>
            <a:r>
              <a:rPr lang="en-GB" sz="2000" dirty="0" err="1">
                <a:solidFill>
                  <a:srgbClr val="0563C1"/>
                </a:solidFill>
                <a:hlinkClick r:id="rId2">
                  <a:extLst>
                    <a:ext uri="{A12FA001-AC4F-418D-AE19-62706E023703}">
                      <ahyp:hlinkClr xmlns:ahyp="http://schemas.microsoft.com/office/drawing/2018/hyperlinkcolor" val="tx"/>
                    </a:ext>
                  </a:extLst>
                </a:hlinkClick>
              </a:rPr>
              <a:t>Dropshipping</a:t>
            </a:r>
            <a:r>
              <a:rPr lang="en-GB" sz="2000" dirty="0">
                <a:solidFill>
                  <a:srgbClr val="0563C1"/>
                </a:solidFill>
                <a:hlinkClick r:id="rId2">
                  <a:extLst>
                    <a:ext uri="{A12FA001-AC4F-418D-AE19-62706E023703}">
                      <ahyp:hlinkClr xmlns:ahyp="http://schemas.microsoft.com/office/drawing/2018/hyperlinkcolor" val="tx"/>
                    </a:ext>
                  </a:extLst>
                </a:hlinkClick>
              </a:rPr>
              <a:t> Store Examples (pagefly.io)</a:t>
            </a:r>
            <a:endParaRPr lang="en-IE" sz="2000" dirty="0"/>
          </a:p>
        </p:txBody>
      </p:sp>
    </p:spTree>
    <p:extLst>
      <p:ext uri="{BB962C8B-B14F-4D97-AF65-F5344CB8AC3E}">
        <p14:creationId xmlns:p14="http://schemas.microsoft.com/office/powerpoint/2010/main" val="113690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87F7053-DD39-46A1-BDCD-36726C28BEE9}"/>
              </a:ext>
            </a:extLst>
          </p:cNvPr>
          <p:cNvSpPr txBox="1"/>
          <p:nvPr/>
        </p:nvSpPr>
        <p:spPr>
          <a:xfrm>
            <a:off x="5870946" y="2493217"/>
            <a:ext cx="5813054" cy="2308324"/>
          </a:xfrm>
          <a:prstGeom prst="rect">
            <a:avLst/>
          </a:prstGeom>
          <a:noFill/>
        </p:spPr>
        <p:txBody>
          <a:bodyPr wrap="square">
            <a:spAutoFit/>
          </a:bodyPr>
          <a:lstStyle/>
          <a:p>
            <a:r>
              <a:rPr lang="en-GB" sz="4800">
                <a:solidFill>
                  <a:schemeClr val="bg1"/>
                </a:solidFill>
              </a:rPr>
              <a:t>Start up in business with your own website</a:t>
            </a:r>
            <a:endParaRPr lang="en-GB" sz="4800" dirty="0">
              <a:solidFill>
                <a:schemeClr val="bg1"/>
              </a:solidFill>
            </a:endParaRPr>
          </a:p>
        </p:txBody>
      </p:sp>
      <p:pic>
        <p:nvPicPr>
          <p:cNvPr id="6" name="Picture 5" descr="A picture containing text, silhouette&#10;&#10;Description automatically generated">
            <a:extLst>
              <a:ext uri="{FF2B5EF4-FFF2-40B4-BE49-F238E27FC236}">
                <a16:creationId xmlns:a16="http://schemas.microsoft.com/office/drawing/2014/main" id="{A31346ED-4571-43BF-83EF-5794E72BAEED}"/>
              </a:ext>
            </a:extLst>
          </p:cNvPr>
          <p:cNvPicPr>
            <a:picLocks noChangeAspect="1"/>
          </p:cNvPicPr>
          <p:nvPr/>
        </p:nvPicPr>
        <p:blipFill rotWithShape="1">
          <a:blip r:embed="rId2"/>
          <a:srcRect l="19151" t="20561" r="22031" b="25795"/>
          <a:stretch/>
        </p:blipFill>
        <p:spPr>
          <a:xfrm>
            <a:off x="508000" y="1526639"/>
            <a:ext cx="4599628" cy="3167281"/>
          </a:xfrm>
          <a:prstGeom prst="rect">
            <a:avLst/>
          </a:prstGeom>
        </p:spPr>
      </p:pic>
    </p:spTree>
    <p:extLst>
      <p:ext uri="{BB962C8B-B14F-4D97-AF65-F5344CB8AC3E}">
        <p14:creationId xmlns:p14="http://schemas.microsoft.com/office/powerpoint/2010/main" val="40523672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5F360-12E2-48FE-9244-E51524554B67}"/>
              </a:ext>
            </a:extLst>
          </p:cNvPr>
          <p:cNvSpPr>
            <a:spLocks noGrp="1"/>
          </p:cNvSpPr>
          <p:nvPr>
            <p:ph type="body" sz="quarter" idx="13"/>
          </p:nvPr>
        </p:nvSpPr>
        <p:spPr>
          <a:xfrm>
            <a:off x="1675006" y="691103"/>
            <a:ext cx="5839182" cy="1145208"/>
          </a:xfrm>
        </p:spPr>
        <p:txBody>
          <a:bodyPr>
            <a:normAutofit/>
          </a:bodyPr>
          <a:lstStyle/>
          <a:p>
            <a:r>
              <a:rPr lang="en-US" dirty="0"/>
              <a:t>IMPORTANCE OF YOUR OWN WEBSITE</a:t>
            </a:r>
          </a:p>
        </p:txBody>
      </p:sp>
      <p:sp>
        <p:nvSpPr>
          <p:cNvPr id="3" name="Text Placeholder 2">
            <a:extLst>
              <a:ext uri="{FF2B5EF4-FFF2-40B4-BE49-F238E27FC236}">
                <a16:creationId xmlns:a16="http://schemas.microsoft.com/office/drawing/2014/main" id="{EF7C7C70-FFB9-4404-AB17-B24D01882058}"/>
              </a:ext>
            </a:extLst>
          </p:cNvPr>
          <p:cNvSpPr>
            <a:spLocks noGrp="1"/>
          </p:cNvSpPr>
          <p:nvPr>
            <p:ph type="body" sz="quarter" idx="14"/>
          </p:nvPr>
        </p:nvSpPr>
        <p:spPr>
          <a:xfrm>
            <a:off x="1675006" y="2373232"/>
            <a:ext cx="9649486" cy="3245241"/>
          </a:xfrm>
        </p:spPr>
        <p:txBody>
          <a:bodyPr/>
          <a:lstStyle/>
          <a:p>
            <a:pPr>
              <a:buClr>
                <a:srgbClr val="F5905D"/>
              </a:buClr>
            </a:pPr>
            <a:r>
              <a:rPr lang="en-GB" i="0" dirty="0">
                <a:solidFill>
                  <a:schemeClr val="tx1"/>
                </a:solidFill>
                <a:effectLst/>
              </a:rPr>
              <a:t>The importance of </a:t>
            </a:r>
            <a:r>
              <a:rPr lang="en-GB" dirty="0">
                <a:solidFill>
                  <a:schemeClr val="tx1"/>
                </a:solidFill>
              </a:rPr>
              <a:t>your own </a:t>
            </a:r>
            <a:r>
              <a:rPr lang="en-GB" i="0" dirty="0">
                <a:solidFill>
                  <a:schemeClr val="tx1"/>
                </a:solidFill>
                <a:effectLst/>
              </a:rPr>
              <a:t>website </a:t>
            </a:r>
            <a:r>
              <a:rPr lang="en-GB" b="0" i="0" dirty="0">
                <a:solidFill>
                  <a:schemeClr val="tx1"/>
                </a:solidFill>
                <a:effectLst/>
              </a:rPr>
              <a:t>for sales cannot be overstated. By having an online presence through</a:t>
            </a:r>
            <a:r>
              <a:rPr lang="en-GB" b="1" i="0" dirty="0">
                <a:solidFill>
                  <a:schemeClr val="tx1"/>
                </a:solidFill>
                <a:effectLst/>
              </a:rPr>
              <a:t> </a:t>
            </a:r>
            <a:r>
              <a:rPr lang="en-GB" i="0" dirty="0">
                <a:solidFill>
                  <a:schemeClr val="tx1"/>
                </a:solidFill>
                <a:effectLst/>
              </a:rPr>
              <a:t>your website</a:t>
            </a:r>
            <a:r>
              <a:rPr lang="en-GB" b="0" i="0" dirty="0">
                <a:solidFill>
                  <a:schemeClr val="tx1"/>
                </a:solidFill>
                <a:effectLst/>
              </a:rPr>
              <a:t>, you are able to reach more consumers. But developing</a:t>
            </a:r>
            <a:r>
              <a:rPr lang="en-GB" b="1" i="0" dirty="0">
                <a:solidFill>
                  <a:schemeClr val="tx1"/>
                </a:solidFill>
                <a:effectLst/>
              </a:rPr>
              <a:t> </a:t>
            </a:r>
            <a:r>
              <a:rPr lang="en-GB" i="0" dirty="0">
                <a:solidFill>
                  <a:schemeClr val="tx1"/>
                </a:solidFill>
                <a:effectLst/>
              </a:rPr>
              <a:t>a website </a:t>
            </a:r>
            <a:r>
              <a:rPr lang="en-GB" b="0" i="0" dirty="0">
                <a:solidFill>
                  <a:schemeClr val="tx1"/>
                </a:solidFill>
                <a:effectLst/>
              </a:rPr>
              <a:t>doesn’t automatically bring paying customers to</a:t>
            </a:r>
            <a:r>
              <a:rPr lang="en-GB" b="1" i="0" dirty="0">
                <a:solidFill>
                  <a:schemeClr val="tx1"/>
                </a:solidFill>
                <a:effectLst/>
              </a:rPr>
              <a:t> </a:t>
            </a:r>
            <a:r>
              <a:rPr lang="en-GB" i="0" dirty="0">
                <a:solidFill>
                  <a:schemeClr val="tx1"/>
                </a:solidFill>
                <a:effectLst/>
              </a:rPr>
              <a:t>your</a:t>
            </a:r>
            <a:r>
              <a:rPr lang="en-GB" b="0" i="0" dirty="0">
                <a:solidFill>
                  <a:schemeClr val="tx1"/>
                </a:solidFill>
                <a:effectLst/>
              </a:rPr>
              <a:t> business and that is why we started with Online Marketplaces.  When you can afford to, set up your own website.</a:t>
            </a:r>
          </a:p>
          <a:p>
            <a:pPr>
              <a:buClr>
                <a:srgbClr val="F5905D"/>
              </a:buClr>
            </a:pPr>
            <a:r>
              <a:rPr lang="en-GB" i="0" dirty="0">
                <a:solidFill>
                  <a:srgbClr val="1EB3DD"/>
                </a:solidFill>
                <a:effectLst/>
              </a:rPr>
              <a:t>Your </a:t>
            </a:r>
            <a:r>
              <a:rPr lang="en-GB" dirty="0">
                <a:solidFill>
                  <a:srgbClr val="1EB3DD"/>
                </a:solidFill>
              </a:rPr>
              <a:t>own website gives you t</a:t>
            </a:r>
            <a:r>
              <a:rPr lang="en-GB" i="0" dirty="0">
                <a:solidFill>
                  <a:srgbClr val="1EB3DD"/>
                </a:solidFill>
                <a:effectLst/>
              </a:rPr>
              <a:t>he freedom to be much more extensive and engaging, since it allows for the inclusion of photos, work samples, and testimonials from happy customers. </a:t>
            </a:r>
            <a:endParaRPr lang="en-US" dirty="0">
              <a:solidFill>
                <a:srgbClr val="1EB3DD"/>
              </a:solidFill>
            </a:endParaRPr>
          </a:p>
        </p:txBody>
      </p:sp>
      <p:grpSp>
        <p:nvGrpSpPr>
          <p:cNvPr id="4" name="Google Shape;869;p39">
            <a:extLst>
              <a:ext uri="{FF2B5EF4-FFF2-40B4-BE49-F238E27FC236}">
                <a16:creationId xmlns:a16="http://schemas.microsoft.com/office/drawing/2014/main" id="{8EF188A0-242D-4F9E-9DB0-0480D40F52C7}"/>
              </a:ext>
            </a:extLst>
          </p:cNvPr>
          <p:cNvGrpSpPr/>
          <p:nvPr/>
        </p:nvGrpSpPr>
        <p:grpSpPr>
          <a:xfrm>
            <a:off x="277251" y="1013081"/>
            <a:ext cx="861396" cy="820501"/>
            <a:chOff x="4556450" y="4963575"/>
            <a:chExt cx="548025" cy="498100"/>
          </a:xfrm>
        </p:grpSpPr>
        <p:sp>
          <p:nvSpPr>
            <p:cNvPr id="5" name="Google Shape;870;p39">
              <a:extLst>
                <a:ext uri="{FF2B5EF4-FFF2-40B4-BE49-F238E27FC236}">
                  <a16:creationId xmlns:a16="http://schemas.microsoft.com/office/drawing/2014/main" id="{BA190F0B-41A2-41CF-BAFE-8494DE6B125C}"/>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71;p39">
              <a:extLst>
                <a:ext uri="{FF2B5EF4-FFF2-40B4-BE49-F238E27FC236}">
                  <a16:creationId xmlns:a16="http://schemas.microsoft.com/office/drawing/2014/main" id="{4DE1D12F-85CE-427C-A756-B53B0C70495C}"/>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2;p39">
              <a:extLst>
                <a:ext uri="{FF2B5EF4-FFF2-40B4-BE49-F238E27FC236}">
                  <a16:creationId xmlns:a16="http://schemas.microsoft.com/office/drawing/2014/main" id="{8C2D954A-3B10-4139-AA08-37B71AE4DEDB}"/>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3;p39">
              <a:extLst>
                <a:ext uri="{FF2B5EF4-FFF2-40B4-BE49-F238E27FC236}">
                  <a16:creationId xmlns:a16="http://schemas.microsoft.com/office/drawing/2014/main" id="{BAC52281-0B7A-485C-AE03-67902678AD80}"/>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4;p39">
              <a:extLst>
                <a:ext uri="{FF2B5EF4-FFF2-40B4-BE49-F238E27FC236}">
                  <a16:creationId xmlns:a16="http://schemas.microsoft.com/office/drawing/2014/main" id="{B6660AFF-C15C-4F5A-86F4-558684B4A276}"/>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descr="Text&#10;&#10;Description automatically generated">
            <a:extLst>
              <a:ext uri="{FF2B5EF4-FFF2-40B4-BE49-F238E27FC236}">
                <a16:creationId xmlns:a16="http://schemas.microsoft.com/office/drawing/2014/main" id="{84C16396-71BC-4C40-8825-7BA078AE4924}"/>
              </a:ext>
            </a:extLst>
          </p:cNvPr>
          <p:cNvPicPr>
            <a:picLocks noChangeAspect="1"/>
          </p:cNvPicPr>
          <p:nvPr/>
        </p:nvPicPr>
        <p:blipFill rotWithShape="1">
          <a:blip r:embed="rId2"/>
          <a:srcRect t="25792" b="25793"/>
          <a:stretch/>
        </p:blipFill>
        <p:spPr>
          <a:xfrm>
            <a:off x="7514188" y="291945"/>
            <a:ext cx="4510989" cy="1648919"/>
          </a:xfrm>
          <a:prstGeom prst="rect">
            <a:avLst/>
          </a:prstGeom>
        </p:spPr>
      </p:pic>
    </p:spTree>
    <p:extLst>
      <p:ext uri="{BB962C8B-B14F-4D97-AF65-F5344CB8AC3E}">
        <p14:creationId xmlns:p14="http://schemas.microsoft.com/office/powerpoint/2010/main" val="10785675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A5F360-12E2-48FE-9244-E51524554B67}"/>
              </a:ext>
            </a:extLst>
          </p:cNvPr>
          <p:cNvSpPr>
            <a:spLocks noGrp="1"/>
          </p:cNvSpPr>
          <p:nvPr>
            <p:ph type="body" sz="quarter" idx="13"/>
          </p:nvPr>
        </p:nvSpPr>
        <p:spPr>
          <a:xfrm>
            <a:off x="1675005" y="691103"/>
            <a:ext cx="8911475" cy="1145208"/>
          </a:xfrm>
        </p:spPr>
        <p:txBody>
          <a:bodyPr>
            <a:normAutofit/>
          </a:bodyPr>
          <a:lstStyle/>
          <a:p>
            <a:r>
              <a:rPr lang="en-US" dirty="0"/>
              <a:t>SETTING UP YOUR OWN WEBSITE</a:t>
            </a:r>
          </a:p>
        </p:txBody>
      </p:sp>
      <p:sp>
        <p:nvSpPr>
          <p:cNvPr id="3" name="Text Placeholder 2">
            <a:extLst>
              <a:ext uri="{FF2B5EF4-FFF2-40B4-BE49-F238E27FC236}">
                <a16:creationId xmlns:a16="http://schemas.microsoft.com/office/drawing/2014/main" id="{EF7C7C70-FFB9-4404-AB17-B24D01882058}"/>
              </a:ext>
            </a:extLst>
          </p:cNvPr>
          <p:cNvSpPr>
            <a:spLocks noGrp="1"/>
          </p:cNvSpPr>
          <p:nvPr>
            <p:ph type="body" sz="quarter" idx="14"/>
          </p:nvPr>
        </p:nvSpPr>
        <p:spPr>
          <a:xfrm>
            <a:off x="6711429" y="1600456"/>
            <a:ext cx="4842087" cy="3245241"/>
          </a:xfrm>
        </p:spPr>
        <p:txBody>
          <a:bodyPr/>
          <a:lstStyle/>
          <a:p>
            <a:pPr>
              <a:buClr>
                <a:srgbClr val="F5905D"/>
              </a:buClr>
            </a:pPr>
            <a:endParaRPr lang="en-GB" b="0" i="0" dirty="0">
              <a:solidFill>
                <a:schemeClr val="tx1"/>
              </a:solidFill>
              <a:effectLst/>
              <a:latin typeface="hurmegeometricsans_no3_6"/>
            </a:endParaRPr>
          </a:p>
          <a:p>
            <a:pPr>
              <a:buClr>
                <a:srgbClr val="F5905D"/>
              </a:buClr>
            </a:pPr>
            <a:r>
              <a:rPr lang="en-GB" b="1" i="0" dirty="0">
                <a:solidFill>
                  <a:schemeClr val="bg1"/>
                </a:solidFill>
                <a:effectLst/>
                <a:highlight>
                  <a:srgbClr val="C54A9A"/>
                </a:highlight>
                <a:latin typeface="hurmegeometricsans_no3_6"/>
              </a:rPr>
              <a:t>Hire a professional. </a:t>
            </a:r>
          </a:p>
          <a:p>
            <a:pPr>
              <a:buClr>
                <a:srgbClr val="F5905D"/>
              </a:buClr>
            </a:pPr>
            <a:r>
              <a:rPr lang="en-GB" b="0" i="0" dirty="0">
                <a:solidFill>
                  <a:schemeClr val="tx1"/>
                </a:solidFill>
                <a:effectLst/>
                <a:latin typeface="hurmegeometricsans_no3_6"/>
              </a:rPr>
              <a:t>If you have the budget, you may prefer to subcontract the creation of your website to professional web designer.  </a:t>
            </a:r>
          </a:p>
          <a:p>
            <a:pPr>
              <a:buClr>
                <a:srgbClr val="F5905D"/>
              </a:buClr>
            </a:pPr>
            <a:r>
              <a:rPr lang="en-GB" dirty="0">
                <a:solidFill>
                  <a:schemeClr val="tx1"/>
                </a:solidFill>
                <a:latin typeface="hurmegeometricsans_no3_6"/>
              </a:rPr>
              <a:t>This article sets out 8 tips for hiring a web designer for your business</a:t>
            </a:r>
          </a:p>
          <a:p>
            <a:pPr>
              <a:buClr>
                <a:srgbClr val="F5905D"/>
              </a:buClr>
            </a:pPr>
            <a:r>
              <a:rPr lang="en-GB" dirty="0">
                <a:hlinkClick r:id="rId2"/>
              </a:rPr>
              <a:t>8 tips for hiring a Web designer for your business | CIO</a:t>
            </a:r>
            <a:endParaRPr lang="en-GB" b="0" i="0" dirty="0">
              <a:solidFill>
                <a:schemeClr val="tx1"/>
              </a:solidFill>
              <a:effectLst/>
              <a:latin typeface="hurmegeometricsans_no3_6"/>
            </a:endParaRPr>
          </a:p>
          <a:p>
            <a:pPr>
              <a:buClr>
                <a:srgbClr val="F5905D"/>
              </a:buClr>
            </a:pPr>
            <a:endParaRPr lang="en-US" dirty="0">
              <a:solidFill>
                <a:srgbClr val="1EB3DD"/>
              </a:solidFill>
            </a:endParaRPr>
          </a:p>
        </p:txBody>
      </p:sp>
      <p:grpSp>
        <p:nvGrpSpPr>
          <p:cNvPr id="4" name="Google Shape;869;p39">
            <a:extLst>
              <a:ext uri="{FF2B5EF4-FFF2-40B4-BE49-F238E27FC236}">
                <a16:creationId xmlns:a16="http://schemas.microsoft.com/office/drawing/2014/main" id="{8EF188A0-242D-4F9E-9DB0-0480D40F52C7}"/>
              </a:ext>
            </a:extLst>
          </p:cNvPr>
          <p:cNvGrpSpPr/>
          <p:nvPr/>
        </p:nvGrpSpPr>
        <p:grpSpPr>
          <a:xfrm>
            <a:off x="277251" y="1013081"/>
            <a:ext cx="861396" cy="820501"/>
            <a:chOff x="4556450" y="4963575"/>
            <a:chExt cx="548025" cy="498100"/>
          </a:xfrm>
        </p:grpSpPr>
        <p:sp>
          <p:nvSpPr>
            <p:cNvPr id="5" name="Google Shape;870;p39">
              <a:extLst>
                <a:ext uri="{FF2B5EF4-FFF2-40B4-BE49-F238E27FC236}">
                  <a16:creationId xmlns:a16="http://schemas.microsoft.com/office/drawing/2014/main" id="{BA190F0B-41A2-41CF-BAFE-8494DE6B125C}"/>
                </a:ext>
              </a:extLst>
            </p:cNvPr>
            <p:cNvSpPr/>
            <p:nvPr/>
          </p:nvSpPr>
          <p:spPr>
            <a:xfrm>
              <a:off x="4611850" y="5222350"/>
              <a:ext cx="436600" cy="239325"/>
            </a:xfrm>
            <a:custGeom>
              <a:avLst/>
              <a:gdLst/>
              <a:ahLst/>
              <a:cxnLst/>
              <a:rect l="l" t="t" r="r" b="b"/>
              <a:pathLst>
                <a:path w="17464" h="9573" fill="none" extrusionOk="0">
                  <a:moveTo>
                    <a:pt x="1" y="1"/>
                  </a:moveTo>
                  <a:lnTo>
                    <a:pt x="1" y="4677"/>
                  </a:lnTo>
                  <a:lnTo>
                    <a:pt x="8720" y="9572"/>
                  </a:lnTo>
                  <a:lnTo>
                    <a:pt x="17463" y="4677"/>
                  </a:lnTo>
                  <a:lnTo>
                    <a:pt x="1746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71;p39">
              <a:extLst>
                <a:ext uri="{FF2B5EF4-FFF2-40B4-BE49-F238E27FC236}">
                  <a16:creationId xmlns:a16="http://schemas.microsoft.com/office/drawing/2014/main" id="{4DE1D12F-85CE-427C-A756-B53B0C70495C}"/>
                </a:ext>
              </a:extLst>
            </p:cNvPr>
            <p:cNvSpPr/>
            <p:nvPr/>
          </p:nvSpPr>
          <p:spPr>
            <a:xfrm>
              <a:off x="4612475" y="4963575"/>
              <a:ext cx="435975" cy="125450"/>
            </a:xfrm>
            <a:custGeom>
              <a:avLst/>
              <a:gdLst/>
              <a:ahLst/>
              <a:cxnLst/>
              <a:rect l="l" t="t" r="r" b="b"/>
              <a:pathLst>
                <a:path w="17439" h="5018" fill="none" extrusionOk="0">
                  <a:moveTo>
                    <a:pt x="17438" y="5018"/>
                  </a:moveTo>
                  <a:lnTo>
                    <a:pt x="8671" y="1"/>
                  </a:lnTo>
                  <a:lnTo>
                    <a:pt x="0" y="501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72;p39">
              <a:extLst>
                <a:ext uri="{FF2B5EF4-FFF2-40B4-BE49-F238E27FC236}">
                  <a16:creationId xmlns:a16="http://schemas.microsoft.com/office/drawing/2014/main" id="{8C2D954A-3B10-4139-AA08-37B71AE4DEDB}"/>
                </a:ext>
              </a:extLst>
            </p:cNvPr>
            <p:cNvSpPr/>
            <p:nvPr/>
          </p:nvSpPr>
          <p:spPr>
            <a:xfrm>
              <a:off x="4556450" y="5089000"/>
              <a:ext cx="274025" cy="225925"/>
            </a:xfrm>
            <a:custGeom>
              <a:avLst/>
              <a:gdLst/>
              <a:ahLst/>
              <a:cxnLst/>
              <a:rect l="l" t="t" r="r" b="b"/>
              <a:pathLst>
                <a:path w="10961" h="9037" fill="none" extrusionOk="0">
                  <a:moveTo>
                    <a:pt x="8720" y="9037"/>
                  </a:moveTo>
                  <a:lnTo>
                    <a:pt x="1" y="4068"/>
                  </a:lnTo>
                  <a:lnTo>
                    <a:pt x="2241" y="1"/>
                  </a:lnTo>
                  <a:lnTo>
                    <a:pt x="10960" y="4969"/>
                  </a:lnTo>
                  <a:lnTo>
                    <a:pt x="8720"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73;p39">
              <a:extLst>
                <a:ext uri="{FF2B5EF4-FFF2-40B4-BE49-F238E27FC236}">
                  <a16:creationId xmlns:a16="http://schemas.microsoft.com/office/drawing/2014/main" id="{BAC52281-0B7A-485C-AE03-67902678AD80}"/>
                </a:ext>
              </a:extLst>
            </p:cNvPr>
            <p:cNvSpPr/>
            <p:nvPr/>
          </p:nvSpPr>
          <p:spPr>
            <a:xfrm>
              <a:off x="4830450" y="5089000"/>
              <a:ext cx="274025" cy="225925"/>
            </a:xfrm>
            <a:custGeom>
              <a:avLst/>
              <a:gdLst/>
              <a:ahLst/>
              <a:cxnLst/>
              <a:rect l="l" t="t" r="r" b="b"/>
              <a:pathLst>
                <a:path w="10961" h="9037" fill="none" extrusionOk="0">
                  <a:moveTo>
                    <a:pt x="2241" y="9037"/>
                  </a:moveTo>
                  <a:lnTo>
                    <a:pt x="10960" y="4068"/>
                  </a:lnTo>
                  <a:lnTo>
                    <a:pt x="8719" y="1"/>
                  </a:lnTo>
                  <a:lnTo>
                    <a:pt x="0" y="4969"/>
                  </a:lnTo>
                  <a:lnTo>
                    <a:pt x="2241" y="903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4;p39">
              <a:extLst>
                <a:ext uri="{FF2B5EF4-FFF2-40B4-BE49-F238E27FC236}">
                  <a16:creationId xmlns:a16="http://schemas.microsoft.com/office/drawing/2014/main" id="{B6660AFF-C15C-4F5A-86F4-558684B4A276}"/>
                </a:ext>
              </a:extLst>
            </p:cNvPr>
            <p:cNvSpPr/>
            <p:nvPr/>
          </p:nvSpPr>
          <p:spPr>
            <a:xfrm>
              <a:off x="4830450" y="5213225"/>
              <a:ext cx="25" cy="248450"/>
            </a:xfrm>
            <a:custGeom>
              <a:avLst/>
              <a:gdLst/>
              <a:ahLst/>
              <a:cxnLst/>
              <a:rect l="l" t="t" r="r" b="b"/>
              <a:pathLst>
                <a:path w="1" h="9938" fill="none" extrusionOk="0">
                  <a:moveTo>
                    <a:pt x="0" y="0"/>
                  </a:moveTo>
                  <a:lnTo>
                    <a:pt x="0" y="9937"/>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a:extLst>
              <a:ext uri="{FF2B5EF4-FFF2-40B4-BE49-F238E27FC236}">
                <a16:creationId xmlns:a16="http://schemas.microsoft.com/office/drawing/2014/main" id="{6F5E7019-B19E-401F-B3FF-9400D3A0F7AD}"/>
              </a:ext>
            </a:extLst>
          </p:cNvPr>
          <p:cNvSpPr txBox="1"/>
          <p:nvPr/>
        </p:nvSpPr>
        <p:spPr>
          <a:xfrm>
            <a:off x="1713328" y="1263707"/>
            <a:ext cx="6101080" cy="523220"/>
          </a:xfrm>
          <a:prstGeom prst="rect">
            <a:avLst/>
          </a:prstGeom>
          <a:noFill/>
        </p:spPr>
        <p:txBody>
          <a:bodyPr wrap="square">
            <a:spAutoFit/>
          </a:bodyPr>
          <a:lstStyle/>
          <a:p>
            <a:pPr>
              <a:buClr>
                <a:srgbClr val="F5905D"/>
              </a:buClr>
            </a:pPr>
            <a:r>
              <a:rPr lang="en-GB" sz="2800" b="0" i="0" dirty="0">
                <a:solidFill>
                  <a:schemeClr val="tx1"/>
                </a:solidFill>
                <a:effectLst/>
                <a:latin typeface="hurmegeometricsans_no3_6"/>
              </a:rPr>
              <a:t>There two main ways to set </a:t>
            </a:r>
            <a:r>
              <a:rPr lang="en-GB" sz="2800" dirty="0">
                <a:solidFill>
                  <a:schemeClr val="tx1"/>
                </a:solidFill>
                <a:latin typeface="hurmegeometricsans_no3_6"/>
              </a:rPr>
              <a:t>your website</a:t>
            </a:r>
          </a:p>
        </p:txBody>
      </p:sp>
      <p:sp>
        <p:nvSpPr>
          <p:cNvPr id="13" name="Text Placeholder 2">
            <a:extLst>
              <a:ext uri="{FF2B5EF4-FFF2-40B4-BE49-F238E27FC236}">
                <a16:creationId xmlns:a16="http://schemas.microsoft.com/office/drawing/2014/main" id="{C16C0FBB-5CCC-43D6-B55F-71A6CDDCE01C}"/>
              </a:ext>
            </a:extLst>
          </p:cNvPr>
          <p:cNvSpPr txBox="1">
            <a:spLocks/>
          </p:cNvSpPr>
          <p:nvPr/>
        </p:nvSpPr>
        <p:spPr>
          <a:xfrm>
            <a:off x="1752922" y="1419496"/>
            <a:ext cx="4615409"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5905D"/>
              </a:buClr>
            </a:pPr>
            <a:endParaRPr lang="en-GB" dirty="0">
              <a:solidFill>
                <a:schemeClr val="tx1"/>
              </a:solidFill>
              <a:latin typeface="hurmegeometricsans_no3_6"/>
            </a:endParaRPr>
          </a:p>
          <a:p>
            <a:pPr>
              <a:buClr>
                <a:srgbClr val="F5905D"/>
              </a:buClr>
            </a:pPr>
            <a:r>
              <a:rPr lang="en-GB" b="1" dirty="0">
                <a:solidFill>
                  <a:schemeClr val="bg1"/>
                </a:solidFill>
                <a:highlight>
                  <a:srgbClr val="C54A9A"/>
                </a:highlight>
                <a:latin typeface="hurmegeometricsans_no3_6"/>
              </a:rPr>
              <a:t>Use a website builder. </a:t>
            </a:r>
          </a:p>
          <a:p>
            <a:pPr>
              <a:buClr>
                <a:srgbClr val="F5905D"/>
              </a:buClr>
            </a:pPr>
            <a:r>
              <a:rPr lang="en-GB" dirty="0">
                <a:solidFill>
                  <a:schemeClr val="tx1"/>
                </a:solidFill>
                <a:latin typeface="hurmegeometricsans_no3_6"/>
              </a:rPr>
              <a:t>Create your website or online store using drag-n-drop templates. </a:t>
            </a:r>
          </a:p>
          <a:p>
            <a:pPr>
              <a:buClr>
                <a:srgbClr val="F5905D"/>
              </a:buClr>
            </a:pPr>
            <a:r>
              <a:rPr lang="en-GB" dirty="0">
                <a:solidFill>
                  <a:schemeClr val="tx1"/>
                </a:solidFill>
                <a:latin typeface="hurmegeometricsans_no3_6"/>
              </a:rPr>
              <a:t>This is an excellent review of the top 10 website builder that you can use.  They cover all levels of technical ability or you are sure to find one to suit your needs</a:t>
            </a:r>
          </a:p>
          <a:p>
            <a:pPr>
              <a:buClr>
                <a:srgbClr val="F5905D"/>
              </a:buClr>
            </a:pPr>
            <a:r>
              <a:rPr lang="en-GB" dirty="0">
                <a:hlinkClick r:id="rId3"/>
              </a:rPr>
              <a:t>Website Builders Comparison: Find the Best Site Builder (top10bestwebsitebuilders.com)</a:t>
            </a:r>
            <a:r>
              <a:rPr lang="en-GB" b="1" i="0" dirty="0">
                <a:solidFill>
                  <a:srgbClr val="FFFFFF"/>
                </a:solidFill>
                <a:effectLst/>
                <a:latin typeface="hurmegeometricsans_no3_6"/>
              </a:rPr>
              <a:t>Builders of 2021</a:t>
            </a:r>
            <a:endParaRPr lang="en-GB" dirty="0">
              <a:solidFill>
                <a:schemeClr val="tx1"/>
              </a:solidFill>
              <a:latin typeface="hurmegeometricsans_no3_6"/>
            </a:endParaRPr>
          </a:p>
          <a:p>
            <a:pPr>
              <a:buClr>
                <a:srgbClr val="F5905D"/>
              </a:buClr>
            </a:pPr>
            <a:endParaRPr lang="en-US" dirty="0">
              <a:solidFill>
                <a:srgbClr val="1EB3DD"/>
              </a:solidFill>
            </a:endParaRPr>
          </a:p>
        </p:txBody>
      </p:sp>
      <p:cxnSp>
        <p:nvCxnSpPr>
          <p:cNvPr id="15" name="Straight Connector 14">
            <a:extLst>
              <a:ext uri="{FF2B5EF4-FFF2-40B4-BE49-F238E27FC236}">
                <a16:creationId xmlns:a16="http://schemas.microsoft.com/office/drawing/2014/main" id="{A12D2D52-4173-4AF1-B76F-1A1A3DF3854D}"/>
              </a:ext>
            </a:extLst>
          </p:cNvPr>
          <p:cNvCxnSpPr/>
          <p:nvPr/>
        </p:nvCxnSpPr>
        <p:spPr>
          <a:xfrm>
            <a:off x="6482080" y="1960880"/>
            <a:ext cx="0" cy="39725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601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E9832DE1-204C-1645-8D8D-3AEF452E94BB}"/>
              </a:ext>
            </a:extLst>
          </p:cNvPr>
          <p:cNvGrpSpPr/>
          <p:nvPr/>
        </p:nvGrpSpPr>
        <p:grpSpPr>
          <a:xfrm>
            <a:off x="244497" y="1584100"/>
            <a:ext cx="5220049" cy="4365938"/>
            <a:chOff x="4534941" y="638925"/>
            <a:chExt cx="1499470" cy="1254125"/>
          </a:xfrm>
        </p:grpSpPr>
        <p:pic>
          <p:nvPicPr>
            <p:cNvPr id="20" name="Picture 19" descr="Logo&#10;&#10;Description automatically generated with medium confidence">
              <a:extLst>
                <a:ext uri="{FF2B5EF4-FFF2-40B4-BE49-F238E27FC236}">
                  <a16:creationId xmlns:a16="http://schemas.microsoft.com/office/drawing/2014/main" id="{2117A288-153C-2A4E-A2FD-60AC30370B5D}"/>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21" name="Picture 20" descr="Icon&#10;&#10;Description automatically generated">
              <a:extLst>
                <a:ext uri="{FF2B5EF4-FFF2-40B4-BE49-F238E27FC236}">
                  <a16:creationId xmlns:a16="http://schemas.microsoft.com/office/drawing/2014/main" id="{0B411CF4-F062-6C41-AFEE-B8690099AF57}"/>
                </a:ext>
              </a:extLst>
            </p:cNvPr>
            <p:cNvPicPr>
              <a:picLocks noChangeAspect="1"/>
            </p:cNvPicPr>
            <p:nvPr/>
          </p:nvPicPr>
          <p:blipFill>
            <a:blip r:embed="rId3"/>
            <a:stretch>
              <a:fillRect/>
            </a:stretch>
          </p:blipFill>
          <p:spPr>
            <a:xfrm>
              <a:off x="4534941" y="1045995"/>
              <a:ext cx="194895" cy="212551"/>
            </a:xfrm>
            <a:prstGeom prst="rect">
              <a:avLst/>
            </a:prstGeom>
          </p:spPr>
        </p:pic>
      </p:grpSp>
      <p:sp>
        <p:nvSpPr>
          <p:cNvPr id="7" name="TextBox 6">
            <a:extLst>
              <a:ext uri="{FF2B5EF4-FFF2-40B4-BE49-F238E27FC236}">
                <a16:creationId xmlns:a16="http://schemas.microsoft.com/office/drawing/2014/main" id="{D87F7053-DD39-46A1-BDCD-36726C28BEE9}"/>
              </a:ext>
            </a:extLst>
          </p:cNvPr>
          <p:cNvSpPr txBox="1"/>
          <p:nvPr/>
        </p:nvSpPr>
        <p:spPr>
          <a:xfrm>
            <a:off x="5870946" y="2493217"/>
            <a:ext cx="6577426" cy="2308324"/>
          </a:xfrm>
          <a:prstGeom prst="rect">
            <a:avLst/>
          </a:prstGeom>
          <a:noFill/>
        </p:spPr>
        <p:txBody>
          <a:bodyPr wrap="square">
            <a:spAutoFit/>
          </a:bodyPr>
          <a:lstStyle/>
          <a:p>
            <a:r>
              <a:rPr lang="en-US" sz="4800" dirty="0">
                <a:solidFill>
                  <a:schemeClr val="bg1"/>
                </a:solidFill>
              </a:rPr>
              <a:t>OPERATIONS – THE ‘HOW’ OF BEING IN BUSINESS </a:t>
            </a:r>
          </a:p>
        </p:txBody>
      </p:sp>
    </p:spTree>
    <p:extLst>
      <p:ext uri="{BB962C8B-B14F-4D97-AF65-F5344CB8AC3E}">
        <p14:creationId xmlns:p14="http://schemas.microsoft.com/office/powerpoint/2010/main" val="1134865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AC872-CB47-4587-A4F2-227CF08A7AC6}"/>
              </a:ext>
            </a:extLst>
          </p:cNvPr>
          <p:cNvSpPr>
            <a:spLocks noGrp="1"/>
          </p:cNvSpPr>
          <p:nvPr>
            <p:ph type="body" sz="quarter" idx="13"/>
          </p:nvPr>
        </p:nvSpPr>
        <p:spPr>
          <a:xfrm>
            <a:off x="1517916" y="500882"/>
            <a:ext cx="8560804" cy="864917"/>
          </a:xfrm>
        </p:spPr>
        <p:txBody>
          <a:bodyPr>
            <a:normAutofit/>
          </a:bodyPr>
          <a:lstStyle/>
          <a:p>
            <a:r>
              <a:rPr lang="en-US" dirty="0"/>
              <a:t>GETTING OPERATIONAL!</a:t>
            </a:r>
          </a:p>
        </p:txBody>
      </p:sp>
      <p:sp>
        <p:nvSpPr>
          <p:cNvPr id="3" name="Text Placeholder 2">
            <a:extLst>
              <a:ext uri="{FF2B5EF4-FFF2-40B4-BE49-F238E27FC236}">
                <a16:creationId xmlns:a16="http://schemas.microsoft.com/office/drawing/2014/main" id="{A57A9588-C799-40E8-B09A-C4E05CB9ED4B}"/>
              </a:ext>
            </a:extLst>
          </p:cNvPr>
          <p:cNvSpPr>
            <a:spLocks noGrp="1"/>
          </p:cNvSpPr>
          <p:nvPr>
            <p:ph type="body" sz="quarter" idx="14"/>
          </p:nvPr>
        </p:nvSpPr>
        <p:spPr>
          <a:xfrm>
            <a:off x="1639836" y="1499765"/>
            <a:ext cx="8817149" cy="3001108"/>
          </a:xfrm>
        </p:spPr>
        <p:txBody>
          <a:bodyPr/>
          <a:lstStyle/>
          <a:p>
            <a:pPr>
              <a:spcBef>
                <a:spcPts val="300"/>
              </a:spcBef>
              <a:tabLst>
                <a:tab pos="3495675" algn="l"/>
              </a:tabLst>
            </a:pPr>
            <a:endParaRPr lang="en-US" dirty="0"/>
          </a:p>
          <a:p>
            <a:pPr>
              <a:spcBef>
                <a:spcPts val="300"/>
              </a:spcBef>
              <a:tabLst>
                <a:tab pos="3495675" algn="l"/>
              </a:tabLst>
            </a:pPr>
            <a:endParaRPr lang="en-US" dirty="0"/>
          </a:p>
          <a:p>
            <a:endParaRPr lang="en-US" dirty="0"/>
          </a:p>
        </p:txBody>
      </p:sp>
      <p:grpSp>
        <p:nvGrpSpPr>
          <p:cNvPr id="4" name="Google Shape;763;p39">
            <a:extLst>
              <a:ext uri="{FF2B5EF4-FFF2-40B4-BE49-F238E27FC236}">
                <a16:creationId xmlns:a16="http://schemas.microsoft.com/office/drawing/2014/main" id="{379A5CD4-97B6-4D4B-B033-EAE6DB2CAC69}"/>
              </a:ext>
            </a:extLst>
          </p:cNvPr>
          <p:cNvGrpSpPr/>
          <p:nvPr/>
        </p:nvGrpSpPr>
        <p:grpSpPr>
          <a:xfrm>
            <a:off x="360586" y="1092130"/>
            <a:ext cx="626387" cy="626387"/>
            <a:chOff x="6649150" y="309350"/>
            <a:chExt cx="395800" cy="395800"/>
          </a:xfrm>
        </p:grpSpPr>
        <p:sp>
          <p:nvSpPr>
            <p:cNvPr id="5" name="Google Shape;764;p39">
              <a:extLst>
                <a:ext uri="{FF2B5EF4-FFF2-40B4-BE49-F238E27FC236}">
                  <a16:creationId xmlns:a16="http://schemas.microsoft.com/office/drawing/2014/main" id="{4DA15ADE-2434-40BD-8D12-262989C3B757}"/>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5;p39">
              <a:extLst>
                <a:ext uri="{FF2B5EF4-FFF2-40B4-BE49-F238E27FC236}">
                  <a16:creationId xmlns:a16="http://schemas.microsoft.com/office/drawing/2014/main" id="{48DCD890-4602-4D5E-816A-6C92A582974D}"/>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6;p39">
              <a:extLst>
                <a:ext uri="{FF2B5EF4-FFF2-40B4-BE49-F238E27FC236}">
                  <a16:creationId xmlns:a16="http://schemas.microsoft.com/office/drawing/2014/main" id="{330D6617-4EF5-450A-9284-235FCB2A0335}"/>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7;p39">
              <a:extLst>
                <a:ext uri="{FF2B5EF4-FFF2-40B4-BE49-F238E27FC236}">
                  <a16:creationId xmlns:a16="http://schemas.microsoft.com/office/drawing/2014/main" id="{8B889D76-6E25-4CE5-BB12-3BA438A0B649}"/>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8;p39">
              <a:extLst>
                <a:ext uri="{FF2B5EF4-FFF2-40B4-BE49-F238E27FC236}">
                  <a16:creationId xmlns:a16="http://schemas.microsoft.com/office/drawing/2014/main" id="{68C77E60-836F-4F89-95E6-0BB2A327E6DF}"/>
                </a:ext>
              </a:extLst>
            </p:cNvPr>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9;p39">
              <a:extLst>
                <a:ext uri="{FF2B5EF4-FFF2-40B4-BE49-F238E27FC236}">
                  <a16:creationId xmlns:a16="http://schemas.microsoft.com/office/drawing/2014/main" id="{0A441237-8D5B-433F-BC1B-47E60DC2B9D4}"/>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0;p39">
              <a:extLst>
                <a:ext uri="{FF2B5EF4-FFF2-40B4-BE49-F238E27FC236}">
                  <a16:creationId xmlns:a16="http://schemas.microsoft.com/office/drawing/2014/main" id="{0F424307-343F-4280-8599-35CCA60A5F67}"/>
                </a:ext>
              </a:extLst>
            </p:cNvPr>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1;p39">
              <a:extLst>
                <a:ext uri="{FF2B5EF4-FFF2-40B4-BE49-F238E27FC236}">
                  <a16:creationId xmlns:a16="http://schemas.microsoft.com/office/drawing/2014/main" id="{CA42AB9C-C8AE-4685-A856-11B329C7EA78}"/>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2;p39">
              <a:extLst>
                <a:ext uri="{FF2B5EF4-FFF2-40B4-BE49-F238E27FC236}">
                  <a16:creationId xmlns:a16="http://schemas.microsoft.com/office/drawing/2014/main" id="{A2407264-045C-4235-A90D-34962E938529}"/>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3;p39">
              <a:extLst>
                <a:ext uri="{FF2B5EF4-FFF2-40B4-BE49-F238E27FC236}">
                  <a16:creationId xmlns:a16="http://schemas.microsoft.com/office/drawing/2014/main" id="{2563786C-6653-4B77-B3BC-03798B73630B}"/>
                </a:ext>
              </a:extLst>
            </p:cNvPr>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4;p39">
              <a:extLst>
                <a:ext uri="{FF2B5EF4-FFF2-40B4-BE49-F238E27FC236}">
                  <a16:creationId xmlns:a16="http://schemas.microsoft.com/office/drawing/2014/main" id="{8030AE89-EBF7-4AED-91E7-3376FA6AA9D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5;p39">
              <a:extLst>
                <a:ext uri="{FF2B5EF4-FFF2-40B4-BE49-F238E27FC236}">
                  <a16:creationId xmlns:a16="http://schemas.microsoft.com/office/drawing/2014/main" id="{11D95568-91E7-4687-BA79-BAF9D709CC54}"/>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6;p39">
              <a:extLst>
                <a:ext uri="{FF2B5EF4-FFF2-40B4-BE49-F238E27FC236}">
                  <a16:creationId xmlns:a16="http://schemas.microsoft.com/office/drawing/2014/main" id="{8225BFD2-EBDF-4187-9E05-9E26979F9AAB}"/>
                </a:ext>
              </a:extLst>
            </p:cNvPr>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7;p39">
              <a:extLst>
                <a:ext uri="{FF2B5EF4-FFF2-40B4-BE49-F238E27FC236}">
                  <a16:creationId xmlns:a16="http://schemas.microsoft.com/office/drawing/2014/main" id="{70BF5D9A-416C-4072-AEEF-8273B05FE91C}"/>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8;p39">
              <a:extLst>
                <a:ext uri="{FF2B5EF4-FFF2-40B4-BE49-F238E27FC236}">
                  <a16:creationId xmlns:a16="http://schemas.microsoft.com/office/drawing/2014/main" id="{CADA39C0-C7E9-4074-A3C6-7C4B3C40954C}"/>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9;p39">
              <a:extLst>
                <a:ext uri="{FF2B5EF4-FFF2-40B4-BE49-F238E27FC236}">
                  <a16:creationId xmlns:a16="http://schemas.microsoft.com/office/drawing/2014/main" id="{86A60E23-4EC3-44D6-B143-C127C86DB8FC}"/>
                </a:ext>
              </a:extLst>
            </p:cNvPr>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0;p39">
              <a:extLst>
                <a:ext uri="{FF2B5EF4-FFF2-40B4-BE49-F238E27FC236}">
                  <a16:creationId xmlns:a16="http://schemas.microsoft.com/office/drawing/2014/main" id="{31B8967F-BFCD-4B95-84BD-3D5143901B4B}"/>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1;p39">
              <a:extLst>
                <a:ext uri="{FF2B5EF4-FFF2-40B4-BE49-F238E27FC236}">
                  <a16:creationId xmlns:a16="http://schemas.microsoft.com/office/drawing/2014/main" id="{21353678-13C1-4A1A-BC59-D000EB83CC47}"/>
                </a:ext>
              </a:extLst>
            </p:cNvPr>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39">
              <a:extLst>
                <a:ext uri="{FF2B5EF4-FFF2-40B4-BE49-F238E27FC236}">
                  <a16:creationId xmlns:a16="http://schemas.microsoft.com/office/drawing/2014/main" id="{9FBFA212-348B-4622-B6B0-50EEF22783EA}"/>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39">
              <a:extLst>
                <a:ext uri="{FF2B5EF4-FFF2-40B4-BE49-F238E27FC236}">
                  <a16:creationId xmlns:a16="http://schemas.microsoft.com/office/drawing/2014/main" id="{DF39A439-248C-429C-B302-AB6AD3784E5D}"/>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39">
              <a:extLst>
                <a:ext uri="{FF2B5EF4-FFF2-40B4-BE49-F238E27FC236}">
                  <a16:creationId xmlns:a16="http://schemas.microsoft.com/office/drawing/2014/main" id="{C1AE8F0E-E00D-4BCA-B5D3-559044308473}"/>
                </a:ext>
              </a:extLst>
            </p:cNvPr>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39">
              <a:extLst>
                <a:ext uri="{FF2B5EF4-FFF2-40B4-BE49-F238E27FC236}">
                  <a16:creationId xmlns:a16="http://schemas.microsoft.com/office/drawing/2014/main" id="{1FB756D9-8AF2-4E37-B328-B4537F42FCC6}"/>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39">
              <a:extLst>
                <a:ext uri="{FF2B5EF4-FFF2-40B4-BE49-F238E27FC236}">
                  <a16:creationId xmlns:a16="http://schemas.microsoft.com/office/drawing/2014/main" id="{688B5740-9823-4533-824F-935F8BE2D06F}"/>
                </a:ext>
              </a:extLst>
            </p:cNvPr>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 Placeholder 2">
            <a:extLst>
              <a:ext uri="{FF2B5EF4-FFF2-40B4-BE49-F238E27FC236}">
                <a16:creationId xmlns:a16="http://schemas.microsoft.com/office/drawing/2014/main" id="{8B15DD48-B7D4-4288-BBFC-E4C013775A8A}"/>
              </a:ext>
            </a:extLst>
          </p:cNvPr>
          <p:cNvSpPr txBox="1">
            <a:spLocks/>
          </p:cNvSpPr>
          <p:nvPr/>
        </p:nvSpPr>
        <p:spPr>
          <a:xfrm>
            <a:off x="1636131" y="1365799"/>
            <a:ext cx="6581447"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This is the practical part of your business planning that deals with the OPERATIONS - the physical necessities of your business's operation, such as your physical location, facilities, and equipment. </a:t>
            </a:r>
            <a:endParaRPr lang="bs-Latn-BA" dirty="0"/>
          </a:p>
          <a:p>
            <a:endParaRPr lang="bs-Latn-BA" dirty="0"/>
          </a:p>
          <a:p>
            <a:r>
              <a:rPr lang="en-US" dirty="0"/>
              <a:t>You need to consider and make many decisions on many things from sourcing materials and stock,  and planning for what is needed in your manufacturing or service process.</a:t>
            </a:r>
          </a:p>
          <a:p>
            <a:endParaRPr lang="en-US" dirty="0"/>
          </a:p>
          <a:p>
            <a:r>
              <a:rPr lang="en-US" dirty="0"/>
              <a:t>In this section, we take you through the key considerations you need to plan for……</a:t>
            </a:r>
          </a:p>
          <a:p>
            <a:endParaRPr lang="en-US" dirty="0"/>
          </a:p>
        </p:txBody>
      </p:sp>
      <p:pic>
        <p:nvPicPr>
          <p:cNvPr id="32" name="Picture 31" descr="A picture containing text, vector graphics&#10;&#10;Description automatically generated">
            <a:extLst>
              <a:ext uri="{FF2B5EF4-FFF2-40B4-BE49-F238E27FC236}">
                <a16:creationId xmlns:a16="http://schemas.microsoft.com/office/drawing/2014/main" id="{BD4B168C-C5E8-4C6C-AFDB-BEF5FD2B907D}"/>
              </a:ext>
            </a:extLst>
          </p:cNvPr>
          <p:cNvPicPr>
            <a:picLocks noChangeAspect="1"/>
          </p:cNvPicPr>
          <p:nvPr/>
        </p:nvPicPr>
        <p:blipFill rotWithShape="1">
          <a:blip r:embed="rId2"/>
          <a:srcRect l="18080" t="16257" r="16416" b="18081"/>
          <a:stretch/>
        </p:blipFill>
        <p:spPr>
          <a:xfrm>
            <a:off x="8213873" y="2232025"/>
            <a:ext cx="3996853" cy="2983063"/>
          </a:xfrm>
          <a:prstGeom prst="rect">
            <a:avLst/>
          </a:prstGeom>
        </p:spPr>
      </p:pic>
    </p:spTree>
    <p:extLst>
      <p:ext uri="{BB962C8B-B14F-4D97-AF65-F5344CB8AC3E}">
        <p14:creationId xmlns:p14="http://schemas.microsoft.com/office/powerpoint/2010/main" val="1233800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F49126-DE6B-4817-8188-35B8AE6A526C}"/>
              </a:ext>
            </a:extLst>
          </p:cNvPr>
          <p:cNvSpPr>
            <a:spLocks noGrp="1"/>
          </p:cNvSpPr>
          <p:nvPr>
            <p:ph type="body" sz="quarter" idx="13"/>
          </p:nvPr>
        </p:nvSpPr>
        <p:spPr>
          <a:xfrm>
            <a:off x="1517914" y="806786"/>
            <a:ext cx="9678407" cy="697353"/>
          </a:xfrm>
        </p:spPr>
        <p:txBody>
          <a:bodyPr>
            <a:noAutofit/>
          </a:bodyPr>
          <a:lstStyle/>
          <a:p>
            <a:r>
              <a:rPr lang="en-US" dirty="0"/>
              <a:t>WHAT DO YOU NEED IN A </a:t>
            </a:r>
            <a:r>
              <a:rPr lang="en-US" b="1" dirty="0"/>
              <a:t>BUSINESS LOCATION</a:t>
            </a:r>
            <a:r>
              <a:rPr lang="en-US" dirty="0"/>
              <a:t>?</a:t>
            </a:r>
          </a:p>
          <a:p>
            <a:endParaRPr lang="en-US" dirty="0"/>
          </a:p>
          <a:p>
            <a:endParaRPr lang="en-US" dirty="0"/>
          </a:p>
        </p:txBody>
      </p:sp>
      <p:sp>
        <p:nvSpPr>
          <p:cNvPr id="3" name="Text Placeholder 2">
            <a:extLst>
              <a:ext uri="{FF2B5EF4-FFF2-40B4-BE49-F238E27FC236}">
                <a16:creationId xmlns:a16="http://schemas.microsoft.com/office/drawing/2014/main" id="{4A8D2579-D4CF-40FA-85FC-725DA0268A79}"/>
              </a:ext>
            </a:extLst>
          </p:cNvPr>
          <p:cNvSpPr>
            <a:spLocks noGrp="1"/>
          </p:cNvSpPr>
          <p:nvPr>
            <p:ph type="body" sz="quarter" idx="14"/>
          </p:nvPr>
        </p:nvSpPr>
        <p:spPr>
          <a:xfrm>
            <a:off x="1517914" y="1852816"/>
            <a:ext cx="8936726" cy="3001108"/>
          </a:xfrm>
        </p:spPr>
        <p:txBody>
          <a:bodyPr/>
          <a:lstStyle/>
          <a:p>
            <a:pPr marL="342900" indent="-342900" algn="just">
              <a:buFont typeface="Arial" panose="020B0604020202020204" pitchFamily="34" charset="0"/>
              <a:buChar char="•"/>
              <a:tabLst>
                <a:tab pos="1703388" algn="l"/>
              </a:tabLst>
            </a:pPr>
            <a:r>
              <a:rPr lang="en-US" dirty="0">
                <a:solidFill>
                  <a:schemeClr val="tx1"/>
                </a:solidFill>
              </a:rPr>
              <a:t>What type of premises will your business need in terms of its size and location?    Think about what you need from the building layout in terms of your workflow.</a:t>
            </a:r>
          </a:p>
          <a:p>
            <a:pPr marL="342900" indent="-342900">
              <a:buClr>
                <a:srgbClr val="F5905D"/>
              </a:buClr>
              <a:buFont typeface="Arial" panose="020B0604020202020204" pitchFamily="34" charset="0"/>
              <a:buChar char="•"/>
            </a:pPr>
            <a:r>
              <a:rPr lang="en-US" dirty="0">
                <a:solidFill>
                  <a:schemeClr val="tx1"/>
                </a:solidFill>
              </a:rPr>
              <a:t>Will you work  from home or rent a premises, and at what cost ? What lease agreements are involved? Don’t forget the cost is more than just the rent,  you need to think about maintenance, utilities,  property taxes,  insurance, remodeling, etc. </a:t>
            </a:r>
          </a:p>
          <a:p>
            <a:pPr marL="342900" indent="-342900" algn="just">
              <a:buFont typeface="Arial" panose="020B0604020202020204" pitchFamily="34" charset="0"/>
              <a:buChar char="•"/>
              <a:tabLst>
                <a:tab pos="1703388" algn="l"/>
              </a:tabLst>
            </a:pPr>
            <a:r>
              <a:rPr lang="en-US" dirty="0">
                <a:solidFill>
                  <a:schemeClr val="tx1"/>
                </a:solidFill>
              </a:rPr>
              <a:t>Do you need multiple locations or locations designed with specific purposes, such as a workshop for manufacturing, admin office and/or a retail sales location.  </a:t>
            </a:r>
            <a:endParaRPr lang="en-IE" dirty="0">
              <a:solidFill>
                <a:schemeClr val="tx1"/>
              </a:solidFill>
            </a:endParaRPr>
          </a:p>
          <a:p>
            <a:pPr marL="342900" indent="-342900" algn="just">
              <a:buFont typeface="Arial" panose="020B0604020202020204" pitchFamily="34" charset="0"/>
              <a:buChar char="•"/>
              <a:tabLst>
                <a:tab pos="1703388" algn="l"/>
              </a:tabLst>
            </a:pPr>
            <a:r>
              <a:rPr lang="en-US" dirty="0">
                <a:solidFill>
                  <a:schemeClr val="tx1"/>
                </a:solidFill>
              </a:rPr>
              <a:t>Access: What type of access do you need for your location? Detail how customers will access your business.  Ex. do you need easy walk‐in access? </a:t>
            </a:r>
          </a:p>
          <a:p>
            <a:endParaRPr lang="en-US" dirty="0"/>
          </a:p>
          <a:p>
            <a:endParaRPr lang="en-US" dirty="0"/>
          </a:p>
        </p:txBody>
      </p:sp>
      <p:sp>
        <p:nvSpPr>
          <p:cNvPr id="4" name="Google Shape;482;p39">
            <a:extLst>
              <a:ext uri="{FF2B5EF4-FFF2-40B4-BE49-F238E27FC236}">
                <a16:creationId xmlns:a16="http://schemas.microsoft.com/office/drawing/2014/main" id="{0E430D4A-780F-49A2-9079-062733163727}"/>
              </a:ext>
            </a:extLst>
          </p:cNvPr>
          <p:cNvSpPr/>
          <p:nvPr/>
        </p:nvSpPr>
        <p:spPr>
          <a:xfrm>
            <a:off x="264325" y="1036426"/>
            <a:ext cx="784187" cy="6843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 Placeholder 2">
            <a:extLst>
              <a:ext uri="{FF2B5EF4-FFF2-40B4-BE49-F238E27FC236}">
                <a16:creationId xmlns:a16="http://schemas.microsoft.com/office/drawing/2014/main" id="{F4786D0F-BD08-479A-8A5A-0417D2BDAA2F}"/>
              </a:ext>
            </a:extLst>
          </p:cNvPr>
          <p:cNvSpPr txBox="1">
            <a:spLocks/>
          </p:cNvSpPr>
          <p:nvPr/>
        </p:nvSpPr>
        <p:spPr>
          <a:xfrm>
            <a:off x="324192" y="2812436"/>
            <a:ext cx="664452" cy="5098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sz="7200" dirty="0">
              <a:solidFill>
                <a:schemeClr val="bg1"/>
              </a:solidFill>
            </a:endParaRPr>
          </a:p>
        </p:txBody>
      </p:sp>
    </p:spTree>
    <p:extLst>
      <p:ext uri="{BB962C8B-B14F-4D97-AF65-F5344CB8AC3E}">
        <p14:creationId xmlns:p14="http://schemas.microsoft.com/office/powerpoint/2010/main" val="706440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AF1827-4A44-44C7-9A22-F54FDB11D3B8}"/>
              </a:ext>
            </a:extLst>
          </p:cNvPr>
          <p:cNvSpPr>
            <a:spLocks noGrp="1"/>
          </p:cNvSpPr>
          <p:nvPr>
            <p:ph type="body" sz="quarter" idx="13"/>
          </p:nvPr>
        </p:nvSpPr>
        <p:spPr>
          <a:xfrm>
            <a:off x="2483362" y="151325"/>
            <a:ext cx="7137816" cy="697353"/>
          </a:xfrm>
        </p:spPr>
        <p:txBody>
          <a:bodyPr>
            <a:noAutofit/>
          </a:bodyPr>
          <a:lstStyle/>
          <a:p>
            <a:r>
              <a:rPr lang="en-US" dirty="0"/>
              <a:t>Some options for your business base</a:t>
            </a:r>
            <a:br>
              <a:rPr lang="en-US" dirty="0"/>
            </a:br>
            <a:endParaRPr lang="en-US" dirty="0"/>
          </a:p>
        </p:txBody>
      </p:sp>
      <p:sp>
        <p:nvSpPr>
          <p:cNvPr id="4" name="Text Placeholder 3">
            <a:extLst>
              <a:ext uri="{FF2B5EF4-FFF2-40B4-BE49-F238E27FC236}">
                <a16:creationId xmlns:a16="http://schemas.microsoft.com/office/drawing/2014/main" id="{17D570A7-E7B1-4817-B763-D69919088315}"/>
              </a:ext>
            </a:extLst>
          </p:cNvPr>
          <p:cNvSpPr>
            <a:spLocks noGrp="1"/>
          </p:cNvSpPr>
          <p:nvPr>
            <p:ph type="body" sz="quarter" idx="14"/>
          </p:nvPr>
        </p:nvSpPr>
        <p:spPr>
          <a:xfrm>
            <a:off x="2978192" y="662782"/>
            <a:ext cx="9637190" cy="565987"/>
          </a:xfrm>
        </p:spPr>
        <p:txBody>
          <a:bodyPr/>
          <a:lstStyle/>
          <a:p>
            <a:r>
              <a:rPr kumimoji="1" lang="en-IE" altLang="ja-JP" sz="2400" i="1" dirty="0">
                <a:solidFill>
                  <a:srgbClr val="003841"/>
                </a:solidFill>
                <a:latin typeface="Calibri" charset="0"/>
                <a:ea typeface="MS PGothic" charset="-128"/>
              </a:rPr>
              <a:t>Business Premises &amp; Working Arrangements</a:t>
            </a:r>
            <a:endParaRPr kumimoji="1" lang="ja-JP" altLang="en-US" sz="2400" i="1" dirty="0">
              <a:solidFill>
                <a:srgbClr val="003841"/>
              </a:solidFill>
              <a:latin typeface="Calibri" charset="0"/>
              <a:ea typeface="MS PGothic" charset="-128"/>
            </a:endParaRPr>
          </a:p>
          <a:p>
            <a:endParaRPr lang="en-US" dirty="0"/>
          </a:p>
        </p:txBody>
      </p:sp>
      <p:sp>
        <p:nvSpPr>
          <p:cNvPr id="5" name="Freeform: Shape 35">
            <a:extLst>
              <a:ext uri="{FF2B5EF4-FFF2-40B4-BE49-F238E27FC236}">
                <a16:creationId xmlns:a16="http://schemas.microsoft.com/office/drawing/2014/main" id="{CB002B74-C98F-44F6-80F0-2E4B609D8096}"/>
              </a:ext>
            </a:extLst>
          </p:cNvPr>
          <p:cNvSpPr/>
          <p:nvPr/>
        </p:nvSpPr>
        <p:spPr>
          <a:xfrm>
            <a:off x="10314833" y="1368289"/>
            <a:ext cx="749619" cy="569214"/>
          </a:xfrm>
          <a:custGeom>
            <a:avLst/>
            <a:gdLst>
              <a:gd name="connsiteX0" fmla="*/ 0 w 999492"/>
              <a:gd name="connsiteY0" fmla="*/ 0 h 754388"/>
              <a:gd name="connsiteX1" fmla="*/ 999492 w 999492"/>
              <a:gd name="connsiteY1" fmla="*/ 0 h 754388"/>
              <a:gd name="connsiteX2" fmla="*/ 318651 w 999492"/>
              <a:gd name="connsiteY2" fmla="*/ 754339 h 754388"/>
              <a:gd name="connsiteX3" fmla="*/ 317688 w 999492"/>
              <a:gd name="connsiteY3" fmla="*/ 754388 h 754388"/>
              <a:gd name="connsiteX4" fmla="*/ 0 w 999492"/>
              <a:gd name="connsiteY4" fmla="*/ 754388 h 75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92" h="754388">
                <a:moveTo>
                  <a:pt x="0" y="0"/>
                </a:moveTo>
                <a:lnTo>
                  <a:pt x="999492" y="0"/>
                </a:lnTo>
                <a:cubicBezTo>
                  <a:pt x="999492" y="392903"/>
                  <a:pt x="700384" y="715544"/>
                  <a:pt x="318651" y="754339"/>
                </a:cubicBezTo>
                <a:lnTo>
                  <a:pt x="317688" y="754388"/>
                </a:lnTo>
                <a:lnTo>
                  <a:pt x="0" y="754388"/>
                </a:lnTo>
                <a:close/>
              </a:path>
            </a:pathLst>
          </a:custGeom>
          <a:solidFill>
            <a:srgbClr val="F5905D"/>
          </a:solidFill>
          <a:ln w="12700">
            <a:miter lim="400000"/>
          </a:ln>
        </p:spPr>
        <p:txBody>
          <a:bodyPr wrap="square" lIns="28575" tIns="28575" rIns="28575" bIns="28575" anchor="ctr">
            <a:noAutofit/>
          </a:bodyPr>
          <a:lstStyle/>
          <a:p>
            <a:endParaRPr sz="2250" dirty="0">
              <a:solidFill>
                <a:srgbClr val="FFFFFF"/>
              </a:solidFill>
            </a:endParaRPr>
          </a:p>
        </p:txBody>
      </p:sp>
      <p:sp>
        <p:nvSpPr>
          <p:cNvPr id="6" name="Rectangle">
            <a:extLst>
              <a:ext uri="{FF2B5EF4-FFF2-40B4-BE49-F238E27FC236}">
                <a16:creationId xmlns:a16="http://schemas.microsoft.com/office/drawing/2014/main" id="{A9F2DD26-6BC8-461F-81A8-ACB0BA839C24}"/>
              </a:ext>
            </a:extLst>
          </p:cNvPr>
          <p:cNvSpPr/>
          <p:nvPr/>
        </p:nvSpPr>
        <p:spPr>
          <a:xfrm>
            <a:off x="8197357" y="1368289"/>
            <a:ext cx="2200720" cy="569214"/>
          </a:xfrm>
          <a:prstGeom prst="rect">
            <a:avLst/>
          </a:prstGeom>
          <a:solidFill>
            <a:srgbClr val="F5905D"/>
          </a:solidFill>
          <a:ln w="12700">
            <a:miter lim="400000"/>
          </a:ln>
        </p:spPr>
        <p:txBody>
          <a:bodyPr lIns="28575" tIns="28575" rIns="28575" bIns="28575" anchor="ctr"/>
          <a:lstStyle/>
          <a:p>
            <a:pPr>
              <a:defRPr sz="3000">
                <a:solidFill>
                  <a:srgbClr val="FFFFFF"/>
                </a:solidFill>
              </a:defRPr>
            </a:pPr>
            <a:endParaRPr sz="2250" dirty="0">
              <a:solidFill>
                <a:srgbClr val="56C6E5"/>
              </a:solidFill>
            </a:endParaRPr>
          </a:p>
        </p:txBody>
      </p:sp>
      <p:sp>
        <p:nvSpPr>
          <p:cNvPr id="7" name="TextBox 6">
            <a:extLst>
              <a:ext uri="{FF2B5EF4-FFF2-40B4-BE49-F238E27FC236}">
                <a16:creationId xmlns:a16="http://schemas.microsoft.com/office/drawing/2014/main" id="{90CF79B9-2D37-4CEE-B730-56B7D1E0949D}"/>
              </a:ext>
            </a:extLst>
          </p:cNvPr>
          <p:cNvSpPr txBox="1"/>
          <p:nvPr/>
        </p:nvSpPr>
        <p:spPr>
          <a:xfrm>
            <a:off x="8334406" y="1395680"/>
            <a:ext cx="3117766" cy="461665"/>
          </a:xfrm>
          <a:prstGeom prst="rect">
            <a:avLst/>
          </a:prstGeom>
          <a:noFill/>
        </p:spPr>
        <p:txBody>
          <a:bodyPr wrap="square" lIns="0" rIns="0" rtlCol="0" anchor="b">
            <a:spAutoFit/>
          </a:bodyPr>
          <a:lstStyle/>
          <a:p>
            <a:r>
              <a:rPr lang="en-US" sz="2400" b="1" noProof="1">
                <a:solidFill>
                  <a:schemeClr val="bg1"/>
                </a:solidFill>
              </a:rPr>
              <a:t>Popup Retail  Space</a:t>
            </a:r>
          </a:p>
        </p:txBody>
      </p:sp>
      <p:cxnSp>
        <p:nvCxnSpPr>
          <p:cNvPr id="8" name="Straight Connector 7">
            <a:extLst>
              <a:ext uri="{FF2B5EF4-FFF2-40B4-BE49-F238E27FC236}">
                <a16:creationId xmlns:a16="http://schemas.microsoft.com/office/drawing/2014/main" id="{0F98B718-F30A-4ED9-8A13-05DC4A2F4A70}"/>
              </a:ext>
            </a:extLst>
          </p:cNvPr>
          <p:cNvCxnSpPr>
            <a:cxnSpLocks/>
          </p:cNvCxnSpPr>
          <p:nvPr/>
        </p:nvCxnSpPr>
        <p:spPr>
          <a:xfrm>
            <a:off x="8197357" y="1395680"/>
            <a:ext cx="0" cy="3713197"/>
          </a:xfrm>
          <a:prstGeom prst="line">
            <a:avLst/>
          </a:prstGeom>
          <a:ln w="28575">
            <a:solidFill>
              <a:srgbClr val="F5905D"/>
            </a:solidFill>
          </a:ln>
        </p:spPr>
        <p:style>
          <a:lnRef idx="1">
            <a:schemeClr val="accent1"/>
          </a:lnRef>
          <a:fillRef idx="0">
            <a:schemeClr val="accent1"/>
          </a:fillRef>
          <a:effectRef idx="0">
            <a:schemeClr val="accent1"/>
          </a:effectRef>
          <a:fontRef idx="minor">
            <a:schemeClr val="tx1"/>
          </a:fontRef>
        </p:style>
      </p:cxnSp>
      <p:sp>
        <p:nvSpPr>
          <p:cNvPr id="9" name="Arc 8">
            <a:extLst>
              <a:ext uri="{FF2B5EF4-FFF2-40B4-BE49-F238E27FC236}">
                <a16:creationId xmlns:a16="http://schemas.microsoft.com/office/drawing/2014/main" id="{325C123A-484D-413F-B884-6F6C09CF0904}"/>
              </a:ext>
            </a:extLst>
          </p:cNvPr>
          <p:cNvSpPr/>
          <p:nvPr/>
        </p:nvSpPr>
        <p:spPr>
          <a:xfrm rot="11174232">
            <a:off x="8193029" y="4356697"/>
            <a:ext cx="1200058" cy="1236450"/>
          </a:xfrm>
          <a:prstGeom prst="arc">
            <a:avLst>
              <a:gd name="adj1" fmla="val 16200000"/>
              <a:gd name="adj2" fmla="val 20593109"/>
            </a:avLst>
          </a:prstGeom>
          <a:solidFill>
            <a:schemeClr val="bg1"/>
          </a:solidFill>
          <a:ln w="28575">
            <a:solidFill>
              <a:srgbClr val="F5905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Oval 9">
            <a:extLst>
              <a:ext uri="{FF2B5EF4-FFF2-40B4-BE49-F238E27FC236}">
                <a16:creationId xmlns:a16="http://schemas.microsoft.com/office/drawing/2014/main" id="{7DCDB062-7B39-4AF7-8822-744151E6BE6B}"/>
              </a:ext>
            </a:extLst>
          </p:cNvPr>
          <p:cNvSpPr/>
          <p:nvPr/>
        </p:nvSpPr>
        <p:spPr>
          <a:xfrm>
            <a:off x="8654940" y="5530562"/>
            <a:ext cx="125440" cy="125440"/>
          </a:xfrm>
          <a:prstGeom prst="ellipse">
            <a:avLst/>
          </a:prstGeom>
          <a:solidFill>
            <a:srgbClr val="F59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35">
            <a:extLst>
              <a:ext uri="{FF2B5EF4-FFF2-40B4-BE49-F238E27FC236}">
                <a16:creationId xmlns:a16="http://schemas.microsoft.com/office/drawing/2014/main" id="{CBA682D0-5D98-44E5-A805-04AF7D15B8AD}"/>
              </a:ext>
            </a:extLst>
          </p:cNvPr>
          <p:cNvSpPr/>
          <p:nvPr/>
        </p:nvSpPr>
        <p:spPr>
          <a:xfrm>
            <a:off x="6043350" y="1368289"/>
            <a:ext cx="749619" cy="569214"/>
          </a:xfrm>
          <a:custGeom>
            <a:avLst/>
            <a:gdLst>
              <a:gd name="connsiteX0" fmla="*/ 0 w 999492"/>
              <a:gd name="connsiteY0" fmla="*/ 0 h 754388"/>
              <a:gd name="connsiteX1" fmla="*/ 999492 w 999492"/>
              <a:gd name="connsiteY1" fmla="*/ 0 h 754388"/>
              <a:gd name="connsiteX2" fmla="*/ 318651 w 999492"/>
              <a:gd name="connsiteY2" fmla="*/ 754339 h 754388"/>
              <a:gd name="connsiteX3" fmla="*/ 317688 w 999492"/>
              <a:gd name="connsiteY3" fmla="*/ 754388 h 754388"/>
              <a:gd name="connsiteX4" fmla="*/ 0 w 999492"/>
              <a:gd name="connsiteY4" fmla="*/ 754388 h 75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92" h="754388">
                <a:moveTo>
                  <a:pt x="0" y="0"/>
                </a:moveTo>
                <a:lnTo>
                  <a:pt x="999492" y="0"/>
                </a:lnTo>
                <a:cubicBezTo>
                  <a:pt x="999492" y="392903"/>
                  <a:pt x="700384" y="715544"/>
                  <a:pt x="318651" y="754339"/>
                </a:cubicBezTo>
                <a:lnTo>
                  <a:pt x="317688" y="754388"/>
                </a:lnTo>
                <a:lnTo>
                  <a:pt x="0" y="754388"/>
                </a:lnTo>
                <a:close/>
              </a:path>
            </a:pathLst>
          </a:custGeom>
          <a:solidFill>
            <a:srgbClr val="56C6E5"/>
          </a:solidFill>
          <a:ln w="12700">
            <a:miter lim="400000"/>
          </a:ln>
        </p:spPr>
        <p:txBody>
          <a:bodyPr wrap="square" lIns="28575" tIns="28575" rIns="28575" bIns="28575" anchor="ctr">
            <a:noAutofit/>
          </a:bodyPr>
          <a:lstStyle/>
          <a:p>
            <a:endParaRPr sz="2250" dirty="0">
              <a:solidFill>
                <a:srgbClr val="FFFFFF"/>
              </a:solidFill>
            </a:endParaRPr>
          </a:p>
        </p:txBody>
      </p:sp>
      <p:sp>
        <p:nvSpPr>
          <p:cNvPr id="13" name="TextBox 12">
            <a:extLst>
              <a:ext uri="{FF2B5EF4-FFF2-40B4-BE49-F238E27FC236}">
                <a16:creationId xmlns:a16="http://schemas.microsoft.com/office/drawing/2014/main" id="{2C4B1FD3-AD78-4DB0-BA1D-088C9C7A5323}"/>
              </a:ext>
            </a:extLst>
          </p:cNvPr>
          <p:cNvSpPr txBox="1"/>
          <p:nvPr/>
        </p:nvSpPr>
        <p:spPr>
          <a:xfrm>
            <a:off x="4650523" y="2024256"/>
            <a:ext cx="3472793" cy="1477328"/>
          </a:xfrm>
          <a:prstGeom prst="rect">
            <a:avLst/>
          </a:prstGeom>
          <a:noFill/>
        </p:spPr>
        <p:txBody>
          <a:bodyPr wrap="square" lIns="0" rIns="0" rtlCol="0" anchor="t">
            <a:spAutoFit/>
          </a:bodyPr>
          <a:lstStyle/>
          <a:p>
            <a:pPr fontAlgn="base"/>
            <a:r>
              <a:rPr lang="en-IE" dirty="0">
                <a:solidFill>
                  <a:srgbClr val="003841"/>
                </a:solidFill>
              </a:rPr>
              <a:t>Popular for start-ups enabling you to associate yourselves with iconic addresses e.g. The Food Hub. Helps to cultivate trust among customers, also instantly lowering overheads </a:t>
            </a:r>
          </a:p>
        </p:txBody>
      </p:sp>
      <p:sp>
        <p:nvSpPr>
          <p:cNvPr id="14" name="Rectangle">
            <a:extLst>
              <a:ext uri="{FF2B5EF4-FFF2-40B4-BE49-F238E27FC236}">
                <a16:creationId xmlns:a16="http://schemas.microsoft.com/office/drawing/2014/main" id="{B9EA6D63-6567-4670-AE33-7A234D2C3E00}"/>
              </a:ext>
            </a:extLst>
          </p:cNvPr>
          <p:cNvSpPr/>
          <p:nvPr/>
        </p:nvSpPr>
        <p:spPr>
          <a:xfrm>
            <a:off x="4353385" y="1368289"/>
            <a:ext cx="1769809" cy="569214"/>
          </a:xfrm>
          <a:prstGeom prst="rect">
            <a:avLst/>
          </a:prstGeom>
          <a:solidFill>
            <a:srgbClr val="56C6E5"/>
          </a:solidFill>
          <a:ln w="12700">
            <a:miter lim="400000"/>
          </a:ln>
        </p:spPr>
        <p:txBody>
          <a:bodyPr lIns="28575" tIns="28575" rIns="28575" bIns="28575" anchor="ctr"/>
          <a:lstStyle/>
          <a:p>
            <a:pPr>
              <a:defRPr sz="3000">
                <a:solidFill>
                  <a:srgbClr val="FFFFFF"/>
                </a:solidFill>
              </a:defRPr>
            </a:pPr>
            <a:endParaRPr sz="2250" dirty="0"/>
          </a:p>
        </p:txBody>
      </p:sp>
      <p:sp>
        <p:nvSpPr>
          <p:cNvPr id="15" name="TextBox 14">
            <a:extLst>
              <a:ext uri="{FF2B5EF4-FFF2-40B4-BE49-F238E27FC236}">
                <a16:creationId xmlns:a16="http://schemas.microsoft.com/office/drawing/2014/main" id="{DD3F2A46-4888-4F74-B1D6-F4E53AA90ACA}"/>
              </a:ext>
            </a:extLst>
          </p:cNvPr>
          <p:cNvSpPr txBox="1"/>
          <p:nvPr/>
        </p:nvSpPr>
        <p:spPr>
          <a:xfrm>
            <a:off x="4490434" y="1395680"/>
            <a:ext cx="3117766" cy="461665"/>
          </a:xfrm>
          <a:prstGeom prst="rect">
            <a:avLst/>
          </a:prstGeom>
          <a:noFill/>
        </p:spPr>
        <p:txBody>
          <a:bodyPr wrap="square" lIns="0" rIns="0" rtlCol="0" anchor="b">
            <a:spAutoFit/>
          </a:bodyPr>
          <a:lstStyle/>
          <a:p>
            <a:r>
              <a:rPr lang="en-US" sz="2400" b="1" noProof="1">
                <a:solidFill>
                  <a:schemeClr val="bg1"/>
                </a:solidFill>
              </a:rPr>
              <a:t>Virtual Address</a:t>
            </a:r>
          </a:p>
        </p:txBody>
      </p:sp>
      <p:cxnSp>
        <p:nvCxnSpPr>
          <p:cNvPr id="16" name="Straight Connector 15">
            <a:extLst>
              <a:ext uri="{FF2B5EF4-FFF2-40B4-BE49-F238E27FC236}">
                <a16:creationId xmlns:a16="http://schemas.microsoft.com/office/drawing/2014/main" id="{5AEEDBAA-451B-4D7D-BD49-6AAF2755112E}"/>
              </a:ext>
            </a:extLst>
          </p:cNvPr>
          <p:cNvCxnSpPr>
            <a:cxnSpLocks/>
          </p:cNvCxnSpPr>
          <p:nvPr/>
        </p:nvCxnSpPr>
        <p:spPr>
          <a:xfrm>
            <a:off x="4353385" y="1368289"/>
            <a:ext cx="0" cy="3289326"/>
          </a:xfrm>
          <a:prstGeom prst="line">
            <a:avLst/>
          </a:prstGeom>
          <a:ln w="28575">
            <a:solidFill>
              <a:srgbClr val="56C6E5"/>
            </a:solidFill>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8222AE07-1BA9-40F7-B6EF-0B433D9A27A5}"/>
              </a:ext>
            </a:extLst>
          </p:cNvPr>
          <p:cNvSpPr/>
          <p:nvPr/>
        </p:nvSpPr>
        <p:spPr>
          <a:xfrm rot="11174232">
            <a:off x="4349635" y="3918205"/>
            <a:ext cx="1200058" cy="1236450"/>
          </a:xfrm>
          <a:prstGeom prst="arc">
            <a:avLst>
              <a:gd name="adj1" fmla="val 16200000"/>
              <a:gd name="adj2" fmla="val 20593109"/>
            </a:avLst>
          </a:prstGeom>
          <a:solidFill>
            <a:schemeClr val="bg1"/>
          </a:solidFill>
          <a:ln w="28575">
            <a:solidFill>
              <a:srgbClr val="56C6E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id="{22B0AFB2-D888-48F7-9949-117539164624}"/>
              </a:ext>
            </a:extLst>
          </p:cNvPr>
          <p:cNvSpPr/>
          <p:nvPr/>
        </p:nvSpPr>
        <p:spPr>
          <a:xfrm>
            <a:off x="4810968" y="5079300"/>
            <a:ext cx="125440" cy="125440"/>
          </a:xfrm>
          <a:prstGeom prst="ellipse">
            <a:avLst/>
          </a:prstGeom>
          <a:solidFill>
            <a:srgbClr val="56C6E5"/>
          </a:solidFill>
          <a:ln>
            <a:solidFill>
              <a:srgbClr val="56C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35">
            <a:extLst>
              <a:ext uri="{FF2B5EF4-FFF2-40B4-BE49-F238E27FC236}">
                <a16:creationId xmlns:a16="http://schemas.microsoft.com/office/drawing/2014/main" id="{5A5F6ACE-7F50-4880-B1DE-A95F9F76755D}"/>
              </a:ext>
            </a:extLst>
          </p:cNvPr>
          <p:cNvSpPr/>
          <p:nvPr/>
        </p:nvSpPr>
        <p:spPr>
          <a:xfrm>
            <a:off x="2603383" y="1353316"/>
            <a:ext cx="749619" cy="569214"/>
          </a:xfrm>
          <a:custGeom>
            <a:avLst/>
            <a:gdLst>
              <a:gd name="connsiteX0" fmla="*/ 0 w 999492"/>
              <a:gd name="connsiteY0" fmla="*/ 0 h 754388"/>
              <a:gd name="connsiteX1" fmla="*/ 999492 w 999492"/>
              <a:gd name="connsiteY1" fmla="*/ 0 h 754388"/>
              <a:gd name="connsiteX2" fmla="*/ 318651 w 999492"/>
              <a:gd name="connsiteY2" fmla="*/ 754339 h 754388"/>
              <a:gd name="connsiteX3" fmla="*/ 317688 w 999492"/>
              <a:gd name="connsiteY3" fmla="*/ 754388 h 754388"/>
              <a:gd name="connsiteX4" fmla="*/ 0 w 999492"/>
              <a:gd name="connsiteY4" fmla="*/ 754388 h 754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9492" h="754388">
                <a:moveTo>
                  <a:pt x="0" y="0"/>
                </a:moveTo>
                <a:lnTo>
                  <a:pt x="999492" y="0"/>
                </a:lnTo>
                <a:cubicBezTo>
                  <a:pt x="999492" y="392903"/>
                  <a:pt x="700384" y="715544"/>
                  <a:pt x="318651" y="754339"/>
                </a:cubicBezTo>
                <a:lnTo>
                  <a:pt x="317688" y="754388"/>
                </a:lnTo>
                <a:lnTo>
                  <a:pt x="0" y="754388"/>
                </a:lnTo>
                <a:close/>
              </a:path>
            </a:pathLst>
          </a:custGeom>
          <a:solidFill>
            <a:srgbClr val="D477B3"/>
          </a:solidFill>
          <a:ln w="12700">
            <a:miter lim="400000"/>
          </a:ln>
        </p:spPr>
        <p:txBody>
          <a:bodyPr wrap="square" lIns="28575" tIns="28575" rIns="28575" bIns="28575" anchor="ctr">
            <a:noAutofit/>
          </a:bodyPr>
          <a:lstStyle/>
          <a:p>
            <a:endParaRPr sz="2250" dirty="0">
              <a:solidFill>
                <a:srgbClr val="FFFFFF"/>
              </a:solidFill>
            </a:endParaRPr>
          </a:p>
        </p:txBody>
      </p:sp>
      <p:sp>
        <p:nvSpPr>
          <p:cNvPr id="21" name="TextBox 20">
            <a:extLst>
              <a:ext uri="{FF2B5EF4-FFF2-40B4-BE49-F238E27FC236}">
                <a16:creationId xmlns:a16="http://schemas.microsoft.com/office/drawing/2014/main" id="{80DEDD94-004E-4BE8-9415-2006F2C0D631}"/>
              </a:ext>
            </a:extLst>
          </p:cNvPr>
          <p:cNvSpPr txBox="1"/>
          <p:nvPr/>
        </p:nvSpPr>
        <p:spPr>
          <a:xfrm>
            <a:off x="842423" y="2009283"/>
            <a:ext cx="3213822" cy="2308324"/>
          </a:xfrm>
          <a:prstGeom prst="rect">
            <a:avLst/>
          </a:prstGeom>
          <a:noFill/>
        </p:spPr>
        <p:txBody>
          <a:bodyPr wrap="square" lIns="0" rIns="0" rtlCol="0" anchor="t">
            <a:spAutoFit/>
          </a:bodyPr>
          <a:lstStyle/>
          <a:p>
            <a:pPr fontAlgn="base"/>
            <a:r>
              <a:rPr lang="en-IE" dirty="0">
                <a:solidFill>
                  <a:srgbClr val="003841"/>
                </a:solidFill>
              </a:rPr>
              <a:t>A flexible arrangement - you can lease on a rolling  basis for a period of days, months and even years. Ideal for digitally-based start-ups with minimal staff, this type of workspace agreement drives collaboration and flexibility while also minimising costs.</a:t>
            </a:r>
          </a:p>
        </p:txBody>
      </p:sp>
      <p:sp>
        <p:nvSpPr>
          <p:cNvPr id="22" name="Rectangle">
            <a:extLst>
              <a:ext uri="{FF2B5EF4-FFF2-40B4-BE49-F238E27FC236}">
                <a16:creationId xmlns:a16="http://schemas.microsoft.com/office/drawing/2014/main" id="{56998875-F0AD-4AD0-9DD4-92DFB923651F}"/>
              </a:ext>
            </a:extLst>
          </p:cNvPr>
          <p:cNvSpPr/>
          <p:nvPr/>
        </p:nvSpPr>
        <p:spPr>
          <a:xfrm>
            <a:off x="545284" y="1353316"/>
            <a:ext cx="2122838" cy="569214"/>
          </a:xfrm>
          <a:prstGeom prst="rect">
            <a:avLst/>
          </a:prstGeom>
          <a:solidFill>
            <a:srgbClr val="D477B3"/>
          </a:solidFill>
          <a:ln w="12700">
            <a:miter lim="400000"/>
          </a:ln>
        </p:spPr>
        <p:txBody>
          <a:bodyPr lIns="28575" tIns="28575" rIns="28575" bIns="28575" anchor="ctr"/>
          <a:lstStyle/>
          <a:p>
            <a:pPr>
              <a:defRPr sz="3000">
                <a:solidFill>
                  <a:srgbClr val="FFFFFF"/>
                </a:solidFill>
              </a:defRPr>
            </a:pPr>
            <a:endParaRPr sz="2250" dirty="0"/>
          </a:p>
        </p:txBody>
      </p:sp>
      <p:sp>
        <p:nvSpPr>
          <p:cNvPr id="23" name="TextBox 22">
            <a:extLst>
              <a:ext uri="{FF2B5EF4-FFF2-40B4-BE49-F238E27FC236}">
                <a16:creationId xmlns:a16="http://schemas.microsoft.com/office/drawing/2014/main" id="{4AC5D528-A12A-477F-A047-ECFDFB5D8FAD}"/>
              </a:ext>
            </a:extLst>
          </p:cNvPr>
          <p:cNvSpPr txBox="1"/>
          <p:nvPr/>
        </p:nvSpPr>
        <p:spPr>
          <a:xfrm>
            <a:off x="682333" y="1380707"/>
            <a:ext cx="3117766" cy="461665"/>
          </a:xfrm>
          <a:prstGeom prst="rect">
            <a:avLst/>
          </a:prstGeom>
          <a:noFill/>
        </p:spPr>
        <p:txBody>
          <a:bodyPr wrap="square" lIns="0" rIns="0" rtlCol="0" anchor="b">
            <a:spAutoFit/>
          </a:bodyPr>
          <a:lstStyle/>
          <a:p>
            <a:r>
              <a:rPr lang="en-US" sz="2400" b="1" noProof="1">
                <a:solidFill>
                  <a:schemeClr val="bg1"/>
                </a:solidFill>
              </a:rPr>
              <a:t>Co- Working Space</a:t>
            </a:r>
          </a:p>
        </p:txBody>
      </p:sp>
      <p:cxnSp>
        <p:nvCxnSpPr>
          <p:cNvPr id="24" name="Straight Connector 23">
            <a:extLst>
              <a:ext uri="{FF2B5EF4-FFF2-40B4-BE49-F238E27FC236}">
                <a16:creationId xmlns:a16="http://schemas.microsoft.com/office/drawing/2014/main" id="{4BE343D5-8522-4DCF-B2CF-5BDF9E09EEA6}"/>
              </a:ext>
            </a:extLst>
          </p:cNvPr>
          <p:cNvCxnSpPr>
            <a:cxnSpLocks/>
          </p:cNvCxnSpPr>
          <p:nvPr/>
        </p:nvCxnSpPr>
        <p:spPr>
          <a:xfrm>
            <a:off x="545284" y="1368289"/>
            <a:ext cx="0" cy="2799337"/>
          </a:xfrm>
          <a:prstGeom prst="line">
            <a:avLst/>
          </a:prstGeom>
          <a:ln w="28575">
            <a:solidFill>
              <a:srgbClr val="D477B3"/>
            </a:solidFill>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C19B067E-932A-4D1C-B65F-12A82F3F14BF}"/>
              </a:ext>
            </a:extLst>
          </p:cNvPr>
          <p:cNvSpPr/>
          <p:nvPr/>
        </p:nvSpPr>
        <p:spPr>
          <a:xfrm rot="11174232">
            <a:off x="534860" y="3421542"/>
            <a:ext cx="1200058" cy="1236450"/>
          </a:xfrm>
          <a:prstGeom prst="arc">
            <a:avLst>
              <a:gd name="adj1" fmla="val 16200000"/>
              <a:gd name="adj2" fmla="val 20593109"/>
            </a:avLst>
          </a:prstGeom>
          <a:noFill/>
          <a:ln w="28575">
            <a:solidFill>
              <a:srgbClr val="D477B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a:extLst>
              <a:ext uri="{FF2B5EF4-FFF2-40B4-BE49-F238E27FC236}">
                <a16:creationId xmlns:a16="http://schemas.microsoft.com/office/drawing/2014/main" id="{48350A14-14FB-4C35-879D-D834D7E727A2}"/>
              </a:ext>
            </a:extLst>
          </p:cNvPr>
          <p:cNvSpPr/>
          <p:nvPr/>
        </p:nvSpPr>
        <p:spPr>
          <a:xfrm>
            <a:off x="1002867" y="4589311"/>
            <a:ext cx="125440" cy="125440"/>
          </a:xfrm>
          <a:prstGeom prst="ellipse">
            <a:avLst/>
          </a:prstGeom>
          <a:solidFill>
            <a:srgbClr val="E61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ED1A3B5-751C-4B6A-80F3-A826BB3B6EBC}"/>
              </a:ext>
            </a:extLst>
          </p:cNvPr>
          <p:cNvSpPr txBox="1"/>
          <p:nvPr/>
        </p:nvSpPr>
        <p:spPr>
          <a:xfrm>
            <a:off x="8494496" y="2024256"/>
            <a:ext cx="3226260" cy="2308324"/>
          </a:xfrm>
          <a:prstGeom prst="rect">
            <a:avLst/>
          </a:prstGeom>
          <a:noFill/>
        </p:spPr>
        <p:txBody>
          <a:bodyPr wrap="square" lIns="0" rIns="0" rtlCol="0" anchor="t">
            <a:spAutoFit/>
          </a:bodyPr>
          <a:lstStyle/>
          <a:p>
            <a:pPr lvl="0">
              <a:defRPr/>
            </a:pPr>
            <a:r>
              <a:rPr lang="en-IE" dirty="0">
                <a:solidFill>
                  <a:srgbClr val="003841"/>
                </a:solidFill>
              </a:rPr>
              <a:t>This structure is completely temporary and can include v</a:t>
            </a:r>
            <a:r>
              <a:rPr lang="en-US" dirty="0" err="1"/>
              <a:t>acant</a:t>
            </a:r>
            <a:r>
              <a:rPr lang="en-US" dirty="0"/>
              <a:t> storefronts, for-rent buildings, or abandoned factories.</a:t>
            </a:r>
          </a:p>
          <a:p>
            <a:pPr lvl="0">
              <a:defRPr/>
            </a:pPr>
            <a:endParaRPr lang="en-US" dirty="0">
              <a:solidFill>
                <a:srgbClr val="003841"/>
              </a:solidFill>
            </a:endParaRPr>
          </a:p>
          <a:p>
            <a:pPr lvl="0">
              <a:defRPr/>
            </a:pPr>
            <a:r>
              <a:rPr lang="en-US" b="1" dirty="0">
                <a:solidFill>
                  <a:srgbClr val="003841"/>
                </a:solidFill>
              </a:rPr>
              <a:t>READ ABOUT POP UP GALLERIES </a:t>
            </a:r>
            <a:r>
              <a:rPr lang="en-IE" dirty="0">
                <a:hlinkClick r:id="rId2"/>
              </a:rPr>
              <a:t>https://partners.artsy.net/resource/pop-up-galleries/</a:t>
            </a:r>
            <a:endParaRPr lang="en-IE" dirty="0">
              <a:solidFill>
                <a:srgbClr val="003841"/>
              </a:solidFill>
            </a:endParaRPr>
          </a:p>
        </p:txBody>
      </p:sp>
      <p:sp>
        <p:nvSpPr>
          <p:cNvPr id="32" name="Oval 31">
            <a:extLst>
              <a:ext uri="{FF2B5EF4-FFF2-40B4-BE49-F238E27FC236}">
                <a16:creationId xmlns:a16="http://schemas.microsoft.com/office/drawing/2014/main" id="{961B1CC4-191E-463C-B5F1-3828C3AD7303}"/>
              </a:ext>
            </a:extLst>
          </p:cNvPr>
          <p:cNvSpPr/>
          <p:nvPr/>
        </p:nvSpPr>
        <p:spPr>
          <a:xfrm>
            <a:off x="1175773" y="4356299"/>
            <a:ext cx="771330" cy="771330"/>
          </a:xfrm>
          <a:prstGeom prst="ellipse">
            <a:avLst/>
          </a:prstGeom>
          <a:solidFill>
            <a:srgbClr val="D477B3"/>
          </a:solidFill>
          <a:ln>
            <a:solidFill>
              <a:srgbClr val="D477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6D674F-3C8C-4D0B-96CB-F4D1D711D047}"/>
              </a:ext>
            </a:extLst>
          </p:cNvPr>
          <p:cNvSpPr/>
          <p:nvPr/>
        </p:nvSpPr>
        <p:spPr>
          <a:xfrm>
            <a:off x="5004352" y="4764522"/>
            <a:ext cx="771330" cy="771330"/>
          </a:xfrm>
          <a:prstGeom prst="ellipse">
            <a:avLst/>
          </a:prstGeom>
          <a:solidFill>
            <a:srgbClr val="56C6E5"/>
          </a:solidFill>
          <a:ln>
            <a:solidFill>
              <a:srgbClr val="56C6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9023EA1-8002-424B-9E0D-5E2EB7B95EEB}"/>
              </a:ext>
            </a:extLst>
          </p:cNvPr>
          <p:cNvSpPr/>
          <p:nvPr/>
        </p:nvSpPr>
        <p:spPr>
          <a:xfrm>
            <a:off x="8849848" y="5204740"/>
            <a:ext cx="771330" cy="771330"/>
          </a:xfrm>
          <a:prstGeom prst="ellipse">
            <a:avLst/>
          </a:prstGeom>
          <a:solidFill>
            <a:srgbClr val="F5905D"/>
          </a:solidFill>
          <a:ln>
            <a:solidFill>
              <a:srgbClr val="F590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oogle Shape;605;p39">
            <a:extLst>
              <a:ext uri="{FF2B5EF4-FFF2-40B4-BE49-F238E27FC236}">
                <a16:creationId xmlns:a16="http://schemas.microsoft.com/office/drawing/2014/main" id="{D32509B8-0A12-4574-960A-980E4155E19A}"/>
              </a:ext>
            </a:extLst>
          </p:cNvPr>
          <p:cNvGrpSpPr/>
          <p:nvPr/>
        </p:nvGrpSpPr>
        <p:grpSpPr>
          <a:xfrm>
            <a:off x="1370046" y="4555817"/>
            <a:ext cx="387933" cy="367467"/>
            <a:chOff x="2583100" y="2973775"/>
            <a:chExt cx="461550" cy="437200"/>
          </a:xfrm>
        </p:grpSpPr>
        <p:sp>
          <p:nvSpPr>
            <p:cNvPr id="37" name="Google Shape;606;p39">
              <a:extLst>
                <a:ext uri="{FF2B5EF4-FFF2-40B4-BE49-F238E27FC236}">
                  <a16:creationId xmlns:a16="http://schemas.microsoft.com/office/drawing/2014/main" id="{DA64ED37-4EE7-4519-B70A-4353764E21B2}"/>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07;p39">
              <a:extLst>
                <a:ext uri="{FF2B5EF4-FFF2-40B4-BE49-F238E27FC236}">
                  <a16:creationId xmlns:a16="http://schemas.microsoft.com/office/drawing/2014/main" id="{66202949-4486-40F8-94F7-EBB888317217}"/>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604;p39">
            <a:extLst>
              <a:ext uri="{FF2B5EF4-FFF2-40B4-BE49-F238E27FC236}">
                <a16:creationId xmlns:a16="http://schemas.microsoft.com/office/drawing/2014/main" id="{BF58CEB4-4A43-4648-9794-6504FBBF5D13}"/>
              </a:ext>
            </a:extLst>
          </p:cNvPr>
          <p:cNvSpPr/>
          <p:nvPr/>
        </p:nvSpPr>
        <p:spPr>
          <a:xfrm>
            <a:off x="5265644" y="4945095"/>
            <a:ext cx="248746" cy="430924"/>
          </a:xfrm>
          <a:custGeom>
            <a:avLst/>
            <a:gdLst/>
            <a:ahLst/>
            <a:cxnLst/>
            <a:rect l="l" t="t" r="r" b="b"/>
            <a:pathLst>
              <a:path w="11838" h="20508" fill="none" extrusionOk="0">
                <a:moveTo>
                  <a:pt x="10547" y="1"/>
                </a:moveTo>
                <a:lnTo>
                  <a:pt x="1292" y="1"/>
                </a:lnTo>
                <a:lnTo>
                  <a:pt x="1292" y="1"/>
                </a:lnTo>
                <a:lnTo>
                  <a:pt x="1024" y="25"/>
                </a:lnTo>
                <a:lnTo>
                  <a:pt x="780" y="98"/>
                </a:lnTo>
                <a:lnTo>
                  <a:pt x="561" y="220"/>
                </a:lnTo>
                <a:lnTo>
                  <a:pt x="366" y="366"/>
                </a:lnTo>
                <a:lnTo>
                  <a:pt x="220" y="561"/>
                </a:lnTo>
                <a:lnTo>
                  <a:pt x="98" y="780"/>
                </a:lnTo>
                <a:lnTo>
                  <a:pt x="25" y="1024"/>
                </a:lnTo>
                <a:lnTo>
                  <a:pt x="1" y="1292"/>
                </a:lnTo>
                <a:lnTo>
                  <a:pt x="1" y="19217"/>
                </a:lnTo>
                <a:lnTo>
                  <a:pt x="1" y="19217"/>
                </a:lnTo>
                <a:lnTo>
                  <a:pt x="25" y="19485"/>
                </a:lnTo>
                <a:lnTo>
                  <a:pt x="98" y="19728"/>
                </a:lnTo>
                <a:lnTo>
                  <a:pt x="220" y="19948"/>
                </a:lnTo>
                <a:lnTo>
                  <a:pt x="366" y="20142"/>
                </a:lnTo>
                <a:lnTo>
                  <a:pt x="561" y="20289"/>
                </a:lnTo>
                <a:lnTo>
                  <a:pt x="780" y="20410"/>
                </a:lnTo>
                <a:lnTo>
                  <a:pt x="1024" y="20483"/>
                </a:lnTo>
                <a:lnTo>
                  <a:pt x="1292" y="20508"/>
                </a:lnTo>
                <a:lnTo>
                  <a:pt x="10547" y="20508"/>
                </a:lnTo>
                <a:lnTo>
                  <a:pt x="10547" y="20508"/>
                </a:lnTo>
                <a:lnTo>
                  <a:pt x="10814" y="20483"/>
                </a:lnTo>
                <a:lnTo>
                  <a:pt x="11058" y="20410"/>
                </a:lnTo>
                <a:lnTo>
                  <a:pt x="11277" y="20289"/>
                </a:lnTo>
                <a:lnTo>
                  <a:pt x="11472" y="20142"/>
                </a:lnTo>
                <a:lnTo>
                  <a:pt x="11618" y="19948"/>
                </a:lnTo>
                <a:lnTo>
                  <a:pt x="11740" y="19728"/>
                </a:lnTo>
                <a:lnTo>
                  <a:pt x="11813" y="19485"/>
                </a:lnTo>
                <a:lnTo>
                  <a:pt x="11837" y="19217"/>
                </a:lnTo>
                <a:lnTo>
                  <a:pt x="11837" y="1292"/>
                </a:lnTo>
                <a:lnTo>
                  <a:pt x="11837" y="1292"/>
                </a:lnTo>
                <a:lnTo>
                  <a:pt x="11813" y="1024"/>
                </a:lnTo>
                <a:lnTo>
                  <a:pt x="11740" y="780"/>
                </a:lnTo>
                <a:lnTo>
                  <a:pt x="11618" y="561"/>
                </a:lnTo>
                <a:lnTo>
                  <a:pt x="11472" y="366"/>
                </a:lnTo>
                <a:lnTo>
                  <a:pt x="11277" y="220"/>
                </a:lnTo>
                <a:lnTo>
                  <a:pt x="11058" y="98"/>
                </a:lnTo>
                <a:lnTo>
                  <a:pt x="10814" y="25"/>
                </a:lnTo>
                <a:lnTo>
                  <a:pt x="10547" y="1"/>
                </a:lnTo>
                <a:lnTo>
                  <a:pt x="10547" y="1"/>
                </a:lnTo>
                <a:close/>
                <a:moveTo>
                  <a:pt x="5554" y="975"/>
                </a:moveTo>
                <a:lnTo>
                  <a:pt x="6284" y="975"/>
                </a:lnTo>
                <a:lnTo>
                  <a:pt x="6284" y="975"/>
                </a:lnTo>
                <a:lnTo>
                  <a:pt x="6406" y="999"/>
                </a:lnTo>
                <a:lnTo>
                  <a:pt x="6479" y="1073"/>
                </a:lnTo>
                <a:lnTo>
                  <a:pt x="6552" y="1146"/>
                </a:lnTo>
                <a:lnTo>
                  <a:pt x="6577" y="1267"/>
                </a:lnTo>
                <a:lnTo>
                  <a:pt x="6577" y="1267"/>
                </a:lnTo>
                <a:lnTo>
                  <a:pt x="6552" y="1365"/>
                </a:lnTo>
                <a:lnTo>
                  <a:pt x="6479" y="1462"/>
                </a:lnTo>
                <a:lnTo>
                  <a:pt x="6406" y="1511"/>
                </a:lnTo>
                <a:lnTo>
                  <a:pt x="6284" y="1535"/>
                </a:lnTo>
                <a:lnTo>
                  <a:pt x="5554" y="1535"/>
                </a:lnTo>
                <a:lnTo>
                  <a:pt x="5554" y="1535"/>
                </a:lnTo>
                <a:lnTo>
                  <a:pt x="5432" y="1511"/>
                </a:lnTo>
                <a:lnTo>
                  <a:pt x="5359" y="1462"/>
                </a:lnTo>
                <a:lnTo>
                  <a:pt x="5286" y="1365"/>
                </a:lnTo>
                <a:lnTo>
                  <a:pt x="5262" y="1267"/>
                </a:lnTo>
                <a:lnTo>
                  <a:pt x="5262" y="1267"/>
                </a:lnTo>
                <a:lnTo>
                  <a:pt x="5286" y="1146"/>
                </a:lnTo>
                <a:lnTo>
                  <a:pt x="5359" y="1073"/>
                </a:lnTo>
                <a:lnTo>
                  <a:pt x="5432" y="999"/>
                </a:lnTo>
                <a:lnTo>
                  <a:pt x="5554" y="975"/>
                </a:lnTo>
                <a:lnTo>
                  <a:pt x="5554" y="975"/>
                </a:lnTo>
                <a:close/>
                <a:moveTo>
                  <a:pt x="5919" y="19436"/>
                </a:moveTo>
                <a:lnTo>
                  <a:pt x="5919" y="19436"/>
                </a:lnTo>
                <a:lnTo>
                  <a:pt x="5749" y="19412"/>
                </a:lnTo>
                <a:lnTo>
                  <a:pt x="5578" y="19363"/>
                </a:lnTo>
                <a:lnTo>
                  <a:pt x="5432" y="19290"/>
                </a:lnTo>
                <a:lnTo>
                  <a:pt x="5310" y="19193"/>
                </a:lnTo>
                <a:lnTo>
                  <a:pt x="5213" y="19071"/>
                </a:lnTo>
                <a:lnTo>
                  <a:pt x="5140" y="18925"/>
                </a:lnTo>
                <a:lnTo>
                  <a:pt x="5091" y="18754"/>
                </a:lnTo>
                <a:lnTo>
                  <a:pt x="5067" y="18584"/>
                </a:lnTo>
                <a:lnTo>
                  <a:pt x="5067" y="18584"/>
                </a:lnTo>
                <a:lnTo>
                  <a:pt x="5091" y="18413"/>
                </a:lnTo>
                <a:lnTo>
                  <a:pt x="5140" y="18243"/>
                </a:lnTo>
                <a:lnTo>
                  <a:pt x="5213" y="18097"/>
                </a:lnTo>
                <a:lnTo>
                  <a:pt x="5310" y="17975"/>
                </a:lnTo>
                <a:lnTo>
                  <a:pt x="5432" y="17877"/>
                </a:lnTo>
                <a:lnTo>
                  <a:pt x="5578" y="17804"/>
                </a:lnTo>
                <a:lnTo>
                  <a:pt x="5749" y="17756"/>
                </a:lnTo>
                <a:lnTo>
                  <a:pt x="5919" y="17731"/>
                </a:lnTo>
                <a:lnTo>
                  <a:pt x="5919" y="17731"/>
                </a:lnTo>
                <a:lnTo>
                  <a:pt x="6090" y="17756"/>
                </a:lnTo>
                <a:lnTo>
                  <a:pt x="6260" y="17804"/>
                </a:lnTo>
                <a:lnTo>
                  <a:pt x="6406" y="17877"/>
                </a:lnTo>
                <a:lnTo>
                  <a:pt x="6528" y="17975"/>
                </a:lnTo>
                <a:lnTo>
                  <a:pt x="6625" y="18097"/>
                </a:lnTo>
                <a:lnTo>
                  <a:pt x="6699" y="18243"/>
                </a:lnTo>
                <a:lnTo>
                  <a:pt x="6747" y="18413"/>
                </a:lnTo>
                <a:lnTo>
                  <a:pt x="6772" y="18584"/>
                </a:lnTo>
                <a:lnTo>
                  <a:pt x="6772" y="18584"/>
                </a:lnTo>
                <a:lnTo>
                  <a:pt x="6747" y="18754"/>
                </a:lnTo>
                <a:lnTo>
                  <a:pt x="6699" y="18925"/>
                </a:lnTo>
                <a:lnTo>
                  <a:pt x="6625" y="19071"/>
                </a:lnTo>
                <a:lnTo>
                  <a:pt x="6528" y="19193"/>
                </a:lnTo>
                <a:lnTo>
                  <a:pt x="6406" y="19290"/>
                </a:lnTo>
                <a:lnTo>
                  <a:pt x="6260" y="19363"/>
                </a:lnTo>
                <a:lnTo>
                  <a:pt x="6090" y="19412"/>
                </a:lnTo>
                <a:lnTo>
                  <a:pt x="5919" y="19436"/>
                </a:lnTo>
                <a:lnTo>
                  <a:pt x="5919" y="19436"/>
                </a:lnTo>
                <a:close/>
                <a:moveTo>
                  <a:pt x="10547" y="16660"/>
                </a:moveTo>
                <a:lnTo>
                  <a:pt x="1292" y="16660"/>
                </a:lnTo>
                <a:lnTo>
                  <a:pt x="1292" y="2558"/>
                </a:lnTo>
                <a:lnTo>
                  <a:pt x="10547" y="2558"/>
                </a:lnTo>
                <a:lnTo>
                  <a:pt x="10547" y="1666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2;p39">
            <a:extLst>
              <a:ext uri="{FF2B5EF4-FFF2-40B4-BE49-F238E27FC236}">
                <a16:creationId xmlns:a16="http://schemas.microsoft.com/office/drawing/2014/main" id="{4E5038BD-605A-4422-8856-B26320FD0007}"/>
              </a:ext>
            </a:extLst>
          </p:cNvPr>
          <p:cNvSpPr/>
          <p:nvPr/>
        </p:nvSpPr>
        <p:spPr>
          <a:xfrm>
            <a:off x="9042565" y="5376019"/>
            <a:ext cx="385895" cy="336746"/>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258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AC872-CB47-4587-A4F2-227CF08A7AC6}"/>
              </a:ext>
            </a:extLst>
          </p:cNvPr>
          <p:cNvSpPr>
            <a:spLocks noGrp="1"/>
          </p:cNvSpPr>
          <p:nvPr>
            <p:ph type="body" sz="quarter" idx="13"/>
          </p:nvPr>
        </p:nvSpPr>
        <p:spPr>
          <a:xfrm>
            <a:off x="1639836" y="1056648"/>
            <a:ext cx="8560804" cy="864917"/>
          </a:xfrm>
        </p:spPr>
        <p:txBody>
          <a:bodyPr>
            <a:normAutofit/>
          </a:bodyPr>
          <a:lstStyle/>
          <a:p>
            <a:r>
              <a:rPr lang="en-US" dirty="0"/>
              <a:t>BEING IN BUSINESS – YOUR CHOICES</a:t>
            </a:r>
          </a:p>
        </p:txBody>
      </p:sp>
      <p:sp>
        <p:nvSpPr>
          <p:cNvPr id="3" name="Text Placeholder 2">
            <a:extLst>
              <a:ext uri="{FF2B5EF4-FFF2-40B4-BE49-F238E27FC236}">
                <a16:creationId xmlns:a16="http://schemas.microsoft.com/office/drawing/2014/main" id="{A57A9588-C799-40E8-B09A-C4E05CB9ED4B}"/>
              </a:ext>
            </a:extLst>
          </p:cNvPr>
          <p:cNvSpPr>
            <a:spLocks noGrp="1"/>
          </p:cNvSpPr>
          <p:nvPr>
            <p:ph type="body" sz="quarter" idx="14"/>
          </p:nvPr>
        </p:nvSpPr>
        <p:spPr>
          <a:xfrm>
            <a:off x="1639836" y="1499765"/>
            <a:ext cx="8817149" cy="3001108"/>
          </a:xfrm>
        </p:spPr>
        <p:txBody>
          <a:bodyPr/>
          <a:lstStyle/>
          <a:p>
            <a:pPr>
              <a:spcBef>
                <a:spcPts val="300"/>
              </a:spcBef>
              <a:tabLst>
                <a:tab pos="3495675" algn="l"/>
              </a:tabLst>
            </a:pPr>
            <a:endParaRPr lang="en-US" dirty="0"/>
          </a:p>
          <a:p>
            <a:pPr>
              <a:spcBef>
                <a:spcPts val="300"/>
              </a:spcBef>
              <a:tabLst>
                <a:tab pos="3495675" algn="l"/>
              </a:tabLst>
            </a:pPr>
            <a:r>
              <a:rPr lang="en-US" dirty="0">
                <a:solidFill>
                  <a:schemeClr val="tx1"/>
                </a:solidFill>
              </a:rPr>
              <a:t>In this section, we take you on a learning journey through the different and accessible ways of starting and being in business.</a:t>
            </a:r>
          </a:p>
          <a:p>
            <a:pPr>
              <a:spcBef>
                <a:spcPts val="300"/>
              </a:spcBef>
              <a:tabLst>
                <a:tab pos="3495675" algn="l"/>
              </a:tabLst>
            </a:pPr>
            <a:endParaRPr lang="en-US" dirty="0">
              <a:solidFill>
                <a:schemeClr val="tx1"/>
              </a:solidFill>
            </a:endParaRPr>
          </a:p>
          <a:p>
            <a:pPr marL="457200" indent="-457200">
              <a:spcBef>
                <a:spcPts val="300"/>
              </a:spcBef>
              <a:buAutoNum type="arabicParenR"/>
              <a:tabLst>
                <a:tab pos="3495675" algn="l"/>
              </a:tabLst>
            </a:pPr>
            <a:r>
              <a:rPr lang="en-US" dirty="0">
                <a:solidFill>
                  <a:schemeClr val="tx1"/>
                </a:solidFill>
              </a:rPr>
              <a:t>Manufacturing a product or providing a service</a:t>
            </a:r>
          </a:p>
          <a:p>
            <a:pPr marL="457200" indent="-457200">
              <a:spcBef>
                <a:spcPts val="300"/>
              </a:spcBef>
              <a:buAutoNum type="arabicParenR"/>
              <a:tabLst>
                <a:tab pos="3495675" algn="l"/>
              </a:tabLst>
            </a:pPr>
            <a:r>
              <a:rPr lang="en-US" dirty="0">
                <a:solidFill>
                  <a:schemeClr val="tx1"/>
                </a:solidFill>
              </a:rPr>
              <a:t>Part-time or seasonal basis</a:t>
            </a:r>
          </a:p>
          <a:p>
            <a:pPr>
              <a:spcBef>
                <a:spcPts val="300"/>
              </a:spcBef>
              <a:tabLst>
                <a:tab pos="3495675" algn="l"/>
              </a:tabLst>
            </a:pPr>
            <a:endParaRPr lang="en-US" dirty="0">
              <a:solidFill>
                <a:schemeClr val="tx1"/>
              </a:solidFill>
            </a:endParaRPr>
          </a:p>
          <a:p>
            <a:pPr>
              <a:spcBef>
                <a:spcPts val="300"/>
              </a:spcBef>
              <a:tabLst>
                <a:tab pos="3495675" algn="l"/>
              </a:tabLst>
            </a:pPr>
            <a:r>
              <a:rPr lang="en-US" dirty="0">
                <a:solidFill>
                  <a:schemeClr val="tx1"/>
                </a:solidFill>
              </a:rPr>
              <a:t>And then take you on a journey of the possibility</a:t>
            </a:r>
          </a:p>
          <a:p>
            <a:pPr>
              <a:spcBef>
                <a:spcPts val="300"/>
              </a:spcBef>
              <a:tabLst>
                <a:tab pos="3495675" algn="l"/>
              </a:tabLst>
            </a:pPr>
            <a:r>
              <a:rPr lang="en-US" dirty="0">
                <a:solidFill>
                  <a:schemeClr val="tx1"/>
                </a:solidFill>
              </a:rPr>
              <a:t> of starting online</a:t>
            </a:r>
          </a:p>
          <a:p>
            <a:pPr marL="457200" indent="-457200">
              <a:spcBef>
                <a:spcPts val="300"/>
              </a:spcBef>
              <a:buAutoNum type="arabicParenR"/>
              <a:tabLst>
                <a:tab pos="3495675" algn="l"/>
              </a:tabLst>
            </a:pPr>
            <a:endParaRPr lang="en-US" dirty="0">
              <a:solidFill>
                <a:schemeClr val="tx1"/>
              </a:solidFill>
            </a:endParaRPr>
          </a:p>
          <a:p>
            <a:pPr>
              <a:spcBef>
                <a:spcPts val="300"/>
              </a:spcBef>
              <a:tabLst>
                <a:tab pos="3495675" algn="l"/>
              </a:tabLst>
            </a:pPr>
            <a:endParaRPr lang="en-US" dirty="0">
              <a:solidFill>
                <a:schemeClr val="tx1"/>
              </a:solidFill>
            </a:endParaRPr>
          </a:p>
          <a:p>
            <a:endParaRPr lang="en-US" dirty="0"/>
          </a:p>
        </p:txBody>
      </p:sp>
      <p:grpSp>
        <p:nvGrpSpPr>
          <p:cNvPr id="4" name="Google Shape;763;p39">
            <a:extLst>
              <a:ext uri="{FF2B5EF4-FFF2-40B4-BE49-F238E27FC236}">
                <a16:creationId xmlns:a16="http://schemas.microsoft.com/office/drawing/2014/main" id="{379A5CD4-97B6-4D4B-B033-EAE6DB2CAC69}"/>
              </a:ext>
            </a:extLst>
          </p:cNvPr>
          <p:cNvGrpSpPr/>
          <p:nvPr/>
        </p:nvGrpSpPr>
        <p:grpSpPr>
          <a:xfrm>
            <a:off x="360586" y="1092130"/>
            <a:ext cx="626387" cy="626387"/>
            <a:chOff x="6649150" y="309350"/>
            <a:chExt cx="395800" cy="395800"/>
          </a:xfrm>
        </p:grpSpPr>
        <p:sp>
          <p:nvSpPr>
            <p:cNvPr id="5" name="Google Shape;764;p39">
              <a:extLst>
                <a:ext uri="{FF2B5EF4-FFF2-40B4-BE49-F238E27FC236}">
                  <a16:creationId xmlns:a16="http://schemas.microsoft.com/office/drawing/2014/main" id="{4DA15ADE-2434-40BD-8D12-262989C3B757}"/>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5;p39">
              <a:extLst>
                <a:ext uri="{FF2B5EF4-FFF2-40B4-BE49-F238E27FC236}">
                  <a16:creationId xmlns:a16="http://schemas.microsoft.com/office/drawing/2014/main" id="{48DCD890-4602-4D5E-816A-6C92A582974D}"/>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6;p39">
              <a:extLst>
                <a:ext uri="{FF2B5EF4-FFF2-40B4-BE49-F238E27FC236}">
                  <a16:creationId xmlns:a16="http://schemas.microsoft.com/office/drawing/2014/main" id="{330D6617-4EF5-450A-9284-235FCB2A0335}"/>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7;p39">
              <a:extLst>
                <a:ext uri="{FF2B5EF4-FFF2-40B4-BE49-F238E27FC236}">
                  <a16:creationId xmlns:a16="http://schemas.microsoft.com/office/drawing/2014/main" id="{8B889D76-6E25-4CE5-BB12-3BA438A0B649}"/>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8;p39">
              <a:extLst>
                <a:ext uri="{FF2B5EF4-FFF2-40B4-BE49-F238E27FC236}">
                  <a16:creationId xmlns:a16="http://schemas.microsoft.com/office/drawing/2014/main" id="{68C77E60-836F-4F89-95E6-0BB2A327E6DF}"/>
                </a:ext>
              </a:extLst>
            </p:cNvPr>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9;p39">
              <a:extLst>
                <a:ext uri="{FF2B5EF4-FFF2-40B4-BE49-F238E27FC236}">
                  <a16:creationId xmlns:a16="http://schemas.microsoft.com/office/drawing/2014/main" id="{0A441237-8D5B-433F-BC1B-47E60DC2B9D4}"/>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0;p39">
              <a:extLst>
                <a:ext uri="{FF2B5EF4-FFF2-40B4-BE49-F238E27FC236}">
                  <a16:creationId xmlns:a16="http://schemas.microsoft.com/office/drawing/2014/main" id="{0F424307-343F-4280-8599-35CCA60A5F67}"/>
                </a:ext>
              </a:extLst>
            </p:cNvPr>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1;p39">
              <a:extLst>
                <a:ext uri="{FF2B5EF4-FFF2-40B4-BE49-F238E27FC236}">
                  <a16:creationId xmlns:a16="http://schemas.microsoft.com/office/drawing/2014/main" id="{CA42AB9C-C8AE-4685-A856-11B329C7EA78}"/>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2;p39">
              <a:extLst>
                <a:ext uri="{FF2B5EF4-FFF2-40B4-BE49-F238E27FC236}">
                  <a16:creationId xmlns:a16="http://schemas.microsoft.com/office/drawing/2014/main" id="{A2407264-045C-4235-A90D-34962E938529}"/>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3;p39">
              <a:extLst>
                <a:ext uri="{FF2B5EF4-FFF2-40B4-BE49-F238E27FC236}">
                  <a16:creationId xmlns:a16="http://schemas.microsoft.com/office/drawing/2014/main" id="{2563786C-6653-4B77-B3BC-03798B73630B}"/>
                </a:ext>
              </a:extLst>
            </p:cNvPr>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4;p39">
              <a:extLst>
                <a:ext uri="{FF2B5EF4-FFF2-40B4-BE49-F238E27FC236}">
                  <a16:creationId xmlns:a16="http://schemas.microsoft.com/office/drawing/2014/main" id="{8030AE89-EBF7-4AED-91E7-3376FA6AA9D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5;p39">
              <a:extLst>
                <a:ext uri="{FF2B5EF4-FFF2-40B4-BE49-F238E27FC236}">
                  <a16:creationId xmlns:a16="http://schemas.microsoft.com/office/drawing/2014/main" id="{11D95568-91E7-4687-BA79-BAF9D709CC54}"/>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6;p39">
              <a:extLst>
                <a:ext uri="{FF2B5EF4-FFF2-40B4-BE49-F238E27FC236}">
                  <a16:creationId xmlns:a16="http://schemas.microsoft.com/office/drawing/2014/main" id="{8225BFD2-EBDF-4187-9E05-9E26979F9AAB}"/>
                </a:ext>
              </a:extLst>
            </p:cNvPr>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7;p39">
              <a:extLst>
                <a:ext uri="{FF2B5EF4-FFF2-40B4-BE49-F238E27FC236}">
                  <a16:creationId xmlns:a16="http://schemas.microsoft.com/office/drawing/2014/main" id="{70BF5D9A-416C-4072-AEEF-8273B05FE91C}"/>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8;p39">
              <a:extLst>
                <a:ext uri="{FF2B5EF4-FFF2-40B4-BE49-F238E27FC236}">
                  <a16:creationId xmlns:a16="http://schemas.microsoft.com/office/drawing/2014/main" id="{CADA39C0-C7E9-4074-A3C6-7C4B3C40954C}"/>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9;p39">
              <a:extLst>
                <a:ext uri="{FF2B5EF4-FFF2-40B4-BE49-F238E27FC236}">
                  <a16:creationId xmlns:a16="http://schemas.microsoft.com/office/drawing/2014/main" id="{86A60E23-4EC3-44D6-B143-C127C86DB8FC}"/>
                </a:ext>
              </a:extLst>
            </p:cNvPr>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0;p39">
              <a:extLst>
                <a:ext uri="{FF2B5EF4-FFF2-40B4-BE49-F238E27FC236}">
                  <a16:creationId xmlns:a16="http://schemas.microsoft.com/office/drawing/2014/main" id="{31B8967F-BFCD-4B95-84BD-3D5143901B4B}"/>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1;p39">
              <a:extLst>
                <a:ext uri="{FF2B5EF4-FFF2-40B4-BE49-F238E27FC236}">
                  <a16:creationId xmlns:a16="http://schemas.microsoft.com/office/drawing/2014/main" id="{21353678-13C1-4A1A-BC59-D000EB83CC47}"/>
                </a:ext>
              </a:extLst>
            </p:cNvPr>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39">
              <a:extLst>
                <a:ext uri="{FF2B5EF4-FFF2-40B4-BE49-F238E27FC236}">
                  <a16:creationId xmlns:a16="http://schemas.microsoft.com/office/drawing/2014/main" id="{9FBFA212-348B-4622-B6B0-50EEF22783EA}"/>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39">
              <a:extLst>
                <a:ext uri="{FF2B5EF4-FFF2-40B4-BE49-F238E27FC236}">
                  <a16:creationId xmlns:a16="http://schemas.microsoft.com/office/drawing/2014/main" id="{DF39A439-248C-429C-B302-AB6AD3784E5D}"/>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39">
              <a:extLst>
                <a:ext uri="{FF2B5EF4-FFF2-40B4-BE49-F238E27FC236}">
                  <a16:creationId xmlns:a16="http://schemas.microsoft.com/office/drawing/2014/main" id="{C1AE8F0E-E00D-4BCA-B5D3-559044308473}"/>
                </a:ext>
              </a:extLst>
            </p:cNvPr>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39">
              <a:extLst>
                <a:ext uri="{FF2B5EF4-FFF2-40B4-BE49-F238E27FC236}">
                  <a16:creationId xmlns:a16="http://schemas.microsoft.com/office/drawing/2014/main" id="{1FB756D9-8AF2-4E37-B328-B4537F42FCC6}"/>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39">
              <a:extLst>
                <a:ext uri="{FF2B5EF4-FFF2-40B4-BE49-F238E27FC236}">
                  <a16:creationId xmlns:a16="http://schemas.microsoft.com/office/drawing/2014/main" id="{688B5740-9823-4533-824F-935F8BE2D06F}"/>
                </a:ext>
              </a:extLst>
            </p:cNvPr>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roup 27">
            <a:extLst>
              <a:ext uri="{FF2B5EF4-FFF2-40B4-BE49-F238E27FC236}">
                <a16:creationId xmlns:a16="http://schemas.microsoft.com/office/drawing/2014/main" id="{CF2594C8-4941-44D9-862F-6B60F2EA8935}"/>
              </a:ext>
            </a:extLst>
          </p:cNvPr>
          <p:cNvGrpSpPr/>
          <p:nvPr/>
        </p:nvGrpSpPr>
        <p:grpSpPr>
          <a:xfrm>
            <a:off x="7659403" y="3410235"/>
            <a:ext cx="3450445" cy="2801033"/>
            <a:chOff x="9580759" y="2511231"/>
            <a:chExt cx="2146640" cy="1779196"/>
          </a:xfrm>
        </p:grpSpPr>
        <p:pic>
          <p:nvPicPr>
            <p:cNvPr id="29" name="Picture 28" descr="A picture containing text, clock&#10;&#10;Description automatically generated">
              <a:extLst>
                <a:ext uri="{FF2B5EF4-FFF2-40B4-BE49-F238E27FC236}">
                  <a16:creationId xmlns:a16="http://schemas.microsoft.com/office/drawing/2014/main" id="{374C8633-88F0-49DC-8661-4FD190BE7AC0}"/>
                </a:ext>
              </a:extLst>
            </p:cNvPr>
            <p:cNvPicPr>
              <a:picLocks noChangeAspect="1"/>
            </p:cNvPicPr>
            <p:nvPr/>
          </p:nvPicPr>
          <p:blipFill>
            <a:blip r:embed="rId2"/>
            <a:stretch>
              <a:fillRect/>
            </a:stretch>
          </p:blipFill>
          <p:spPr>
            <a:xfrm>
              <a:off x="9580759" y="2511231"/>
              <a:ext cx="2146640" cy="1779196"/>
            </a:xfrm>
            <a:prstGeom prst="rect">
              <a:avLst/>
            </a:prstGeom>
          </p:spPr>
        </p:pic>
        <p:pic>
          <p:nvPicPr>
            <p:cNvPr id="30" name="Picture 29" descr="Icon&#10;&#10;Description automatically generated">
              <a:extLst>
                <a:ext uri="{FF2B5EF4-FFF2-40B4-BE49-F238E27FC236}">
                  <a16:creationId xmlns:a16="http://schemas.microsoft.com/office/drawing/2014/main" id="{E2765143-D2F9-4AF1-AB39-4240E8B25DF6}"/>
                </a:ext>
              </a:extLst>
            </p:cNvPr>
            <p:cNvPicPr>
              <a:picLocks noChangeAspect="1"/>
            </p:cNvPicPr>
            <p:nvPr/>
          </p:nvPicPr>
          <p:blipFill>
            <a:blip r:embed="rId3"/>
            <a:stretch>
              <a:fillRect/>
            </a:stretch>
          </p:blipFill>
          <p:spPr>
            <a:xfrm flipH="1">
              <a:off x="11340749" y="3156433"/>
              <a:ext cx="224095" cy="244396"/>
            </a:xfrm>
            <a:prstGeom prst="rect">
              <a:avLst/>
            </a:prstGeom>
          </p:spPr>
        </p:pic>
      </p:grpSp>
    </p:spTree>
    <p:extLst>
      <p:ext uri="{BB962C8B-B14F-4D97-AF65-F5344CB8AC3E}">
        <p14:creationId xmlns:p14="http://schemas.microsoft.com/office/powerpoint/2010/main" val="23943267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873482-6A77-44C1-8750-0D0EE34F921B}"/>
              </a:ext>
            </a:extLst>
          </p:cNvPr>
          <p:cNvSpPr>
            <a:spLocks noGrp="1"/>
          </p:cNvSpPr>
          <p:nvPr>
            <p:ph type="body" sz="quarter" idx="13"/>
          </p:nvPr>
        </p:nvSpPr>
        <p:spPr/>
        <p:txBody>
          <a:bodyPr>
            <a:normAutofit/>
          </a:bodyPr>
          <a:lstStyle/>
          <a:p>
            <a:r>
              <a:rPr lang="en-US" dirty="0"/>
              <a:t>WHAT EQUIPMENT DO YOU NEED?</a:t>
            </a:r>
          </a:p>
        </p:txBody>
      </p:sp>
      <p:sp>
        <p:nvSpPr>
          <p:cNvPr id="3" name="Text Placeholder 2">
            <a:extLst>
              <a:ext uri="{FF2B5EF4-FFF2-40B4-BE49-F238E27FC236}">
                <a16:creationId xmlns:a16="http://schemas.microsoft.com/office/drawing/2014/main" id="{E2900E09-7B5F-4E84-A7C2-14DCA114C346}"/>
              </a:ext>
            </a:extLst>
          </p:cNvPr>
          <p:cNvSpPr>
            <a:spLocks noGrp="1"/>
          </p:cNvSpPr>
          <p:nvPr>
            <p:ph type="body" sz="quarter" idx="14"/>
          </p:nvPr>
        </p:nvSpPr>
        <p:spPr>
          <a:xfrm>
            <a:off x="1357621" y="2191704"/>
            <a:ext cx="5403963" cy="3245241"/>
          </a:xfrm>
        </p:spPr>
        <p:txBody>
          <a:bodyPr/>
          <a:lstStyle/>
          <a:p>
            <a:r>
              <a:rPr lang="en-US" dirty="0">
                <a:solidFill>
                  <a:srgbClr val="56C6E5"/>
                </a:solidFill>
              </a:rPr>
              <a:t>Necessary Equipment: </a:t>
            </a:r>
            <a:r>
              <a:rPr lang="en-US" dirty="0"/>
              <a:t>What equipment do you need to carry out the basic operation?</a:t>
            </a:r>
          </a:p>
          <a:p>
            <a:r>
              <a:rPr lang="en-US" dirty="0">
                <a:solidFill>
                  <a:srgbClr val="56C6E5"/>
                </a:solidFill>
              </a:rPr>
              <a:t>Current Assets:  </a:t>
            </a:r>
            <a:r>
              <a:rPr lang="en-US" dirty="0"/>
              <a:t>You may already have some of the necessary equipment to carry out operations. Make a list and include value</a:t>
            </a:r>
          </a:p>
          <a:p>
            <a:r>
              <a:rPr lang="en-US" dirty="0">
                <a:solidFill>
                  <a:srgbClr val="56C6E5"/>
                </a:solidFill>
              </a:rPr>
              <a:t>Equipment Priority: </a:t>
            </a:r>
            <a:r>
              <a:rPr lang="en-US" dirty="0"/>
              <a:t>Some equipment may be desirable but not a necessity. Decide a level of priority for obtaining it.   Give them a higher priority if they are likely to increase production or efficiency. </a:t>
            </a:r>
          </a:p>
          <a:p>
            <a:endParaRPr lang="en-US" dirty="0"/>
          </a:p>
        </p:txBody>
      </p:sp>
      <p:sp>
        <p:nvSpPr>
          <p:cNvPr id="4" name="Text Placeholder 2">
            <a:extLst>
              <a:ext uri="{FF2B5EF4-FFF2-40B4-BE49-F238E27FC236}">
                <a16:creationId xmlns:a16="http://schemas.microsoft.com/office/drawing/2014/main" id="{6804DABF-DC66-4500-9588-314C48A2BE64}"/>
              </a:ext>
            </a:extLst>
          </p:cNvPr>
          <p:cNvSpPr txBox="1">
            <a:spLocks/>
          </p:cNvSpPr>
          <p:nvPr/>
        </p:nvSpPr>
        <p:spPr>
          <a:xfrm>
            <a:off x="6946657" y="2191704"/>
            <a:ext cx="5082783"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56C6E5"/>
                </a:solidFill>
              </a:rPr>
              <a:t>Equipment Pricing: </a:t>
            </a:r>
            <a:r>
              <a:rPr lang="en-US" dirty="0"/>
              <a:t>Outline a cost for purchasing (new or used) or renting the necessary equipment.  </a:t>
            </a:r>
          </a:p>
          <a:p>
            <a:r>
              <a:rPr lang="en-US" dirty="0">
                <a:solidFill>
                  <a:srgbClr val="56C6E5"/>
                </a:solidFill>
              </a:rPr>
              <a:t>Equipment Financing: </a:t>
            </a:r>
            <a:r>
              <a:rPr lang="en-US" dirty="0"/>
              <a:t>Research any financing arrangements that you need to put in place for stock, furniture, equipment, and vehicles. </a:t>
            </a:r>
          </a:p>
          <a:p>
            <a:r>
              <a:rPr lang="en-US" dirty="0">
                <a:solidFill>
                  <a:srgbClr val="56C6E5"/>
                </a:solidFill>
              </a:rPr>
              <a:t>Technology: </a:t>
            </a:r>
            <a:r>
              <a:rPr lang="en-US" dirty="0">
                <a:solidFill>
                  <a:srgbClr val="1E494F"/>
                </a:solidFill>
              </a:rPr>
              <a:t>How will you use technology to reach your goals? </a:t>
            </a:r>
          </a:p>
          <a:p>
            <a:endParaRPr lang="en-US" dirty="0"/>
          </a:p>
          <a:p>
            <a:endParaRPr lang="en-US" dirty="0"/>
          </a:p>
        </p:txBody>
      </p:sp>
      <p:grpSp>
        <p:nvGrpSpPr>
          <p:cNvPr id="5" name="Google Shape;518;p39">
            <a:extLst>
              <a:ext uri="{FF2B5EF4-FFF2-40B4-BE49-F238E27FC236}">
                <a16:creationId xmlns:a16="http://schemas.microsoft.com/office/drawing/2014/main" id="{2A844041-DACE-44F6-87E6-D31BA332EBEA}"/>
              </a:ext>
            </a:extLst>
          </p:cNvPr>
          <p:cNvGrpSpPr/>
          <p:nvPr/>
        </p:nvGrpSpPr>
        <p:grpSpPr>
          <a:xfrm>
            <a:off x="333945" y="1051887"/>
            <a:ext cx="736293" cy="736251"/>
            <a:chOff x="1923675" y="1633650"/>
            <a:chExt cx="436000" cy="435975"/>
          </a:xfrm>
        </p:grpSpPr>
        <p:sp>
          <p:nvSpPr>
            <p:cNvPr id="6" name="Google Shape;519;p39">
              <a:extLst>
                <a:ext uri="{FF2B5EF4-FFF2-40B4-BE49-F238E27FC236}">
                  <a16:creationId xmlns:a16="http://schemas.microsoft.com/office/drawing/2014/main" id="{D9B1EB42-0A49-407E-AD23-27AC435F5C5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0;p39">
              <a:extLst>
                <a:ext uri="{FF2B5EF4-FFF2-40B4-BE49-F238E27FC236}">
                  <a16:creationId xmlns:a16="http://schemas.microsoft.com/office/drawing/2014/main" id="{FD40C7DD-95DD-43A0-A44B-CB7F89EA6D8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1;p39">
              <a:extLst>
                <a:ext uri="{FF2B5EF4-FFF2-40B4-BE49-F238E27FC236}">
                  <a16:creationId xmlns:a16="http://schemas.microsoft.com/office/drawing/2014/main" id="{F2E309A0-2E2E-4D82-A831-4FC9F15696D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2;p39">
              <a:extLst>
                <a:ext uri="{FF2B5EF4-FFF2-40B4-BE49-F238E27FC236}">
                  <a16:creationId xmlns:a16="http://schemas.microsoft.com/office/drawing/2014/main" id="{7DA84D00-8DCA-4E20-91C7-D2F9C0C73832}"/>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3;p39">
              <a:extLst>
                <a:ext uri="{FF2B5EF4-FFF2-40B4-BE49-F238E27FC236}">
                  <a16:creationId xmlns:a16="http://schemas.microsoft.com/office/drawing/2014/main" id="{153B799E-43D8-46A7-9129-1B5D8C215F35}"/>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4;p39">
              <a:extLst>
                <a:ext uri="{FF2B5EF4-FFF2-40B4-BE49-F238E27FC236}">
                  <a16:creationId xmlns:a16="http://schemas.microsoft.com/office/drawing/2014/main" id="{C58E6ABF-8D52-4FF8-9CEC-C7D0F6B2D22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807992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AC872-CB47-4587-A4F2-227CF08A7AC6}"/>
              </a:ext>
            </a:extLst>
          </p:cNvPr>
          <p:cNvSpPr>
            <a:spLocks noGrp="1"/>
          </p:cNvSpPr>
          <p:nvPr>
            <p:ph type="body" sz="quarter" idx="13"/>
          </p:nvPr>
        </p:nvSpPr>
        <p:spPr>
          <a:xfrm>
            <a:off x="1528076" y="590431"/>
            <a:ext cx="8560804" cy="864917"/>
          </a:xfrm>
        </p:spPr>
        <p:txBody>
          <a:bodyPr>
            <a:normAutofit fontScale="92500" lnSpcReduction="20000"/>
          </a:bodyPr>
          <a:lstStyle/>
          <a:p>
            <a:r>
              <a:rPr lang="en-US" dirty="0"/>
              <a:t>Now, let’s think about producing your product or service</a:t>
            </a:r>
          </a:p>
        </p:txBody>
      </p:sp>
      <p:sp>
        <p:nvSpPr>
          <p:cNvPr id="3" name="Text Placeholder 2">
            <a:extLst>
              <a:ext uri="{FF2B5EF4-FFF2-40B4-BE49-F238E27FC236}">
                <a16:creationId xmlns:a16="http://schemas.microsoft.com/office/drawing/2014/main" id="{A57A9588-C799-40E8-B09A-C4E05CB9ED4B}"/>
              </a:ext>
            </a:extLst>
          </p:cNvPr>
          <p:cNvSpPr>
            <a:spLocks noGrp="1"/>
          </p:cNvSpPr>
          <p:nvPr>
            <p:ph type="body" sz="quarter" idx="14"/>
          </p:nvPr>
        </p:nvSpPr>
        <p:spPr>
          <a:xfrm>
            <a:off x="1639836" y="1499765"/>
            <a:ext cx="8817149" cy="3001108"/>
          </a:xfrm>
        </p:spPr>
        <p:txBody>
          <a:bodyPr/>
          <a:lstStyle/>
          <a:p>
            <a:pPr>
              <a:spcBef>
                <a:spcPts val="300"/>
              </a:spcBef>
              <a:tabLst>
                <a:tab pos="3495675" algn="l"/>
              </a:tabLst>
            </a:pPr>
            <a:endParaRPr lang="en-US" dirty="0"/>
          </a:p>
          <a:p>
            <a:pPr>
              <a:spcBef>
                <a:spcPts val="300"/>
              </a:spcBef>
              <a:tabLst>
                <a:tab pos="3495675" algn="l"/>
              </a:tabLst>
            </a:pPr>
            <a:endParaRPr lang="en-US" dirty="0"/>
          </a:p>
          <a:p>
            <a:endParaRPr lang="en-US" dirty="0"/>
          </a:p>
        </p:txBody>
      </p:sp>
      <p:grpSp>
        <p:nvGrpSpPr>
          <p:cNvPr id="4" name="Google Shape;763;p39">
            <a:extLst>
              <a:ext uri="{FF2B5EF4-FFF2-40B4-BE49-F238E27FC236}">
                <a16:creationId xmlns:a16="http://schemas.microsoft.com/office/drawing/2014/main" id="{379A5CD4-97B6-4D4B-B033-EAE6DB2CAC69}"/>
              </a:ext>
            </a:extLst>
          </p:cNvPr>
          <p:cNvGrpSpPr/>
          <p:nvPr/>
        </p:nvGrpSpPr>
        <p:grpSpPr>
          <a:xfrm>
            <a:off x="360586" y="1092130"/>
            <a:ext cx="626387" cy="626387"/>
            <a:chOff x="6649150" y="309350"/>
            <a:chExt cx="395800" cy="395800"/>
          </a:xfrm>
        </p:grpSpPr>
        <p:sp>
          <p:nvSpPr>
            <p:cNvPr id="5" name="Google Shape;764;p39">
              <a:extLst>
                <a:ext uri="{FF2B5EF4-FFF2-40B4-BE49-F238E27FC236}">
                  <a16:creationId xmlns:a16="http://schemas.microsoft.com/office/drawing/2014/main" id="{4DA15ADE-2434-40BD-8D12-262989C3B757}"/>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5;p39">
              <a:extLst>
                <a:ext uri="{FF2B5EF4-FFF2-40B4-BE49-F238E27FC236}">
                  <a16:creationId xmlns:a16="http://schemas.microsoft.com/office/drawing/2014/main" id="{48DCD890-4602-4D5E-816A-6C92A582974D}"/>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6;p39">
              <a:extLst>
                <a:ext uri="{FF2B5EF4-FFF2-40B4-BE49-F238E27FC236}">
                  <a16:creationId xmlns:a16="http://schemas.microsoft.com/office/drawing/2014/main" id="{330D6617-4EF5-450A-9284-235FCB2A0335}"/>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7;p39">
              <a:extLst>
                <a:ext uri="{FF2B5EF4-FFF2-40B4-BE49-F238E27FC236}">
                  <a16:creationId xmlns:a16="http://schemas.microsoft.com/office/drawing/2014/main" id="{8B889D76-6E25-4CE5-BB12-3BA438A0B649}"/>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8;p39">
              <a:extLst>
                <a:ext uri="{FF2B5EF4-FFF2-40B4-BE49-F238E27FC236}">
                  <a16:creationId xmlns:a16="http://schemas.microsoft.com/office/drawing/2014/main" id="{68C77E60-836F-4F89-95E6-0BB2A327E6DF}"/>
                </a:ext>
              </a:extLst>
            </p:cNvPr>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9;p39">
              <a:extLst>
                <a:ext uri="{FF2B5EF4-FFF2-40B4-BE49-F238E27FC236}">
                  <a16:creationId xmlns:a16="http://schemas.microsoft.com/office/drawing/2014/main" id="{0A441237-8D5B-433F-BC1B-47E60DC2B9D4}"/>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0;p39">
              <a:extLst>
                <a:ext uri="{FF2B5EF4-FFF2-40B4-BE49-F238E27FC236}">
                  <a16:creationId xmlns:a16="http://schemas.microsoft.com/office/drawing/2014/main" id="{0F424307-343F-4280-8599-35CCA60A5F67}"/>
                </a:ext>
              </a:extLst>
            </p:cNvPr>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1;p39">
              <a:extLst>
                <a:ext uri="{FF2B5EF4-FFF2-40B4-BE49-F238E27FC236}">
                  <a16:creationId xmlns:a16="http://schemas.microsoft.com/office/drawing/2014/main" id="{CA42AB9C-C8AE-4685-A856-11B329C7EA78}"/>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2;p39">
              <a:extLst>
                <a:ext uri="{FF2B5EF4-FFF2-40B4-BE49-F238E27FC236}">
                  <a16:creationId xmlns:a16="http://schemas.microsoft.com/office/drawing/2014/main" id="{A2407264-045C-4235-A90D-34962E938529}"/>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3;p39">
              <a:extLst>
                <a:ext uri="{FF2B5EF4-FFF2-40B4-BE49-F238E27FC236}">
                  <a16:creationId xmlns:a16="http://schemas.microsoft.com/office/drawing/2014/main" id="{2563786C-6653-4B77-B3BC-03798B73630B}"/>
                </a:ext>
              </a:extLst>
            </p:cNvPr>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4;p39">
              <a:extLst>
                <a:ext uri="{FF2B5EF4-FFF2-40B4-BE49-F238E27FC236}">
                  <a16:creationId xmlns:a16="http://schemas.microsoft.com/office/drawing/2014/main" id="{8030AE89-EBF7-4AED-91E7-3376FA6AA9D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5;p39">
              <a:extLst>
                <a:ext uri="{FF2B5EF4-FFF2-40B4-BE49-F238E27FC236}">
                  <a16:creationId xmlns:a16="http://schemas.microsoft.com/office/drawing/2014/main" id="{11D95568-91E7-4687-BA79-BAF9D709CC54}"/>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6;p39">
              <a:extLst>
                <a:ext uri="{FF2B5EF4-FFF2-40B4-BE49-F238E27FC236}">
                  <a16:creationId xmlns:a16="http://schemas.microsoft.com/office/drawing/2014/main" id="{8225BFD2-EBDF-4187-9E05-9E26979F9AAB}"/>
                </a:ext>
              </a:extLst>
            </p:cNvPr>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7;p39">
              <a:extLst>
                <a:ext uri="{FF2B5EF4-FFF2-40B4-BE49-F238E27FC236}">
                  <a16:creationId xmlns:a16="http://schemas.microsoft.com/office/drawing/2014/main" id="{70BF5D9A-416C-4072-AEEF-8273B05FE91C}"/>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8;p39">
              <a:extLst>
                <a:ext uri="{FF2B5EF4-FFF2-40B4-BE49-F238E27FC236}">
                  <a16:creationId xmlns:a16="http://schemas.microsoft.com/office/drawing/2014/main" id="{CADA39C0-C7E9-4074-A3C6-7C4B3C40954C}"/>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9;p39">
              <a:extLst>
                <a:ext uri="{FF2B5EF4-FFF2-40B4-BE49-F238E27FC236}">
                  <a16:creationId xmlns:a16="http://schemas.microsoft.com/office/drawing/2014/main" id="{86A60E23-4EC3-44D6-B143-C127C86DB8FC}"/>
                </a:ext>
              </a:extLst>
            </p:cNvPr>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0;p39">
              <a:extLst>
                <a:ext uri="{FF2B5EF4-FFF2-40B4-BE49-F238E27FC236}">
                  <a16:creationId xmlns:a16="http://schemas.microsoft.com/office/drawing/2014/main" id="{31B8967F-BFCD-4B95-84BD-3D5143901B4B}"/>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1;p39">
              <a:extLst>
                <a:ext uri="{FF2B5EF4-FFF2-40B4-BE49-F238E27FC236}">
                  <a16:creationId xmlns:a16="http://schemas.microsoft.com/office/drawing/2014/main" id="{21353678-13C1-4A1A-BC59-D000EB83CC47}"/>
                </a:ext>
              </a:extLst>
            </p:cNvPr>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39">
              <a:extLst>
                <a:ext uri="{FF2B5EF4-FFF2-40B4-BE49-F238E27FC236}">
                  <a16:creationId xmlns:a16="http://schemas.microsoft.com/office/drawing/2014/main" id="{9FBFA212-348B-4622-B6B0-50EEF22783EA}"/>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39">
              <a:extLst>
                <a:ext uri="{FF2B5EF4-FFF2-40B4-BE49-F238E27FC236}">
                  <a16:creationId xmlns:a16="http://schemas.microsoft.com/office/drawing/2014/main" id="{DF39A439-248C-429C-B302-AB6AD3784E5D}"/>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39">
              <a:extLst>
                <a:ext uri="{FF2B5EF4-FFF2-40B4-BE49-F238E27FC236}">
                  <a16:creationId xmlns:a16="http://schemas.microsoft.com/office/drawing/2014/main" id="{C1AE8F0E-E00D-4BCA-B5D3-559044308473}"/>
                </a:ext>
              </a:extLst>
            </p:cNvPr>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39">
              <a:extLst>
                <a:ext uri="{FF2B5EF4-FFF2-40B4-BE49-F238E27FC236}">
                  <a16:creationId xmlns:a16="http://schemas.microsoft.com/office/drawing/2014/main" id="{1FB756D9-8AF2-4E37-B328-B4537F42FCC6}"/>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39">
              <a:extLst>
                <a:ext uri="{FF2B5EF4-FFF2-40B4-BE49-F238E27FC236}">
                  <a16:creationId xmlns:a16="http://schemas.microsoft.com/office/drawing/2014/main" id="{688B5740-9823-4533-824F-935F8BE2D06F}"/>
                </a:ext>
              </a:extLst>
            </p:cNvPr>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 Placeholder 2">
            <a:extLst>
              <a:ext uri="{FF2B5EF4-FFF2-40B4-BE49-F238E27FC236}">
                <a16:creationId xmlns:a16="http://schemas.microsoft.com/office/drawing/2014/main" id="{8B15DD48-B7D4-4288-BBFC-E4C013775A8A}"/>
              </a:ext>
            </a:extLst>
          </p:cNvPr>
          <p:cNvSpPr txBox="1">
            <a:spLocks/>
          </p:cNvSpPr>
          <p:nvPr/>
        </p:nvSpPr>
        <p:spPr>
          <a:xfrm>
            <a:off x="1601300" y="1588599"/>
            <a:ext cx="8817149"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tabLst>
                <a:tab pos="1703388" algn="l"/>
              </a:tabLst>
            </a:pPr>
            <a:r>
              <a:rPr lang="en-US" dirty="0">
                <a:solidFill>
                  <a:schemeClr val="tx1"/>
                </a:solidFill>
              </a:rPr>
              <a:t>How do you plan to make your product or carry out your service? </a:t>
            </a:r>
          </a:p>
          <a:p>
            <a:pPr algn="just">
              <a:tabLst>
                <a:tab pos="1703388" algn="l"/>
              </a:tabLst>
            </a:pPr>
            <a:r>
              <a:rPr lang="en-US" b="1" dirty="0">
                <a:solidFill>
                  <a:srgbClr val="F5905D"/>
                </a:solidFill>
              </a:rPr>
              <a:t>EXERCISE: </a:t>
            </a:r>
            <a:r>
              <a:rPr lang="en-US" dirty="0">
                <a:solidFill>
                  <a:schemeClr val="tx1"/>
                </a:solidFill>
              </a:rPr>
              <a:t>YOUR PRODUCTION  PLAN </a:t>
            </a:r>
          </a:p>
          <a:p>
            <a:pPr marL="342900" indent="-342900" algn="just">
              <a:buClr>
                <a:srgbClr val="F5905D"/>
              </a:buClr>
              <a:buFont typeface="Arial" panose="020B0604020202020204" pitchFamily="34" charset="0"/>
              <a:buChar char="•"/>
              <a:tabLst>
                <a:tab pos="1703388" algn="l"/>
              </a:tabLst>
            </a:pPr>
            <a:r>
              <a:rPr lang="en-US" dirty="0">
                <a:solidFill>
                  <a:schemeClr val="tx1"/>
                </a:solidFill>
              </a:rPr>
              <a:t>Write down a step-by step-outline of the production process or service delivery activity from the beginning to the end which is the point you get paid</a:t>
            </a:r>
          </a:p>
          <a:p>
            <a:pPr marL="342900" indent="-342900" algn="just">
              <a:buClr>
                <a:srgbClr val="F5905D"/>
              </a:buClr>
              <a:buFont typeface="Arial" panose="020B0604020202020204" pitchFamily="34" charset="0"/>
              <a:buChar char="•"/>
              <a:tabLst>
                <a:tab pos="1703388" algn="l"/>
              </a:tabLst>
            </a:pPr>
            <a:r>
              <a:rPr lang="en-US" dirty="0">
                <a:solidFill>
                  <a:schemeClr val="tx1"/>
                </a:solidFill>
              </a:rPr>
              <a:t>Outline the day-to-day activity necessary to carry out your business.</a:t>
            </a:r>
          </a:p>
          <a:p>
            <a:pPr algn="just">
              <a:tabLst>
                <a:tab pos="1703388" algn="l"/>
              </a:tabLst>
            </a:pPr>
            <a:r>
              <a:rPr lang="en-US" dirty="0">
                <a:solidFill>
                  <a:schemeClr val="tx1"/>
                </a:solidFill>
              </a:rPr>
              <a:t>Here you should outline the process of making or manufacturing your product. If you provide a service, you should outline all of the moving parts and individuals necessary to carry out the service. </a:t>
            </a:r>
          </a:p>
          <a:p>
            <a:pPr algn="just">
              <a:tabLst>
                <a:tab pos="1703388" algn="l"/>
              </a:tabLst>
            </a:pPr>
            <a:r>
              <a:rPr lang="en-US" dirty="0">
                <a:solidFill>
                  <a:schemeClr val="tx1"/>
                </a:solidFill>
              </a:rPr>
              <a:t>A great way to do this is to create a checklist or flowchart – creating it visually makes it really clear what is involved.</a:t>
            </a:r>
          </a:p>
          <a:p>
            <a:endParaRPr lang="en-US" dirty="0"/>
          </a:p>
        </p:txBody>
      </p:sp>
    </p:spTree>
    <p:extLst>
      <p:ext uri="{BB962C8B-B14F-4D97-AF65-F5344CB8AC3E}">
        <p14:creationId xmlns:p14="http://schemas.microsoft.com/office/powerpoint/2010/main" val="424438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AC872-CB47-4587-A4F2-227CF08A7AC6}"/>
              </a:ext>
            </a:extLst>
          </p:cNvPr>
          <p:cNvSpPr>
            <a:spLocks noGrp="1"/>
          </p:cNvSpPr>
          <p:nvPr>
            <p:ph type="body" sz="quarter" idx="13"/>
          </p:nvPr>
        </p:nvSpPr>
        <p:spPr>
          <a:xfrm>
            <a:off x="1601300" y="541530"/>
            <a:ext cx="8560804" cy="864917"/>
          </a:xfrm>
        </p:spPr>
        <p:txBody>
          <a:bodyPr>
            <a:normAutofit/>
          </a:bodyPr>
          <a:lstStyle/>
          <a:p>
            <a:r>
              <a:rPr lang="en-US" dirty="0"/>
              <a:t>You will need to consider…</a:t>
            </a:r>
          </a:p>
        </p:txBody>
      </p:sp>
      <p:sp>
        <p:nvSpPr>
          <p:cNvPr id="3" name="Text Placeholder 2">
            <a:extLst>
              <a:ext uri="{FF2B5EF4-FFF2-40B4-BE49-F238E27FC236}">
                <a16:creationId xmlns:a16="http://schemas.microsoft.com/office/drawing/2014/main" id="{A57A9588-C799-40E8-B09A-C4E05CB9ED4B}"/>
              </a:ext>
            </a:extLst>
          </p:cNvPr>
          <p:cNvSpPr>
            <a:spLocks noGrp="1"/>
          </p:cNvSpPr>
          <p:nvPr>
            <p:ph type="body" sz="quarter" idx="14"/>
          </p:nvPr>
        </p:nvSpPr>
        <p:spPr>
          <a:xfrm>
            <a:off x="1639836" y="1499765"/>
            <a:ext cx="8817149" cy="3001108"/>
          </a:xfrm>
        </p:spPr>
        <p:txBody>
          <a:bodyPr/>
          <a:lstStyle/>
          <a:p>
            <a:pPr>
              <a:spcBef>
                <a:spcPts val="300"/>
              </a:spcBef>
              <a:tabLst>
                <a:tab pos="3495675" algn="l"/>
              </a:tabLst>
            </a:pPr>
            <a:endParaRPr lang="en-US" dirty="0"/>
          </a:p>
          <a:p>
            <a:pPr>
              <a:spcBef>
                <a:spcPts val="300"/>
              </a:spcBef>
              <a:tabLst>
                <a:tab pos="3495675" algn="l"/>
              </a:tabLst>
            </a:pPr>
            <a:endParaRPr lang="en-US" dirty="0"/>
          </a:p>
          <a:p>
            <a:endParaRPr lang="en-US" dirty="0"/>
          </a:p>
        </p:txBody>
      </p:sp>
      <p:grpSp>
        <p:nvGrpSpPr>
          <p:cNvPr id="4" name="Google Shape;763;p39">
            <a:extLst>
              <a:ext uri="{FF2B5EF4-FFF2-40B4-BE49-F238E27FC236}">
                <a16:creationId xmlns:a16="http://schemas.microsoft.com/office/drawing/2014/main" id="{379A5CD4-97B6-4D4B-B033-EAE6DB2CAC69}"/>
              </a:ext>
            </a:extLst>
          </p:cNvPr>
          <p:cNvGrpSpPr/>
          <p:nvPr/>
        </p:nvGrpSpPr>
        <p:grpSpPr>
          <a:xfrm>
            <a:off x="360586" y="1092130"/>
            <a:ext cx="626387" cy="626387"/>
            <a:chOff x="6649150" y="309350"/>
            <a:chExt cx="395800" cy="395800"/>
          </a:xfrm>
        </p:grpSpPr>
        <p:sp>
          <p:nvSpPr>
            <p:cNvPr id="5" name="Google Shape;764;p39">
              <a:extLst>
                <a:ext uri="{FF2B5EF4-FFF2-40B4-BE49-F238E27FC236}">
                  <a16:creationId xmlns:a16="http://schemas.microsoft.com/office/drawing/2014/main" id="{4DA15ADE-2434-40BD-8D12-262989C3B757}"/>
                </a:ext>
              </a:extLst>
            </p:cNvPr>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65;p39">
              <a:extLst>
                <a:ext uri="{FF2B5EF4-FFF2-40B4-BE49-F238E27FC236}">
                  <a16:creationId xmlns:a16="http://schemas.microsoft.com/office/drawing/2014/main" id="{48DCD890-4602-4D5E-816A-6C92A582974D}"/>
                </a:ext>
              </a:extLst>
            </p:cNvPr>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6;p39">
              <a:extLst>
                <a:ext uri="{FF2B5EF4-FFF2-40B4-BE49-F238E27FC236}">
                  <a16:creationId xmlns:a16="http://schemas.microsoft.com/office/drawing/2014/main" id="{330D6617-4EF5-450A-9284-235FCB2A0335}"/>
                </a:ext>
              </a:extLst>
            </p:cNvPr>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7;p39">
              <a:extLst>
                <a:ext uri="{FF2B5EF4-FFF2-40B4-BE49-F238E27FC236}">
                  <a16:creationId xmlns:a16="http://schemas.microsoft.com/office/drawing/2014/main" id="{8B889D76-6E25-4CE5-BB12-3BA438A0B649}"/>
                </a:ext>
              </a:extLst>
            </p:cNvPr>
            <p:cNvSpPr/>
            <p:nvPr/>
          </p:nvSpPr>
          <p:spPr>
            <a:xfrm>
              <a:off x="6847025" y="333700"/>
              <a:ext cx="25" cy="29250"/>
            </a:xfrm>
            <a:custGeom>
              <a:avLst/>
              <a:gdLst/>
              <a:ahLst/>
              <a:cxnLst/>
              <a:rect l="l" t="t" r="r" b="b"/>
              <a:pathLst>
                <a:path w="1" h="1170" fill="none" extrusionOk="0">
                  <a:moveTo>
                    <a:pt x="1" y="1170"/>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8;p39">
              <a:extLst>
                <a:ext uri="{FF2B5EF4-FFF2-40B4-BE49-F238E27FC236}">
                  <a16:creationId xmlns:a16="http://schemas.microsoft.com/office/drawing/2014/main" id="{68C77E60-836F-4F89-95E6-0BB2A327E6DF}"/>
                </a:ext>
              </a:extLst>
            </p:cNvPr>
            <p:cNvSpPr/>
            <p:nvPr/>
          </p:nvSpPr>
          <p:spPr>
            <a:xfrm>
              <a:off x="6760575" y="35685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9;p39">
              <a:extLst>
                <a:ext uri="{FF2B5EF4-FFF2-40B4-BE49-F238E27FC236}">
                  <a16:creationId xmlns:a16="http://schemas.microsoft.com/office/drawing/2014/main" id="{0A441237-8D5B-433F-BC1B-47E60DC2B9D4}"/>
                </a:ext>
              </a:extLst>
            </p:cNvPr>
            <p:cNvSpPr/>
            <p:nvPr/>
          </p:nvSpPr>
          <p:spPr>
            <a:xfrm>
              <a:off x="6760575" y="356850"/>
              <a:ext cx="14025" cy="24975"/>
            </a:xfrm>
            <a:custGeom>
              <a:avLst/>
              <a:gdLst/>
              <a:ahLst/>
              <a:cxnLst/>
              <a:rect l="l" t="t" r="r" b="b"/>
              <a:pathLst>
                <a:path w="561" h="999" fill="none" extrusionOk="0">
                  <a:moveTo>
                    <a:pt x="1" y="0"/>
                  </a:moveTo>
                  <a:lnTo>
                    <a:pt x="561"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70;p39">
              <a:extLst>
                <a:ext uri="{FF2B5EF4-FFF2-40B4-BE49-F238E27FC236}">
                  <a16:creationId xmlns:a16="http://schemas.microsoft.com/office/drawing/2014/main" id="{0F424307-343F-4280-8599-35CCA60A5F67}"/>
                </a:ext>
              </a:extLst>
            </p:cNvPr>
            <p:cNvSpPr/>
            <p:nvPr/>
          </p:nvSpPr>
          <p:spPr>
            <a:xfrm>
              <a:off x="6696650" y="420775"/>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1;p39">
              <a:extLst>
                <a:ext uri="{FF2B5EF4-FFF2-40B4-BE49-F238E27FC236}">
                  <a16:creationId xmlns:a16="http://schemas.microsoft.com/office/drawing/2014/main" id="{CA42AB9C-C8AE-4685-A856-11B329C7EA78}"/>
                </a:ext>
              </a:extLst>
            </p:cNvPr>
            <p:cNvSpPr/>
            <p:nvPr/>
          </p:nvSpPr>
          <p:spPr>
            <a:xfrm>
              <a:off x="6696650" y="420775"/>
              <a:ext cx="24975" cy="14025"/>
            </a:xfrm>
            <a:custGeom>
              <a:avLst/>
              <a:gdLst/>
              <a:ahLst/>
              <a:cxnLst/>
              <a:rect l="l" t="t" r="r" b="b"/>
              <a:pathLst>
                <a:path w="999" h="561" fill="none" extrusionOk="0">
                  <a:moveTo>
                    <a:pt x="0" y="0"/>
                  </a:moveTo>
                  <a:lnTo>
                    <a:pt x="999" y="56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2;p39">
              <a:extLst>
                <a:ext uri="{FF2B5EF4-FFF2-40B4-BE49-F238E27FC236}">
                  <a16:creationId xmlns:a16="http://schemas.microsoft.com/office/drawing/2014/main" id="{A2407264-045C-4235-A90D-34962E938529}"/>
                </a:ext>
              </a:extLst>
            </p:cNvPr>
            <p:cNvSpPr/>
            <p:nvPr/>
          </p:nvSpPr>
          <p:spPr>
            <a:xfrm>
              <a:off x="6673500" y="507225"/>
              <a:ext cx="29250" cy="25"/>
            </a:xfrm>
            <a:custGeom>
              <a:avLst/>
              <a:gdLst/>
              <a:ahLst/>
              <a:cxnLst/>
              <a:rect l="l" t="t" r="r" b="b"/>
              <a:pathLst>
                <a:path w="1170" h="1" fill="none" extrusionOk="0">
                  <a:moveTo>
                    <a:pt x="1" y="1"/>
                  </a:moveTo>
                  <a:lnTo>
                    <a:pt x="117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3;p39">
              <a:extLst>
                <a:ext uri="{FF2B5EF4-FFF2-40B4-BE49-F238E27FC236}">
                  <a16:creationId xmlns:a16="http://schemas.microsoft.com/office/drawing/2014/main" id="{2563786C-6653-4B77-B3BC-03798B73630B}"/>
                </a:ext>
              </a:extLst>
            </p:cNvPr>
            <p:cNvSpPr/>
            <p:nvPr/>
          </p:nvSpPr>
          <p:spPr>
            <a:xfrm>
              <a:off x="6696650" y="59370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4;p39">
              <a:extLst>
                <a:ext uri="{FF2B5EF4-FFF2-40B4-BE49-F238E27FC236}">
                  <a16:creationId xmlns:a16="http://schemas.microsoft.com/office/drawing/2014/main" id="{8030AE89-EBF7-4AED-91E7-3376FA6AA9D3}"/>
                </a:ext>
              </a:extLst>
            </p:cNvPr>
            <p:cNvSpPr/>
            <p:nvPr/>
          </p:nvSpPr>
          <p:spPr>
            <a:xfrm>
              <a:off x="6696650" y="579700"/>
              <a:ext cx="24975" cy="14025"/>
            </a:xfrm>
            <a:custGeom>
              <a:avLst/>
              <a:gdLst/>
              <a:ahLst/>
              <a:cxnLst/>
              <a:rect l="l" t="t" r="r" b="b"/>
              <a:pathLst>
                <a:path w="999" h="561" fill="none" extrusionOk="0">
                  <a:moveTo>
                    <a:pt x="0" y="560"/>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5;p39">
              <a:extLst>
                <a:ext uri="{FF2B5EF4-FFF2-40B4-BE49-F238E27FC236}">
                  <a16:creationId xmlns:a16="http://schemas.microsoft.com/office/drawing/2014/main" id="{11D95568-91E7-4687-BA79-BAF9D709CC54}"/>
                </a:ext>
              </a:extLst>
            </p:cNvPr>
            <p:cNvSpPr/>
            <p:nvPr/>
          </p:nvSpPr>
          <p:spPr>
            <a:xfrm>
              <a:off x="6760575" y="632675"/>
              <a:ext cx="14025" cy="24975"/>
            </a:xfrm>
            <a:custGeom>
              <a:avLst/>
              <a:gdLst/>
              <a:ahLst/>
              <a:cxnLst/>
              <a:rect l="l" t="t" r="r" b="b"/>
              <a:pathLst>
                <a:path w="561" h="999" fill="none" extrusionOk="0">
                  <a:moveTo>
                    <a:pt x="1" y="999"/>
                  </a:moveTo>
                  <a:lnTo>
                    <a:pt x="56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76;p39">
              <a:extLst>
                <a:ext uri="{FF2B5EF4-FFF2-40B4-BE49-F238E27FC236}">
                  <a16:creationId xmlns:a16="http://schemas.microsoft.com/office/drawing/2014/main" id="{8225BFD2-EBDF-4187-9E05-9E26979F9AAB}"/>
                </a:ext>
              </a:extLst>
            </p:cNvPr>
            <p:cNvSpPr/>
            <p:nvPr/>
          </p:nvSpPr>
          <p:spPr>
            <a:xfrm>
              <a:off x="6760575" y="657625"/>
              <a:ext cx="25" cy="25"/>
            </a:xfrm>
            <a:custGeom>
              <a:avLst/>
              <a:gdLst/>
              <a:ahLst/>
              <a:cxnLst/>
              <a:rect l="l" t="t" r="r" b="b"/>
              <a:pathLst>
                <a:path w="1" h="1" fill="none" extrusionOk="0">
                  <a:moveTo>
                    <a:pt x="1" y="1"/>
                  </a:moveTo>
                  <a:lnTo>
                    <a:pt x="1"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77;p39">
              <a:extLst>
                <a:ext uri="{FF2B5EF4-FFF2-40B4-BE49-F238E27FC236}">
                  <a16:creationId xmlns:a16="http://schemas.microsoft.com/office/drawing/2014/main" id="{70BF5D9A-416C-4072-AEEF-8273B05FE91C}"/>
                </a:ext>
              </a:extLst>
            </p:cNvPr>
            <p:cNvSpPr/>
            <p:nvPr/>
          </p:nvSpPr>
          <p:spPr>
            <a:xfrm>
              <a:off x="6847025" y="651550"/>
              <a:ext cx="25" cy="29250"/>
            </a:xfrm>
            <a:custGeom>
              <a:avLst/>
              <a:gdLst/>
              <a:ahLst/>
              <a:cxnLst/>
              <a:rect l="l" t="t" r="r" b="b"/>
              <a:pathLst>
                <a:path w="1" h="1170" fill="none" extrusionOk="0">
                  <a:moveTo>
                    <a:pt x="1" y="0"/>
                  </a:moveTo>
                  <a:lnTo>
                    <a:pt x="1" y="116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78;p39">
              <a:extLst>
                <a:ext uri="{FF2B5EF4-FFF2-40B4-BE49-F238E27FC236}">
                  <a16:creationId xmlns:a16="http://schemas.microsoft.com/office/drawing/2014/main" id="{CADA39C0-C7E9-4074-A3C6-7C4B3C40954C}"/>
                </a:ext>
              </a:extLst>
            </p:cNvPr>
            <p:cNvSpPr/>
            <p:nvPr/>
          </p:nvSpPr>
          <p:spPr>
            <a:xfrm>
              <a:off x="6919500" y="632675"/>
              <a:ext cx="14025" cy="24975"/>
            </a:xfrm>
            <a:custGeom>
              <a:avLst/>
              <a:gdLst/>
              <a:ahLst/>
              <a:cxnLst/>
              <a:rect l="l" t="t" r="r" b="b"/>
              <a:pathLst>
                <a:path w="561" h="999" fill="none" extrusionOk="0">
                  <a:moveTo>
                    <a:pt x="560" y="999"/>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79;p39">
              <a:extLst>
                <a:ext uri="{FF2B5EF4-FFF2-40B4-BE49-F238E27FC236}">
                  <a16:creationId xmlns:a16="http://schemas.microsoft.com/office/drawing/2014/main" id="{86A60E23-4EC3-44D6-B143-C127C86DB8FC}"/>
                </a:ext>
              </a:extLst>
            </p:cNvPr>
            <p:cNvSpPr/>
            <p:nvPr/>
          </p:nvSpPr>
          <p:spPr>
            <a:xfrm>
              <a:off x="6933500" y="657625"/>
              <a:ext cx="25" cy="25"/>
            </a:xfrm>
            <a:custGeom>
              <a:avLst/>
              <a:gdLst/>
              <a:ahLst/>
              <a:cxnLst/>
              <a:rect l="l" t="t" r="r" b="b"/>
              <a:pathLst>
                <a:path w="1" h="1" fill="none" extrusionOk="0">
                  <a:moveTo>
                    <a:pt x="0"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80;p39">
              <a:extLst>
                <a:ext uri="{FF2B5EF4-FFF2-40B4-BE49-F238E27FC236}">
                  <a16:creationId xmlns:a16="http://schemas.microsoft.com/office/drawing/2014/main" id="{31B8967F-BFCD-4B95-84BD-3D5143901B4B}"/>
                </a:ext>
              </a:extLst>
            </p:cNvPr>
            <p:cNvSpPr/>
            <p:nvPr/>
          </p:nvSpPr>
          <p:spPr>
            <a:xfrm>
              <a:off x="6972475" y="579700"/>
              <a:ext cx="24975" cy="14025"/>
            </a:xfrm>
            <a:custGeom>
              <a:avLst/>
              <a:gdLst/>
              <a:ahLst/>
              <a:cxnLst/>
              <a:rect l="l" t="t" r="r" b="b"/>
              <a:pathLst>
                <a:path w="999" h="561" fill="none" extrusionOk="0">
                  <a:moveTo>
                    <a:pt x="999" y="56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81;p39">
              <a:extLst>
                <a:ext uri="{FF2B5EF4-FFF2-40B4-BE49-F238E27FC236}">
                  <a16:creationId xmlns:a16="http://schemas.microsoft.com/office/drawing/2014/main" id="{21353678-13C1-4A1A-BC59-D000EB83CC47}"/>
                </a:ext>
              </a:extLst>
            </p:cNvPr>
            <p:cNvSpPr/>
            <p:nvPr/>
          </p:nvSpPr>
          <p:spPr>
            <a:xfrm>
              <a:off x="6997425" y="593700"/>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82;p39">
              <a:extLst>
                <a:ext uri="{FF2B5EF4-FFF2-40B4-BE49-F238E27FC236}">
                  <a16:creationId xmlns:a16="http://schemas.microsoft.com/office/drawing/2014/main" id="{9FBFA212-348B-4622-B6B0-50EEF22783EA}"/>
                </a:ext>
              </a:extLst>
            </p:cNvPr>
            <p:cNvSpPr/>
            <p:nvPr/>
          </p:nvSpPr>
          <p:spPr>
            <a:xfrm>
              <a:off x="6991350" y="507225"/>
              <a:ext cx="29250" cy="25"/>
            </a:xfrm>
            <a:custGeom>
              <a:avLst/>
              <a:gdLst/>
              <a:ahLst/>
              <a:cxnLst/>
              <a:rect l="l" t="t" r="r" b="b"/>
              <a:pathLst>
                <a:path w="1170" h="1" fill="none" extrusionOk="0">
                  <a:moveTo>
                    <a:pt x="116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83;p39">
              <a:extLst>
                <a:ext uri="{FF2B5EF4-FFF2-40B4-BE49-F238E27FC236}">
                  <a16:creationId xmlns:a16="http://schemas.microsoft.com/office/drawing/2014/main" id="{DF39A439-248C-429C-B302-AB6AD3784E5D}"/>
                </a:ext>
              </a:extLst>
            </p:cNvPr>
            <p:cNvSpPr/>
            <p:nvPr/>
          </p:nvSpPr>
          <p:spPr>
            <a:xfrm>
              <a:off x="6972475" y="420775"/>
              <a:ext cx="24975" cy="14025"/>
            </a:xfrm>
            <a:custGeom>
              <a:avLst/>
              <a:gdLst/>
              <a:ahLst/>
              <a:cxnLst/>
              <a:rect l="l" t="t" r="r" b="b"/>
              <a:pathLst>
                <a:path w="999" h="561" fill="none" extrusionOk="0">
                  <a:moveTo>
                    <a:pt x="0" y="561"/>
                  </a:moveTo>
                  <a:lnTo>
                    <a:pt x="999"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84;p39">
              <a:extLst>
                <a:ext uri="{FF2B5EF4-FFF2-40B4-BE49-F238E27FC236}">
                  <a16:creationId xmlns:a16="http://schemas.microsoft.com/office/drawing/2014/main" id="{C1AE8F0E-E00D-4BCA-B5D3-559044308473}"/>
                </a:ext>
              </a:extLst>
            </p:cNvPr>
            <p:cNvSpPr/>
            <p:nvPr/>
          </p:nvSpPr>
          <p:spPr>
            <a:xfrm>
              <a:off x="6997425" y="420775"/>
              <a:ext cx="25" cy="25"/>
            </a:xfrm>
            <a:custGeom>
              <a:avLst/>
              <a:gdLst/>
              <a:ahLst/>
              <a:cxnLst/>
              <a:rect l="l" t="t" r="r" b="b"/>
              <a:pathLst>
                <a:path w="1" h="1" fill="none" extrusionOk="0">
                  <a:moveTo>
                    <a:pt x="1" y="0"/>
                  </a:moveTo>
                  <a:lnTo>
                    <a:pt x="1"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85;p39">
              <a:extLst>
                <a:ext uri="{FF2B5EF4-FFF2-40B4-BE49-F238E27FC236}">
                  <a16:creationId xmlns:a16="http://schemas.microsoft.com/office/drawing/2014/main" id="{1FB756D9-8AF2-4E37-B328-B4537F42FCC6}"/>
                </a:ext>
              </a:extLst>
            </p:cNvPr>
            <p:cNvSpPr/>
            <p:nvPr/>
          </p:nvSpPr>
          <p:spPr>
            <a:xfrm>
              <a:off x="6919500" y="356850"/>
              <a:ext cx="14025" cy="24975"/>
            </a:xfrm>
            <a:custGeom>
              <a:avLst/>
              <a:gdLst/>
              <a:ahLst/>
              <a:cxnLst/>
              <a:rect l="l" t="t" r="r" b="b"/>
              <a:pathLst>
                <a:path w="561" h="999" fill="none" extrusionOk="0">
                  <a:moveTo>
                    <a:pt x="560" y="0"/>
                  </a:moveTo>
                  <a:lnTo>
                    <a:pt x="0" y="99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86;p39">
              <a:extLst>
                <a:ext uri="{FF2B5EF4-FFF2-40B4-BE49-F238E27FC236}">
                  <a16:creationId xmlns:a16="http://schemas.microsoft.com/office/drawing/2014/main" id="{688B5740-9823-4533-824F-935F8BE2D06F}"/>
                </a:ext>
              </a:extLst>
            </p:cNvPr>
            <p:cNvSpPr/>
            <p:nvPr/>
          </p:nvSpPr>
          <p:spPr>
            <a:xfrm>
              <a:off x="6933500" y="356850"/>
              <a:ext cx="25" cy="25"/>
            </a:xfrm>
            <a:custGeom>
              <a:avLst/>
              <a:gdLst/>
              <a:ahLst/>
              <a:cxnLst/>
              <a:rect l="l" t="t" r="r" b="b"/>
              <a:pathLst>
                <a:path w="1" h="1" fill="none" extrusionOk="0">
                  <a:moveTo>
                    <a:pt x="0"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 Placeholder 2">
            <a:extLst>
              <a:ext uri="{FF2B5EF4-FFF2-40B4-BE49-F238E27FC236}">
                <a16:creationId xmlns:a16="http://schemas.microsoft.com/office/drawing/2014/main" id="{8B15DD48-B7D4-4288-BBFC-E4C013775A8A}"/>
              </a:ext>
            </a:extLst>
          </p:cNvPr>
          <p:cNvSpPr txBox="1">
            <a:spLocks/>
          </p:cNvSpPr>
          <p:nvPr/>
        </p:nvSpPr>
        <p:spPr>
          <a:xfrm>
            <a:off x="1564663" y="1277425"/>
            <a:ext cx="8817149" cy="32452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tabLst>
                <a:tab pos="1703388" algn="l"/>
              </a:tabLst>
            </a:pPr>
            <a:r>
              <a:rPr lang="en-US" b="1" dirty="0">
                <a:solidFill>
                  <a:srgbClr val="F5905D"/>
                </a:solidFill>
              </a:rPr>
              <a:t>Your Supply Chain - </a:t>
            </a:r>
            <a:r>
              <a:rPr lang="en-GB" dirty="0"/>
              <a:t>A supply chain is an entire system of producing and delivering a product or service, from the very beginning stage e.g. sourcing the raw materials to the final delivery of the product or service to end-users. </a:t>
            </a:r>
            <a:endParaRPr lang="en-IE" dirty="0"/>
          </a:p>
          <a:p>
            <a:pPr algn="just">
              <a:tabLst>
                <a:tab pos="1703388" algn="l"/>
              </a:tabLst>
            </a:pPr>
            <a:r>
              <a:rPr lang="en-US" b="1" dirty="0">
                <a:solidFill>
                  <a:srgbClr val="F5905D"/>
                </a:solidFill>
              </a:rPr>
              <a:t>Production  or Service Timeline </a:t>
            </a:r>
            <a:r>
              <a:rPr lang="en-US" dirty="0">
                <a:solidFill>
                  <a:schemeClr val="tx1"/>
                </a:solidFill>
              </a:rPr>
              <a:t>- Explain how long it takes to produce a unit or deliver your service. Include any factors that may affect the time frame of production or service and how you’ll deal with potential problems or opportunities, such as delayed supplies, or rush orders.</a:t>
            </a:r>
          </a:p>
          <a:p>
            <a:pPr algn="just">
              <a:tabLst>
                <a:tab pos="1703388" algn="l"/>
              </a:tabLst>
            </a:pPr>
            <a:r>
              <a:rPr lang="en-US" b="1" dirty="0">
                <a:solidFill>
                  <a:srgbClr val="F5905D"/>
                </a:solidFill>
              </a:rPr>
              <a:t>Production Feasibility </a:t>
            </a:r>
            <a:r>
              <a:rPr lang="en-US" dirty="0">
                <a:solidFill>
                  <a:schemeClr val="tx1"/>
                </a:solidFill>
              </a:rPr>
              <a:t>– refer back to your Market Research, does you plan meet what the market told you they wanted ? </a:t>
            </a:r>
          </a:p>
          <a:p>
            <a:pPr algn="just">
              <a:tabLst>
                <a:tab pos="1703388" algn="l"/>
              </a:tabLst>
            </a:pPr>
            <a:r>
              <a:rPr lang="en-US" b="1" dirty="0">
                <a:solidFill>
                  <a:srgbClr val="F5905D"/>
                </a:solidFill>
              </a:rPr>
              <a:t>Vulnerability</a:t>
            </a:r>
            <a:r>
              <a:rPr lang="en-US" dirty="0">
                <a:solidFill>
                  <a:schemeClr val="tx1"/>
                </a:solidFill>
              </a:rPr>
              <a:t> - You should identify any potential problems or risks that could arise in the production or service process. How will you handle any such issues?  What would be the effect on the business?</a:t>
            </a:r>
          </a:p>
          <a:p>
            <a:endParaRPr lang="en-US" dirty="0"/>
          </a:p>
        </p:txBody>
      </p:sp>
    </p:spTree>
    <p:extLst>
      <p:ext uri="{BB962C8B-B14F-4D97-AF65-F5344CB8AC3E}">
        <p14:creationId xmlns:p14="http://schemas.microsoft.com/office/powerpoint/2010/main" val="1456982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494262" y="782654"/>
            <a:ext cx="9649486" cy="697353"/>
          </a:xfrm>
        </p:spPr>
        <p:txBody>
          <a:bodyPr>
            <a:normAutofit/>
          </a:bodyPr>
          <a:lstStyle/>
          <a:p>
            <a:r>
              <a:rPr lang="en-US" dirty="0"/>
              <a:t>Let’s learn about your </a:t>
            </a:r>
            <a:r>
              <a:rPr lang="en-US" dirty="0">
                <a:solidFill>
                  <a:srgbClr val="56C6E5"/>
                </a:solidFill>
              </a:rPr>
              <a:t>SUPPLY CHAIN</a:t>
            </a:r>
          </a:p>
        </p:txBody>
      </p:sp>
      <p:grpSp>
        <p:nvGrpSpPr>
          <p:cNvPr id="4" name="Google Shape;609;p39">
            <a:extLst>
              <a:ext uri="{FF2B5EF4-FFF2-40B4-BE49-F238E27FC236}">
                <a16:creationId xmlns:a16="http://schemas.microsoft.com/office/drawing/2014/main" id="{E6B887C6-3659-425E-AD88-3D10937799BA}"/>
              </a:ext>
            </a:extLst>
          </p:cNvPr>
          <p:cNvGrpSpPr/>
          <p:nvPr/>
        </p:nvGrpSpPr>
        <p:grpSpPr>
          <a:xfrm>
            <a:off x="255597" y="1057841"/>
            <a:ext cx="864686" cy="642906"/>
            <a:chOff x="5247525" y="3007275"/>
            <a:chExt cx="517575" cy="384825"/>
          </a:xfrm>
        </p:grpSpPr>
        <p:sp>
          <p:nvSpPr>
            <p:cNvPr id="5" name="Google Shape;610;p39">
              <a:extLst>
                <a:ext uri="{FF2B5EF4-FFF2-40B4-BE49-F238E27FC236}">
                  <a16:creationId xmlns:a16="http://schemas.microsoft.com/office/drawing/2014/main" id="{CD786375-23A4-4745-9D2E-4397B9833DF5}"/>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1;p39">
              <a:extLst>
                <a:ext uri="{FF2B5EF4-FFF2-40B4-BE49-F238E27FC236}">
                  <a16:creationId xmlns:a16="http://schemas.microsoft.com/office/drawing/2014/main" id="{FEA7ACF6-B67E-4051-8209-B2D60B9521A7}"/>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A picture containing text, vector graphics, light&#10;&#10;Description automatically generated">
            <a:extLst>
              <a:ext uri="{FF2B5EF4-FFF2-40B4-BE49-F238E27FC236}">
                <a16:creationId xmlns:a16="http://schemas.microsoft.com/office/drawing/2014/main" id="{1D93AD65-C601-42AA-8A85-63F9769D8017}"/>
              </a:ext>
            </a:extLst>
          </p:cNvPr>
          <p:cNvPicPr>
            <a:picLocks noChangeAspect="1"/>
          </p:cNvPicPr>
          <p:nvPr/>
        </p:nvPicPr>
        <p:blipFill rotWithShape="1">
          <a:blip r:embed="rId2"/>
          <a:srcRect l="15809" t="23202" r="18686" b="23819"/>
          <a:stretch/>
        </p:blipFill>
        <p:spPr>
          <a:xfrm>
            <a:off x="9122672" y="412033"/>
            <a:ext cx="2504365" cy="1508125"/>
          </a:xfrm>
          <a:prstGeom prst="rect">
            <a:avLst/>
          </a:prstGeom>
        </p:spPr>
      </p:pic>
      <p:graphicFrame>
        <p:nvGraphicFramePr>
          <p:cNvPr id="10" name="Text Placeholder 2">
            <a:extLst>
              <a:ext uri="{FF2B5EF4-FFF2-40B4-BE49-F238E27FC236}">
                <a16:creationId xmlns:a16="http://schemas.microsoft.com/office/drawing/2014/main" id="{167965DE-E2DC-4EEE-B8D5-09FAB63F58E0}"/>
              </a:ext>
            </a:extLst>
          </p:cNvPr>
          <p:cNvGraphicFramePr/>
          <p:nvPr>
            <p:extLst>
              <p:ext uri="{D42A27DB-BD31-4B8C-83A1-F6EECF244321}">
                <p14:modId xmlns:p14="http://schemas.microsoft.com/office/powerpoint/2010/main" val="1910888526"/>
              </p:ext>
            </p:extLst>
          </p:nvPr>
        </p:nvGraphicFramePr>
        <p:xfrm>
          <a:off x="0" y="3371931"/>
          <a:ext cx="11800115" cy="324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EC016AEC-3054-49A1-9CD8-97A505DBEB63}"/>
              </a:ext>
            </a:extLst>
          </p:cNvPr>
          <p:cNvSpPr txBox="1"/>
          <p:nvPr/>
        </p:nvSpPr>
        <p:spPr>
          <a:xfrm>
            <a:off x="1494262" y="1628465"/>
            <a:ext cx="8401578" cy="1446550"/>
          </a:xfrm>
          <a:prstGeom prst="rect">
            <a:avLst/>
          </a:prstGeom>
          <a:noFill/>
        </p:spPr>
        <p:txBody>
          <a:bodyPr wrap="square">
            <a:spAutoFit/>
          </a:bodyPr>
          <a:lstStyle/>
          <a:p>
            <a:pPr lvl="0"/>
            <a:r>
              <a:rPr lang="en-US" sz="2200" dirty="0"/>
              <a:t>You need to be very clear on your </a:t>
            </a:r>
            <a:r>
              <a:rPr lang="en-US" sz="2200" b="1" dirty="0"/>
              <a:t>SUPPLIERS (the start of your supply chain) </a:t>
            </a:r>
            <a:r>
              <a:rPr lang="en-US" sz="2200" dirty="0"/>
              <a:t>and storage of raw materials – the materials or substances used in the making of your product – e.g. a baker needs flour, eggs, packaging – all of which need to be sourced from different suppliers.</a:t>
            </a:r>
          </a:p>
        </p:txBody>
      </p:sp>
    </p:spTree>
    <p:extLst>
      <p:ext uri="{BB962C8B-B14F-4D97-AF65-F5344CB8AC3E}">
        <p14:creationId xmlns:p14="http://schemas.microsoft.com/office/powerpoint/2010/main" val="537845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53303" y="646160"/>
            <a:ext cx="9649486" cy="1406249"/>
          </a:xfrm>
        </p:spPr>
        <p:txBody>
          <a:bodyPr>
            <a:normAutofit/>
          </a:bodyPr>
          <a:lstStyle/>
          <a:p>
            <a:r>
              <a:rPr lang="en-US" dirty="0"/>
              <a:t>STOCK AND MATERIALS</a:t>
            </a:r>
          </a:p>
          <a:p>
            <a:r>
              <a:rPr lang="en-US" dirty="0"/>
              <a:t>What you need to consider </a:t>
            </a:r>
            <a:endParaRPr lang="en-US" dirty="0">
              <a:solidFill>
                <a:srgbClr val="56C6E5"/>
              </a:solidFill>
            </a:endParaRPr>
          </a:p>
        </p:txBody>
      </p:sp>
      <p:grpSp>
        <p:nvGrpSpPr>
          <p:cNvPr id="4" name="Google Shape;609;p39">
            <a:extLst>
              <a:ext uri="{FF2B5EF4-FFF2-40B4-BE49-F238E27FC236}">
                <a16:creationId xmlns:a16="http://schemas.microsoft.com/office/drawing/2014/main" id="{E6B887C6-3659-425E-AD88-3D10937799BA}"/>
              </a:ext>
            </a:extLst>
          </p:cNvPr>
          <p:cNvGrpSpPr/>
          <p:nvPr/>
        </p:nvGrpSpPr>
        <p:grpSpPr>
          <a:xfrm>
            <a:off x="255597" y="1057841"/>
            <a:ext cx="864686" cy="642906"/>
            <a:chOff x="5247525" y="3007275"/>
            <a:chExt cx="517575" cy="384825"/>
          </a:xfrm>
        </p:grpSpPr>
        <p:sp>
          <p:nvSpPr>
            <p:cNvPr id="5" name="Google Shape;610;p39">
              <a:extLst>
                <a:ext uri="{FF2B5EF4-FFF2-40B4-BE49-F238E27FC236}">
                  <a16:creationId xmlns:a16="http://schemas.microsoft.com/office/drawing/2014/main" id="{CD786375-23A4-4745-9D2E-4397B9833DF5}"/>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1;p39">
              <a:extLst>
                <a:ext uri="{FF2B5EF4-FFF2-40B4-BE49-F238E27FC236}">
                  <a16:creationId xmlns:a16="http://schemas.microsoft.com/office/drawing/2014/main" id="{FEA7ACF6-B67E-4051-8209-B2D60B9521A7}"/>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 name="Picture 6" descr="Graphical user interface&#10;&#10;Description automatically generated">
            <a:extLst>
              <a:ext uri="{FF2B5EF4-FFF2-40B4-BE49-F238E27FC236}">
                <a16:creationId xmlns:a16="http://schemas.microsoft.com/office/drawing/2014/main" id="{7255DA9F-7009-40EB-AE9C-CD48066DC120}"/>
              </a:ext>
            </a:extLst>
          </p:cNvPr>
          <p:cNvPicPr>
            <a:picLocks noChangeAspect="1"/>
          </p:cNvPicPr>
          <p:nvPr/>
        </p:nvPicPr>
        <p:blipFill rotWithShape="1">
          <a:blip r:embed="rId2"/>
          <a:srcRect l="18909" t="13226" r="19291" b="21112"/>
          <a:stretch/>
        </p:blipFill>
        <p:spPr>
          <a:xfrm>
            <a:off x="8578199" y="0"/>
            <a:ext cx="2962620" cy="2343653"/>
          </a:xfrm>
          <a:prstGeom prst="rect">
            <a:avLst/>
          </a:prstGeom>
        </p:spPr>
      </p:pic>
      <p:graphicFrame>
        <p:nvGraphicFramePr>
          <p:cNvPr id="9" name="Text Placeholder 2">
            <a:extLst>
              <a:ext uri="{FF2B5EF4-FFF2-40B4-BE49-F238E27FC236}">
                <a16:creationId xmlns:a16="http://schemas.microsoft.com/office/drawing/2014/main" id="{D8073107-E77F-479C-82C7-0246A11C7A99}"/>
              </a:ext>
            </a:extLst>
          </p:cNvPr>
          <p:cNvGraphicFramePr/>
          <p:nvPr>
            <p:extLst>
              <p:ext uri="{D42A27DB-BD31-4B8C-83A1-F6EECF244321}">
                <p14:modId xmlns:p14="http://schemas.microsoft.com/office/powerpoint/2010/main" val="4252623828"/>
              </p:ext>
            </p:extLst>
          </p:nvPr>
        </p:nvGraphicFramePr>
        <p:xfrm>
          <a:off x="400050" y="2343653"/>
          <a:ext cx="11791950" cy="430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26652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53303" y="646160"/>
            <a:ext cx="9649486" cy="1406249"/>
          </a:xfrm>
        </p:spPr>
        <p:txBody>
          <a:bodyPr>
            <a:normAutofit/>
          </a:bodyPr>
          <a:lstStyle/>
          <a:p>
            <a:r>
              <a:rPr lang="en-US" dirty="0"/>
              <a:t>STOCK AND MATERIALS</a:t>
            </a:r>
          </a:p>
          <a:p>
            <a:r>
              <a:rPr lang="en-US" dirty="0"/>
              <a:t>What you need to consider </a:t>
            </a:r>
            <a:endParaRPr lang="en-US" dirty="0">
              <a:solidFill>
                <a:srgbClr val="56C6E5"/>
              </a:solidFill>
            </a:endParaRPr>
          </a:p>
        </p:txBody>
      </p:sp>
      <p:grpSp>
        <p:nvGrpSpPr>
          <p:cNvPr id="4" name="Google Shape;609;p39">
            <a:extLst>
              <a:ext uri="{FF2B5EF4-FFF2-40B4-BE49-F238E27FC236}">
                <a16:creationId xmlns:a16="http://schemas.microsoft.com/office/drawing/2014/main" id="{E6B887C6-3659-425E-AD88-3D10937799BA}"/>
              </a:ext>
            </a:extLst>
          </p:cNvPr>
          <p:cNvGrpSpPr/>
          <p:nvPr/>
        </p:nvGrpSpPr>
        <p:grpSpPr>
          <a:xfrm>
            <a:off x="255597" y="1057841"/>
            <a:ext cx="864686" cy="642906"/>
            <a:chOff x="5247525" y="3007275"/>
            <a:chExt cx="517575" cy="384825"/>
          </a:xfrm>
        </p:grpSpPr>
        <p:sp>
          <p:nvSpPr>
            <p:cNvPr id="5" name="Google Shape;610;p39">
              <a:extLst>
                <a:ext uri="{FF2B5EF4-FFF2-40B4-BE49-F238E27FC236}">
                  <a16:creationId xmlns:a16="http://schemas.microsoft.com/office/drawing/2014/main" id="{CD786375-23A4-4745-9D2E-4397B9833DF5}"/>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1;p39">
              <a:extLst>
                <a:ext uri="{FF2B5EF4-FFF2-40B4-BE49-F238E27FC236}">
                  <a16:creationId xmlns:a16="http://schemas.microsoft.com/office/drawing/2014/main" id="{FEA7ACF6-B67E-4051-8209-B2D60B9521A7}"/>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9" name="Text Placeholder 2">
            <a:extLst>
              <a:ext uri="{FF2B5EF4-FFF2-40B4-BE49-F238E27FC236}">
                <a16:creationId xmlns:a16="http://schemas.microsoft.com/office/drawing/2014/main" id="{D8073107-E77F-479C-82C7-0246A11C7A99}"/>
              </a:ext>
            </a:extLst>
          </p:cNvPr>
          <p:cNvGraphicFramePr/>
          <p:nvPr>
            <p:extLst>
              <p:ext uri="{D42A27DB-BD31-4B8C-83A1-F6EECF244321}">
                <p14:modId xmlns:p14="http://schemas.microsoft.com/office/powerpoint/2010/main" val="3377382206"/>
              </p:ext>
            </p:extLst>
          </p:nvPr>
        </p:nvGraphicFramePr>
        <p:xfrm>
          <a:off x="400050" y="2343653"/>
          <a:ext cx="11791950" cy="430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Icon&#10;&#10;Description automatically generated with low confidence">
            <a:extLst>
              <a:ext uri="{FF2B5EF4-FFF2-40B4-BE49-F238E27FC236}">
                <a16:creationId xmlns:a16="http://schemas.microsoft.com/office/drawing/2014/main" id="{36F10066-40AF-40F3-B127-140002FE3846}"/>
              </a:ext>
            </a:extLst>
          </p:cNvPr>
          <p:cNvPicPr>
            <a:picLocks noChangeAspect="1"/>
          </p:cNvPicPr>
          <p:nvPr/>
        </p:nvPicPr>
        <p:blipFill rotWithShape="1">
          <a:blip r:embed="rId7"/>
          <a:srcRect l="12914" t="17479" r="16390" b="26308"/>
          <a:stretch/>
        </p:blipFill>
        <p:spPr>
          <a:xfrm>
            <a:off x="8700523" y="257754"/>
            <a:ext cx="2702860" cy="1600173"/>
          </a:xfrm>
          <a:prstGeom prst="rect">
            <a:avLst/>
          </a:prstGeom>
        </p:spPr>
      </p:pic>
    </p:spTree>
    <p:extLst>
      <p:ext uri="{BB962C8B-B14F-4D97-AF65-F5344CB8AC3E}">
        <p14:creationId xmlns:p14="http://schemas.microsoft.com/office/powerpoint/2010/main" val="180299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2759962" y="709164"/>
            <a:ext cx="7744736" cy="1310020"/>
          </a:xfrm>
        </p:spPr>
        <p:txBody>
          <a:bodyPr>
            <a:normAutofit/>
          </a:bodyPr>
          <a:lstStyle/>
          <a:p>
            <a:r>
              <a:rPr lang="en-US" dirty="0"/>
              <a:t>AN EXAMPLE OF A SUPPLY CHAIN FOR A SWEATER</a:t>
            </a:r>
            <a:endParaRPr lang="en-US" dirty="0">
              <a:solidFill>
                <a:srgbClr val="56C6E5"/>
              </a:solidFill>
            </a:endParaRPr>
          </a:p>
          <a:p>
            <a:endParaRPr lang="en-US" dirty="0"/>
          </a:p>
        </p:txBody>
      </p:sp>
      <p:grpSp>
        <p:nvGrpSpPr>
          <p:cNvPr id="4" name="Google Shape;609;p39">
            <a:extLst>
              <a:ext uri="{FF2B5EF4-FFF2-40B4-BE49-F238E27FC236}">
                <a16:creationId xmlns:a16="http://schemas.microsoft.com/office/drawing/2014/main" id="{E6B887C6-3659-425E-AD88-3D10937799BA}"/>
              </a:ext>
            </a:extLst>
          </p:cNvPr>
          <p:cNvGrpSpPr/>
          <p:nvPr/>
        </p:nvGrpSpPr>
        <p:grpSpPr>
          <a:xfrm>
            <a:off x="255597" y="1057841"/>
            <a:ext cx="864686" cy="642906"/>
            <a:chOff x="5247525" y="3007275"/>
            <a:chExt cx="517575" cy="384825"/>
          </a:xfrm>
        </p:grpSpPr>
        <p:sp>
          <p:nvSpPr>
            <p:cNvPr id="5" name="Google Shape;610;p39">
              <a:extLst>
                <a:ext uri="{FF2B5EF4-FFF2-40B4-BE49-F238E27FC236}">
                  <a16:creationId xmlns:a16="http://schemas.microsoft.com/office/drawing/2014/main" id="{CD786375-23A4-4745-9D2E-4397B9833DF5}"/>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1;p39">
              <a:extLst>
                <a:ext uri="{FF2B5EF4-FFF2-40B4-BE49-F238E27FC236}">
                  <a16:creationId xmlns:a16="http://schemas.microsoft.com/office/drawing/2014/main" id="{FEA7ACF6-B67E-4051-8209-B2D60B9521A7}"/>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8" name="Text Placeholder 2">
            <a:extLst>
              <a:ext uri="{FF2B5EF4-FFF2-40B4-BE49-F238E27FC236}">
                <a16:creationId xmlns:a16="http://schemas.microsoft.com/office/drawing/2014/main" id="{53601FB4-4806-456D-98E2-65C2CC30E0A6}"/>
              </a:ext>
            </a:extLst>
          </p:cNvPr>
          <p:cNvGraphicFramePr/>
          <p:nvPr>
            <p:extLst>
              <p:ext uri="{D42A27DB-BD31-4B8C-83A1-F6EECF244321}">
                <p14:modId xmlns:p14="http://schemas.microsoft.com/office/powerpoint/2010/main" val="1996792717"/>
              </p:ext>
            </p:extLst>
          </p:nvPr>
        </p:nvGraphicFramePr>
        <p:xfrm>
          <a:off x="3039437" y="2019184"/>
          <a:ext cx="7947443" cy="4309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picture containing text, vector graphics, light&#10;&#10;Description automatically generated">
            <a:extLst>
              <a:ext uri="{FF2B5EF4-FFF2-40B4-BE49-F238E27FC236}">
                <a16:creationId xmlns:a16="http://schemas.microsoft.com/office/drawing/2014/main" id="{2BC65F99-5AFF-497E-9275-A3036513E033}"/>
              </a:ext>
            </a:extLst>
          </p:cNvPr>
          <p:cNvPicPr>
            <a:picLocks noChangeAspect="1"/>
          </p:cNvPicPr>
          <p:nvPr/>
        </p:nvPicPr>
        <p:blipFill rotWithShape="1">
          <a:blip r:embed="rId7"/>
          <a:srcRect l="15809" t="23202" r="18686" b="23819"/>
          <a:stretch/>
        </p:blipFill>
        <p:spPr>
          <a:xfrm>
            <a:off x="-226585" y="615019"/>
            <a:ext cx="2504365" cy="1508125"/>
          </a:xfrm>
          <a:prstGeom prst="rect">
            <a:avLst/>
          </a:prstGeom>
        </p:spPr>
      </p:pic>
    </p:spTree>
    <p:extLst>
      <p:ext uri="{BB962C8B-B14F-4D97-AF65-F5344CB8AC3E}">
        <p14:creationId xmlns:p14="http://schemas.microsoft.com/office/powerpoint/2010/main" val="3873546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87302" y="1057841"/>
            <a:ext cx="9649486" cy="697353"/>
          </a:xfrm>
        </p:spPr>
        <p:txBody>
          <a:bodyPr>
            <a:normAutofit/>
          </a:bodyPr>
          <a:lstStyle/>
          <a:p>
            <a:pPr algn="just">
              <a:tabLst>
                <a:tab pos="1703388" algn="l"/>
              </a:tabLst>
            </a:pPr>
            <a:r>
              <a:rPr lang="en-US" dirty="0">
                <a:solidFill>
                  <a:schemeClr val="tx1"/>
                </a:solidFill>
              </a:rPr>
              <a:t>Product or Service Workflow</a:t>
            </a:r>
          </a:p>
          <a:p>
            <a:endParaRPr lang="en-US" dirty="0"/>
          </a:p>
        </p:txBody>
      </p:sp>
      <p:sp>
        <p:nvSpPr>
          <p:cNvPr id="3" name="Text Placeholder 2">
            <a:extLst>
              <a:ext uri="{FF2B5EF4-FFF2-40B4-BE49-F238E27FC236}">
                <a16:creationId xmlns:a16="http://schemas.microsoft.com/office/drawing/2014/main" id="{1B936EC7-5E82-4247-BDC3-432C80DED94A}"/>
              </a:ext>
            </a:extLst>
          </p:cNvPr>
          <p:cNvSpPr>
            <a:spLocks noGrp="1"/>
          </p:cNvSpPr>
          <p:nvPr>
            <p:ph type="body" sz="quarter" idx="14"/>
          </p:nvPr>
        </p:nvSpPr>
        <p:spPr>
          <a:xfrm>
            <a:off x="788617" y="2554918"/>
            <a:ext cx="10326423" cy="3245241"/>
          </a:xfrm>
        </p:spPr>
        <p:txBody>
          <a:bodyPr/>
          <a:lstStyle/>
          <a:p>
            <a:pPr algn="just">
              <a:tabLst>
                <a:tab pos="1703388" algn="l"/>
              </a:tabLst>
            </a:pPr>
            <a:endParaRPr lang="en-IE" sz="100" dirty="0">
              <a:solidFill>
                <a:schemeClr val="tx1"/>
              </a:solidFill>
            </a:endParaRPr>
          </a:p>
          <a:p>
            <a:pPr algn="just">
              <a:tabLst>
                <a:tab pos="1703388" algn="l"/>
              </a:tabLst>
            </a:pPr>
            <a:r>
              <a:rPr lang="en-US" dirty="0">
                <a:solidFill>
                  <a:schemeClr val="tx1"/>
                </a:solidFill>
              </a:rPr>
              <a:t>To put it simply, a “ workflow ” is how you get work done. It’s a series of tasks you need to complete in order to reach some repeatable business goal. The key word here is repeatable.</a:t>
            </a:r>
          </a:p>
          <a:p>
            <a:pPr algn="just">
              <a:tabLst>
                <a:tab pos="1703388" algn="l"/>
              </a:tabLst>
            </a:pPr>
            <a:endParaRPr lang="en-US" sz="500" dirty="0">
              <a:solidFill>
                <a:schemeClr val="tx1"/>
              </a:solidFill>
            </a:endParaRPr>
          </a:p>
          <a:p>
            <a:pPr algn="just">
              <a:tabLst>
                <a:tab pos="1703388" algn="l"/>
              </a:tabLst>
            </a:pPr>
            <a:r>
              <a:rPr lang="en-US" b="1" dirty="0">
                <a:solidFill>
                  <a:srgbClr val="F26B27"/>
                </a:solidFill>
              </a:rPr>
              <a:t>Put your workflow on paper….</a:t>
            </a:r>
          </a:p>
          <a:p>
            <a:pPr marL="342900" indent="-342900" algn="just">
              <a:buFont typeface="Arial" panose="020B0604020202020204" pitchFamily="34" charset="0"/>
              <a:buChar char="•"/>
              <a:tabLst>
                <a:tab pos="1703388" algn="l"/>
              </a:tabLst>
            </a:pPr>
            <a:r>
              <a:rPr lang="en-US" dirty="0">
                <a:solidFill>
                  <a:schemeClr val="tx1"/>
                </a:solidFill>
              </a:rPr>
              <a:t>Do a step-by-step description of how your product or service will be made</a:t>
            </a:r>
          </a:p>
          <a:p>
            <a:pPr marL="342900" indent="-342900" algn="just">
              <a:buFont typeface="Arial" panose="020B0604020202020204" pitchFamily="34" charset="0"/>
              <a:buChar char="•"/>
              <a:tabLst>
                <a:tab pos="1703388" algn="l"/>
              </a:tabLst>
            </a:pPr>
            <a:r>
              <a:rPr lang="en-US" dirty="0">
                <a:solidFill>
                  <a:schemeClr val="tx1"/>
                </a:solidFill>
              </a:rPr>
              <a:t>Identify any problems that may occur in the production/service provision process and what you can do to negate these risks. </a:t>
            </a:r>
          </a:p>
          <a:p>
            <a:pPr algn="just">
              <a:tabLst>
                <a:tab pos="1703388" algn="l"/>
              </a:tabLst>
            </a:pPr>
            <a:endParaRPr lang="en-IE" dirty="0">
              <a:solidFill>
                <a:schemeClr val="tx1"/>
              </a:solidFill>
            </a:endParaRPr>
          </a:p>
        </p:txBody>
      </p:sp>
      <p:grpSp>
        <p:nvGrpSpPr>
          <p:cNvPr id="4" name="Google Shape;609;p39">
            <a:extLst>
              <a:ext uri="{FF2B5EF4-FFF2-40B4-BE49-F238E27FC236}">
                <a16:creationId xmlns:a16="http://schemas.microsoft.com/office/drawing/2014/main" id="{E6B887C6-3659-425E-AD88-3D10937799BA}"/>
              </a:ext>
            </a:extLst>
          </p:cNvPr>
          <p:cNvGrpSpPr/>
          <p:nvPr/>
        </p:nvGrpSpPr>
        <p:grpSpPr>
          <a:xfrm>
            <a:off x="255597" y="1057841"/>
            <a:ext cx="864686" cy="642906"/>
            <a:chOff x="5247525" y="3007275"/>
            <a:chExt cx="517575" cy="384825"/>
          </a:xfrm>
        </p:grpSpPr>
        <p:sp>
          <p:nvSpPr>
            <p:cNvPr id="5" name="Google Shape;610;p39">
              <a:extLst>
                <a:ext uri="{FF2B5EF4-FFF2-40B4-BE49-F238E27FC236}">
                  <a16:creationId xmlns:a16="http://schemas.microsoft.com/office/drawing/2014/main" id="{CD786375-23A4-4745-9D2E-4397B9833DF5}"/>
                </a:ext>
              </a:extLst>
            </p:cNvPr>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11;p39">
              <a:extLst>
                <a:ext uri="{FF2B5EF4-FFF2-40B4-BE49-F238E27FC236}">
                  <a16:creationId xmlns:a16="http://schemas.microsoft.com/office/drawing/2014/main" id="{FEA7ACF6-B67E-4051-8209-B2D60B9521A7}"/>
                </a:ext>
              </a:extLst>
            </p:cNvPr>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a:extLst>
              <a:ext uri="{FF2B5EF4-FFF2-40B4-BE49-F238E27FC236}">
                <a16:creationId xmlns:a16="http://schemas.microsoft.com/office/drawing/2014/main" id="{037DEDD9-046F-4334-8D6E-47043A882DC0}"/>
              </a:ext>
            </a:extLst>
          </p:cNvPr>
          <p:cNvPicPr>
            <a:picLocks noChangeAspect="1"/>
          </p:cNvPicPr>
          <p:nvPr/>
        </p:nvPicPr>
        <p:blipFill>
          <a:blip r:embed="rId2"/>
          <a:stretch>
            <a:fillRect/>
          </a:stretch>
        </p:blipFill>
        <p:spPr>
          <a:xfrm>
            <a:off x="9155429" y="120568"/>
            <a:ext cx="2491793" cy="2123109"/>
          </a:xfrm>
          <a:prstGeom prst="rect">
            <a:avLst/>
          </a:prstGeom>
        </p:spPr>
      </p:pic>
    </p:spTree>
    <p:extLst>
      <p:ext uri="{BB962C8B-B14F-4D97-AF65-F5344CB8AC3E}">
        <p14:creationId xmlns:p14="http://schemas.microsoft.com/office/powerpoint/2010/main" val="14074103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87302" y="1152749"/>
            <a:ext cx="9649486" cy="697353"/>
          </a:xfrm>
        </p:spPr>
        <p:txBody>
          <a:bodyPr>
            <a:normAutofit/>
          </a:bodyPr>
          <a:lstStyle/>
          <a:p>
            <a:r>
              <a:rPr lang="en-US" dirty="0">
                <a:solidFill>
                  <a:srgbClr val="D477B3"/>
                </a:solidFill>
              </a:rPr>
              <a:t>QUALITY – a high priority</a:t>
            </a:r>
          </a:p>
          <a:p>
            <a:endParaRPr lang="en-US" dirty="0"/>
          </a:p>
        </p:txBody>
      </p:sp>
      <p:sp>
        <p:nvSpPr>
          <p:cNvPr id="3" name="Text Placeholder 2">
            <a:extLst>
              <a:ext uri="{FF2B5EF4-FFF2-40B4-BE49-F238E27FC236}">
                <a16:creationId xmlns:a16="http://schemas.microsoft.com/office/drawing/2014/main" id="{1B936EC7-5E82-4247-BDC3-432C80DED94A}"/>
              </a:ext>
            </a:extLst>
          </p:cNvPr>
          <p:cNvSpPr>
            <a:spLocks noGrp="1"/>
          </p:cNvSpPr>
          <p:nvPr>
            <p:ph type="body" sz="quarter" idx="14"/>
          </p:nvPr>
        </p:nvSpPr>
        <p:spPr>
          <a:xfrm>
            <a:off x="129757" y="2404613"/>
            <a:ext cx="7784883" cy="4309564"/>
          </a:xfrm>
        </p:spPr>
        <p:txBody>
          <a:bodyPr/>
          <a:lstStyle/>
          <a:p>
            <a:pPr algn="just">
              <a:tabLst>
                <a:tab pos="1703388" algn="l"/>
              </a:tabLst>
            </a:pPr>
            <a:endParaRPr lang="en-IE" sz="100" dirty="0">
              <a:solidFill>
                <a:schemeClr val="tx1"/>
              </a:solidFill>
            </a:endParaRPr>
          </a:p>
          <a:p>
            <a:r>
              <a:rPr lang="en-US" dirty="0">
                <a:solidFill>
                  <a:srgbClr val="D477B3"/>
                </a:solidFill>
              </a:rPr>
              <a:t>No matter how small your business,  quality has to be a very high priority for you</a:t>
            </a:r>
            <a:r>
              <a:rPr lang="bs-Latn-BA" dirty="0">
                <a:solidFill>
                  <a:srgbClr val="D477B3"/>
                </a:solidFill>
              </a:rPr>
              <a:t>.</a:t>
            </a:r>
            <a:endParaRPr lang="en-US" dirty="0">
              <a:solidFill>
                <a:srgbClr val="D477B3"/>
              </a:solidFill>
            </a:endParaRPr>
          </a:p>
          <a:p>
            <a:r>
              <a:rPr lang="en-US" dirty="0">
                <a:solidFill>
                  <a:schemeClr val="tx1"/>
                </a:solidFill>
              </a:rPr>
              <a:t>When customers feel that they can count on the consistent quality of your products, they're more likely to give you their repeat business. Consistent quality takes hard work, attention to detail and systems for monitoring and assessing whether your products meet the standards you have set. </a:t>
            </a:r>
          </a:p>
          <a:p>
            <a:r>
              <a:rPr lang="en-US" dirty="0">
                <a:solidFill>
                  <a:schemeClr val="tx1"/>
                </a:solidFill>
              </a:rPr>
              <a:t>Quality control is an ongoing process that touches everything from purchasing to manufacturing to distribution.</a:t>
            </a:r>
          </a:p>
          <a:p>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dirty="0">
              <a:solidFill>
                <a:schemeClr val="tx1"/>
              </a:solidFill>
            </a:endParaRPr>
          </a:p>
          <a:p>
            <a:pPr algn="just">
              <a:tabLst>
                <a:tab pos="1703388" algn="l"/>
              </a:tabLst>
            </a:pPr>
            <a:endParaRPr lang="en-IE" dirty="0">
              <a:solidFill>
                <a:schemeClr val="tx1"/>
              </a:solidFill>
            </a:endParaRPr>
          </a:p>
        </p:txBody>
      </p:sp>
      <p:sp>
        <p:nvSpPr>
          <p:cNvPr id="9" name="Google Shape;680;p39">
            <a:extLst>
              <a:ext uri="{FF2B5EF4-FFF2-40B4-BE49-F238E27FC236}">
                <a16:creationId xmlns:a16="http://schemas.microsoft.com/office/drawing/2014/main" id="{A012911D-9036-4B18-907A-A10130E8EDE2}"/>
              </a:ext>
            </a:extLst>
          </p:cNvPr>
          <p:cNvSpPr/>
          <p:nvPr/>
        </p:nvSpPr>
        <p:spPr>
          <a:xfrm>
            <a:off x="305890" y="987851"/>
            <a:ext cx="803581" cy="803631"/>
          </a:xfrm>
          <a:custGeom>
            <a:avLst/>
            <a:gdLst/>
            <a:ahLst/>
            <a:cxnLst/>
            <a:rect l="l" t="t" r="r" b="b"/>
            <a:pathLst>
              <a:path w="16221" h="16222" fill="none" extrusionOk="0">
                <a:moveTo>
                  <a:pt x="0" y="8111"/>
                </a:moveTo>
                <a:lnTo>
                  <a:pt x="0" y="8111"/>
                </a:lnTo>
                <a:lnTo>
                  <a:pt x="0" y="7697"/>
                </a:lnTo>
                <a:lnTo>
                  <a:pt x="49" y="7283"/>
                </a:lnTo>
                <a:lnTo>
                  <a:pt x="98" y="6869"/>
                </a:lnTo>
                <a:lnTo>
                  <a:pt x="171" y="6479"/>
                </a:lnTo>
                <a:lnTo>
                  <a:pt x="244" y="6090"/>
                </a:lnTo>
                <a:lnTo>
                  <a:pt x="366" y="5700"/>
                </a:lnTo>
                <a:lnTo>
                  <a:pt x="487" y="5335"/>
                </a:lnTo>
                <a:lnTo>
                  <a:pt x="634" y="4945"/>
                </a:lnTo>
                <a:lnTo>
                  <a:pt x="804" y="4604"/>
                </a:lnTo>
                <a:lnTo>
                  <a:pt x="975" y="4239"/>
                </a:lnTo>
                <a:lnTo>
                  <a:pt x="1169" y="3898"/>
                </a:lnTo>
                <a:lnTo>
                  <a:pt x="1389" y="3581"/>
                </a:lnTo>
                <a:lnTo>
                  <a:pt x="1608" y="3264"/>
                </a:lnTo>
                <a:lnTo>
                  <a:pt x="1851" y="2948"/>
                </a:lnTo>
                <a:lnTo>
                  <a:pt x="2119" y="2656"/>
                </a:lnTo>
                <a:lnTo>
                  <a:pt x="2387" y="2388"/>
                </a:lnTo>
                <a:lnTo>
                  <a:pt x="2655" y="2120"/>
                </a:lnTo>
                <a:lnTo>
                  <a:pt x="2947" y="1852"/>
                </a:lnTo>
                <a:lnTo>
                  <a:pt x="3264" y="1608"/>
                </a:lnTo>
                <a:lnTo>
                  <a:pt x="3581" y="1389"/>
                </a:lnTo>
                <a:lnTo>
                  <a:pt x="3897" y="1170"/>
                </a:lnTo>
                <a:lnTo>
                  <a:pt x="4238" y="975"/>
                </a:lnTo>
                <a:lnTo>
                  <a:pt x="4603" y="805"/>
                </a:lnTo>
                <a:lnTo>
                  <a:pt x="4944" y="634"/>
                </a:lnTo>
                <a:lnTo>
                  <a:pt x="5334" y="488"/>
                </a:lnTo>
                <a:lnTo>
                  <a:pt x="5699" y="366"/>
                </a:lnTo>
                <a:lnTo>
                  <a:pt x="6089" y="244"/>
                </a:lnTo>
                <a:lnTo>
                  <a:pt x="6479" y="171"/>
                </a:lnTo>
                <a:lnTo>
                  <a:pt x="6868" y="98"/>
                </a:lnTo>
                <a:lnTo>
                  <a:pt x="7282" y="50"/>
                </a:lnTo>
                <a:lnTo>
                  <a:pt x="7696" y="1"/>
                </a:lnTo>
                <a:lnTo>
                  <a:pt x="8111" y="1"/>
                </a:lnTo>
                <a:lnTo>
                  <a:pt x="8111" y="1"/>
                </a:lnTo>
                <a:lnTo>
                  <a:pt x="8525" y="1"/>
                </a:lnTo>
                <a:lnTo>
                  <a:pt x="8939" y="50"/>
                </a:lnTo>
                <a:lnTo>
                  <a:pt x="9353" y="98"/>
                </a:lnTo>
                <a:lnTo>
                  <a:pt x="9742" y="171"/>
                </a:lnTo>
                <a:lnTo>
                  <a:pt x="10132" y="244"/>
                </a:lnTo>
                <a:lnTo>
                  <a:pt x="10522" y="366"/>
                </a:lnTo>
                <a:lnTo>
                  <a:pt x="10911" y="488"/>
                </a:lnTo>
                <a:lnTo>
                  <a:pt x="11277" y="634"/>
                </a:lnTo>
                <a:lnTo>
                  <a:pt x="11618" y="805"/>
                </a:lnTo>
                <a:lnTo>
                  <a:pt x="11983" y="975"/>
                </a:lnTo>
                <a:lnTo>
                  <a:pt x="12324" y="1170"/>
                </a:lnTo>
                <a:lnTo>
                  <a:pt x="12641" y="1389"/>
                </a:lnTo>
                <a:lnTo>
                  <a:pt x="12957" y="1608"/>
                </a:lnTo>
                <a:lnTo>
                  <a:pt x="13274" y="1852"/>
                </a:lnTo>
                <a:lnTo>
                  <a:pt x="13566" y="2120"/>
                </a:lnTo>
                <a:lnTo>
                  <a:pt x="13834" y="2388"/>
                </a:lnTo>
                <a:lnTo>
                  <a:pt x="14126" y="2656"/>
                </a:lnTo>
                <a:lnTo>
                  <a:pt x="14370" y="2948"/>
                </a:lnTo>
                <a:lnTo>
                  <a:pt x="14613" y="3264"/>
                </a:lnTo>
                <a:lnTo>
                  <a:pt x="14832" y="3581"/>
                </a:lnTo>
                <a:lnTo>
                  <a:pt x="15052" y="3898"/>
                </a:lnTo>
                <a:lnTo>
                  <a:pt x="15247" y="4239"/>
                </a:lnTo>
                <a:lnTo>
                  <a:pt x="15417" y="4604"/>
                </a:lnTo>
                <a:lnTo>
                  <a:pt x="15587" y="4945"/>
                </a:lnTo>
                <a:lnTo>
                  <a:pt x="15734" y="5335"/>
                </a:lnTo>
                <a:lnTo>
                  <a:pt x="15855" y="5700"/>
                </a:lnTo>
                <a:lnTo>
                  <a:pt x="15977" y="6090"/>
                </a:lnTo>
                <a:lnTo>
                  <a:pt x="16050" y="6479"/>
                </a:lnTo>
                <a:lnTo>
                  <a:pt x="16123" y="6869"/>
                </a:lnTo>
                <a:lnTo>
                  <a:pt x="16172" y="7283"/>
                </a:lnTo>
                <a:lnTo>
                  <a:pt x="16221" y="7697"/>
                </a:lnTo>
                <a:lnTo>
                  <a:pt x="16221" y="8111"/>
                </a:lnTo>
                <a:lnTo>
                  <a:pt x="16221" y="8111"/>
                </a:lnTo>
                <a:lnTo>
                  <a:pt x="16221" y="8525"/>
                </a:lnTo>
                <a:lnTo>
                  <a:pt x="16172" y="8939"/>
                </a:lnTo>
                <a:lnTo>
                  <a:pt x="16123" y="9353"/>
                </a:lnTo>
                <a:lnTo>
                  <a:pt x="16050" y="9743"/>
                </a:lnTo>
                <a:lnTo>
                  <a:pt x="15977" y="10133"/>
                </a:lnTo>
                <a:lnTo>
                  <a:pt x="15855" y="10522"/>
                </a:lnTo>
                <a:lnTo>
                  <a:pt x="15734" y="10888"/>
                </a:lnTo>
                <a:lnTo>
                  <a:pt x="15587" y="11277"/>
                </a:lnTo>
                <a:lnTo>
                  <a:pt x="15417" y="11618"/>
                </a:lnTo>
                <a:lnTo>
                  <a:pt x="15247" y="11984"/>
                </a:lnTo>
                <a:lnTo>
                  <a:pt x="15052" y="12324"/>
                </a:lnTo>
                <a:lnTo>
                  <a:pt x="14832" y="12641"/>
                </a:lnTo>
                <a:lnTo>
                  <a:pt x="14613" y="12958"/>
                </a:lnTo>
                <a:lnTo>
                  <a:pt x="14370" y="13274"/>
                </a:lnTo>
                <a:lnTo>
                  <a:pt x="14126" y="13567"/>
                </a:lnTo>
                <a:lnTo>
                  <a:pt x="13834" y="13835"/>
                </a:lnTo>
                <a:lnTo>
                  <a:pt x="13566" y="14102"/>
                </a:lnTo>
                <a:lnTo>
                  <a:pt x="13274" y="14370"/>
                </a:lnTo>
                <a:lnTo>
                  <a:pt x="12957" y="14614"/>
                </a:lnTo>
                <a:lnTo>
                  <a:pt x="12641" y="14833"/>
                </a:lnTo>
                <a:lnTo>
                  <a:pt x="12324" y="15052"/>
                </a:lnTo>
                <a:lnTo>
                  <a:pt x="11983" y="15247"/>
                </a:lnTo>
                <a:lnTo>
                  <a:pt x="11618" y="15418"/>
                </a:lnTo>
                <a:lnTo>
                  <a:pt x="11277" y="15588"/>
                </a:lnTo>
                <a:lnTo>
                  <a:pt x="10911" y="15734"/>
                </a:lnTo>
                <a:lnTo>
                  <a:pt x="10522" y="15856"/>
                </a:lnTo>
                <a:lnTo>
                  <a:pt x="10132" y="15978"/>
                </a:lnTo>
                <a:lnTo>
                  <a:pt x="9742" y="16051"/>
                </a:lnTo>
                <a:lnTo>
                  <a:pt x="9353" y="16124"/>
                </a:lnTo>
                <a:lnTo>
                  <a:pt x="8939" y="16173"/>
                </a:lnTo>
                <a:lnTo>
                  <a:pt x="8525" y="16221"/>
                </a:lnTo>
                <a:lnTo>
                  <a:pt x="8111" y="16221"/>
                </a:lnTo>
                <a:lnTo>
                  <a:pt x="8111" y="16221"/>
                </a:lnTo>
                <a:lnTo>
                  <a:pt x="7696" y="16221"/>
                </a:lnTo>
                <a:lnTo>
                  <a:pt x="7282" y="16173"/>
                </a:lnTo>
                <a:lnTo>
                  <a:pt x="6868" y="16124"/>
                </a:lnTo>
                <a:lnTo>
                  <a:pt x="6479" y="16051"/>
                </a:lnTo>
                <a:lnTo>
                  <a:pt x="6089" y="15978"/>
                </a:lnTo>
                <a:lnTo>
                  <a:pt x="5699" y="15856"/>
                </a:lnTo>
                <a:lnTo>
                  <a:pt x="5334" y="15734"/>
                </a:lnTo>
                <a:lnTo>
                  <a:pt x="4944" y="15588"/>
                </a:lnTo>
                <a:lnTo>
                  <a:pt x="4603" y="15418"/>
                </a:lnTo>
                <a:lnTo>
                  <a:pt x="4238" y="15247"/>
                </a:lnTo>
                <a:lnTo>
                  <a:pt x="3897" y="15052"/>
                </a:lnTo>
                <a:lnTo>
                  <a:pt x="3581" y="14833"/>
                </a:lnTo>
                <a:lnTo>
                  <a:pt x="3264" y="14614"/>
                </a:lnTo>
                <a:lnTo>
                  <a:pt x="2947" y="14370"/>
                </a:lnTo>
                <a:lnTo>
                  <a:pt x="2655" y="14102"/>
                </a:lnTo>
                <a:lnTo>
                  <a:pt x="2387" y="13835"/>
                </a:lnTo>
                <a:lnTo>
                  <a:pt x="2119" y="13567"/>
                </a:lnTo>
                <a:lnTo>
                  <a:pt x="1851" y="13274"/>
                </a:lnTo>
                <a:lnTo>
                  <a:pt x="1608" y="12958"/>
                </a:lnTo>
                <a:lnTo>
                  <a:pt x="1389" y="12641"/>
                </a:lnTo>
                <a:lnTo>
                  <a:pt x="1169" y="12324"/>
                </a:lnTo>
                <a:lnTo>
                  <a:pt x="975" y="11984"/>
                </a:lnTo>
                <a:lnTo>
                  <a:pt x="804" y="11618"/>
                </a:lnTo>
                <a:lnTo>
                  <a:pt x="634" y="11277"/>
                </a:lnTo>
                <a:lnTo>
                  <a:pt x="487" y="10888"/>
                </a:lnTo>
                <a:lnTo>
                  <a:pt x="366" y="10522"/>
                </a:lnTo>
                <a:lnTo>
                  <a:pt x="244" y="10133"/>
                </a:lnTo>
                <a:lnTo>
                  <a:pt x="171" y="9743"/>
                </a:lnTo>
                <a:lnTo>
                  <a:pt x="98" y="9353"/>
                </a:lnTo>
                <a:lnTo>
                  <a:pt x="49" y="8939"/>
                </a:lnTo>
                <a:lnTo>
                  <a:pt x="0" y="8525"/>
                </a:lnTo>
                <a:lnTo>
                  <a:pt x="0" y="8111"/>
                </a:lnTo>
                <a:lnTo>
                  <a:pt x="0" y="8111"/>
                </a:lnTo>
                <a:close/>
                <a:moveTo>
                  <a:pt x="7234" y="11180"/>
                </a:moveTo>
                <a:lnTo>
                  <a:pt x="7234" y="11180"/>
                </a:lnTo>
                <a:lnTo>
                  <a:pt x="7282" y="11180"/>
                </a:lnTo>
                <a:lnTo>
                  <a:pt x="7282" y="11180"/>
                </a:lnTo>
                <a:lnTo>
                  <a:pt x="7453" y="11155"/>
                </a:lnTo>
                <a:lnTo>
                  <a:pt x="7623" y="11082"/>
                </a:lnTo>
                <a:lnTo>
                  <a:pt x="7794" y="10985"/>
                </a:lnTo>
                <a:lnTo>
                  <a:pt x="7916" y="10863"/>
                </a:lnTo>
                <a:lnTo>
                  <a:pt x="12007" y="6747"/>
                </a:lnTo>
                <a:lnTo>
                  <a:pt x="12007" y="6747"/>
                </a:lnTo>
                <a:lnTo>
                  <a:pt x="12105" y="6625"/>
                </a:lnTo>
                <a:lnTo>
                  <a:pt x="12153" y="6504"/>
                </a:lnTo>
                <a:lnTo>
                  <a:pt x="12202" y="6358"/>
                </a:lnTo>
                <a:lnTo>
                  <a:pt x="12202" y="6211"/>
                </a:lnTo>
                <a:lnTo>
                  <a:pt x="12202" y="6211"/>
                </a:lnTo>
                <a:lnTo>
                  <a:pt x="12178" y="6017"/>
                </a:lnTo>
                <a:lnTo>
                  <a:pt x="12129" y="5822"/>
                </a:lnTo>
                <a:lnTo>
                  <a:pt x="12032" y="5676"/>
                </a:lnTo>
                <a:lnTo>
                  <a:pt x="11886" y="5529"/>
                </a:lnTo>
                <a:lnTo>
                  <a:pt x="11886" y="5529"/>
                </a:lnTo>
                <a:lnTo>
                  <a:pt x="11764" y="5432"/>
                </a:lnTo>
                <a:lnTo>
                  <a:pt x="11618" y="5383"/>
                </a:lnTo>
                <a:lnTo>
                  <a:pt x="11472" y="5335"/>
                </a:lnTo>
                <a:lnTo>
                  <a:pt x="11325" y="5335"/>
                </a:lnTo>
                <a:lnTo>
                  <a:pt x="11325" y="5335"/>
                </a:lnTo>
                <a:lnTo>
                  <a:pt x="11131" y="5359"/>
                </a:lnTo>
                <a:lnTo>
                  <a:pt x="10960" y="5408"/>
                </a:lnTo>
                <a:lnTo>
                  <a:pt x="10790" y="5505"/>
                </a:lnTo>
                <a:lnTo>
                  <a:pt x="10643" y="5651"/>
                </a:lnTo>
                <a:lnTo>
                  <a:pt x="7161" y="8988"/>
                </a:lnTo>
                <a:lnTo>
                  <a:pt x="5797" y="7648"/>
                </a:lnTo>
                <a:lnTo>
                  <a:pt x="5797" y="7648"/>
                </a:lnTo>
                <a:lnTo>
                  <a:pt x="5675" y="7527"/>
                </a:lnTo>
                <a:lnTo>
                  <a:pt x="5505" y="7454"/>
                </a:lnTo>
                <a:lnTo>
                  <a:pt x="5358" y="7405"/>
                </a:lnTo>
                <a:lnTo>
                  <a:pt x="5188" y="7380"/>
                </a:lnTo>
                <a:lnTo>
                  <a:pt x="5188" y="7380"/>
                </a:lnTo>
                <a:lnTo>
                  <a:pt x="5017" y="7405"/>
                </a:lnTo>
                <a:lnTo>
                  <a:pt x="4847" y="7454"/>
                </a:lnTo>
                <a:lnTo>
                  <a:pt x="4701" y="7527"/>
                </a:lnTo>
                <a:lnTo>
                  <a:pt x="4555" y="7648"/>
                </a:lnTo>
                <a:lnTo>
                  <a:pt x="4555" y="7648"/>
                </a:lnTo>
                <a:lnTo>
                  <a:pt x="4457" y="7770"/>
                </a:lnTo>
                <a:lnTo>
                  <a:pt x="4360" y="7916"/>
                </a:lnTo>
                <a:lnTo>
                  <a:pt x="4311" y="8087"/>
                </a:lnTo>
                <a:lnTo>
                  <a:pt x="4311" y="8257"/>
                </a:lnTo>
                <a:lnTo>
                  <a:pt x="4311" y="8257"/>
                </a:lnTo>
                <a:lnTo>
                  <a:pt x="4311" y="8428"/>
                </a:lnTo>
                <a:lnTo>
                  <a:pt x="4360" y="8598"/>
                </a:lnTo>
                <a:lnTo>
                  <a:pt x="4457" y="8744"/>
                </a:lnTo>
                <a:lnTo>
                  <a:pt x="4555" y="8890"/>
                </a:lnTo>
                <a:lnTo>
                  <a:pt x="6601" y="10936"/>
                </a:lnTo>
                <a:lnTo>
                  <a:pt x="6601" y="10936"/>
                </a:lnTo>
                <a:lnTo>
                  <a:pt x="6747" y="11034"/>
                </a:lnTo>
                <a:lnTo>
                  <a:pt x="6893" y="11131"/>
                </a:lnTo>
                <a:lnTo>
                  <a:pt x="7063" y="11180"/>
                </a:lnTo>
                <a:lnTo>
                  <a:pt x="7234" y="11180"/>
                </a:lnTo>
                <a:lnTo>
                  <a:pt x="7234" y="1118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roup 5">
            <a:extLst>
              <a:ext uri="{FF2B5EF4-FFF2-40B4-BE49-F238E27FC236}">
                <a16:creationId xmlns:a16="http://schemas.microsoft.com/office/drawing/2014/main" id="{789734D0-7B23-4C2C-B8FF-0967D87E9C80}"/>
              </a:ext>
            </a:extLst>
          </p:cNvPr>
          <p:cNvGrpSpPr/>
          <p:nvPr/>
        </p:nvGrpSpPr>
        <p:grpSpPr>
          <a:xfrm>
            <a:off x="8842036" y="1850102"/>
            <a:ext cx="2831804" cy="3524538"/>
            <a:chOff x="3196937" y="4514086"/>
            <a:chExt cx="1285655" cy="2087999"/>
          </a:xfrm>
        </p:grpSpPr>
        <p:pic>
          <p:nvPicPr>
            <p:cNvPr id="7" name="Picture 6" descr="Icon&#10;&#10;Description automatically generated">
              <a:extLst>
                <a:ext uri="{FF2B5EF4-FFF2-40B4-BE49-F238E27FC236}">
                  <a16:creationId xmlns:a16="http://schemas.microsoft.com/office/drawing/2014/main" id="{A2438410-BA79-4A8B-BBD3-1A753DAAC841}"/>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8" name="Picture 7" descr="Icon&#10;&#10;Description automatically generated">
              <a:extLst>
                <a:ext uri="{FF2B5EF4-FFF2-40B4-BE49-F238E27FC236}">
                  <a16:creationId xmlns:a16="http://schemas.microsoft.com/office/drawing/2014/main" id="{9E05F41F-A388-4CCD-A4F8-CB6A5CCCF7DC}"/>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3934045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87302" y="899311"/>
            <a:ext cx="9649486" cy="697353"/>
          </a:xfrm>
        </p:spPr>
        <p:txBody>
          <a:bodyPr>
            <a:normAutofit/>
          </a:bodyPr>
          <a:lstStyle/>
          <a:p>
            <a:r>
              <a:rPr lang="en-US" dirty="0">
                <a:solidFill>
                  <a:srgbClr val="F5905D"/>
                </a:solidFill>
              </a:rPr>
              <a:t>Customer Service</a:t>
            </a:r>
          </a:p>
        </p:txBody>
      </p:sp>
      <p:sp>
        <p:nvSpPr>
          <p:cNvPr id="3" name="Text Placeholder 2">
            <a:extLst>
              <a:ext uri="{FF2B5EF4-FFF2-40B4-BE49-F238E27FC236}">
                <a16:creationId xmlns:a16="http://schemas.microsoft.com/office/drawing/2014/main" id="{1B936EC7-5E82-4247-BDC3-432C80DED94A}"/>
              </a:ext>
            </a:extLst>
          </p:cNvPr>
          <p:cNvSpPr>
            <a:spLocks noGrp="1"/>
          </p:cNvSpPr>
          <p:nvPr>
            <p:ph type="body" sz="quarter" idx="14"/>
          </p:nvPr>
        </p:nvSpPr>
        <p:spPr>
          <a:xfrm>
            <a:off x="216822" y="2205815"/>
            <a:ext cx="10136218" cy="4309564"/>
          </a:xfrm>
        </p:spPr>
        <p:txBody>
          <a:bodyPr/>
          <a:lstStyle/>
          <a:p>
            <a:pPr algn="just">
              <a:tabLst>
                <a:tab pos="1703388" algn="l"/>
              </a:tabLst>
            </a:pPr>
            <a:endParaRPr lang="en-IE" sz="100" dirty="0">
              <a:solidFill>
                <a:schemeClr val="tx1"/>
              </a:solidFill>
            </a:endParaRPr>
          </a:p>
          <a:p>
            <a:r>
              <a:rPr lang="en-US" dirty="0">
                <a:solidFill>
                  <a:schemeClr val="tx1"/>
                </a:solidFill>
              </a:rPr>
              <a:t>What level of customers service will you provide ?  Be very clear                                                    from the outset,  what makes your service so extraordinary ? </a:t>
            </a:r>
          </a:p>
          <a:p>
            <a:r>
              <a:rPr lang="en-US" dirty="0">
                <a:solidFill>
                  <a:schemeClr val="tx1"/>
                </a:solidFill>
              </a:rPr>
              <a:t>What is your plan for customer service?  This includes sales communication, return products, and customer follow-up.</a:t>
            </a:r>
          </a:p>
          <a:p>
            <a:r>
              <a:rPr lang="en-US" dirty="0">
                <a:solidFill>
                  <a:srgbClr val="F5905D"/>
                </a:solidFill>
              </a:rPr>
              <a:t>Hours of Operation: </a:t>
            </a:r>
          </a:p>
          <a:p>
            <a:r>
              <a:rPr lang="en-US" dirty="0">
                <a:solidFill>
                  <a:schemeClr val="tx1"/>
                </a:solidFill>
              </a:rPr>
              <a:t>Indicate and give a justification for your intended hours of operation. Does your location support these hours of operation?  E.g. Julie’s Sweaters intends to operate Monday thru Friday from 9 am to 5 pm.  and will be open year-round.  Being self employed does give you flexibility of time, but you will achieve more with defined hours of business.  It also gives clarity to customers. </a:t>
            </a:r>
          </a:p>
          <a:p>
            <a:endParaRPr lang="en-US" dirty="0">
              <a:solidFill>
                <a:srgbClr val="D477B3"/>
              </a:solidFill>
            </a:endParaRPr>
          </a:p>
          <a:p>
            <a:endParaRPr lang="en-US" dirty="0">
              <a:solidFill>
                <a:srgbClr val="D477B3"/>
              </a:solidFill>
            </a:endParaRPr>
          </a:p>
          <a:p>
            <a:endParaRPr lang="en-US" dirty="0">
              <a:solidFill>
                <a:srgbClr val="D477B3"/>
              </a:solidFill>
            </a:endParaRPr>
          </a:p>
          <a:p>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dirty="0">
              <a:solidFill>
                <a:schemeClr val="tx1"/>
              </a:solidFill>
            </a:endParaRPr>
          </a:p>
          <a:p>
            <a:pPr algn="just">
              <a:tabLst>
                <a:tab pos="1703388" algn="l"/>
              </a:tabLst>
            </a:pPr>
            <a:endParaRPr lang="en-IE" dirty="0">
              <a:solidFill>
                <a:schemeClr val="tx1"/>
              </a:solidFill>
            </a:endParaRPr>
          </a:p>
        </p:txBody>
      </p:sp>
      <p:grpSp>
        <p:nvGrpSpPr>
          <p:cNvPr id="6" name="Google Shape;647;p39">
            <a:extLst>
              <a:ext uri="{FF2B5EF4-FFF2-40B4-BE49-F238E27FC236}">
                <a16:creationId xmlns:a16="http://schemas.microsoft.com/office/drawing/2014/main" id="{0E5CB64D-22E1-4C21-91C0-43445ADF84D4}"/>
              </a:ext>
            </a:extLst>
          </p:cNvPr>
          <p:cNvGrpSpPr/>
          <p:nvPr/>
        </p:nvGrpSpPr>
        <p:grpSpPr>
          <a:xfrm>
            <a:off x="216822" y="1089591"/>
            <a:ext cx="960874" cy="697353"/>
            <a:chOff x="3932350" y="3714775"/>
            <a:chExt cx="439650" cy="319075"/>
          </a:xfrm>
        </p:grpSpPr>
        <p:sp>
          <p:nvSpPr>
            <p:cNvPr id="7" name="Google Shape;648;p39">
              <a:extLst>
                <a:ext uri="{FF2B5EF4-FFF2-40B4-BE49-F238E27FC236}">
                  <a16:creationId xmlns:a16="http://schemas.microsoft.com/office/drawing/2014/main" id="{76073F8F-6ABC-45FF-86E4-EE5D7398919A}"/>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9;p39">
              <a:extLst>
                <a:ext uri="{FF2B5EF4-FFF2-40B4-BE49-F238E27FC236}">
                  <a16:creationId xmlns:a16="http://schemas.microsoft.com/office/drawing/2014/main" id="{F7DA53F5-AC8D-4C60-B4B8-41C9AF639E48}"/>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0;p39">
              <a:extLst>
                <a:ext uri="{FF2B5EF4-FFF2-40B4-BE49-F238E27FC236}">
                  <a16:creationId xmlns:a16="http://schemas.microsoft.com/office/drawing/2014/main" id="{BF7FA02B-4B69-48E7-B69E-B81F6FF4D707}"/>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1;p39">
              <a:extLst>
                <a:ext uri="{FF2B5EF4-FFF2-40B4-BE49-F238E27FC236}">
                  <a16:creationId xmlns:a16="http://schemas.microsoft.com/office/drawing/2014/main" id="{A3E66C0E-BCE3-481E-B0C8-AF7717A74DE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2;p39">
              <a:extLst>
                <a:ext uri="{FF2B5EF4-FFF2-40B4-BE49-F238E27FC236}">
                  <a16:creationId xmlns:a16="http://schemas.microsoft.com/office/drawing/2014/main" id="{89F3E408-8E69-4FB8-9E5E-F35DB348CDA2}"/>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roup 16">
            <a:extLst>
              <a:ext uri="{FF2B5EF4-FFF2-40B4-BE49-F238E27FC236}">
                <a16:creationId xmlns:a16="http://schemas.microsoft.com/office/drawing/2014/main" id="{62743AA1-CAC8-4BC1-9557-5744C59FAC09}"/>
              </a:ext>
            </a:extLst>
          </p:cNvPr>
          <p:cNvGrpSpPr/>
          <p:nvPr/>
        </p:nvGrpSpPr>
        <p:grpSpPr>
          <a:xfrm>
            <a:off x="8097521" y="132080"/>
            <a:ext cx="3877658" cy="2966719"/>
            <a:chOff x="3121262" y="2081284"/>
            <a:chExt cx="2015551" cy="2249004"/>
          </a:xfrm>
        </p:grpSpPr>
        <p:pic>
          <p:nvPicPr>
            <p:cNvPr id="18" name="Picture 17" descr="Icon&#10;&#10;Description automatically generated">
              <a:extLst>
                <a:ext uri="{FF2B5EF4-FFF2-40B4-BE49-F238E27FC236}">
                  <a16:creationId xmlns:a16="http://schemas.microsoft.com/office/drawing/2014/main" id="{FDD5941E-010A-46A2-B22A-D6BED7C76A77}"/>
                </a:ext>
              </a:extLst>
            </p:cNvPr>
            <p:cNvPicPr>
              <a:picLocks noChangeAspect="1"/>
            </p:cNvPicPr>
            <p:nvPr/>
          </p:nvPicPr>
          <p:blipFill>
            <a:blip r:embed="rId2"/>
            <a:stretch>
              <a:fillRect/>
            </a:stretch>
          </p:blipFill>
          <p:spPr>
            <a:xfrm>
              <a:off x="3121262" y="2081284"/>
              <a:ext cx="2015551" cy="2249004"/>
            </a:xfrm>
            <a:prstGeom prst="rect">
              <a:avLst/>
            </a:prstGeom>
          </p:spPr>
        </p:pic>
        <p:pic>
          <p:nvPicPr>
            <p:cNvPr id="19" name="Picture 18" descr="Icon&#10;&#10;Description automatically generated">
              <a:extLst>
                <a:ext uri="{FF2B5EF4-FFF2-40B4-BE49-F238E27FC236}">
                  <a16:creationId xmlns:a16="http://schemas.microsoft.com/office/drawing/2014/main" id="{80F16172-335B-47A7-B137-DD80FAFEC0F2}"/>
                </a:ext>
              </a:extLst>
            </p:cNvPr>
            <p:cNvPicPr>
              <a:picLocks noChangeAspect="1"/>
            </p:cNvPicPr>
            <p:nvPr/>
          </p:nvPicPr>
          <p:blipFill>
            <a:blip r:embed="rId3"/>
            <a:stretch>
              <a:fillRect/>
            </a:stretch>
          </p:blipFill>
          <p:spPr>
            <a:xfrm>
              <a:off x="3468518" y="3446290"/>
              <a:ext cx="155300" cy="169369"/>
            </a:xfrm>
            <a:prstGeom prst="rect">
              <a:avLst/>
            </a:prstGeom>
          </p:spPr>
        </p:pic>
        <p:pic>
          <p:nvPicPr>
            <p:cNvPr id="20" name="Picture 19" descr="Icon&#10;&#10;Description automatically generated">
              <a:extLst>
                <a:ext uri="{FF2B5EF4-FFF2-40B4-BE49-F238E27FC236}">
                  <a16:creationId xmlns:a16="http://schemas.microsoft.com/office/drawing/2014/main" id="{707521E6-B27C-4765-8734-7CED0316395F}"/>
                </a:ext>
              </a:extLst>
            </p:cNvPr>
            <p:cNvPicPr>
              <a:picLocks noChangeAspect="1"/>
            </p:cNvPicPr>
            <p:nvPr/>
          </p:nvPicPr>
          <p:blipFill>
            <a:blip r:embed="rId3"/>
            <a:stretch>
              <a:fillRect/>
            </a:stretch>
          </p:blipFill>
          <p:spPr>
            <a:xfrm flipH="1">
              <a:off x="4627597" y="3361605"/>
              <a:ext cx="182948" cy="199522"/>
            </a:xfrm>
            <a:prstGeom prst="rect">
              <a:avLst/>
            </a:prstGeom>
          </p:spPr>
        </p:pic>
      </p:grpSp>
      <p:sp>
        <p:nvSpPr>
          <p:cNvPr id="5" name="TextBox 4">
            <a:extLst>
              <a:ext uri="{FF2B5EF4-FFF2-40B4-BE49-F238E27FC236}">
                <a16:creationId xmlns:a16="http://schemas.microsoft.com/office/drawing/2014/main" id="{A2C3B038-3D14-4DFF-AB1C-1D413831DF36}"/>
              </a:ext>
            </a:extLst>
          </p:cNvPr>
          <p:cNvSpPr txBox="1"/>
          <p:nvPr/>
        </p:nvSpPr>
        <p:spPr>
          <a:xfrm>
            <a:off x="9752858" y="518184"/>
            <a:ext cx="1503680" cy="830997"/>
          </a:xfrm>
          <a:prstGeom prst="rect">
            <a:avLst/>
          </a:prstGeom>
          <a:noFill/>
        </p:spPr>
        <p:txBody>
          <a:bodyPr wrap="square" rtlCol="0">
            <a:spAutoFit/>
          </a:bodyPr>
          <a:lstStyle/>
          <a:p>
            <a:pPr algn="ctr"/>
            <a:r>
              <a:rPr lang="en-IE" sz="1600" dirty="0">
                <a:solidFill>
                  <a:srgbClr val="C54A9A"/>
                </a:solidFill>
              </a:rPr>
              <a:t>Wonderful service, I will be back!</a:t>
            </a:r>
          </a:p>
        </p:txBody>
      </p:sp>
      <p:sp>
        <p:nvSpPr>
          <p:cNvPr id="9" name="TextBox 8">
            <a:extLst>
              <a:ext uri="{FF2B5EF4-FFF2-40B4-BE49-F238E27FC236}">
                <a16:creationId xmlns:a16="http://schemas.microsoft.com/office/drawing/2014/main" id="{F82A2EF0-EC41-4E7E-A0B5-94E91CD0C99D}"/>
              </a:ext>
            </a:extLst>
          </p:cNvPr>
          <p:cNvSpPr txBox="1"/>
          <p:nvPr/>
        </p:nvSpPr>
        <p:spPr>
          <a:xfrm>
            <a:off x="8602555" y="914703"/>
            <a:ext cx="1107242" cy="646331"/>
          </a:xfrm>
          <a:prstGeom prst="rect">
            <a:avLst/>
          </a:prstGeom>
          <a:noFill/>
        </p:spPr>
        <p:txBody>
          <a:bodyPr wrap="square" rtlCol="0">
            <a:spAutoFit/>
          </a:bodyPr>
          <a:lstStyle/>
          <a:p>
            <a:r>
              <a:rPr lang="en-IE" sz="1200" dirty="0">
                <a:solidFill>
                  <a:srgbClr val="1EB3DD"/>
                </a:solidFill>
              </a:rPr>
              <a:t>Hope you     are happy with our service</a:t>
            </a:r>
          </a:p>
        </p:txBody>
      </p:sp>
    </p:spTree>
    <p:extLst>
      <p:ext uri="{BB962C8B-B14F-4D97-AF65-F5344CB8AC3E}">
        <p14:creationId xmlns:p14="http://schemas.microsoft.com/office/powerpoint/2010/main" val="26676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1639836" y="1056648"/>
            <a:ext cx="9083028" cy="1503672"/>
          </a:xfrm>
        </p:spPr>
        <p:txBody>
          <a:bodyPr>
            <a:normAutofit/>
          </a:bodyPr>
          <a:lstStyle/>
          <a:p>
            <a:r>
              <a:rPr lang="en-US" dirty="0"/>
              <a:t>1) MAKING PRODUCTS/ DELIVERING A SERVICE</a:t>
            </a:r>
          </a:p>
          <a:p>
            <a:endParaRPr lang="en-US" dirty="0"/>
          </a:p>
        </p:txBody>
      </p:sp>
      <p:sp>
        <p:nvSpPr>
          <p:cNvPr id="6" name="Text Placeholder 5"/>
          <p:cNvSpPr>
            <a:spLocks noGrp="1"/>
          </p:cNvSpPr>
          <p:nvPr>
            <p:ph type="body" sz="quarter" idx="14"/>
          </p:nvPr>
        </p:nvSpPr>
        <p:spPr>
          <a:xfrm>
            <a:off x="1639836" y="2012461"/>
            <a:ext cx="8817149" cy="3001108"/>
          </a:xfrm>
        </p:spPr>
        <p:txBody>
          <a:bodyPr/>
          <a:lstStyle/>
          <a:p>
            <a:r>
              <a:rPr lang="en-US" dirty="0">
                <a:solidFill>
                  <a:srgbClr val="1E494F"/>
                </a:solidFill>
              </a:rPr>
              <a:t>A</a:t>
            </a:r>
            <a:r>
              <a:rPr lang="en-US" dirty="0"/>
              <a:t> </a:t>
            </a:r>
            <a:r>
              <a:rPr lang="en-US" b="1" dirty="0">
                <a:solidFill>
                  <a:srgbClr val="1EB3DD"/>
                </a:solidFill>
              </a:rPr>
              <a:t>product</a:t>
            </a:r>
            <a:r>
              <a:rPr lang="en-US" dirty="0"/>
              <a:t> </a:t>
            </a:r>
            <a:r>
              <a:rPr lang="en-US" dirty="0">
                <a:solidFill>
                  <a:srgbClr val="1E494F"/>
                </a:solidFill>
              </a:rPr>
              <a:t>is one that's measurable, touchable, visible or comes in packaging.   You manufacture it or prepare it for sale.  Your potential customer can examine it.   Of course, most products have an element of service – customer service -  in them.</a:t>
            </a:r>
          </a:p>
          <a:p>
            <a:endParaRPr lang="en-US" dirty="0"/>
          </a:p>
          <a:p>
            <a:r>
              <a:rPr lang="en-US" dirty="0">
                <a:solidFill>
                  <a:srgbClr val="1E494F"/>
                </a:solidFill>
              </a:rPr>
              <a:t>A</a:t>
            </a:r>
            <a:r>
              <a:rPr lang="en-US" dirty="0"/>
              <a:t> </a:t>
            </a:r>
            <a:r>
              <a:rPr lang="en-US" b="1" dirty="0">
                <a:solidFill>
                  <a:srgbClr val="F26B27"/>
                </a:solidFill>
              </a:rPr>
              <a:t>service</a:t>
            </a:r>
            <a:r>
              <a:rPr lang="en-US" dirty="0"/>
              <a:t>, </a:t>
            </a:r>
            <a:r>
              <a:rPr lang="en-US" dirty="0">
                <a:solidFill>
                  <a:srgbClr val="1E494F"/>
                </a:solidFill>
              </a:rPr>
              <a:t>on the other hand, isn't something you can try out before you pay for it. Customers purchase your skills of a service provider or owner. This type of business has a strong emphasis on the client relationship and makes the customer's user experience very important. </a:t>
            </a:r>
          </a:p>
        </p:txBody>
      </p:sp>
      <p:grpSp>
        <p:nvGrpSpPr>
          <p:cNvPr id="7" name="Google Shape;674;p39"/>
          <p:cNvGrpSpPr/>
          <p:nvPr/>
        </p:nvGrpSpPr>
        <p:grpSpPr>
          <a:xfrm>
            <a:off x="281429" y="1056648"/>
            <a:ext cx="685838" cy="685800"/>
            <a:chOff x="576250" y="4319400"/>
            <a:chExt cx="442075" cy="442050"/>
          </a:xfrm>
        </p:grpSpPr>
        <p:sp>
          <p:nvSpPr>
            <p:cNvPr id="8" name="Google Shape;675;p3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76;p3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77;p3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78;p3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4100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87302" y="1166096"/>
            <a:ext cx="9649486" cy="697353"/>
          </a:xfrm>
        </p:spPr>
        <p:txBody>
          <a:bodyPr>
            <a:normAutofit fontScale="92500"/>
          </a:bodyPr>
          <a:lstStyle/>
          <a:p>
            <a:r>
              <a:rPr lang="en-US" dirty="0"/>
              <a:t>Terms of Business - – what you need to think through</a:t>
            </a:r>
            <a:endParaRPr lang="en-US" dirty="0">
              <a:solidFill>
                <a:srgbClr val="F5905D"/>
              </a:solidFill>
            </a:endParaRPr>
          </a:p>
        </p:txBody>
      </p:sp>
      <p:sp>
        <p:nvSpPr>
          <p:cNvPr id="3" name="Text Placeholder 2">
            <a:extLst>
              <a:ext uri="{FF2B5EF4-FFF2-40B4-BE49-F238E27FC236}">
                <a16:creationId xmlns:a16="http://schemas.microsoft.com/office/drawing/2014/main" id="{1B936EC7-5E82-4247-BDC3-432C80DED94A}"/>
              </a:ext>
            </a:extLst>
          </p:cNvPr>
          <p:cNvSpPr>
            <a:spLocks noGrp="1"/>
          </p:cNvSpPr>
          <p:nvPr>
            <p:ph type="body" sz="quarter" idx="14"/>
          </p:nvPr>
        </p:nvSpPr>
        <p:spPr>
          <a:xfrm>
            <a:off x="129757" y="2110350"/>
            <a:ext cx="11897651" cy="4309564"/>
          </a:xfrm>
        </p:spPr>
        <p:txBody>
          <a:bodyPr/>
          <a:lstStyle/>
          <a:p>
            <a:pPr algn="just">
              <a:tabLst>
                <a:tab pos="1703388" algn="l"/>
              </a:tabLst>
            </a:pPr>
            <a:endParaRPr lang="en-IE" sz="100" dirty="0">
              <a:solidFill>
                <a:schemeClr val="tx1"/>
              </a:solidFill>
            </a:endParaRPr>
          </a:p>
          <a:p>
            <a:r>
              <a:rPr lang="en-US" dirty="0">
                <a:solidFill>
                  <a:schemeClr val="tx1"/>
                </a:solidFill>
              </a:rPr>
              <a:t>This is a really important area to get right from the start.  Your terms of business outline the important details that you share with customers before  they purchase to ensure mutual understanding. </a:t>
            </a:r>
            <a:endParaRPr lang="bs-Latn-BA" dirty="0">
              <a:solidFill>
                <a:schemeClr val="tx1"/>
              </a:solidFill>
            </a:endParaRPr>
          </a:p>
          <a:p>
            <a:r>
              <a:rPr lang="en-US" dirty="0">
                <a:solidFill>
                  <a:schemeClr val="tx1"/>
                </a:solidFill>
              </a:rPr>
              <a:t>Sometimes called T&amp;C  - terms and conditions – they cover </a:t>
            </a:r>
          </a:p>
          <a:p>
            <a:pPr marL="342900" indent="-342900">
              <a:buClr>
                <a:srgbClr val="F5905D"/>
              </a:buClr>
              <a:buFont typeface="Arial" panose="020B0604020202020204" pitchFamily="34" charset="0"/>
              <a:buChar char="•"/>
            </a:pPr>
            <a:r>
              <a:rPr lang="en-US" dirty="0">
                <a:solidFill>
                  <a:schemeClr val="tx1"/>
                </a:solidFill>
              </a:rPr>
              <a:t>PAYMENT TERMS  - your decisions on when a customer pays- is it on a prepayment basis, cash on delivery, 15- or 30-days credit, any late payment penalties ?</a:t>
            </a:r>
          </a:p>
          <a:p>
            <a:pPr marL="342900" indent="-342900">
              <a:buClr>
                <a:srgbClr val="F5905D"/>
              </a:buClr>
              <a:buFont typeface="Arial" panose="020B0604020202020204" pitchFamily="34" charset="0"/>
              <a:buChar char="•"/>
            </a:pPr>
            <a:r>
              <a:rPr lang="en-US" dirty="0">
                <a:solidFill>
                  <a:schemeClr val="tx1"/>
                </a:solidFill>
              </a:rPr>
              <a:t>DELIVERY ARRANGEMENTS - free delivery or delivery costs ?</a:t>
            </a:r>
          </a:p>
          <a:p>
            <a:pPr marL="342900" indent="-342900">
              <a:buClr>
                <a:srgbClr val="F5905D"/>
              </a:buClr>
              <a:buFont typeface="Arial" panose="020B0604020202020204" pitchFamily="34" charset="0"/>
              <a:buChar char="•"/>
            </a:pPr>
            <a:r>
              <a:rPr lang="en-US" dirty="0">
                <a:solidFill>
                  <a:schemeClr val="tx1"/>
                </a:solidFill>
              </a:rPr>
              <a:t>GUARANTEE - on your work offers reassurance, even if it is broad. E.g. we offer a 30 day money back guarantee on all nonperishable items.  Perishable items may not be returned.</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b="1" dirty="0">
              <a:solidFill>
                <a:schemeClr val="tx1"/>
              </a:solidFill>
            </a:endParaRPr>
          </a:p>
          <a:p>
            <a:pPr algn="just">
              <a:tabLst>
                <a:tab pos="1703388" algn="l"/>
              </a:tabLst>
            </a:pPr>
            <a:endParaRPr lang="en-US" dirty="0">
              <a:solidFill>
                <a:schemeClr val="tx1"/>
              </a:solidFill>
            </a:endParaRPr>
          </a:p>
          <a:p>
            <a:pPr algn="just">
              <a:tabLst>
                <a:tab pos="1703388" algn="l"/>
              </a:tabLst>
            </a:pPr>
            <a:endParaRPr lang="en-IE" dirty="0">
              <a:solidFill>
                <a:schemeClr val="tx1"/>
              </a:solidFill>
            </a:endParaRPr>
          </a:p>
        </p:txBody>
      </p:sp>
      <p:grpSp>
        <p:nvGrpSpPr>
          <p:cNvPr id="6" name="Google Shape;647;p39">
            <a:extLst>
              <a:ext uri="{FF2B5EF4-FFF2-40B4-BE49-F238E27FC236}">
                <a16:creationId xmlns:a16="http://schemas.microsoft.com/office/drawing/2014/main" id="{0E5CB64D-22E1-4C21-91C0-43445ADF84D4}"/>
              </a:ext>
            </a:extLst>
          </p:cNvPr>
          <p:cNvGrpSpPr/>
          <p:nvPr/>
        </p:nvGrpSpPr>
        <p:grpSpPr>
          <a:xfrm>
            <a:off x="216822" y="1089591"/>
            <a:ext cx="960874" cy="697353"/>
            <a:chOff x="3932350" y="3714775"/>
            <a:chExt cx="439650" cy="319075"/>
          </a:xfrm>
        </p:grpSpPr>
        <p:sp>
          <p:nvSpPr>
            <p:cNvPr id="7" name="Google Shape;648;p39">
              <a:extLst>
                <a:ext uri="{FF2B5EF4-FFF2-40B4-BE49-F238E27FC236}">
                  <a16:creationId xmlns:a16="http://schemas.microsoft.com/office/drawing/2014/main" id="{76073F8F-6ABC-45FF-86E4-EE5D7398919A}"/>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9;p39">
              <a:extLst>
                <a:ext uri="{FF2B5EF4-FFF2-40B4-BE49-F238E27FC236}">
                  <a16:creationId xmlns:a16="http://schemas.microsoft.com/office/drawing/2014/main" id="{F7DA53F5-AC8D-4C60-B4B8-41C9AF639E48}"/>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0;p39">
              <a:extLst>
                <a:ext uri="{FF2B5EF4-FFF2-40B4-BE49-F238E27FC236}">
                  <a16:creationId xmlns:a16="http://schemas.microsoft.com/office/drawing/2014/main" id="{BF7FA02B-4B69-48E7-B69E-B81F6FF4D707}"/>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1;p39">
              <a:extLst>
                <a:ext uri="{FF2B5EF4-FFF2-40B4-BE49-F238E27FC236}">
                  <a16:creationId xmlns:a16="http://schemas.microsoft.com/office/drawing/2014/main" id="{A3E66C0E-BCE3-481E-B0C8-AF7717A74DE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2;p39">
              <a:extLst>
                <a:ext uri="{FF2B5EF4-FFF2-40B4-BE49-F238E27FC236}">
                  <a16:creationId xmlns:a16="http://schemas.microsoft.com/office/drawing/2014/main" id="{89F3E408-8E69-4FB8-9E5E-F35DB348CDA2}"/>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4588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F2EC86-B415-4555-BA1D-49A2BF48ADDB}"/>
              </a:ext>
            </a:extLst>
          </p:cNvPr>
          <p:cNvSpPr>
            <a:spLocks noGrp="1"/>
          </p:cNvSpPr>
          <p:nvPr>
            <p:ph type="body" sz="quarter" idx="13"/>
          </p:nvPr>
        </p:nvSpPr>
        <p:spPr>
          <a:xfrm>
            <a:off x="1687302" y="1166096"/>
            <a:ext cx="9649486" cy="697353"/>
          </a:xfrm>
        </p:spPr>
        <p:txBody>
          <a:bodyPr>
            <a:normAutofit fontScale="92500"/>
          </a:bodyPr>
          <a:lstStyle/>
          <a:p>
            <a:r>
              <a:rPr lang="en-US" dirty="0"/>
              <a:t>Terms of Business – what you need to think through</a:t>
            </a:r>
            <a:endParaRPr lang="en-US" dirty="0">
              <a:solidFill>
                <a:srgbClr val="F5905D"/>
              </a:solidFill>
            </a:endParaRPr>
          </a:p>
        </p:txBody>
      </p:sp>
      <p:sp>
        <p:nvSpPr>
          <p:cNvPr id="3" name="Text Placeholder 2">
            <a:extLst>
              <a:ext uri="{FF2B5EF4-FFF2-40B4-BE49-F238E27FC236}">
                <a16:creationId xmlns:a16="http://schemas.microsoft.com/office/drawing/2014/main" id="{1B936EC7-5E82-4247-BDC3-432C80DED94A}"/>
              </a:ext>
            </a:extLst>
          </p:cNvPr>
          <p:cNvSpPr>
            <a:spLocks noGrp="1"/>
          </p:cNvSpPr>
          <p:nvPr>
            <p:ph type="body" sz="quarter" idx="14"/>
          </p:nvPr>
        </p:nvSpPr>
        <p:spPr>
          <a:xfrm>
            <a:off x="129757" y="2110350"/>
            <a:ext cx="11897651" cy="4309564"/>
          </a:xfrm>
        </p:spPr>
        <p:txBody>
          <a:bodyPr/>
          <a:lstStyle/>
          <a:p>
            <a:pPr marL="171450" indent="-171450" algn="just">
              <a:buClr>
                <a:srgbClr val="F5905D"/>
              </a:buClr>
              <a:buFont typeface="Arial" panose="020B0604020202020204" pitchFamily="34" charset="0"/>
              <a:buChar char="•"/>
              <a:tabLst>
                <a:tab pos="1703388" algn="l"/>
              </a:tabLst>
            </a:pPr>
            <a:endParaRPr lang="en-IE" sz="100" dirty="0">
              <a:solidFill>
                <a:schemeClr val="tx1"/>
              </a:solidFill>
            </a:endParaRPr>
          </a:p>
          <a:p>
            <a:pPr marL="342900" indent="-342900">
              <a:buClr>
                <a:srgbClr val="F5905D"/>
              </a:buClr>
              <a:buFont typeface="Arial" panose="020B0604020202020204" pitchFamily="34" charset="0"/>
              <a:buChar char="•"/>
            </a:pPr>
            <a:r>
              <a:rPr lang="en-US" dirty="0">
                <a:solidFill>
                  <a:srgbClr val="F5905D"/>
                </a:solidFill>
              </a:rPr>
              <a:t>DELIVERY TIMELINES – </a:t>
            </a:r>
            <a:r>
              <a:rPr lang="en-US" dirty="0">
                <a:solidFill>
                  <a:schemeClr val="tx1"/>
                </a:solidFill>
              </a:rPr>
              <a:t>Set out your expected dates of delivery from the time of order</a:t>
            </a:r>
          </a:p>
          <a:p>
            <a:pPr marL="342900" indent="-342900">
              <a:buClr>
                <a:srgbClr val="F5905D"/>
              </a:buClr>
              <a:buFont typeface="Arial" panose="020B0604020202020204" pitchFamily="34" charset="0"/>
              <a:buChar char="•"/>
            </a:pPr>
            <a:r>
              <a:rPr lang="en-US" dirty="0">
                <a:solidFill>
                  <a:srgbClr val="F5905D"/>
                </a:solidFill>
              </a:rPr>
              <a:t>REFUND OR RETURN POLICIES –</a:t>
            </a:r>
          </a:p>
          <a:p>
            <a:pPr marL="1714500" lvl="3" indent="-342900" algn="l">
              <a:buClr>
                <a:srgbClr val="F5905D"/>
              </a:buClr>
              <a:buFont typeface="Arial" panose="020B0604020202020204" pitchFamily="34" charset="0"/>
              <a:buChar char="•"/>
            </a:pPr>
            <a:r>
              <a:rPr lang="en-US" dirty="0">
                <a:solidFill>
                  <a:schemeClr val="tx1"/>
                </a:solidFill>
              </a:rPr>
              <a:t>Ecommerce sites usually give this policy its own webpage. If you sell products online, you can place these policies in your T&amp;C too.  </a:t>
            </a:r>
          </a:p>
          <a:p>
            <a:pPr marL="1714500" lvl="3" indent="-342900" algn="l">
              <a:buClr>
                <a:srgbClr val="F5905D"/>
              </a:buClr>
              <a:buFont typeface="Arial" panose="020B0604020202020204" pitchFamily="34" charset="0"/>
              <a:buChar char="•"/>
            </a:pPr>
            <a:r>
              <a:rPr lang="en-US" dirty="0">
                <a:solidFill>
                  <a:schemeClr val="tx1"/>
                </a:solidFill>
              </a:rPr>
              <a:t>Retailers normally maintain separate return or refund policies. </a:t>
            </a:r>
          </a:p>
          <a:p>
            <a:pPr marL="1714500" lvl="3" indent="-342900" algn="l">
              <a:buClr>
                <a:srgbClr val="F5905D"/>
              </a:buClr>
              <a:buFont typeface="Arial" panose="020B0604020202020204" pitchFamily="34" charset="0"/>
              <a:buChar char="•"/>
            </a:pPr>
            <a:r>
              <a:rPr lang="en-US" dirty="0">
                <a:solidFill>
                  <a:schemeClr val="tx1"/>
                </a:solidFill>
              </a:rPr>
              <a:t>For service businesses, a return or return policy depends on your service</a:t>
            </a:r>
          </a:p>
          <a:p>
            <a:pPr marL="342900" indent="-342900">
              <a:buClr>
                <a:srgbClr val="F5905D"/>
              </a:buClr>
              <a:buFont typeface="Arial" panose="020B0604020202020204" pitchFamily="34" charset="0"/>
              <a:buChar char="•"/>
            </a:pPr>
            <a:r>
              <a:rPr lang="en-US" dirty="0">
                <a:solidFill>
                  <a:srgbClr val="F5905D"/>
                </a:solidFill>
              </a:rPr>
              <a:t>PRIVACY STATEMENT - </a:t>
            </a:r>
            <a:r>
              <a:rPr lang="en-US" dirty="0">
                <a:solidFill>
                  <a:schemeClr val="tx1"/>
                </a:solidFill>
              </a:rPr>
              <a:t>If you handle personally identifiable information, you need a Privacy Policy.  It is still recommended to reference confidentiality in your T&amp;C, but you'll still need a separate Privacy Policy as well. This section does not have to be long. At the very least, provide a link to your Privacy Policy or refer to it if your agreement is not provided online.</a:t>
            </a:r>
            <a:endParaRPr lang="en-IE" dirty="0">
              <a:solidFill>
                <a:schemeClr val="tx1"/>
              </a:solidFill>
            </a:endParaRPr>
          </a:p>
        </p:txBody>
      </p:sp>
      <p:grpSp>
        <p:nvGrpSpPr>
          <p:cNvPr id="6" name="Google Shape;647;p39">
            <a:extLst>
              <a:ext uri="{FF2B5EF4-FFF2-40B4-BE49-F238E27FC236}">
                <a16:creationId xmlns:a16="http://schemas.microsoft.com/office/drawing/2014/main" id="{0E5CB64D-22E1-4C21-91C0-43445ADF84D4}"/>
              </a:ext>
            </a:extLst>
          </p:cNvPr>
          <p:cNvGrpSpPr/>
          <p:nvPr/>
        </p:nvGrpSpPr>
        <p:grpSpPr>
          <a:xfrm>
            <a:off x="216822" y="1089591"/>
            <a:ext cx="960874" cy="697353"/>
            <a:chOff x="3932350" y="3714775"/>
            <a:chExt cx="439650" cy="319075"/>
          </a:xfrm>
        </p:grpSpPr>
        <p:sp>
          <p:nvSpPr>
            <p:cNvPr id="7" name="Google Shape;648;p39">
              <a:extLst>
                <a:ext uri="{FF2B5EF4-FFF2-40B4-BE49-F238E27FC236}">
                  <a16:creationId xmlns:a16="http://schemas.microsoft.com/office/drawing/2014/main" id="{76073F8F-6ABC-45FF-86E4-EE5D7398919A}"/>
                </a:ext>
              </a:extLst>
            </p:cNvPr>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49;p39">
              <a:extLst>
                <a:ext uri="{FF2B5EF4-FFF2-40B4-BE49-F238E27FC236}">
                  <a16:creationId xmlns:a16="http://schemas.microsoft.com/office/drawing/2014/main" id="{F7DA53F5-AC8D-4C60-B4B8-41C9AF639E48}"/>
                </a:ext>
              </a:extLst>
            </p:cNvPr>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50;p39">
              <a:extLst>
                <a:ext uri="{FF2B5EF4-FFF2-40B4-BE49-F238E27FC236}">
                  <a16:creationId xmlns:a16="http://schemas.microsoft.com/office/drawing/2014/main" id="{BF7FA02B-4B69-48E7-B69E-B81F6FF4D707}"/>
                </a:ext>
              </a:extLst>
            </p:cNvPr>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51;p39">
              <a:extLst>
                <a:ext uri="{FF2B5EF4-FFF2-40B4-BE49-F238E27FC236}">
                  <a16:creationId xmlns:a16="http://schemas.microsoft.com/office/drawing/2014/main" id="{A3E66C0E-BCE3-481E-B0C8-AF7717A74DEC}"/>
                </a:ext>
              </a:extLst>
            </p:cNvPr>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52;p39">
              <a:extLst>
                <a:ext uri="{FF2B5EF4-FFF2-40B4-BE49-F238E27FC236}">
                  <a16:creationId xmlns:a16="http://schemas.microsoft.com/office/drawing/2014/main" id="{89F3E408-8E69-4FB8-9E5E-F35DB348CDA2}"/>
                </a:ext>
              </a:extLst>
            </p:cNvPr>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77326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1A62A0-FD00-42BC-89E0-A32ACC87506F}"/>
              </a:ext>
            </a:extLst>
          </p:cNvPr>
          <p:cNvSpPr>
            <a:spLocks noGrp="1"/>
          </p:cNvSpPr>
          <p:nvPr>
            <p:ph type="body" sz="quarter" idx="13"/>
          </p:nvPr>
        </p:nvSpPr>
        <p:spPr>
          <a:xfrm>
            <a:off x="1681154" y="1129520"/>
            <a:ext cx="9649486" cy="697353"/>
          </a:xfrm>
        </p:spPr>
        <p:txBody>
          <a:bodyPr>
            <a:normAutofit/>
          </a:bodyPr>
          <a:lstStyle/>
          <a:p>
            <a:r>
              <a:rPr lang="en-US" dirty="0"/>
              <a:t>Need help?</a:t>
            </a:r>
          </a:p>
          <a:p>
            <a:endParaRPr lang="en-US" dirty="0">
              <a:solidFill>
                <a:schemeClr val="tx1"/>
              </a:solidFill>
            </a:endParaRPr>
          </a:p>
        </p:txBody>
      </p:sp>
      <p:sp>
        <p:nvSpPr>
          <p:cNvPr id="3" name="Text Placeholder 2">
            <a:extLst>
              <a:ext uri="{FF2B5EF4-FFF2-40B4-BE49-F238E27FC236}">
                <a16:creationId xmlns:a16="http://schemas.microsoft.com/office/drawing/2014/main" id="{6CC31F8F-F8A7-4C84-BEB3-5853155A05A5}"/>
              </a:ext>
            </a:extLst>
          </p:cNvPr>
          <p:cNvSpPr>
            <a:spLocks noGrp="1"/>
          </p:cNvSpPr>
          <p:nvPr>
            <p:ph type="body" sz="quarter" idx="14"/>
          </p:nvPr>
        </p:nvSpPr>
        <p:spPr>
          <a:xfrm>
            <a:off x="698027" y="2197583"/>
            <a:ext cx="8973040" cy="3245241"/>
          </a:xfrm>
        </p:spPr>
        <p:txBody>
          <a:bodyPr/>
          <a:lstStyle/>
          <a:p>
            <a:r>
              <a:rPr lang="en-US" dirty="0"/>
              <a:t>While you may be setting up your business as a one woman show, you may need to plan for taking on key staff to help you in the business.  This might be a staff member or a freelancer or independent contractors to help you carry out business functions.  </a:t>
            </a:r>
          </a:p>
          <a:p>
            <a:r>
              <a:rPr lang="en-US" dirty="0">
                <a:solidFill>
                  <a:srgbClr val="56C6E5"/>
                </a:solidFill>
              </a:rPr>
              <a:t>If you need staff from the outset, think about your Startup Team:  </a:t>
            </a:r>
          </a:p>
          <a:p>
            <a:pPr marL="342900" indent="-342900">
              <a:buFont typeface="Arial" panose="020B0604020202020204" pitchFamily="34" charset="0"/>
              <a:buChar char="•"/>
            </a:pPr>
            <a:r>
              <a:rPr lang="en-US" dirty="0"/>
              <a:t>Who is part of your startup team?  </a:t>
            </a:r>
          </a:p>
          <a:p>
            <a:pPr marL="342900" indent="-342900">
              <a:buFont typeface="Arial" panose="020B0604020202020204" pitchFamily="34" charset="0"/>
              <a:buChar char="•"/>
            </a:pPr>
            <a:r>
              <a:rPr lang="en-US" dirty="0"/>
              <a:t>What will be their primary area of responsibility?   Describe what you understand their role and duties to be and explain how they are qualified or competent for these duties.  </a:t>
            </a:r>
          </a:p>
          <a:p>
            <a:pPr marL="342900" indent="-342900">
              <a:buFont typeface="Arial" panose="020B0604020202020204" pitchFamily="34" charset="0"/>
              <a:buChar char="•"/>
            </a:pPr>
            <a:r>
              <a:rPr lang="en-US" dirty="0"/>
              <a:t>What will they cost your business and can you afford to take them on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endParaRPr lang="en-US" dirty="0">
              <a:solidFill>
                <a:schemeClr val="tx1"/>
              </a:solidFill>
            </a:endParaRPr>
          </a:p>
        </p:txBody>
      </p:sp>
      <p:grpSp>
        <p:nvGrpSpPr>
          <p:cNvPr id="4" name="Google Shape;581;p39">
            <a:extLst>
              <a:ext uri="{FF2B5EF4-FFF2-40B4-BE49-F238E27FC236}">
                <a16:creationId xmlns:a16="http://schemas.microsoft.com/office/drawing/2014/main" id="{D5E65BFD-AE18-44FE-B9AB-2D3133BE4C79}"/>
              </a:ext>
            </a:extLst>
          </p:cNvPr>
          <p:cNvGrpSpPr/>
          <p:nvPr/>
        </p:nvGrpSpPr>
        <p:grpSpPr>
          <a:xfrm>
            <a:off x="461542" y="818864"/>
            <a:ext cx="472970" cy="1180999"/>
            <a:chOff x="3384375" y="2267500"/>
            <a:chExt cx="203375" cy="507825"/>
          </a:xfrm>
        </p:grpSpPr>
        <p:sp>
          <p:nvSpPr>
            <p:cNvPr id="5" name="Google Shape;582;p39">
              <a:extLst>
                <a:ext uri="{FF2B5EF4-FFF2-40B4-BE49-F238E27FC236}">
                  <a16:creationId xmlns:a16="http://schemas.microsoft.com/office/drawing/2014/main" id="{08268B4F-4EF9-4B17-A92A-4EC894B63795}"/>
                </a:ext>
              </a:extLst>
            </p:cNvPr>
            <p:cNvSpPr/>
            <p:nvPr/>
          </p:nvSpPr>
          <p:spPr>
            <a:xfrm>
              <a:off x="3384375" y="2373425"/>
              <a:ext cx="203375" cy="401900"/>
            </a:xfrm>
            <a:custGeom>
              <a:avLst/>
              <a:gdLst/>
              <a:ahLst/>
              <a:cxnLst/>
              <a:rect l="l" t="t" r="r" b="b"/>
              <a:pathLst>
                <a:path w="8135" h="16076" fill="none" extrusionOk="0">
                  <a:moveTo>
                    <a:pt x="4896" y="1"/>
                  </a:moveTo>
                  <a:lnTo>
                    <a:pt x="4896" y="1"/>
                  </a:lnTo>
                  <a:lnTo>
                    <a:pt x="4701" y="74"/>
                  </a:lnTo>
                  <a:lnTo>
                    <a:pt x="4506" y="147"/>
                  </a:lnTo>
                  <a:lnTo>
                    <a:pt x="4287" y="196"/>
                  </a:lnTo>
                  <a:lnTo>
                    <a:pt x="4068" y="196"/>
                  </a:lnTo>
                  <a:lnTo>
                    <a:pt x="4068" y="196"/>
                  </a:lnTo>
                  <a:lnTo>
                    <a:pt x="3848" y="196"/>
                  </a:lnTo>
                  <a:lnTo>
                    <a:pt x="3654" y="147"/>
                  </a:lnTo>
                  <a:lnTo>
                    <a:pt x="3434" y="98"/>
                  </a:lnTo>
                  <a:lnTo>
                    <a:pt x="3240" y="1"/>
                  </a:lnTo>
                  <a:lnTo>
                    <a:pt x="3240" y="1"/>
                  </a:lnTo>
                  <a:lnTo>
                    <a:pt x="2996" y="50"/>
                  </a:lnTo>
                  <a:lnTo>
                    <a:pt x="2777" y="98"/>
                  </a:lnTo>
                  <a:lnTo>
                    <a:pt x="2558" y="171"/>
                  </a:lnTo>
                  <a:lnTo>
                    <a:pt x="2363" y="269"/>
                  </a:lnTo>
                  <a:lnTo>
                    <a:pt x="2168" y="366"/>
                  </a:lnTo>
                  <a:lnTo>
                    <a:pt x="1973" y="464"/>
                  </a:lnTo>
                  <a:lnTo>
                    <a:pt x="1803" y="585"/>
                  </a:lnTo>
                  <a:lnTo>
                    <a:pt x="1632" y="731"/>
                  </a:lnTo>
                  <a:lnTo>
                    <a:pt x="1486" y="878"/>
                  </a:lnTo>
                  <a:lnTo>
                    <a:pt x="1340" y="1024"/>
                  </a:lnTo>
                  <a:lnTo>
                    <a:pt x="1072" y="1365"/>
                  </a:lnTo>
                  <a:lnTo>
                    <a:pt x="853" y="1779"/>
                  </a:lnTo>
                  <a:lnTo>
                    <a:pt x="658" y="2193"/>
                  </a:lnTo>
                  <a:lnTo>
                    <a:pt x="488" y="2680"/>
                  </a:lnTo>
                  <a:lnTo>
                    <a:pt x="341" y="3167"/>
                  </a:lnTo>
                  <a:lnTo>
                    <a:pt x="244" y="3727"/>
                  </a:lnTo>
                  <a:lnTo>
                    <a:pt x="147" y="4287"/>
                  </a:lnTo>
                  <a:lnTo>
                    <a:pt x="73" y="4896"/>
                  </a:lnTo>
                  <a:lnTo>
                    <a:pt x="49" y="5529"/>
                  </a:lnTo>
                  <a:lnTo>
                    <a:pt x="25" y="6187"/>
                  </a:lnTo>
                  <a:lnTo>
                    <a:pt x="0" y="6869"/>
                  </a:lnTo>
                  <a:lnTo>
                    <a:pt x="0" y="6869"/>
                  </a:lnTo>
                  <a:lnTo>
                    <a:pt x="25" y="7015"/>
                  </a:lnTo>
                  <a:lnTo>
                    <a:pt x="49" y="7161"/>
                  </a:lnTo>
                  <a:lnTo>
                    <a:pt x="98" y="7307"/>
                  </a:lnTo>
                  <a:lnTo>
                    <a:pt x="171" y="7405"/>
                  </a:lnTo>
                  <a:lnTo>
                    <a:pt x="268" y="7502"/>
                  </a:lnTo>
                  <a:lnTo>
                    <a:pt x="390" y="7575"/>
                  </a:lnTo>
                  <a:lnTo>
                    <a:pt x="512" y="7624"/>
                  </a:lnTo>
                  <a:lnTo>
                    <a:pt x="658" y="7648"/>
                  </a:lnTo>
                  <a:lnTo>
                    <a:pt x="658" y="7648"/>
                  </a:lnTo>
                  <a:lnTo>
                    <a:pt x="804" y="7624"/>
                  </a:lnTo>
                  <a:lnTo>
                    <a:pt x="926" y="7575"/>
                  </a:lnTo>
                  <a:lnTo>
                    <a:pt x="1048" y="7502"/>
                  </a:lnTo>
                  <a:lnTo>
                    <a:pt x="1145" y="7405"/>
                  </a:lnTo>
                  <a:lnTo>
                    <a:pt x="1218" y="7307"/>
                  </a:lnTo>
                  <a:lnTo>
                    <a:pt x="1267" y="7161"/>
                  </a:lnTo>
                  <a:lnTo>
                    <a:pt x="1291" y="7015"/>
                  </a:lnTo>
                  <a:lnTo>
                    <a:pt x="1316" y="6869"/>
                  </a:lnTo>
                  <a:lnTo>
                    <a:pt x="1316" y="6869"/>
                  </a:lnTo>
                  <a:lnTo>
                    <a:pt x="1340" y="6260"/>
                  </a:lnTo>
                  <a:lnTo>
                    <a:pt x="1413" y="5554"/>
                  </a:lnTo>
                  <a:lnTo>
                    <a:pt x="1510" y="4847"/>
                  </a:lnTo>
                  <a:lnTo>
                    <a:pt x="1632" y="4141"/>
                  </a:lnTo>
                  <a:lnTo>
                    <a:pt x="1754" y="3532"/>
                  </a:lnTo>
                  <a:lnTo>
                    <a:pt x="1876" y="3021"/>
                  </a:lnTo>
                  <a:lnTo>
                    <a:pt x="1998" y="2680"/>
                  </a:lnTo>
                  <a:lnTo>
                    <a:pt x="2046" y="2607"/>
                  </a:lnTo>
                  <a:lnTo>
                    <a:pt x="2095" y="2582"/>
                  </a:lnTo>
                  <a:lnTo>
                    <a:pt x="2095" y="2582"/>
                  </a:lnTo>
                  <a:lnTo>
                    <a:pt x="2095" y="2631"/>
                  </a:lnTo>
                  <a:lnTo>
                    <a:pt x="2119" y="2729"/>
                  </a:lnTo>
                  <a:lnTo>
                    <a:pt x="2119" y="3143"/>
                  </a:lnTo>
                  <a:lnTo>
                    <a:pt x="2071" y="4555"/>
                  </a:lnTo>
                  <a:lnTo>
                    <a:pt x="1949" y="6577"/>
                  </a:lnTo>
                  <a:lnTo>
                    <a:pt x="1827" y="8842"/>
                  </a:lnTo>
                  <a:lnTo>
                    <a:pt x="1535" y="13128"/>
                  </a:lnTo>
                  <a:lnTo>
                    <a:pt x="1389" y="15077"/>
                  </a:lnTo>
                  <a:lnTo>
                    <a:pt x="1389" y="15077"/>
                  </a:lnTo>
                  <a:lnTo>
                    <a:pt x="1389" y="15247"/>
                  </a:lnTo>
                  <a:lnTo>
                    <a:pt x="1413" y="15418"/>
                  </a:lnTo>
                  <a:lnTo>
                    <a:pt x="1462" y="15564"/>
                  </a:lnTo>
                  <a:lnTo>
                    <a:pt x="1559" y="15710"/>
                  </a:lnTo>
                  <a:lnTo>
                    <a:pt x="1657" y="15856"/>
                  </a:lnTo>
                  <a:lnTo>
                    <a:pt x="1778" y="15953"/>
                  </a:lnTo>
                  <a:lnTo>
                    <a:pt x="1924" y="16026"/>
                  </a:lnTo>
                  <a:lnTo>
                    <a:pt x="2095" y="16075"/>
                  </a:lnTo>
                  <a:lnTo>
                    <a:pt x="2095" y="16075"/>
                  </a:lnTo>
                  <a:lnTo>
                    <a:pt x="2217" y="16075"/>
                  </a:lnTo>
                  <a:lnTo>
                    <a:pt x="2217" y="16075"/>
                  </a:lnTo>
                  <a:lnTo>
                    <a:pt x="2387" y="16075"/>
                  </a:lnTo>
                  <a:lnTo>
                    <a:pt x="2509" y="16026"/>
                  </a:lnTo>
                  <a:lnTo>
                    <a:pt x="2655" y="15953"/>
                  </a:lnTo>
                  <a:lnTo>
                    <a:pt x="2777" y="15880"/>
                  </a:lnTo>
                  <a:lnTo>
                    <a:pt x="2874" y="15758"/>
                  </a:lnTo>
                  <a:lnTo>
                    <a:pt x="2947" y="15637"/>
                  </a:lnTo>
                  <a:lnTo>
                    <a:pt x="3020" y="15491"/>
                  </a:lnTo>
                  <a:lnTo>
                    <a:pt x="3045" y="15344"/>
                  </a:lnTo>
                  <a:lnTo>
                    <a:pt x="3702" y="8525"/>
                  </a:lnTo>
                  <a:lnTo>
                    <a:pt x="3702" y="8525"/>
                  </a:lnTo>
                  <a:lnTo>
                    <a:pt x="3727" y="8452"/>
                  </a:lnTo>
                  <a:lnTo>
                    <a:pt x="3775" y="8330"/>
                  </a:lnTo>
                  <a:lnTo>
                    <a:pt x="3824" y="8282"/>
                  </a:lnTo>
                  <a:lnTo>
                    <a:pt x="3873" y="8208"/>
                  </a:lnTo>
                  <a:lnTo>
                    <a:pt x="3970" y="8184"/>
                  </a:lnTo>
                  <a:lnTo>
                    <a:pt x="4068" y="8160"/>
                  </a:lnTo>
                  <a:lnTo>
                    <a:pt x="4068" y="8160"/>
                  </a:lnTo>
                  <a:lnTo>
                    <a:pt x="4165" y="8184"/>
                  </a:lnTo>
                  <a:lnTo>
                    <a:pt x="4263" y="8208"/>
                  </a:lnTo>
                  <a:lnTo>
                    <a:pt x="4311" y="8282"/>
                  </a:lnTo>
                  <a:lnTo>
                    <a:pt x="4360" y="8330"/>
                  </a:lnTo>
                  <a:lnTo>
                    <a:pt x="4409" y="8452"/>
                  </a:lnTo>
                  <a:lnTo>
                    <a:pt x="4433" y="8525"/>
                  </a:lnTo>
                  <a:lnTo>
                    <a:pt x="5091" y="15344"/>
                  </a:lnTo>
                  <a:lnTo>
                    <a:pt x="5091" y="15344"/>
                  </a:lnTo>
                  <a:lnTo>
                    <a:pt x="5115" y="15491"/>
                  </a:lnTo>
                  <a:lnTo>
                    <a:pt x="5188" y="15637"/>
                  </a:lnTo>
                  <a:lnTo>
                    <a:pt x="5261" y="15758"/>
                  </a:lnTo>
                  <a:lnTo>
                    <a:pt x="5358" y="15880"/>
                  </a:lnTo>
                  <a:lnTo>
                    <a:pt x="5480" y="15953"/>
                  </a:lnTo>
                  <a:lnTo>
                    <a:pt x="5626" y="16026"/>
                  </a:lnTo>
                  <a:lnTo>
                    <a:pt x="5748" y="16075"/>
                  </a:lnTo>
                  <a:lnTo>
                    <a:pt x="5919" y="16075"/>
                  </a:lnTo>
                  <a:lnTo>
                    <a:pt x="5919" y="16075"/>
                  </a:lnTo>
                  <a:lnTo>
                    <a:pt x="6040" y="16075"/>
                  </a:lnTo>
                  <a:lnTo>
                    <a:pt x="6040" y="16075"/>
                  </a:lnTo>
                  <a:lnTo>
                    <a:pt x="6211" y="16026"/>
                  </a:lnTo>
                  <a:lnTo>
                    <a:pt x="6357" y="15953"/>
                  </a:lnTo>
                  <a:lnTo>
                    <a:pt x="6479" y="15856"/>
                  </a:lnTo>
                  <a:lnTo>
                    <a:pt x="6576" y="15710"/>
                  </a:lnTo>
                  <a:lnTo>
                    <a:pt x="6674" y="15564"/>
                  </a:lnTo>
                  <a:lnTo>
                    <a:pt x="6722" y="15418"/>
                  </a:lnTo>
                  <a:lnTo>
                    <a:pt x="6747" y="15247"/>
                  </a:lnTo>
                  <a:lnTo>
                    <a:pt x="6747" y="15077"/>
                  </a:lnTo>
                  <a:lnTo>
                    <a:pt x="6747" y="15077"/>
                  </a:lnTo>
                  <a:lnTo>
                    <a:pt x="6601" y="13128"/>
                  </a:lnTo>
                  <a:lnTo>
                    <a:pt x="6333" y="8890"/>
                  </a:lnTo>
                  <a:lnTo>
                    <a:pt x="6187" y="6601"/>
                  </a:lnTo>
                  <a:lnTo>
                    <a:pt x="6089" y="4604"/>
                  </a:lnTo>
                  <a:lnTo>
                    <a:pt x="6040" y="3167"/>
                  </a:lnTo>
                  <a:lnTo>
                    <a:pt x="6040" y="2753"/>
                  </a:lnTo>
                  <a:lnTo>
                    <a:pt x="6040" y="2582"/>
                  </a:lnTo>
                  <a:lnTo>
                    <a:pt x="6040" y="2582"/>
                  </a:lnTo>
                  <a:lnTo>
                    <a:pt x="6065" y="2582"/>
                  </a:lnTo>
                  <a:lnTo>
                    <a:pt x="6089" y="2582"/>
                  </a:lnTo>
                  <a:lnTo>
                    <a:pt x="6138" y="2680"/>
                  </a:lnTo>
                  <a:lnTo>
                    <a:pt x="6235" y="2996"/>
                  </a:lnTo>
                  <a:lnTo>
                    <a:pt x="6381" y="3484"/>
                  </a:lnTo>
                  <a:lnTo>
                    <a:pt x="6503" y="4117"/>
                  </a:lnTo>
                  <a:lnTo>
                    <a:pt x="6625" y="4823"/>
                  </a:lnTo>
                  <a:lnTo>
                    <a:pt x="6722" y="5554"/>
                  </a:lnTo>
                  <a:lnTo>
                    <a:pt x="6795" y="6260"/>
                  </a:lnTo>
                  <a:lnTo>
                    <a:pt x="6820" y="6869"/>
                  </a:lnTo>
                  <a:lnTo>
                    <a:pt x="6820" y="6869"/>
                  </a:lnTo>
                  <a:lnTo>
                    <a:pt x="6844" y="7015"/>
                  </a:lnTo>
                  <a:lnTo>
                    <a:pt x="6869" y="7161"/>
                  </a:lnTo>
                  <a:lnTo>
                    <a:pt x="6917" y="7307"/>
                  </a:lnTo>
                  <a:lnTo>
                    <a:pt x="6990" y="7405"/>
                  </a:lnTo>
                  <a:lnTo>
                    <a:pt x="7088" y="7502"/>
                  </a:lnTo>
                  <a:lnTo>
                    <a:pt x="7209" y="7575"/>
                  </a:lnTo>
                  <a:lnTo>
                    <a:pt x="7331" y="7624"/>
                  </a:lnTo>
                  <a:lnTo>
                    <a:pt x="7477" y="7648"/>
                  </a:lnTo>
                  <a:lnTo>
                    <a:pt x="7477" y="7648"/>
                  </a:lnTo>
                  <a:lnTo>
                    <a:pt x="7624" y="7624"/>
                  </a:lnTo>
                  <a:lnTo>
                    <a:pt x="7745" y="7575"/>
                  </a:lnTo>
                  <a:lnTo>
                    <a:pt x="7867" y="7502"/>
                  </a:lnTo>
                  <a:lnTo>
                    <a:pt x="7964" y="7405"/>
                  </a:lnTo>
                  <a:lnTo>
                    <a:pt x="8038" y="7307"/>
                  </a:lnTo>
                  <a:lnTo>
                    <a:pt x="8086" y="7161"/>
                  </a:lnTo>
                  <a:lnTo>
                    <a:pt x="8111" y="7015"/>
                  </a:lnTo>
                  <a:lnTo>
                    <a:pt x="8135" y="6869"/>
                  </a:lnTo>
                  <a:lnTo>
                    <a:pt x="8135" y="6869"/>
                  </a:lnTo>
                  <a:lnTo>
                    <a:pt x="8111" y="5505"/>
                  </a:lnTo>
                  <a:lnTo>
                    <a:pt x="8086" y="4872"/>
                  </a:lnTo>
                  <a:lnTo>
                    <a:pt x="8038" y="4287"/>
                  </a:lnTo>
                  <a:lnTo>
                    <a:pt x="7964" y="3703"/>
                  </a:lnTo>
                  <a:lnTo>
                    <a:pt x="7867" y="3167"/>
                  </a:lnTo>
                  <a:lnTo>
                    <a:pt x="7745" y="2656"/>
                  </a:lnTo>
                  <a:lnTo>
                    <a:pt x="7599" y="2168"/>
                  </a:lnTo>
                  <a:lnTo>
                    <a:pt x="7404" y="1754"/>
                  </a:lnTo>
                  <a:lnTo>
                    <a:pt x="7185" y="1365"/>
                  </a:lnTo>
                  <a:lnTo>
                    <a:pt x="7063" y="1170"/>
                  </a:lnTo>
                  <a:lnTo>
                    <a:pt x="6917" y="999"/>
                  </a:lnTo>
                  <a:lnTo>
                    <a:pt x="6771" y="853"/>
                  </a:lnTo>
                  <a:lnTo>
                    <a:pt x="6625" y="707"/>
                  </a:lnTo>
                  <a:lnTo>
                    <a:pt x="6454" y="561"/>
                  </a:lnTo>
                  <a:lnTo>
                    <a:pt x="6260" y="439"/>
                  </a:lnTo>
                  <a:lnTo>
                    <a:pt x="6065" y="342"/>
                  </a:lnTo>
                  <a:lnTo>
                    <a:pt x="5870" y="244"/>
                  </a:lnTo>
                  <a:lnTo>
                    <a:pt x="5651" y="171"/>
                  </a:lnTo>
                  <a:lnTo>
                    <a:pt x="5407" y="98"/>
                  </a:lnTo>
                  <a:lnTo>
                    <a:pt x="5164" y="50"/>
                  </a:lnTo>
                  <a:lnTo>
                    <a:pt x="4896" y="1"/>
                  </a:lnTo>
                  <a:lnTo>
                    <a:pt x="4896" y="1"/>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3;p39">
              <a:extLst>
                <a:ext uri="{FF2B5EF4-FFF2-40B4-BE49-F238E27FC236}">
                  <a16:creationId xmlns:a16="http://schemas.microsoft.com/office/drawing/2014/main" id="{3939F5DB-AA36-416B-B317-C84A0CC514F3}"/>
                </a:ext>
              </a:extLst>
            </p:cNvPr>
            <p:cNvSpPr/>
            <p:nvPr/>
          </p:nvSpPr>
          <p:spPr>
            <a:xfrm>
              <a:off x="3443425" y="2267500"/>
              <a:ext cx="85275" cy="93775"/>
            </a:xfrm>
            <a:custGeom>
              <a:avLst/>
              <a:gdLst/>
              <a:ahLst/>
              <a:cxnLst/>
              <a:rect l="l" t="t" r="r" b="b"/>
              <a:pathLst>
                <a:path w="3411" h="3751" fill="none" extrusionOk="0">
                  <a:moveTo>
                    <a:pt x="1" y="1705"/>
                  </a:moveTo>
                  <a:lnTo>
                    <a:pt x="1" y="1705"/>
                  </a:lnTo>
                  <a:lnTo>
                    <a:pt x="1" y="1510"/>
                  </a:lnTo>
                  <a:lnTo>
                    <a:pt x="25" y="1315"/>
                  </a:lnTo>
                  <a:lnTo>
                    <a:pt x="74" y="1145"/>
                  </a:lnTo>
                  <a:lnTo>
                    <a:pt x="123" y="999"/>
                  </a:lnTo>
                  <a:lnTo>
                    <a:pt x="196" y="852"/>
                  </a:lnTo>
                  <a:lnTo>
                    <a:pt x="293" y="706"/>
                  </a:lnTo>
                  <a:lnTo>
                    <a:pt x="391" y="585"/>
                  </a:lnTo>
                  <a:lnTo>
                    <a:pt x="488" y="463"/>
                  </a:lnTo>
                  <a:lnTo>
                    <a:pt x="610" y="341"/>
                  </a:lnTo>
                  <a:lnTo>
                    <a:pt x="756" y="268"/>
                  </a:lnTo>
                  <a:lnTo>
                    <a:pt x="902" y="171"/>
                  </a:lnTo>
                  <a:lnTo>
                    <a:pt x="1048" y="122"/>
                  </a:lnTo>
                  <a:lnTo>
                    <a:pt x="1194" y="49"/>
                  </a:lnTo>
                  <a:lnTo>
                    <a:pt x="1365" y="24"/>
                  </a:lnTo>
                  <a:lnTo>
                    <a:pt x="1535" y="0"/>
                  </a:lnTo>
                  <a:lnTo>
                    <a:pt x="1706" y="0"/>
                  </a:lnTo>
                  <a:lnTo>
                    <a:pt x="1706" y="0"/>
                  </a:lnTo>
                  <a:lnTo>
                    <a:pt x="1876" y="0"/>
                  </a:lnTo>
                  <a:lnTo>
                    <a:pt x="2047" y="24"/>
                  </a:lnTo>
                  <a:lnTo>
                    <a:pt x="2217" y="49"/>
                  </a:lnTo>
                  <a:lnTo>
                    <a:pt x="2363" y="122"/>
                  </a:lnTo>
                  <a:lnTo>
                    <a:pt x="2509" y="171"/>
                  </a:lnTo>
                  <a:lnTo>
                    <a:pt x="2656" y="268"/>
                  </a:lnTo>
                  <a:lnTo>
                    <a:pt x="2802" y="341"/>
                  </a:lnTo>
                  <a:lnTo>
                    <a:pt x="2923" y="463"/>
                  </a:lnTo>
                  <a:lnTo>
                    <a:pt x="3021" y="585"/>
                  </a:lnTo>
                  <a:lnTo>
                    <a:pt x="3118" y="706"/>
                  </a:lnTo>
                  <a:lnTo>
                    <a:pt x="3216" y="852"/>
                  </a:lnTo>
                  <a:lnTo>
                    <a:pt x="3289" y="999"/>
                  </a:lnTo>
                  <a:lnTo>
                    <a:pt x="3337" y="1145"/>
                  </a:lnTo>
                  <a:lnTo>
                    <a:pt x="3386" y="1315"/>
                  </a:lnTo>
                  <a:lnTo>
                    <a:pt x="3411" y="1510"/>
                  </a:lnTo>
                  <a:lnTo>
                    <a:pt x="3411" y="1705"/>
                  </a:lnTo>
                  <a:lnTo>
                    <a:pt x="3411" y="1705"/>
                  </a:lnTo>
                  <a:lnTo>
                    <a:pt x="3411" y="1900"/>
                  </a:lnTo>
                  <a:lnTo>
                    <a:pt x="3386" y="2095"/>
                  </a:lnTo>
                  <a:lnTo>
                    <a:pt x="3337" y="2265"/>
                  </a:lnTo>
                  <a:lnTo>
                    <a:pt x="3289" y="2460"/>
                  </a:lnTo>
                  <a:lnTo>
                    <a:pt x="3216" y="2630"/>
                  </a:lnTo>
                  <a:lnTo>
                    <a:pt x="3118" y="2801"/>
                  </a:lnTo>
                  <a:lnTo>
                    <a:pt x="3021" y="2971"/>
                  </a:lnTo>
                  <a:lnTo>
                    <a:pt x="2923" y="3117"/>
                  </a:lnTo>
                  <a:lnTo>
                    <a:pt x="2802" y="3264"/>
                  </a:lnTo>
                  <a:lnTo>
                    <a:pt x="2656" y="3385"/>
                  </a:lnTo>
                  <a:lnTo>
                    <a:pt x="2509" y="3483"/>
                  </a:lnTo>
                  <a:lnTo>
                    <a:pt x="2363" y="3580"/>
                  </a:lnTo>
                  <a:lnTo>
                    <a:pt x="2217" y="3653"/>
                  </a:lnTo>
                  <a:lnTo>
                    <a:pt x="2047" y="3702"/>
                  </a:lnTo>
                  <a:lnTo>
                    <a:pt x="1876" y="3751"/>
                  </a:lnTo>
                  <a:lnTo>
                    <a:pt x="1706" y="3751"/>
                  </a:lnTo>
                  <a:lnTo>
                    <a:pt x="1706" y="3751"/>
                  </a:lnTo>
                  <a:lnTo>
                    <a:pt x="1535" y="3751"/>
                  </a:lnTo>
                  <a:lnTo>
                    <a:pt x="1365" y="3702"/>
                  </a:lnTo>
                  <a:lnTo>
                    <a:pt x="1194" y="3653"/>
                  </a:lnTo>
                  <a:lnTo>
                    <a:pt x="1048" y="3580"/>
                  </a:lnTo>
                  <a:lnTo>
                    <a:pt x="902" y="3483"/>
                  </a:lnTo>
                  <a:lnTo>
                    <a:pt x="756" y="3385"/>
                  </a:lnTo>
                  <a:lnTo>
                    <a:pt x="610" y="3264"/>
                  </a:lnTo>
                  <a:lnTo>
                    <a:pt x="488" y="3117"/>
                  </a:lnTo>
                  <a:lnTo>
                    <a:pt x="391" y="2971"/>
                  </a:lnTo>
                  <a:lnTo>
                    <a:pt x="293" y="2801"/>
                  </a:lnTo>
                  <a:lnTo>
                    <a:pt x="196" y="2630"/>
                  </a:lnTo>
                  <a:lnTo>
                    <a:pt x="123" y="2460"/>
                  </a:lnTo>
                  <a:lnTo>
                    <a:pt x="74" y="2265"/>
                  </a:lnTo>
                  <a:lnTo>
                    <a:pt x="25" y="2095"/>
                  </a:lnTo>
                  <a:lnTo>
                    <a:pt x="1" y="1900"/>
                  </a:lnTo>
                  <a:lnTo>
                    <a:pt x="1" y="1705"/>
                  </a:lnTo>
                  <a:lnTo>
                    <a:pt x="1" y="1705"/>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roup 6">
            <a:extLst>
              <a:ext uri="{FF2B5EF4-FFF2-40B4-BE49-F238E27FC236}">
                <a16:creationId xmlns:a16="http://schemas.microsoft.com/office/drawing/2014/main" id="{E8052DA1-F0B6-405B-9402-FC97CDA5ECED}"/>
              </a:ext>
            </a:extLst>
          </p:cNvPr>
          <p:cNvGrpSpPr/>
          <p:nvPr/>
        </p:nvGrpSpPr>
        <p:grpSpPr>
          <a:xfrm>
            <a:off x="9671067" y="2788111"/>
            <a:ext cx="2208213" cy="1876425"/>
            <a:chOff x="228601" y="445265"/>
            <a:chExt cx="2208213" cy="1876425"/>
          </a:xfrm>
        </p:grpSpPr>
        <p:pic>
          <p:nvPicPr>
            <p:cNvPr id="8" name="Picture 7" descr="Icon&#10;&#10;Description automatically generated">
              <a:extLst>
                <a:ext uri="{FF2B5EF4-FFF2-40B4-BE49-F238E27FC236}">
                  <a16:creationId xmlns:a16="http://schemas.microsoft.com/office/drawing/2014/main" id="{FAA2A525-C14E-457D-8C63-1B25D39C3A85}"/>
                </a:ext>
              </a:extLst>
            </p:cNvPr>
            <p:cNvPicPr>
              <a:picLocks noChangeAspect="1"/>
            </p:cNvPicPr>
            <p:nvPr/>
          </p:nvPicPr>
          <p:blipFill>
            <a:blip r:embed="rId2"/>
            <a:stretch>
              <a:fillRect/>
            </a:stretch>
          </p:blipFill>
          <p:spPr>
            <a:xfrm>
              <a:off x="228601" y="445265"/>
              <a:ext cx="2208213" cy="1876425"/>
            </a:xfrm>
            <a:prstGeom prst="rect">
              <a:avLst/>
            </a:prstGeom>
          </p:spPr>
        </p:pic>
        <p:pic>
          <p:nvPicPr>
            <p:cNvPr id="9" name="Picture 8" descr="Icon&#10;&#10;Description automatically generated">
              <a:extLst>
                <a:ext uri="{FF2B5EF4-FFF2-40B4-BE49-F238E27FC236}">
                  <a16:creationId xmlns:a16="http://schemas.microsoft.com/office/drawing/2014/main" id="{B872FB5C-41AC-4423-AEDE-CD3232753D78}"/>
                </a:ext>
              </a:extLst>
            </p:cNvPr>
            <p:cNvPicPr>
              <a:picLocks noChangeAspect="1"/>
            </p:cNvPicPr>
            <p:nvPr/>
          </p:nvPicPr>
          <p:blipFill>
            <a:blip r:embed="rId3"/>
            <a:stretch>
              <a:fillRect/>
            </a:stretch>
          </p:blipFill>
          <p:spPr>
            <a:xfrm>
              <a:off x="975769" y="896817"/>
              <a:ext cx="201782" cy="220062"/>
            </a:xfrm>
            <a:prstGeom prst="rect">
              <a:avLst/>
            </a:prstGeom>
          </p:spPr>
        </p:pic>
        <p:pic>
          <p:nvPicPr>
            <p:cNvPr id="10" name="Picture 9" descr="Icon&#10;&#10;Description automatically generated">
              <a:extLst>
                <a:ext uri="{FF2B5EF4-FFF2-40B4-BE49-F238E27FC236}">
                  <a16:creationId xmlns:a16="http://schemas.microsoft.com/office/drawing/2014/main" id="{8C561F86-A2B1-4B6D-83F8-6CC937CE9125}"/>
                </a:ext>
              </a:extLst>
            </p:cNvPr>
            <p:cNvPicPr>
              <a:picLocks noChangeAspect="1"/>
            </p:cNvPicPr>
            <p:nvPr/>
          </p:nvPicPr>
          <p:blipFill>
            <a:blip r:embed="rId3"/>
            <a:stretch>
              <a:fillRect/>
            </a:stretch>
          </p:blipFill>
          <p:spPr>
            <a:xfrm flipH="1">
              <a:off x="1953609" y="572389"/>
              <a:ext cx="201782" cy="220062"/>
            </a:xfrm>
            <a:prstGeom prst="rect">
              <a:avLst/>
            </a:prstGeom>
          </p:spPr>
        </p:pic>
      </p:grpSp>
    </p:spTree>
    <p:extLst>
      <p:ext uri="{BB962C8B-B14F-4D97-AF65-F5344CB8AC3E}">
        <p14:creationId xmlns:p14="http://schemas.microsoft.com/office/powerpoint/2010/main" val="39216195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55A023-F2D7-4C26-9293-A180475669B7}"/>
              </a:ext>
            </a:extLst>
          </p:cNvPr>
          <p:cNvSpPr>
            <a:spLocks noGrp="1"/>
          </p:cNvSpPr>
          <p:nvPr>
            <p:ph type="body" sz="quarter" idx="13"/>
          </p:nvPr>
        </p:nvSpPr>
        <p:spPr>
          <a:xfrm>
            <a:off x="5928048" y="2638341"/>
            <a:ext cx="5721408" cy="697353"/>
          </a:xfrm>
        </p:spPr>
        <p:txBody>
          <a:bodyPr/>
          <a:lstStyle/>
          <a:p>
            <a:r>
              <a:rPr lang="en-IE" dirty="0"/>
              <a:t>The Legal Part of Getting into Business</a:t>
            </a:r>
            <a:endParaRPr lang="en-US" dirty="0"/>
          </a:p>
        </p:txBody>
      </p:sp>
      <p:sp>
        <p:nvSpPr>
          <p:cNvPr id="4" name="Picture Placeholder 3">
            <a:extLst>
              <a:ext uri="{FF2B5EF4-FFF2-40B4-BE49-F238E27FC236}">
                <a16:creationId xmlns:a16="http://schemas.microsoft.com/office/drawing/2014/main" id="{670EFBEF-FB8F-418D-AF85-A5B6EE9A24DB}"/>
              </a:ext>
            </a:extLst>
          </p:cNvPr>
          <p:cNvSpPr>
            <a:spLocks noGrp="1"/>
          </p:cNvSpPr>
          <p:nvPr>
            <p:ph type="pic" sz="quarter" idx="10"/>
          </p:nvPr>
        </p:nvSpPr>
        <p:spPr/>
      </p:sp>
      <p:grpSp>
        <p:nvGrpSpPr>
          <p:cNvPr id="6" name="Group 5">
            <a:extLst>
              <a:ext uri="{FF2B5EF4-FFF2-40B4-BE49-F238E27FC236}">
                <a16:creationId xmlns:a16="http://schemas.microsoft.com/office/drawing/2014/main" id="{5074E748-8B27-49D2-A084-EA1660170B2F}"/>
              </a:ext>
            </a:extLst>
          </p:cNvPr>
          <p:cNvGrpSpPr/>
          <p:nvPr/>
        </p:nvGrpSpPr>
        <p:grpSpPr>
          <a:xfrm>
            <a:off x="764963" y="1852541"/>
            <a:ext cx="3410797" cy="3152917"/>
            <a:chOff x="2736003" y="443723"/>
            <a:chExt cx="1939679" cy="1510712"/>
          </a:xfrm>
        </p:grpSpPr>
        <p:pic>
          <p:nvPicPr>
            <p:cNvPr id="7" name="Picture 6" descr="Icon&#10;&#10;Description automatically generated">
              <a:extLst>
                <a:ext uri="{FF2B5EF4-FFF2-40B4-BE49-F238E27FC236}">
                  <a16:creationId xmlns:a16="http://schemas.microsoft.com/office/drawing/2014/main" id="{2A12ADD0-CE61-4DBF-973F-153B5A9F0888}"/>
                </a:ext>
              </a:extLst>
            </p:cNvPr>
            <p:cNvPicPr>
              <a:picLocks noChangeAspect="1"/>
            </p:cNvPicPr>
            <p:nvPr/>
          </p:nvPicPr>
          <p:blipFill>
            <a:blip r:embed="rId2"/>
            <a:stretch>
              <a:fillRect/>
            </a:stretch>
          </p:blipFill>
          <p:spPr>
            <a:xfrm>
              <a:off x="2736003" y="443723"/>
              <a:ext cx="1939679" cy="1510712"/>
            </a:xfrm>
            <a:prstGeom prst="rect">
              <a:avLst/>
            </a:prstGeom>
          </p:spPr>
        </p:pic>
        <p:pic>
          <p:nvPicPr>
            <p:cNvPr id="8" name="Picture 7" descr="Icon&#10;&#10;Description automatically generated">
              <a:extLst>
                <a:ext uri="{FF2B5EF4-FFF2-40B4-BE49-F238E27FC236}">
                  <a16:creationId xmlns:a16="http://schemas.microsoft.com/office/drawing/2014/main" id="{583906F1-9A66-410D-8EAE-BCC5A5557A56}"/>
                </a:ext>
              </a:extLst>
            </p:cNvPr>
            <p:cNvPicPr>
              <a:picLocks noChangeAspect="1"/>
            </p:cNvPicPr>
            <p:nvPr/>
          </p:nvPicPr>
          <p:blipFill>
            <a:blip r:embed="rId3"/>
            <a:stretch>
              <a:fillRect/>
            </a:stretch>
          </p:blipFill>
          <p:spPr>
            <a:xfrm flipH="1">
              <a:off x="4478959" y="1132394"/>
              <a:ext cx="179368" cy="195618"/>
            </a:xfrm>
            <a:prstGeom prst="rect">
              <a:avLst/>
            </a:prstGeom>
          </p:spPr>
        </p:pic>
      </p:grpSp>
    </p:spTree>
    <p:extLst>
      <p:ext uri="{BB962C8B-B14F-4D97-AF65-F5344CB8AC3E}">
        <p14:creationId xmlns:p14="http://schemas.microsoft.com/office/powerpoint/2010/main" val="271074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BBA10-6976-4260-A1D8-47815D13D4E1}"/>
              </a:ext>
            </a:extLst>
          </p:cNvPr>
          <p:cNvSpPr>
            <a:spLocks noGrp="1"/>
          </p:cNvSpPr>
          <p:nvPr>
            <p:ph type="body" sz="quarter" idx="13"/>
          </p:nvPr>
        </p:nvSpPr>
        <p:spPr>
          <a:xfrm>
            <a:off x="1560588" y="457340"/>
            <a:ext cx="8817148" cy="1211064"/>
          </a:xfrm>
        </p:spPr>
        <p:txBody>
          <a:bodyPr>
            <a:normAutofit/>
          </a:bodyPr>
          <a:lstStyle/>
          <a:p>
            <a:r>
              <a:rPr lang="en-US" dirty="0">
                <a:solidFill>
                  <a:srgbClr val="F5905D"/>
                </a:solidFill>
              </a:rPr>
              <a:t>Choosing how you set up your business is an important step..</a:t>
            </a:r>
          </a:p>
        </p:txBody>
      </p:sp>
      <p:sp>
        <p:nvSpPr>
          <p:cNvPr id="3" name="Text Placeholder 2">
            <a:extLst>
              <a:ext uri="{FF2B5EF4-FFF2-40B4-BE49-F238E27FC236}">
                <a16:creationId xmlns:a16="http://schemas.microsoft.com/office/drawing/2014/main" id="{3F41641E-4535-4EAA-8FC7-A50C1A5405A2}"/>
              </a:ext>
            </a:extLst>
          </p:cNvPr>
          <p:cNvSpPr>
            <a:spLocks noGrp="1"/>
          </p:cNvSpPr>
          <p:nvPr>
            <p:ph type="body" sz="quarter" idx="14"/>
          </p:nvPr>
        </p:nvSpPr>
        <p:spPr>
          <a:xfrm>
            <a:off x="1639836" y="1739121"/>
            <a:ext cx="8817149" cy="3001108"/>
          </a:xfrm>
        </p:spPr>
        <p:txBody>
          <a:bodyPr/>
          <a:lstStyle/>
          <a:p>
            <a:r>
              <a:rPr lang="en-US" dirty="0"/>
              <a:t>In this section,  we introduce you to key enterprise  structures and your options</a:t>
            </a:r>
            <a:r>
              <a:rPr lang="en-IE" dirty="0"/>
              <a:t>. It is important you </a:t>
            </a:r>
            <a:r>
              <a:rPr lang="en-GB" dirty="0"/>
              <a:t>understand the laws at local, state, and federal level when setting up your new business. </a:t>
            </a:r>
          </a:p>
          <a:p>
            <a:r>
              <a:rPr lang="en-GB" dirty="0"/>
              <a:t>Business ventures can be structured in several ways, but typically there are three legal forms.</a:t>
            </a:r>
            <a:endParaRPr lang="en-IE" dirty="0"/>
          </a:p>
          <a:p>
            <a:pPr marL="342900" indent="-342900">
              <a:buFont typeface="Arial" panose="020B0604020202020204" pitchFamily="34" charset="0"/>
              <a:buChar char="•"/>
            </a:pPr>
            <a:r>
              <a:rPr lang="en-US" dirty="0"/>
              <a:t>Sole Proprietorship</a:t>
            </a:r>
          </a:p>
          <a:p>
            <a:pPr marL="342900" indent="-342900">
              <a:buFont typeface="Arial" panose="020B0604020202020204" pitchFamily="34" charset="0"/>
              <a:buChar char="•"/>
            </a:pPr>
            <a:r>
              <a:rPr lang="en-US" dirty="0"/>
              <a:t>Partnership</a:t>
            </a:r>
          </a:p>
          <a:p>
            <a:pPr marL="342900" indent="-342900">
              <a:buFont typeface="Arial" panose="020B0604020202020204" pitchFamily="34" charset="0"/>
              <a:buChar char="•"/>
            </a:pPr>
            <a:r>
              <a:rPr lang="en-US" dirty="0"/>
              <a:t>Limited Company</a:t>
            </a:r>
          </a:p>
          <a:p>
            <a:pPr>
              <a:buClr>
                <a:srgbClr val="F5905D"/>
              </a:buClr>
            </a:pPr>
            <a:endParaRPr lang="en-US" dirty="0"/>
          </a:p>
          <a:p>
            <a:pPr>
              <a:buClr>
                <a:srgbClr val="F5905D"/>
              </a:buClr>
            </a:pPr>
            <a:r>
              <a:rPr lang="en-US" dirty="0"/>
              <a:t>We then introduce you to some interesting and emerging business structures. </a:t>
            </a:r>
          </a:p>
          <a:p>
            <a:endParaRPr lang="en-US" dirty="0"/>
          </a:p>
        </p:txBody>
      </p:sp>
      <p:grpSp>
        <p:nvGrpSpPr>
          <p:cNvPr id="4" name="Google Shape;491;p39">
            <a:extLst>
              <a:ext uri="{FF2B5EF4-FFF2-40B4-BE49-F238E27FC236}">
                <a16:creationId xmlns:a16="http://schemas.microsoft.com/office/drawing/2014/main" id="{5142BC5B-222D-4CC2-A531-86A1AD920E96}"/>
              </a:ext>
            </a:extLst>
          </p:cNvPr>
          <p:cNvGrpSpPr/>
          <p:nvPr/>
        </p:nvGrpSpPr>
        <p:grpSpPr>
          <a:xfrm>
            <a:off x="252634" y="1062872"/>
            <a:ext cx="789781" cy="676249"/>
            <a:chOff x="1934025" y="1001650"/>
            <a:chExt cx="415300" cy="355600"/>
          </a:xfrm>
        </p:grpSpPr>
        <p:sp>
          <p:nvSpPr>
            <p:cNvPr id="5" name="Google Shape;492;p39">
              <a:extLst>
                <a:ext uri="{FF2B5EF4-FFF2-40B4-BE49-F238E27FC236}">
                  <a16:creationId xmlns:a16="http://schemas.microsoft.com/office/drawing/2014/main" id="{11F9F103-D2CC-4F1F-803D-35DFE8DFEE86}"/>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4663C82E-D946-4774-AF57-082B8C5BE8D1}"/>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6F52A949-74F9-437B-B803-F73EFCC7E8E4}"/>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86C67D78-149C-4F1E-A8E7-6041DA06035A}"/>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022775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87E38-89B7-4725-B320-F4165E07F567}"/>
              </a:ext>
            </a:extLst>
          </p:cNvPr>
          <p:cNvSpPr>
            <a:spLocks noGrp="1"/>
          </p:cNvSpPr>
          <p:nvPr>
            <p:ph type="body" sz="quarter" idx="13"/>
          </p:nvPr>
        </p:nvSpPr>
        <p:spPr>
          <a:xfrm>
            <a:off x="1639836" y="1145328"/>
            <a:ext cx="5745702" cy="1381662"/>
          </a:xfrm>
        </p:spPr>
        <p:txBody>
          <a:bodyPr/>
          <a:lstStyle/>
          <a:p>
            <a:r>
              <a:rPr lang="en-US" dirty="0"/>
              <a:t>SOLE TRADER </a:t>
            </a:r>
          </a:p>
        </p:txBody>
      </p:sp>
      <p:sp>
        <p:nvSpPr>
          <p:cNvPr id="3" name="Text Placeholder 2">
            <a:extLst>
              <a:ext uri="{FF2B5EF4-FFF2-40B4-BE49-F238E27FC236}">
                <a16:creationId xmlns:a16="http://schemas.microsoft.com/office/drawing/2014/main" id="{AF3BDD7D-C988-430A-9177-DBDCD6063F97}"/>
              </a:ext>
            </a:extLst>
          </p:cNvPr>
          <p:cNvSpPr>
            <a:spLocks noGrp="1"/>
          </p:cNvSpPr>
          <p:nvPr>
            <p:ph type="body" sz="quarter" idx="14"/>
          </p:nvPr>
        </p:nvSpPr>
        <p:spPr>
          <a:xfrm>
            <a:off x="115824" y="2469183"/>
            <a:ext cx="7668768" cy="3644887"/>
          </a:xfrm>
        </p:spPr>
        <p:txBody>
          <a:bodyPr/>
          <a:lstStyle/>
          <a:p>
            <a:pPr marL="342900" indent="-342900">
              <a:buFont typeface="Arial" panose="020B0604020202020204" pitchFamily="34" charset="0"/>
              <a:buChar char="•"/>
            </a:pPr>
            <a:r>
              <a:rPr lang="en-US" dirty="0">
                <a:solidFill>
                  <a:schemeClr val="tx1"/>
                </a:solidFill>
              </a:rPr>
              <a:t>A sole trader is a person who is the exclusive owner of a business, entitled to keep all profits after tax has been paid but is also liable for all losses. </a:t>
            </a:r>
          </a:p>
          <a:p>
            <a:pPr marL="342900" indent="-342900">
              <a:buFont typeface="Arial" panose="020B0604020202020204" pitchFamily="34" charset="0"/>
              <a:buChar char="•"/>
            </a:pPr>
            <a:r>
              <a:rPr lang="en-US" dirty="0">
                <a:solidFill>
                  <a:schemeClr val="tx1"/>
                </a:solidFill>
              </a:rPr>
              <a:t>This person owns and runs the business in which there is no legal distinction between the owner and the business entity. </a:t>
            </a:r>
          </a:p>
          <a:p>
            <a:pPr marL="342900" indent="-342900">
              <a:buFont typeface="Arial" panose="020B0604020202020204" pitchFamily="34" charset="0"/>
              <a:buChar char="•"/>
            </a:pPr>
            <a:r>
              <a:rPr lang="en-IE" dirty="0">
                <a:solidFill>
                  <a:schemeClr val="tx1"/>
                </a:solidFill>
              </a:rPr>
              <a:t>Sole Traders are personally liable to the debts of your business. Therefore, your personal assets, such as your house and car, can potentially be used to pay your creditors.</a:t>
            </a:r>
          </a:p>
          <a:p>
            <a:pPr marL="342900" indent="-342900">
              <a:buFont typeface="Arial" panose="020B0604020202020204" pitchFamily="34" charset="0"/>
              <a:buChar char="•"/>
            </a:pPr>
            <a:endParaRPr lang="en-US" dirty="0"/>
          </a:p>
          <a:p>
            <a:endParaRPr lang="en-US" dirty="0"/>
          </a:p>
        </p:txBody>
      </p:sp>
      <p:grpSp>
        <p:nvGrpSpPr>
          <p:cNvPr id="6" name="Google Shape;491;p39">
            <a:extLst>
              <a:ext uri="{FF2B5EF4-FFF2-40B4-BE49-F238E27FC236}">
                <a16:creationId xmlns:a16="http://schemas.microsoft.com/office/drawing/2014/main" id="{FE7829F3-8BD4-4DE8-BFFB-DABAE897D263}"/>
              </a:ext>
            </a:extLst>
          </p:cNvPr>
          <p:cNvGrpSpPr/>
          <p:nvPr/>
        </p:nvGrpSpPr>
        <p:grpSpPr>
          <a:xfrm>
            <a:off x="252634" y="1062872"/>
            <a:ext cx="789781" cy="676249"/>
            <a:chOff x="1934025" y="1001650"/>
            <a:chExt cx="415300" cy="355600"/>
          </a:xfrm>
        </p:grpSpPr>
        <p:sp>
          <p:nvSpPr>
            <p:cNvPr id="7" name="Google Shape;492;p39">
              <a:extLst>
                <a:ext uri="{FF2B5EF4-FFF2-40B4-BE49-F238E27FC236}">
                  <a16:creationId xmlns:a16="http://schemas.microsoft.com/office/drawing/2014/main" id="{B9D695B8-5623-46C5-B5FD-49BC53FE3BCA}"/>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3;p39">
              <a:extLst>
                <a:ext uri="{FF2B5EF4-FFF2-40B4-BE49-F238E27FC236}">
                  <a16:creationId xmlns:a16="http://schemas.microsoft.com/office/drawing/2014/main" id="{B645CF7B-3E56-47F4-B780-31D32542E545}"/>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94;p39">
              <a:extLst>
                <a:ext uri="{FF2B5EF4-FFF2-40B4-BE49-F238E27FC236}">
                  <a16:creationId xmlns:a16="http://schemas.microsoft.com/office/drawing/2014/main" id="{D7EE4E66-DE31-4534-8B70-A6CC5D6A5C03}"/>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5;p39">
              <a:extLst>
                <a:ext uri="{FF2B5EF4-FFF2-40B4-BE49-F238E27FC236}">
                  <a16:creationId xmlns:a16="http://schemas.microsoft.com/office/drawing/2014/main" id="{DCB49D94-F604-44E1-A11C-F4CED16D5F51}"/>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descr="Icon&#10;&#10;Description automatically generated">
            <a:extLst>
              <a:ext uri="{FF2B5EF4-FFF2-40B4-BE49-F238E27FC236}">
                <a16:creationId xmlns:a16="http://schemas.microsoft.com/office/drawing/2014/main" id="{AD5E7102-11BA-49F4-9AFC-BE521ED921DE}"/>
              </a:ext>
            </a:extLst>
          </p:cNvPr>
          <p:cNvPicPr>
            <a:picLocks noChangeAspect="1"/>
          </p:cNvPicPr>
          <p:nvPr/>
        </p:nvPicPr>
        <p:blipFill>
          <a:blip r:embed="rId2"/>
          <a:stretch>
            <a:fillRect/>
          </a:stretch>
        </p:blipFill>
        <p:spPr>
          <a:xfrm>
            <a:off x="8776903" y="1688155"/>
            <a:ext cx="2663876" cy="3835385"/>
          </a:xfrm>
          <a:prstGeom prst="rect">
            <a:avLst/>
          </a:prstGeom>
        </p:spPr>
      </p:pic>
      <p:pic>
        <p:nvPicPr>
          <p:cNvPr id="13" name="Picture 12" descr="Icon&#10;&#10;Description automatically generated">
            <a:extLst>
              <a:ext uri="{FF2B5EF4-FFF2-40B4-BE49-F238E27FC236}">
                <a16:creationId xmlns:a16="http://schemas.microsoft.com/office/drawing/2014/main" id="{DE6B5A96-3862-4E20-8C29-EAA1025BB4FB}"/>
              </a:ext>
            </a:extLst>
          </p:cNvPr>
          <p:cNvPicPr>
            <a:picLocks noChangeAspect="1"/>
          </p:cNvPicPr>
          <p:nvPr/>
        </p:nvPicPr>
        <p:blipFill>
          <a:blip r:embed="rId3"/>
          <a:stretch>
            <a:fillRect/>
          </a:stretch>
        </p:blipFill>
        <p:spPr>
          <a:xfrm flipH="1">
            <a:off x="10461240" y="3839048"/>
            <a:ext cx="376431" cy="309828"/>
          </a:xfrm>
          <a:prstGeom prst="rect">
            <a:avLst/>
          </a:prstGeom>
        </p:spPr>
      </p:pic>
    </p:spTree>
    <p:extLst>
      <p:ext uri="{BB962C8B-B14F-4D97-AF65-F5344CB8AC3E}">
        <p14:creationId xmlns:p14="http://schemas.microsoft.com/office/powerpoint/2010/main" val="30759886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487E38-89B7-4725-B320-F4165E07F567}"/>
              </a:ext>
            </a:extLst>
          </p:cNvPr>
          <p:cNvSpPr>
            <a:spLocks noGrp="1"/>
          </p:cNvSpPr>
          <p:nvPr>
            <p:ph type="body" sz="quarter" idx="13"/>
          </p:nvPr>
        </p:nvSpPr>
        <p:spPr>
          <a:xfrm>
            <a:off x="1639836" y="1145328"/>
            <a:ext cx="5745702" cy="1381662"/>
          </a:xfrm>
        </p:spPr>
        <p:txBody>
          <a:bodyPr/>
          <a:lstStyle/>
          <a:p>
            <a:r>
              <a:rPr lang="en-US" dirty="0"/>
              <a:t>PARTNERSHIP</a:t>
            </a:r>
          </a:p>
        </p:txBody>
      </p:sp>
      <p:sp>
        <p:nvSpPr>
          <p:cNvPr id="3" name="Text Placeholder 2">
            <a:extLst>
              <a:ext uri="{FF2B5EF4-FFF2-40B4-BE49-F238E27FC236}">
                <a16:creationId xmlns:a16="http://schemas.microsoft.com/office/drawing/2014/main" id="{AF3BDD7D-C988-430A-9177-DBDCD6063F97}"/>
              </a:ext>
            </a:extLst>
          </p:cNvPr>
          <p:cNvSpPr>
            <a:spLocks noGrp="1"/>
          </p:cNvSpPr>
          <p:nvPr>
            <p:ph type="body" sz="quarter" idx="14"/>
          </p:nvPr>
        </p:nvSpPr>
        <p:spPr>
          <a:xfrm>
            <a:off x="115824" y="2469183"/>
            <a:ext cx="7981696" cy="3644887"/>
          </a:xfrm>
        </p:spPr>
        <p:txBody>
          <a:bodyPr/>
          <a:lstStyle/>
          <a:p>
            <a:pPr marL="342900" indent="-342900">
              <a:buFont typeface="Arial" panose="020B0604020202020204" pitchFamily="34" charset="0"/>
              <a:buChar char="•"/>
            </a:pPr>
            <a:r>
              <a:rPr lang="en-GB" b="0" i="0" dirty="0">
                <a:solidFill>
                  <a:srgbClr val="373737"/>
                </a:solidFill>
                <a:effectLst/>
              </a:rPr>
              <a:t>Partnership is an "association of two or more persons to carry on as co-owners of a business for profit." </a:t>
            </a:r>
          </a:p>
          <a:p>
            <a:pPr marL="342900" indent="-342900">
              <a:buFont typeface="Arial" panose="020B0604020202020204" pitchFamily="34" charset="0"/>
              <a:buChar char="•"/>
            </a:pPr>
            <a:r>
              <a:rPr lang="en-GB" b="0" i="0" dirty="0">
                <a:solidFill>
                  <a:srgbClr val="373737"/>
                </a:solidFill>
                <a:effectLst/>
              </a:rPr>
              <a:t>Frequently, you may decide to take on a partner because they has skills or expertise that you may lack. </a:t>
            </a:r>
          </a:p>
          <a:p>
            <a:pPr marL="342900" indent="-342900">
              <a:buFont typeface="Arial" panose="020B0604020202020204" pitchFamily="34" charset="0"/>
              <a:buChar char="•"/>
            </a:pPr>
            <a:r>
              <a:rPr lang="en-GB" b="0" i="0" dirty="0">
                <a:solidFill>
                  <a:srgbClr val="373737"/>
                </a:solidFill>
                <a:effectLst/>
              </a:rPr>
              <a:t>However, take special care in choosing a suitable partner. Don't select the first person that offers to make an investment in your company. </a:t>
            </a:r>
          </a:p>
          <a:p>
            <a:pPr marL="342900" indent="-342900">
              <a:buFont typeface="Arial" panose="020B0604020202020204" pitchFamily="34" charset="0"/>
              <a:buChar char="•"/>
            </a:pPr>
            <a:r>
              <a:rPr lang="en-GB" b="0" i="0" dirty="0">
                <a:solidFill>
                  <a:srgbClr val="373737"/>
                </a:solidFill>
                <a:effectLst/>
              </a:rPr>
              <a:t>A partnership is a marriage in many ways; take the time and put in the effort to pick a partner.  Many businesses has had to close its doors because the business union did not work.</a:t>
            </a:r>
            <a:endParaRPr lang="en-US" dirty="0"/>
          </a:p>
          <a:p>
            <a:endParaRPr lang="en-US" dirty="0"/>
          </a:p>
        </p:txBody>
      </p:sp>
      <p:grpSp>
        <p:nvGrpSpPr>
          <p:cNvPr id="6" name="Google Shape;491;p39">
            <a:extLst>
              <a:ext uri="{FF2B5EF4-FFF2-40B4-BE49-F238E27FC236}">
                <a16:creationId xmlns:a16="http://schemas.microsoft.com/office/drawing/2014/main" id="{FE7829F3-8BD4-4DE8-BFFB-DABAE897D263}"/>
              </a:ext>
            </a:extLst>
          </p:cNvPr>
          <p:cNvGrpSpPr/>
          <p:nvPr/>
        </p:nvGrpSpPr>
        <p:grpSpPr>
          <a:xfrm>
            <a:off x="252634" y="1062872"/>
            <a:ext cx="789781" cy="676249"/>
            <a:chOff x="1934025" y="1001650"/>
            <a:chExt cx="415300" cy="355600"/>
          </a:xfrm>
        </p:grpSpPr>
        <p:sp>
          <p:nvSpPr>
            <p:cNvPr id="7" name="Google Shape;492;p39">
              <a:extLst>
                <a:ext uri="{FF2B5EF4-FFF2-40B4-BE49-F238E27FC236}">
                  <a16:creationId xmlns:a16="http://schemas.microsoft.com/office/drawing/2014/main" id="{B9D695B8-5623-46C5-B5FD-49BC53FE3BCA}"/>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3;p39">
              <a:extLst>
                <a:ext uri="{FF2B5EF4-FFF2-40B4-BE49-F238E27FC236}">
                  <a16:creationId xmlns:a16="http://schemas.microsoft.com/office/drawing/2014/main" id="{B645CF7B-3E56-47F4-B780-31D32542E545}"/>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94;p39">
              <a:extLst>
                <a:ext uri="{FF2B5EF4-FFF2-40B4-BE49-F238E27FC236}">
                  <a16:creationId xmlns:a16="http://schemas.microsoft.com/office/drawing/2014/main" id="{D7EE4E66-DE31-4534-8B70-A6CC5D6A5C03}"/>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95;p39">
              <a:extLst>
                <a:ext uri="{FF2B5EF4-FFF2-40B4-BE49-F238E27FC236}">
                  <a16:creationId xmlns:a16="http://schemas.microsoft.com/office/drawing/2014/main" id="{DCB49D94-F604-44E1-A11C-F4CED16D5F51}"/>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roup 13">
            <a:extLst>
              <a:ext uri="{FF2B5EF4-FFF2-40B4-BE49-F238E27FC236}">
                <a16:creationId xmlns:a16="http://schemas.microsoft.com/office/drawing/2014/main" id="{30F6A526-9D5A-4B6A-9345-CF85D48D89AA}"/>
              </a:ext>
            </a:extLst>
          </p:cNvPr>
          <p:cNvGrpSpPr/>
          <p:nvPr/>
        </p:nvGrpSpPr>
        <p:grpSpPr>
          <a:xfrm>
            <a:off x="8723361" y="2925527"/>
            <a:ext cx="3468639" cy="2154473"/>
            <a:chOff x="7270481" y="2813767"/>
            <a:chExt cx="2143845" cy="1254125"/>
          </a:xfrm>
        </p:grpSpPr>
        <p:pic>
          <p:nvPicPr>
            <p:cNvPr id="15" name="Picture 14" descr="Icon&#10;&#10;Description automatically generated">
              <a:extLst>
                <a:ext uri="{FF2B5EF4-FFF2-40B4-BE49-F238E27FC236}">
                  <a16:creationId xmlns:a16="http://schemas.microsoft.com/office/drawing/2014/main" id="{A908B638-C628-4BFF-8147-B12EAC19677B}"/>
                </a:ext>
              </a:extLst>
            </p:cNvPr>
            <p:cNvPicPr>
              <a:picLocks noChangeAspect="1"/>
            </p:cNvPicPr>
            <p:nvPr/>
          </p:nvPicPr>
          <p:blipFill>
            <a:blip r:embed="rId2"/>
            <a:stretch>
              <a:fillRect/>
            </a:stretch>
          </p:blipFill>
          <p:spPr>
            <a:xfrm>
              <a:off x="7270481" y="2813767"/>
              <a:ext cx="2143845" cy="1254125"/>
            </a:xfrm>
            <a:prstGeom prst="rect">
              <a:avLst/>
            </a:prstGeom>
          </p:spPr>
        </p:pic>
        <p:pic>
          <p:nvPicPr>
            <p:cNvPr id="16" name="Picture 15" descr="Icon&#10;&#10;Description automatically generated">
              <a:extLst>
                <a:ext uri="{FF2B5EF4-FFF2-40B4-BE49-F238E27FC236}">
                  <a16:creationId xmlns:a16="http://schemas.microsoft.com/office/drawing/2014/main" id="{E7530FBA-EA57-4D63-9F13-1B2EE52EDAD6}"/>
                </a:ext>
              </a:extLst>
            </p:cNvPr>
            <p:cNvPicPr>
              <a:picLocks noChangeAspect="1"/>
            </p:cNvPicPr>
            <p:nvPr/>
          </p:nvPicPr>
          <p:blipFill>
            <a:blip r:embed="rId3"/>
            <a:stretch>
              <a:fillRect/>
            </a:stretch>
          </p:blipFill>
          <p:spPr>
            <a:xfrm>
              <a:off x="7503498" y="3106283"/>
              <a:ext cx="194895" cy="212551"/>
            </a:xfrm>
            <a:prstGeom prst="rect">
              <a:avLst/>
            </a:prstGeom>
          </p:spPr>
        </p:pic>
        <p:pic>
          <p:nvPicPr>
            <p:cNvPr id="17" name="Picture 16" descr="Icon&#10;&#10;Description automatically generated">
              <a:extLst>
                <a:ext uri="{FF2B5EF4-FFF2-40B4-BE49-F238E27FC236}">
                  <a16:creationId xmlns:a16="http://schemas.microsoft.com/office/drawing/2014/main" id="{C26E6487-34C3-4C2A-9B05-F8BA5B41147C}"/>
                </a:ext>
              </a:extLst>
            </p:cNvPr>
            <p:cNvPicPr>
              <a:picLocks noChangeAspect="1"/>
            </p:cNvPicPr>
            <p:nvPr/>
          </p:nvPicPr>
          <p:blipFill>
            <a:blip r:embed="rId3"/>
            <a:stretch>
              <a:fillRect/>
            </a:stretch>
          </p:blipFill>
          <p:spPr>
            <a:xfrm flipH="1">
              <a:off x="9106308" y="3016934"/>
              <a:ext cx="194895" cy="212551"/>
            </a:xfrm>
            <a:prstGeom prst="rect">
              <a:avLst/>
            </a:prstGeom>
          </p:spPr>
        </p:pic>
      </p:grpSp>
    </p:spTree>
    <p:extLst>
      <p:ext uri="{BB962C8B-B14F-4D97-AF65-F5344CB8AC3E}">
        <p14:creationId xmlns:p14="http://schemas.microsoft.com/office/powerpoint/2010/main" val="1533623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BBA10-6976-4260-A1D8-47815D13D4E1}"/>
              </a:ext>
            </a:extLst>
          </p:cNvPr>
          <p:cNvSpPr>
            <a:spLocks noGrp="1"/>
          </p:cNvSpPr>
          <p:nvPr>
            <p:ph type="body" sz="quarter" idx="13"/>
          </p:nvPr>
        </p:nvSpPr>
        <p:spPr>
          <a:xfrm>
            <a:off x="1560588" y="1133589"/>
            <a:ext cx="8817148" cy="1211064"/>
          </a:xfrm>
        </p:spPr>
        <p:txBody>
          <a:bodyPr>
            <a:normAutofit/>
          </a:bodyPr>
          <a:lstStyle/>
          <a:p>
            <a:r>
              <a:rPr lang="bs-Latn-BA" dirty="0"/>
              <a:t>LIMITED COMPANY</a:t>
            </a:r>
            <a:endParaRPr lang="bs-Latn-BA" dirty="0">
              <a:solidFill>
                <a:srgbClr val="56C6E5"/>
              </a:solidFill>
            </a:endParaRPr>
          </a:p>
        </p:txBody>
      </p:sp>
      <p:sp>
        <p:nvSpPr>
          <p:cNvPr id="3" name="Text Placeholder 2">
            <a:extLst>
              <a:ext uri="{FF2B5EF4-FFF2-40B4-BE49-F238E27FC236}">
                <a16:creationId xmlns:a16="http://schemas.microsoft.com/office/drawing/2014/main" id="{3F41641E-4535-4EAA-8FC7-A50C1A5405A2}"/>
              </a:ext>
            </a:extLst>
          </p:cNvPr>
          <p:cNvSpPr>
            <a:spLocks noGrp="1"/>
          </p:cNvSpPr>
          <p:nvPr>
            <p:ph type="body" sz="quarter" idx="14"/>
          </p:nvPr>
        </p:nvSpPr>
        <p:spPr>
          <a:xfrm>
            <a:off x="1639836" y="2158905"/>
            <a:ext cx="8817149" cy="3001108"/>
          </a:xfrm>
        </p:spPr>
        <p:txBody>
          <a:bodyPr/>
          <a:lstStyle/>
          <a:p>
            <a:r>
              <a:rPr lang="en-IE" dirty="0">
                <a:solidFill>
                  <a:srgbClr val="56C6E5"/>
                </a:solidFill>
              </a:rPr>
              <a:t>Limited Companies </a:t>
            </a:r>
            <a:r>
              <a:rPr lang="en-IE" dirty="0">
                <a:solidFill>
                  <a:schemeClr val="tx1"/>
                </a:solidFill>
              </a:rPr>
              <a:t>are separate legal entities. This means that your potential creditors can only claim against the assets of your company.</a:t>
            </a:r>
          </a:p>
          <a:p>
            <a:r>
              <a:rPr lang="en-US" dirty="0">
                <a:solidFill>
                  <a:srgbClr val="EC2179"/>
                </a:solidFill>
              </a:rPr>
              <a:t>ADVANTAGES</a:t>
            </a:r>
          </a:p>
          <a:p>
            <a:pPr marL="342900" indent="-342900">
              <a:buFont typeface="Arial" panose="020B0604020202020204" pitchFamily="34" charset="0"/>
              <a:buChar char="•"/>
            </a:pPr>
            <a:r>
              <a:rPr lang="en-US" dirty="0">
                <a:solidFill>
                  <a:schemeClr val="tx1"/>
                </a:solidFill>
              </a:rPr>
              <a:t>Limited Liability protects the personal wealth of a private company’s shareholders and does not put personal assets at risk</a:t>
            </a:r>
          </a:p>
          <a:p>
            <a:pPr marL="342900" indent="-342900">
              <a:buFont typeface="Arial" panose="020B0604020202020204" pitchFamily="34" charset="0"/>
              <a:buChar char="•"/>
            </a:pPr>
            <a:r>
              <a:rPr lang="en-US" dirty="0">
                <a:solidFill>
                  <a:schemeClr val="tx1"/>
                </a:solidFill>
              </a:rPr>
              <a:t>Company directors can avail of excellent tax breaks or pensions</a:t>
            </a:r>
          </a:p>
          <a:p>
            <a:r>
              <a:rPr lang="en-US" dirty="0">
                <a:solidFill>
                  <a:srgbClr val="F26B27"/>
                </a:solidFill>
              </a:rPr>
              <a:t>DISADVANAGES</a:t>
            </a:r>
          </a:p>
          <a:p>
            <a:pPr marL="3556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chemeClr val="tx1"/>
                </a:solidFill>
                <a:effectLst/>
                <a:uLnTx/>
                <a:uFillTx/>
                <a:latin typeface="Calibri" panose="020F0502020204030204"/>
                <a:ea typeface="+mn-ea"/>
                <a:cs typeface="+mn-cs"/>
              </a:rPr>
              <a:t>Increased legal compliance; file annual returns, get accounts audited, tax and labour laws are also applicable</a:t>
            </a:r>
          </a:p>
          <a:p>
            <a:pPr marL="3556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solidFill>
                  <a:schemeClr val="tx1"/>
                </a:solidFill>
                <a:effectLst/>
                <a:uLnTx/>
                <a:uFillTx/>
                <a:latin typeface="Calibri" panose="020F0502020204030204"/>
                <a:ea typeface="+mn-ea"/>
                <a:cs typeface="+mn-cs"/>
              </a:rPr>
              <a:t>Requires a minimum of two persons; to act as director and shareholder so personal control is limited.</a:t>
            </a:r>
          </a:p>
          <a:p>
            <a:endParaRPr lang="en-US" dirty="0"/>
          </a:p>
          <a:p>
            <a:endParaRPr lang="en-US" dirty="0"/>
          </a:p>
          <a:p>
            <a:pPr marL="342900" indent="-342900">
              <a:buFont typeface="Arial" panose="020B0604020202020204" pitchFamily="34" charset="0"/>
              <a:buChar char="•"/>
            </a:pPr>
            <a:endParaRPr lang="en-US" dirty="0"/>
          </a:p>
        </p:txBody>
      </p:sp>
      <p:grpSp>
        <p:nvGrpSpPr>
          <p:cNvPr id="4" name="Google Shape;491;p39">
            <a:extLst>
              <a:ext uri="{FF2B5EF4-FFF2-40B4-BE49-F238E27FC236}">
                <a16:creationId xmlns:a16="http://schemas.microsoft.com/office/drawing/2014/main" id="{5142BC5B-222D-4CC2-A531-86A1AD920E96}"/>
              </a:ext>
            </a:extLst>
          </p:cNvPr>
          <p:cNvGrpSpPr/>
          <p:nvPr/>
        </p:nvGrpSpPr>
        <p:grpSpPr>
          <a:xfrm>
            <a:off x="252634" y="1062872"/>
            <a:ext cx="789781" cy="676249"/>
            <a:chOff x="1934025" y="1001650"/>
            <a:chExt cx="415300" cy="355600"/>
          </a:xfrm>
        </p:grpSpPr>
        <p:sp>
          <p:nvSpPr>
            <p:cNvPr id="5" name="Google Shape;492;p39">
              <a:extLst>
                <a:ext uri="{FF2B5EF4-FFF2-40B4-BE49-F238E27FC236}">
                  <a16:creationId xmlns:a16="http://schemas.microsoft.com/office/drawing/2014/main" id="{11F9F103-D2CC-4F1F-803D-35DFE8DFEE86}"/>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4663C82E-D946-4774-AF57-082B8C5BE8D1}"/>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6F52A949-74F9-437B-B803-F73EFCC7E8E4}"/>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86C67D78-149C-4F1E-A8E7-6041DA06035A}"/>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3464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3ED789-A22C-442A-9DD3-B6DF03A40FB2}"/>
              </a:ext>
            </a:extLst>
          </p:cNvPr>
          <p:cNvSpPr>
            <a:spLocks noGrp="1"/>
          </p:cNvSpPr>
          <p:nvPr>
            <p:ph type="body" sz="quarter" idx="13"/>
          </p:nvPr>
        </p:nvSpPr>
        <p:spPr/>
        <p:txBody>
          <a:bodyPr/>
          <a:lstStyle/>
          <a:p>
            <a:r>
              <a:rPr lang="en-US" dirty="0"/>
              <a:t>SOLE TRADER VS PRIVATE LIMITED COMPANY</a:t>
            </a:r>
          </a:p>
          <a:p>
            <a:endParaRPr lang="en-US" dirty="0"/>
          </a:p>
        </p:txBody>
      </p:sp>
      <p:grpSp>
        <p:nvGrpSpPr>
          <p:cNvPr id="4" name="Google Shape;491;p39">
            <a:extLst>
              <a:ext uri="{FF2B5EF4-FFF2-40B4-BE49-F238E27FC236}">
                <a16:creationId xmlns:a16="http://schemas.microsoft.com/office/drawing/2014/main" id="{5F64945C-44D5-484D-A327-FA761D28061A}"/>
              </a:ext>
            </a:extLst>
          </p:cNvPr>
          <p:cNvGrpSpPr/>
          <p:nvPr/>
        </p:nvGrpSpPr>
        <p:grpSpPr>
          <a:xfrm>
            <a:off x="252634" y="1062872"/>
            <a:ext cx="789781" cy="676249"/>
            <a:chOff x="1934025" y="1001650"/>
            <a:chExt cx="415300" cy="355600"/>
          </a:xfrm>
        </p:grpSpPr>
        <p:sp>
          <p:nvSpPr>
            <p:cNvPr id="5" name="Google Shape;492;p39">
              <a:extLst>
                <a:ext uri="{FF2B5EF4-FFF2-40B4-BE49-F238E27FC236}">
                  <a16:creationId xmlns:a16="http://schemas.microsoft.com/office/drawing/2014/main" id="{97F02A2C-9515-405B-8E3E-BD94F756048A}"/>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D8565C9D-88DF-4829-9F9B-6313CDBE76AB}"/>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5815F875-D2EE-4674-ACF5-7B8A3B976B45}"/>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2AFE0C06-7B49-444A-B279-D3267B65BCBD}"/>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 Placeholder 1">
            <a:extLst>
              <a:ext uri="{FF2B5EF4-FFF2-40B4-BE49-F238E27FC236}">
                <a16:creationId xmlns:a16="http://schemas.microsoft.com/office/drawing/2014/main" id="{5E427000-E65E-4C76-8B14-A138DB7337D0}"/>
              </a:ext>
            </a:extLst>
          </p:cNvPr>
          <p:cNvSpPr txBox="1">
            <a:spLocks/>
          </p:cNvSpPr>
          <p:nvPr/>
        </p:nvSpPr>
        <p:spPr>
          <a:xfrm>
            <a:off x="1486241" y="2051822"/>
            <a:ext cx="5310800" cy="467551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buNone/>
            </a:pPr>
            <a:r>
              <a:rPr lang="en-US" sz="4400" b="1" dirty="0">
                <a:solidFill>
                  <a:srgbClr val="D477B3"/>
                </a:solidFill>
              </a:rPr>
              <a:t>SOLE TRADER</a:t>
            </a:r>
          </a:p>
          <a:p>
            <a:pPr marL="457200" indent="-457200">
              <a:lnSpc>
                <a:spcPct val="120000"/>
              </a:lnSpc>
              <a:spcBef>
                <a:spcPts val="0"/>
              </a:spcBef>
              <a:buClr>
                <a:srgbClr val="FF0000"/>
              </a:buClr>
              <a:buFont typeface="Calibri" panose="020F0502020204030204" pitchFamily="34" charset="0"/>
              <a:buChar char="×"/>
            </a:pPr>
            <a:r>
              <a:rPr lang="en-IE" sz="4400" dirty="0"/>
              <a:t>All your profits are taxed as your income</a:t>
            </a:r>
          </a:p>
          <a:p>
            <a:pPr marL="457200" indent="-457200">
              <a:lnSpc>
                <a:spcPct val="120000"/>
              </a:lnSpc>
              <a:spcBef>
                <a:spcPts val="0"/>
              </a:spcBef>
              <a:buClr>
                <a:srgbClr val="FF0000"/>
              </a:buClr>
              <a:buFont typeface="Calibri" panose="020F0502020204030204" pitchFamily="34" charset="0"/>
              <a:buChar char="×"/>
            </a:pPr>
            <a:r>
              <a:rPr lang="en-IE" sz="4400" dirty="0"/>
              <a:t>Personally liable for debts</a:t>
            </a:r>
          </a:p>
          <a:p>
            <a:pPr marL="457200" indent="-457200">
              <a:lnSpc>
                <a:spcPct val="120000"/>
              </a:lnSpc>
              <a:spcBef>
                <a:spcPts val="0"/>
              </a:spcBef>
              <a:buClr>
                <a:srgbClr val="FF0000"/>
              </a:buClr>
              <a:buFont typeface="Calibri" panose="020F0502020204030204" pitchFamily="34" charset="0"/>
              <a:buChar char="×"/>
            </a:pPr>
            <a:r>
              <a:rPr lang="en-IE" sz="4400" dirty="0"/>
              <a:t>Lower tax credit than employees</a:t>
            </a:r>
          </a:p>
          <a:p>
            <a:pPr marL="457200" indent="-457200">
              <a:lnSpc>
                <a:spcPct val="120000"/>
              </a:lnSpc>
              <a:spcBef>
                <a:spcPts val="0"/>
              </a:spcBef>
              <a:buClr>
                <a:srgbClr val="FF0000"/>
              </a:buClr>
              <a:buFont typeface="Calibri" panose="020F0502020204030204" pitchFamily="34" charset="0"/>
              <a:buChar char="×"/>
            </a:pPr>
            <a:r>
              <a:rPr lang="en-IE" sz="4400" dirty="0"/>
              <a:t>You still need to prepare a tax return each year</a:t>
            </a:r>
          </a:p>
          <a:p>
            <a:pPr marL="457200" indent="-457200">
              <a:lnSpc>
                <a:spcPct val="120000"/>
              </a:lnSpc>
              <a:spcBef>
                <a:spcPts val="0"/>
              </a:spcBef>
              <a:buClr>
                <a:srgbClr val="00B050"/>
              </a:buClr>
              <a:buFont typeface="Wingdings" panose="05000000000000000000" pitchFamily="2" charset="2"/>
              <a:buChar char="ü"/>
            </a:pPr>
            <a:r>
              <a:rPr lang="en-IE" sz="4400" dirty="0"/>
              <a:t>Simple to set up &amp; shut down</a:t>
            </a:r>
          </a:p>
          <a:p>
            <a:pPr marL="457200" indent="-457200">
              <a:lnSpc>
                <a:spcPct val="120000"/>
              </a:lnSpc>
              <a:spcBef>
                <a:spcPts val="0"/>
              </a:spcBef>
              <a:buClr>
                <a:srgbClr val="00B050"/>
              </a:buClr>
              <a:buFont typeface="Wingdings" panose="05000000000000000000" pitchFamily="2" charset="2"/>
              <a:buChar char="ü"/>
            </a:pPr>
            <a:r>
              <a:rPr lang="en-IE" sz="4400" dirty="0"/>
              <a:t>Less legal filings compared to a Limited Company</a:t>
            </a:r>
          </a:p>
        </p:txBody>
      </p:sp>
      <p:sp>
        <p:nvSpPr>
          <p:cNvPr id="10" name="Text Placeholder 2">
            <a:extLst>
              <a:ext uri="{FF2B5EF4-FFF2-40B4-BE49-F238E27FC236}">
                <a16:creationId xmlns:a16="http://schemas.microsoft.com/office/drawing/2014/main" id="{60FC4C21-6918-466F-B545-CD97B2283610}"/>
              </a:ext>
            </a:extLst>
          </p:cNvPr>
          <p:cNvSpPr txBox="1">
            <a:spLocks/>
          </p:cNvSpPr>
          <p:nvPr/>
        </p:nvSpPr>
        <p:spPr>
          <a:xfrm>
            <a:off x="6797041" y="2051822"/>
            <a:ext cx="4802601" cy="440639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IE" sz="2400" b="1" dirty="0">
                <a:solidFill>
                  <a:srgbClr val="D477B3"/>
                </a:solidFill>
              </a:rPr>
              <a:t>PRIVATE LIMITED COMPANY</a:t>
            </a:r>
          </a:p>
          <a:p>
            <a:pPr marL="342900" indent="-342900">
              <a:lnSpc>
                <a:spcPct val="100000"/>
              </a:lnSpc>
              <a:spcBef>
                <a:spcPts val="0"/>
              </a:spcBef>
              <a:buClr>
                <a:srgbClr val="FF0000"/>
              </a:buClr>
              <a:buFont typeface="Calibri" panose="020F0502020204030204" pitchFamily="34" charset="0"/>
              <a:buChar char="×"/>
            </a:pPr>
            <a:r>
              <a:rPr lang="en-IE" sz="2400" dirty="0"/>
              <a:t>More corporate filings and deadlines </a:t>
            </a:r>
          </a:p>
          <a:p>
            <a:pPr marL="342900" indent="-342900">
              <a:lnSpc>
                <a:spcPct val="100000"/>
              </a:lnSpc>
              <a:spcBef>
                <a:spcPts val="0"/>
              </a:spcBef>
              <a:buClr>
                <a:srgbClr val="FF0000"/>
              </a:buClr>
              <a:buFont typeface="Calibri" panose="020F0502020204030204" pitchFamily="34" charset="0"/>
              <a:buChar char="×"/>
            </a:pPr>
            <a:r>
              <a:rPr lang="en-IE" sz="2400" dirty="0"/>
              <a:t>Large fines and penalties for non-compliance </a:t>
            </a:r>
          </a:p>
          <a:p>
            <a:pPr marL="342900" indent="-342900">
              <a:lnSpc>
                <a:spcPct val="100000"/>
              </a:lnSpc>
              <a:spcBef>
                <a:spcPts val="0"/>
              </a:spcBef>
              <a:buClr>
                <a:srgbClr val="FF0000"/>
              </a:buClr>
              <a:buFont typeface="Calibri" panose="020F0502020204030204" pitchFamily="34" charset="0"/>
              <a:buChar char="×"/>
            </a:pPr>
            <a:r>
              <a:rPr lang="en-IE" sz="2400" dirty="0"/>
              <a:t>Longer and more expensive to set up than a Sole Trader</a:t>
            </a:r>
          </a:p>
          <a:p>
            <a:pPr marL="342900" indent="-342900">
              <a:lnSpc>
                <a:spcPct val="100000"/>
              </a:lnSpc>
              <a:spcBef>
                <a:spcPts val="0"/>
              </a:spcBef>
              <a:buClr>
                <a:srgbClr val="00B050"/>
              </a:buClr>
              <a:buFont typeface="Wingdings" panose="05000000000000000000" pitchFamily="2" charset="2"/>
              <a:buChar char="ü"/>
            </a:pPr>
            <a:r>
              <a:rPr lang="en-IE" sz="2400" dirty="0"/>
              <a:t>Low tax rate of profits</a:t>
            </a:r>
          </a:p>
          <a:p>
            <a:pPr marL="342900" indent="-342900">
              <a:lnSpc>
                <a:spcPct val="100000"/>
              </a:lnSpc>
              <a:spcBef>
                <a:spcPts val="0"/>
              </a:spcBef>
              <a:buClr>
                <a:srgbClr val="00B050"/>
              </a:buClr>
              <a:buFont typeface="Wingdings" panose="05000000000000000000" pitchFamily="2" charset="2"/>
              <a:buChar char="ü"/>
            </a:pPr>
            <a:r>
              <a:rPr lang="en-IE" sz="2400" dirty="0"/>
              <a:t>More tax reliefs and benefits</a:t>
            </a:r>
          </a:p>
          <a:p>
            <a:pPr marL="342900" indent="-342900">
              <a:lnSpc>
                <a:spcPct val="100000"/>
              </a:lnSpc>
              <a:spcBef>
                <a:spcPts val="0"/>
              </a:spcBef>
              <a:buClr>
                <a:srgbClr val="00B050"/>
              </a:buClr>
              <a:buFont typeface="Wingdings" panose="05000000000000000000" pitchFamily="2" charset="2"/>
              <a:buChar char="ü"/>
            </a:pPr>
            <a:r>
              <a:rPr lang="en-IE" sz="2400" dirty="0"/>
              <a:t>Credibility for funders </a:t>
            </a:r>
          </a:p>
          <a:p>
            <a:pPr marL="342900" indent="-342900">
              <a:lnSpc>
                <a:spcPct val="100000"/>
              </a:lnSpc>
              <a:spcBef>
                <a:spcPts val="0"/>
              </a:spcBef>
              <a:buClr>
                <a:srgbClr val="00B050"/>
              </a:buClr>
              <a:buFont typeface="Wingdings" panose="05000000000000000000" pitchFamily="2" charset="2"/>
              <a:buChar char="ü"/>
            </a:pPr>
            <a:r>
              <a:rPr lang="en-IE" sz="2400" dirty="0"/>
              <a:t>Protection of private assets</a:t>
            </a:r>
          </a:p>
          <a:p>
            <a:pPr>
              <a:lnSpc>
                <a:spcPct val="100000"/>
              </a:lnSpc>
              <a:spcBef>
                <a:spcPts val="0"/>
              </a:spcBef>
            </a:pPr>
            <a:endParaRPr lang="en-IE" sz="2400" dirty="0"/>
          </a:p>
        </p:txBody>
      </p:sp>
    </p:spTree>
    <p:extLst>
      <p:ext uri="{BB962C8B-B14F-4D97-AF65-F5344CB8AC3E}">
        <p14:creationId xmlns:p14="http://schemas.microsoft.com/office/powerpoint/2010/main" val="1513589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41641E-4535-4EAA-8FC7-A50C1A5405A2}"/>
              </a:ext>
            </a:extLst>
          </p:cNvPr>
          <p:cNvSpPr>
            <a:spLocks noGrp="1"/>
          </p:cNvSpPr>
          <p:nvPr>
            <p:ph type="body" sz="quarter" idx="14"/>
          </p:nvPr>
        </p:nvSpPr>
        <p:spPr>
          <a:xfrm>
            <a:off x="1639836" y="2108105"/>
            <a:ext cx="8817149" cy="3001108"/>
          </a:xfrm>
        </p:spPr>
        <p:txBody>
          <a:bodyPr/>
          <a:lstStyle/>
          <a:p>
            <a:r>
              <a:rPr lang="bs-Latn-BA" dirty="0"/>
              <a:t>Here are some i</a:t>
            </a:r>
            <a:r>
              <a:rPr lang="en-US" dirty="0" err="1"/>
              <a:t>nteresting</a:t>
            </a:r>
            <a:r>
              <a:rPr lang="en-US" dirty="0"/>
              <a:t> business structures that may support your start up in a more creative way</a:t>
            </a:r>
            <a:r>
              <a:rPr lang="bs-Latn-BA" dirty="0"/>
              <a:t>:</a:t>
            </a:r>
            <a:endParaRPr lang="en-US" dirty="0"/>
          </a:p>
          <a:p>
            <a:pPr marL="342900" indent="-342900">
              <a:buClr>
                <a:srgbClr val="F5905D"/>
              </a:buClr>
              <a:buFont typeface="Arial" panose="020B0604020202020204" pitchFamily="34" charset="0"/>
              <a:buChar char="•"/>
            </a:pPr>
            <a:r>
              <a:rPr lang="en-US" dirty="0"/>
              <a:t>Social Enterprise</a:t>
            </a:r>
          </a:p>
          <a:p>
            <a:pPr marL="342900" indent="-342900">
              <a:buClr>
                <a:srgbClr val="F5905D"/>
              </a:buClr>
              <a:buFont typeface="Arial" panose="020B0604020202020204" pitchFamily="34" charset="0"/>
              <a:buChar char="•"/>
            </a:pPr>
            <a:r>
              <a:rPr lang="en-US" dirty="0"/>
              <a:t>Community Enterprises</a:t>
            </a:r>
          </a:p>
          <a:p>
            <a:pPr marL="342900" indent="-342900">
              <a:buClr>
                <a:srgbClr val="F5905D"/>
              </a:buClr>
              <a:buFont typeface="Arial" panose="020B0604020202020204" pitchFamily="34" charset="0"/>
              <a:buChar char="•"/>
            </a:pPr>
            <a:r>
              <a:rPr lang="en-US" dirty="0"/>
              <a:t>Collectives</a:t>
            </a:r>
          </a:p>
          <a:p>
            <a:pPr marL="342900" indent="-342900">
              <a:buClr>
                <a:srgbClr val="F5905D"/>
              </a:buClr>
              <a:buFont typeface="Arial" panose="020B0604020202020204" pitchFamily="34" charset="0"/>
              <a:buChar char="•"/>
            </a:pPr>
            <a:r>
              <a:rPr lang="en-US" dirty="0"/>
              <a:t>Social Innovation</a:t>
            </a:r>
            <a:endParaRPr lang="en-IE" dirty="0"/>
          </a:p>
        </p:txBody>
      </p:sp>
      <p:grpSp>
        <p:nvGrpSpPr>
          <p:cNvPr id="4" name="Google Shape;491;p39">
            <a:extLst>
              <a:ext uri="{FF2B5EF4-FFF2-40B4-BE49-F238E27FC236}">
                <a16:creationId xmlns:a16="http://schemas.microsoft.com/office/drawing/2014/main" id="{5142BC5B-222D-4CC2-A531-86A1AD920E96}"/>
              </a:ext>
            </a:extLst>
          </p:cNvPr>
          <p:cNvGrpSpPr/>
          <p:nvPr/>
        </p:nvGrpSpPr>
        <p:grpSpPr>
          <a:xfrm>
            <a:off x="252634" y="1062872"/>
            <a:ext cx="789781" cy="676249"/>
            <a:chOff x="1934025" y="1001650"/>
            <a:chExt cx="415300" cy="355600"/>
          </a:xfrm>
        </p:grpSpPr>
        <p:sp>
          <p:nvSpPr>
            <p:cNvPr id="5" name="Google Shape;492;p39">
              <a:extLst>
                <a:ext uri="{FF2B5EF4-FFF2-40B4-BE49-F238E27FC236}">
                  <a16:creationId xmlns:a16="http://schemas.microsoft.com/office/drawing/2014/main" id="{11F9F103-D2CC-4F1F-803D-35DFE8DFEE86}"/>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4663C82E-D946-4774-AF57-082B8C5BE8D1}"/>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6F52A949-74F9-437B-B803-F73EFCC7E8E4}"/>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86C67D78-149C-4F1E-A8E7-6041DA06035A}"/>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Text Placeholder 9">
            <a:extLst>
              <a:ext uri="{FF2B5EF4-FFF2-40B4-BE49-F238E27FC236}">
                <a16:creationId xmlns:a16="http://schemas.microsoft.com/office/drawing/2014/main" id="{8F589519-1D22-4DD5-935C-7D07534B38ED}"/>
              </a:ext>
            </a:extLst>
          </p:cNvPr>
          <p:cNvSpPr>
            <a:spLocks noGrp="1"/>
          </p:cNvSpPr>
          <p:nvPr>
            <p:ph type="body" sz="quarter" idx="13"/>
          </p:nvPr>
        </p:nvSpPr>
        <p:spPr>
          <a:xfrm>
            <a:off x="1639836" y="971452"/>
            <a:ext cx="8537834" cy="1156200"/>
          </a:xfrm>
        </p:spPr>
        <p:txBody>
          <a:bodyPr>
            <a:normAutofit/>
          </a:bodyPr>
          <a:lstStyle/>
          <a:p>
            <a:r>
              <a:rPr lang="bs-Latn-BA" dirty="0"/>
              <a:t>INTERESTING </a:t>
            </a:r>
            <a:r>
              <a:rPr lang="en-IE" dirty="0"/>
              <a:t>WAYS TO GET INTO </a:t>
            </a:r>
            <a:r>
              <a:rPr lang="bs-Latn-BA" dirty="0"/>
              <a:t>BUSINESS</a:t>
            </a:r>
            <a:endParaRPr lang="en-US" dirty="0"/>
          </a:p>
        </p:txBody>
      </p:sp>
    </p:spTree>
    <p:extLst>
      <p:ext uri="{BB962C8B-B14F-4D97-AF65-F5344CB8AC3E}">
        <p14:creationId xmlns:p14="http://schemas.microsoft.com/office/powerpoint/2010/main" val="187421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A65C1-67B3-4BE6-84EE-19783D29195F}"/>
              </a:ext>
            </a:extLst>
          </p:cNvPr>
          <p:cNvSpPr>
            <a:spLocks noGrp="1"/>
          </p:cNvSpPr>
          <p:nvPr>
            <p:ph type="body" sz="quarter" idx="13"/>
          </p:nvPr>
        </p:nvSpPr>
        <p:spPr>
          <a:xfrm>
            <a:off x="1507756" y="359295"/>
            <a:ext cx="5466986" cy="697353"/>
          </a:xfrm>
        </p:spPr>
        <p:txBody>
          <a:bodyPr>
            <a:normAutofit fontScale="77500" lnSpcReduction="20000"/>
          </a:bodyPr>
          <a:lstStyle/>
          <a:p>
            <a:r>
              <a:rPr lang="en-US" dirty="0"/>
              <a:t>MAKING PRODUCTS  - </a:t>
            </a:r>
            <a:r>
              <a:rPr lang="en-US" sz="4100" dirty="0">
                <a:solidFill>
                  <a:schemeClr val="bg1"/>
                </a:solidFill>
                <a:highlight>
                  <a:srgbClr val="F26B27"/>
                </a:highlight>
              </a:rPr>
              <a:t>an example</a:t>
            </a:r>
            <a:endParaRPr lang="en-US" dirty="0">
              <a:solidFill>
                <a:schemeClr val="bg1"/>
              </a:solidFill>
              <a:highlight>
                <a:srgbClr val="F26B27"/>
              </a:highlight>
            </a:endParaRPr>
          </a:p>
          <a:p>
            <a:endParaRPr lang="en-IE" dirty="0"/>
          </a:p>
        </p:txBody>
      </p:sp>
      <p:sp>
        <p:nvSpPr>
          <p:cNvPr id="3" name="Text Placeholder 2">
            <a:extLst>
              <a:ext uri="{FF2B5EF4-FFF2-40B4-BE49-F238E27FC236}">
                <a16:creationId xmlns:a16="http://schemas.microsoft.com/office/drawing/2014/main" id="{93F3047D-7CC9-4F3C-9770-92931989B1BE}"/>
              </a:ext>
            </a:extLst>
          </p:cNvPr>
          <p:cNvSpPr>
            <a:spLocks noGrp="1"/>
          </p:cNvSpPr>
          <p:nvPr>
            <p:ph type="body" sz="quarter" idx="14"/>
          </p:nvPr>
        </p:nvSpPr>
        <p:spPr>
          <a:xfrm>
            <a:off x="1507756" y="1270781"/>
            <a:ext cx="6203684" cy="3001108"/>
          </a:xfrm>
        </p:spPr>
        <p:txBody>
          <a:bodyPr/>
          <a:lstStyle/>
          <a:p>
            <a:pPr algn="just"/>
            <a:r>
              <a:rPr lang="en-GB" b="0" i="0" dirty="0">
                <a:solidFill>
                  <a:srgbClr val="1E494F"/>
                </a:solidFill>
                <a:effectLst/>
              </a:rPr>
              <a:t>Ana Tereza Rodrigues came Dublin/Ireland. from </a:t>
            </a:r>
            <a:r>
              <a:rPr lang="en-GB" b="0" i="0" dirty="0" err="1">
                <a:solidFill>
                  <a:srgbClr val="1E494F"/>
                </a:solidFill>
                <a:effectLst/>
              </a:rPr>
              <a:t>Goiânia</a:t>
            </a:r>
            <a:r>
              <a:rPr lang="en-GB" dirty="0">
                <a:solidFill>
                  <a:srgbClr val="1E494F"/>
                </a:solidFill>
              </a:rPr>
              <a:t>, </a:t>
            </a:r>
            <a:r>
              <a:rPr lang="en-GB" b="0" i="0" dirty="0">
                <a:solidFill>
                  <a:srgbClr val="1E494F"/>
                </a:solidFill>
                <a:effectLst/>
              </a:rPr>
              <a:t>Brazil to Having finished </a:t>
            </a:r>
            <a:r>
              <a:rPr lang="en-GB" b="0" i="0" dirty="0" err="1">
                <a:solidFill>
                  <a:srgbClr val="1E494F"/>
                </a:solidFill>
                <a:effectLst/>
              </a:rPr>
              <a:t>finished</a:t>
            </a:r>
            <a:r>
              <a:rPr lang="en-GB" b="0" i="0" dirty="0">
                <a:solidFill>
                  <a:srgbClr val="1E494F"/>
                </a:solidFill>
                <a:effectLst/>
              </a:rPr>
              <a:t> college two years before, she was ready for new opportunities.  Ana spent few years struggling to learn the language while working a few jobs. One day, encouraged by her friend </a:t>
            </a:r>
            <a:r>
              <a:rPr lang="en-GB" b="1" i="0" dirty="0">
                <a:solidFill>
                  <a:srgbClr val="1E494F"/>
                </a:solidFill>
                <a:effectLst/>
              </a:rPr>
              <a:t>So You </a:t>
            </a:r>
            <a:r>
              <a:rPr lang="en-GB" b="0" i="0" dirty="0">
                <a:solidFill>
                  <a:srgbClr val="1E494F"/>
                </a:solidFill>
                <a:effectLst/>
              </a:rPr>
              <a:t>was born making amazing cake Toppers for all occasions e.g. Weddings, Birthdays, Christenings.</a:t>
            </a:r>
          </a:p>
          <a:p>
            <a:r>
              <a:rPr lang="en-GB" b="0" i="0" dirty="0">
                <a:solidFill>
                  <a:srgbClr val="1E494F"/>
                </a:solidFill>
                <a:effectLst/>
              </a:rPr>
              <a:t>The toppers are very unusual and unique.  </a:t>
            </a:r>
            <a:r>
              <a:rPr lang="en-GB" dirty="0">
                <a:solidFill>
                  <a:srgbClr val="1E494F"/>
                </a:solidFill>
              </a:rPr>
              <a:t>Ana sells through her website </a:t>
            </a:r>
            <a:r>
              <a:rPr lang="en-GB" dirty="0">
                <a:solidFill>
                  <a:schemeClr val="tx1">
                    <a:lumMod val="50000"/>
                    <a:lumOff val="50000"/>
                  </a:schemeClr>
                </a:solidFill>
                <a:hlinkClick r:id="rId2"/>
              </a:rPr>
              <a:t>www.soyou.ie</a:t>
            </a:r>
            <a:r>
              <a:rPr lang="en-GB" dirty="0">
                <a:solidFill>
                  <a:schemeClr val="tx1">
                    <a:lumMod val="50000"/>
                    <a:lumOff val="50000"/>
                  </a:schemeClr>
                </a:solidFill>
              </a:rPr>
              <a:t> </a:t>
            </a:r>
          </a:p>
          <a:p>
            <a:r>
              <a:rPr lang="en-GB" dirty="0">
                <a:solidFill>
                  <a:srgbClr val="1E494F"/>
                </a:solidFill>
              </a:rPr>
              <a:t>Her story was featured in the Irish Times. Read and be inspired </a:t>
            </a:r>
            <a:r>
              <a:rPr lang="en-GB" dirty="0">
                <a:hlinkClick r:id="rId3"/>
              </a:rPr>
              <a:t>Migrant women’s ‘determination and grit’ find form in start-ups (irishtimes.com)</a:t>
            </a:r>
            <a:endParaRPr lang="en-GB" b="0" i="0" dirty="0">
              <a:solidFill>
                <a:schemeClr val="tx1">
                  <a:lumMod val="50000"/>
                  <a:lumOff val="50000"/>
                </a:schemeClr>
              </a:solidFill>
              <a:effectLst/>
            </a:endParaRPr>
          </a:p>
          <a:p>
            <a:pPr algn="l"/>
            <a:endParaRPr lang="en-GB" b="0" i="0" dirty="0">
              <a:solidFill>
                <a:schemeClr val="tx1">
                  <a:lumMod val="50000"/>
                  <a:lumOff val="50000"/>
                </a:schemeClr>
              </a:solidFill>
              <a:effectLst/>
            </a:endParaRPr>
          </a:p>
          <a:p>
            <a:endParaRPr lang="en-IE" dirty="0"/>
          </a:p>
        </p:txBody>
      </p:sp>
      <p:pic>
        <p:nvPicPr>
          <p:cNvPr id="1026" name="Picture 2" descr="#6">
            <a:extLst>
              <a:ext uri="{FF2B5EF4-FFF2-40B4-BE49-F238E27FC236}">
                <a16:creationId xmlns:a16="http://schemas.microsoft.com/office/drawing/2014/main" id="{C74530A6-B172-4535-BB3E-1FAB92EBE0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440" y="0"/>
            <a:ext cx="4480560" cy="63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7384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9BBA10-6976-4260-A1D8-47815D13D4E1}"/>
              </a:ext>
            </a:extLst>
          </p:cNvPr>
          <p:cNvSpPr>
            <a:spLocks noGrp="1"/>
          </p:cNvSpPr>
          <p:nvPr>
            <p:ph type="body" sz="quarter" idx="13"/>
          </p:nvPr>
        </p:nvSpPr>
        <p:spPr>
          <a:xfrm>
            <a:off x="1560588" y="1133589"/>
            <a:ext cx="8817148" cy="1211064"/>
          </a:xfrm>
        </p:spPr>
        <p:txBody>
          <a:bodyPr>
            <a:normAutofit/>
          </a:bodyPr>
          <a:lstStyle/>
          <a:p>
            <a:r>
              <a:rPr lang="en-US" dirty="0"/>
              <a:t>FRANCHISE</a:t>
            </a:r>
          </a:p>
        </p:txBody>
      </p:sp>
      <p:sp>
        <p:nvSpPr>
          <p:cNvPr id="3" name="Text Placeholder 2">
            <a:extLst>
              <a:ext uri="{FF2B5EF4-FFF2-40B4-BE49-F238E27FC236}">
                <a16:creationId xmlns:a16="http://schemas.microsoft.com/office/drawing/2014/main" id="{3F41641E-4535-4EAA-8FC7-A50C1A5405A2}"/>
              </a:ext>
            </a:extLst>
          </p:cNvPr>
          <p:cNvSpPr>
            <a:spLocks noGrp="1"/>
          </p:cNvSpPr>
          <p:nvPr>
            <p:ph type="body" sz="quarter" idx="14"/>
          </p:nvPr>
        </p:nvSpPr>
        <p:spPr>
          <a:xfrm>
            <a:off x="1560588" y="1754266"/>
            <a:ext cx="8817149" cy="3001108"/>
          </a:xfrm>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400" b="0" i="1" u="none" strike="noStrike" kern="1200" cap="none" spc="0" normalizeH="0" baseline="0" noProof="0" dirty="0">
                <a:ln>
                  <a:noFill/>
                </a:ln>
                <a:solidFill>
                  <a:srgbClr val="D477B3"/>
                </a:solidFill>
                <a:effectLst/>
                <a:uLnTx/>
                <a:uFillTx/>
                <a:latin typeface="Calibri" panose="020F0502020204030204"/>
                <a:ea typeface="+mn-ea"/>
                <a:cs typeface="+mn-cs"/>
              </a:rPr>
              <a:t>A </a:t>
            </a:r>
            <a:r>
              <a:rPr kumimoji="0" lang="en-IE" sz="2400" b="1" i="1" u="none" strike="noStrike" kern="1200" cap="none" spc="0" normalizeH="0" baseline="0" noProof="0" dirty="0">
                <a:ln>
                  <a:noFill/>
                </a:ln>
                <a:solidFill>
                  <a:srgbClr val="D477B3"/>
                </a:solidFill>
                <a:effectLst/>
                <a:uLnTx/>
                <a:uFillTx/>
                <a:latin typeface="Calibri" panose="020F0502020204030204"/>
                <a:ea typeface="+mn-ea"/>
                <a:cs typeface="+mn-cs"/>
              </a:rPr>
              <a:t>franchise</a:t>
            </a:r>
            <a:r>
              <a:rPr lang="en-IE" i="1" dirty="0">
                <a:solidFill>
                  <a:srgbClr val="D477B3"/>
                </a:solidFill>
                <a:latin typeface="Calibri" panose="020F0502020204030204"/>
              </a:rPr>
              <a:t> </a:t>
            </a:r>
            <a:r>
              <a:rPr kumimoji="0" lang="en-IE" sz="2400" b="0" i="1" u="none" strike="noStrike" kern="1200" cap="none" spc="0" normalizeH="0" baseline="0" noProof="0" dirty="0">
                <a:ln>
                  <a:noFill/>
                </a:ln>
                <a:solidFill>
                  <a:srgbClr val="D477B3"/>
                </a:solidFill>
                <a:effectLst/>
                <a:uLnTx/>
                <a:uFillTx/>
                <a:latin typeface="Calibri" panose="020F0502020204030204"/>
                <a:ea typeface="+mn-ea"/>
                <a:cs typeface="+mn-cs"/>
              </a:rPr>
              <a:t>is a business opportunity that allows the </a:t>
            </a:r>
            <a:r>
              <a:rPr kumimoji="0" lang="en-IE" sz="2400" b="1" i="1" u="none" strike="noStrike" kern="1200" cap="none" spc="0" normalizeH="0" baseline="0" noProof="0" dirty="0">
                <a:ln>
                  <a:noFill/>
                </a:ln>
                <a:solidFill>
                  <a:srgbClr val="D477B3"/>
                </a:solidFill>
                <a:effectLst/>
                <a:uLnTx/>
                <a:uFillTx/>
                <a:latin typeface="Calibri" panose="020F0502020204030204"/>
                <a:ea typeface="+mn-ea"/>
                <a:cs typeface="+mn-cs"/>
              </a:rPr>
              <a:t>franchisee</a:t>
            </a:r>
            <a:r>
              <a:rPr kumimoji="0" lang="en-IE" sz="2400" b="0" i="1" u="none" strike="noStrike" kern="1200" cap="none" spc="0" normalizeH="0" baseline="0" noProof="0" dirty="0">
                <a:ln>
                  <a:noFill/>
                </a:ln>
                <a:solidFill>
                  <a:srgbClr val="D477B3"/>
                </a:solidFill>
                <a:effectLst/>
                <a:uLnTx/>
                <a:uFillTx/>
                <a:latin typeface="Calibri" panose="020F0502020204030204"/>
                <a:ea typeface="+mn-ea"/>
                <a:cs typeface="+mn-cs"/>
              </a:rPr>
              <a:t> (you) to start a business by using someone else's (the franchisor's) expertise, ideas, and processes. </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2400" b="0" i="0" u="none" strike="noStrike" kern="1200" cap="none" spc="0" normalizeH="0" baseline="0" noProof="0" dirty="0">
                <a:ln>
                  <a:noFill/>
                </a:ln>
                <a:solidFill>
                  <a:srgbClr val="003841"/>
                </a:solidFill>
                <a:effectLst/>
                <a:uLnTx/>
                <a:uFillTx/>
                <a:latin typeface="Calibri" panose="020F0502020204030204"/>
                <a:ea typeface="+mn-ea"/>
                <a:cs typeface="+mn-cs"/>
              </a:rPr>
              <a:t>You pay a </a:t>
            </a:r>
            <a:r>
              <a:rPr kumimoji="0" lang="en-IE" sz="2400" b="1" i="0" u="none" strike="noStrike" kern="1200" cap="none" spc="0" normalizeH="0" baseline="0" noProof="0" dirty="0">
                <a:ln>
                  <a:noFill/>
                </a:ln>
                <a:solidFill>
                  <a:srgbClr val="003841"/>
                </a:solidFill>
                <a:effectLst/>
                <a:uLnTx/>
                <a:uFillTx/>
                <a:latin typeface="Calibri" panose="020F0502020204030204"/>
                <a:ea typeface="+mn-ea"/>
                <a:cs typeface="+mn-cs"/>
              </a:rPr>
              <a:t>franchise</a:t>
            </a:r>
            <a:r>
              <a:rPr kumimoji="0" lang="en-IE" sz="2400" b="0" i="0" u="none" strike="noStrike" kern="1200" cap="none" spc="0" normalizeH="0" baseline="0" noProof="0" dirty="0">
                <a:ln>
                  <a:noFill/>
                </a:ln>
                <a:solidFill>
                  <a:srgbClr val="003841"/>
                </a:solidFill>
                <a:effectLst/>
                <a:uLnTx/>
                <a:uFillTx/>
                <a:latin typeface="Calibri" panose="020F0502020204030204"/>
                <a:ea typeface="+mn-ea"/>
                <a:cs typeface="+mn-cs"/>
              </a:rPr>
              <a:t> fee and you get a format or system developed by the company and the right to use their name for a specific number of years with their assistance.</a:t>
            </a:r>
          </a:p>
          <a:p>
            <a:r>
              <a:rPr lang="en-IE" dirty="0"/>
              <a:t>Franchising is seen by many as a simple way to go into business for the first time. But franchising is no guarantee of success and the same principles of good management - such as informed decision-making, hard work, time management, having enough money and serving your customers well - still apply.</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IE" sz="2400" b="0" i="0" u="none" strike="noStrike" kern="1200" cap="none" spc="0" normalizeH="0" baseline="0" noProof="0" dirty="0">
              <a:ln>
                <a:noFill/>
              </a:ln>
              <a:solidFill>
                <a:srgbClr val="003841"/>
              </a:solidFill>
              <a:effectLst/>
              <a:uLnTx/>
              <a:uFillTx/>
              <a:latin typeface="Calibri" panose="020F0502020204030204"/>
              <a:ea typeface="+mn-ea"/>
              <a:cs typeface="+mn-cs"/>
            </a:endParaRPr>
          </a:p>
        </p:txBody>
      </p:sp>
      <p:grpSp>
        <p:nvGrpSpPr>
          <p:cNvPr id="4" name="Google Shape;491;p39">
            <a:extLst>
              <a:ext uri="{FF2B5EF4-FFF2-40B4-BE49-F238E27FC236}">
                <a16:creationId xmlns:a16="http://schemas.microsoft.com/office/drawing/2014/main" id="{5142BC5B-222D-4CC2-A531-86A1AD920E96}"/>
              </a:ext>
            </a:extLst>
          </p:cNvPr>
          <p:cNvGrpSpPr/>
          <p:nvPr/>
        </p:nvGrpSpPr>
        <p:grpSpPr>
          <a:xfrm>
            <a:off x="252634" y="1062872"/>
            <a:ext cx="789781" cy="676249"/>
            <a:chOff x="1934025" y="1001650"/>
            <a:chExt cx="415300" cy="355600"/>
          </a:xfrm>
        </p:grpSpPr>
        <p:sp>
          <p:nvSpPr>
            <p:cNvPr id="5" name="Google Shape;492;p39">
              <a:extLst>
                <a:ext uri="{FF2B5EF4-FFF2-40B4-BE49-F238E27FC236}">
                  <a16:creationId xmlns:a16="http://schemas.microsoft.com/office/drawing/2014/main" id="{11F9F103-D2CC-4F1F-803D-35DFE8DFEE86}"/>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93;p39">
              <a:extLst>
                <a:ext uri="{FF2B5EF4-FFF2-40B4-BE49-F238E27FC236}">
                  <a16:creationId xmlns:a16="http://schemas.microsoft.com/office/drawing/2014/main" id="{4663C82E-D946-4774-AF57-082B8C5BE8D1}"/>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94;p39">
              <a:extLst>
                <a:ext uri="{FF2B5EF4-FFF2-40B4-BE49-F238E27FC236}">
                  <a16:creationId xmlns:a16="http://schemas.microsoft.com/office/drawing/2014/main" id="{6F52A949-74F9-437B-B803-F73EFCC7E8E4}"/>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5;p39">
              <a:extLst>
                <a:ext uri="{FF2B5EF4-FFF2-40B4-BE49-F238E27FC236}">
                  <a16:creationId xmlns:a16="http://schemas.microsoft.com/office/drawing/2014/main" id="{86C67D78-149C-4F1E-A8E7-6041DA06035A}"/>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688115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1A63851-FDED-4658-8B61-2C00AA28B21E}"/>
              </a:ext>
            </a:extLst>
          </p:cNvPr>
          <p:cNvSpPr txBox="1">
            <a:spLocks/>
          </p:cNvSpPr>
          <p:nvPr/>
        </p:nvSpPr>
        <p:spPr>
          <a:xfrm>
            <a:off x="1489476" y="168910"/>
            <a:ext cx="10516994"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ADVANTAGES AND DISADVANTAGES OF A FRANCHISE </a:t>
            </a:r>
          </a:p>
        </p:txBody>
      </p:sp>
      <p:sp>
        <p:nvSpPr>
          <p:cNvPr id="6" name="Text Placeholder 1">
            <a:extLst>
              <a:ext uri="{FF2B5EF4-FFF2-40B4-BE49-F238E27FC236}">
                <a16:creationId xmlns:a16="http://schemas.microsoft.com/office/drawing/2014/main" id="{C36D31B4-6D58-498C-856A-0A4EA83E3BC6}"/>
              </a:ext>
            </a:extLst>
          </p:cNvPr>
          <p:cNvSpPr txBox="1">
            <a:spLocks/>
          </p:cNvSpPr>
          <p:nvPr/>
        </p:nvSpPr>
        <p:spPr>
          <a:xfrm>
            <a:off x="53466" y="872504"/>
            <a:ext cx="6042534" cy="4438931"/>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20000"/>
              </a:lnSpc>
              <a:spcBef>
                <a:spcPts val="0"/>
              </a:spcBef>
              <a:buNone/>
            </a:pPr>
            <a:r>
              <a:rPr lang="en-US" sz="2400" dirty="0">
                <a:solidFill>
                  <a:srgbClr val="D477B3"/>
                </a:solidFill>
              </a:rPr>
              <a:t>ADVANTAGES</a:t>
            </a:r>
          </a:p>
          <a:p>
            <a:pPr marL="342900" indent="-342900">
              <a:lnSpc>
                <a:spcPct val="120000"/>
              </a:lnSpc>
              <a:spcBef>
                <a:spcPts val="0"/>
              </a:spcBef>
              <a:buClr>
                <a:srgbClr val="00B050"/>
              </a:buClr>
              <a:buFont typeface="Wingdings" panose="05000000000000000000" pitchFamily="2" charset="2"/>
              <a:buChar char="ü"/>
            </a:pPr>
            <a:r>
              <a:rPr lang="en-IE" sz="2400" dirty="0">
                <a:solidFill>
                  <a:srgbClr val="D477B3"/>
                </a:solidFill>
              </a:rPr>
              <a:t>Benefits of a small business ownership</a:t>
            </a:r>
            <a:r>
              <a:rPr lang="en-IE" sz="2400" dirty="0">
                <a:solidFill>
                  <a:srgbClr val="EC2179"/>
                </a:solidFill>
              </a:rPr>
              <a:t>; </a:t>
            </a:r>
            <a:r>
              <a:rPr lang="en-IE" sz="2400" dirty="0"/>
              <a:t>supported by benefits of a business network</a:t>
            </a:r>
          </a:p>
          <a:p>
            <a:pPr marL="342900" indent="-342900">
              <a:lnSpc>
                <a:spcPct val="120000"/>
              </a:lnSpc>
              <a:spcBef>
                <a:spcPts val="0"/>
              </a:spcBef>
              <a:buClr>
                <a:srgbClr val="00B050"/>
              </a:buClr>
              <a:buFont typeface="Wingdings" panose="05000000000000000000" pitchFamily="2" charset="2"/>
              <a:buChar char="ü"/>
            </a:pPr>
            <a:r>
              <a:rPr lang="en-IE" sz="2400" dirty="0">
                <a:solidFill>
                  <a:srgbClr val="D477B3"/>
                </a:solidFill>
              </a:rPr>
              <a:t>Training provided to run; </a:t>
            </a:r>
            <a:r>
              <a:rPr lang="en-IE" sz="2400" dirty="0"/>
              <a:t>don’t necessarily need business experience</a:t>
            </a:r>
          </a:p>
          <a:p>
            <a:pPr marL="342900" indent="-342900">
              <a:lnSpc>
                <a:spcPct val="120000"/>
              </a:lnSpc>
              <a:spcBef>
                <a:spcPts val="0"/>
              </a:spcBef>
              <a:buClr>
                <a:srgbClr val="00B050"/>
              </a:buClr>
              <a:buFont typeface="Wingdings" panose="05000000000000000000" pitchFamily="2" charset="2"/>
              <a:buChar char="ü"/>
            </a:pPr>
            <a:r>
              <a:rPr lang="en-IE" sz="2400" dirty="0">
                <a:solidFill>
                  <a:srgbClr val="D477B3"/>
                </a:solidFill>
              </a:rPr>
              <a:t>Higher rate of success; </a:t>
            </a:r>
            <a:r>
              <a:rPr lang="en-IE" sz="2400" dirty="0"/>
              <a:t>compared to a start up</a:t>
            </a:r>
          </a:p>
          <a:p>
            <a:pPr marL="342900" indent="-342900">
              <a:lnSpc>
                <a:spcPct val="120000"/>
              </a:lnSpc>
              <a:spcBef>
                <a:spcPts val="0"/>
              </a:spcBef>
              <a:buClr>
                <a:srgbClr val="00B050"/>
              </a:buClr>
              <a:buFont typeface="Wingdings" panose="05000000000000000000" pitchFamily="2" charset="2"/>
              <a:buChar char="ü"/>
            </a:pPr>
            <a:r>
              <a:rPr lang="en-IE" sz="2400" dirty="0">
                <a:solidFill>
                  <a:srgbClr val="D477B3"/>
                </a:solidFill>
              </a:rPr>
              <a:t>Secure finance may be easier; </a:t>
            </a:r>
            <a:r>
              <a:rPr lang="en-IE" sz="2400" dirty="0"/>
              <a:t>may cost less than to start yourself</a:t>
            </a:r>
          </a:p>
          <a:p>
            <a:pPr marL="342900" indent="-342900">
              <a:lnSpc>
                <a:spcPct val="120000"/>
              </a:lnSpc>
              <a:spcBef>
                <a:spcPts val="0"/>
              </a:spcBef>
              <a:buClr>
                <a:srgbClr val="00B050"/>
              </a:buClr>
              <a:buFont typeface="Wingdings" panose="05000000000000000000" pitchFamily="2" charset="2"/>
              <a:buChar char="ü"/>
            </a:pPr>
            <a:r>
              <a:rPr lang="en-IE" sz="2400" dirty="0">
                <a:solidFill>
                  <a:srgbClr val="D477B3"/>
                </a:solidFill>
              </a:rPr>
              <a:t>Established reputation and image; </a:t>
            </a:r>
            <a:r>
              <a:rPr lang="en-IE" sz="2400" dirty="0"/>
              <a:t>proven management and work practices and ongoing support</a:t>
            </a:r>
            <a:endParaRPr lang="en-US" sz="2400" dirty="0"/>
          </a:p>
        </p:txBody>
      </p:sp>
      <p:sp>
        <p:nvSpPr>
          <p:cNvPr id="7" name="Text Placeholder 2">
            <a:extLst>
              <a:ext uri="{FF2B5EF4-FFF2-40B4-BE49-F238E27FC236}">
                <a16:creationId xmlns:a16="http://schemas.microsoft.com/office/drawing/2014/main" id="{745A00AE-AE9F-4823-9042-14A27F229BC6}"/>
              </a:ext>
            </a:extLst>
          </p:cNvPr>
          <p:cNvSpPr txBox="1">
            <a:spLocks/>
          </p:cNvSpPr>
          <p:nvPr/>
        </p:nvSpPr>
        <p:spPr>
          <a:xfrm>
            <a:off x="6283710" y="946519"/>
            <a:ext cx="5441223" cy="440639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buNone/>
            </a:pPr>
            <a:r>
              <a:rPr lang="en-IE" sz="2400" dirty="0">
                <a:solidFill>
                  <a:srgbClr val="D477B3"/>
                </a:solidFill>
              </a:rPr>
              <a:t>DISADVANTAGES</a:t>
            </a:r>
          </a:p>
          <a:p>
            <a:pPr marL="342900" indent="-342900">
              <a:lnSpc>
                <a:spcPct val="100000"/>
              </a:lnSpc>
              <a:spcBef>
                <a:spcPts val="0"/>
              </a:spcBef>
              <a:buClr>
                <a:srgbClr val="FF0000"/>
              </a:buClr>
              <a:buFont typeface="Calibri" panose="020F0502020204030204" pitchFamily="34" charset="0"/>
              <a:buChar char="×"/>
            </a:pPr>
            <a:r>
              <a:rPr lang="en-IE" sz="2400" dirty="0">
                <a:solidFill>
                  <a:srgbClr val="D477B3"/>
                </a:solidFill>
              </a:rPr>
              <a:t>Costly Investment: </a:t>
            </a:r>
            <a:r>
              <a:rPr lang="en-IE" sz="2400" dirty="0"/>
              <a:t>start up cost </a:t>
            </a:r>
            <a:r>
              <a:rPr lang="en-IE" sz="2400" dirty="0" err="1"/>
              <a:t>varys</a:t>
            </a:r>
            <a:r>
              <a:rPr lang="en-IE" sz="2400" dirty="0"/>
              <a:t> depending on the type of business and industry demand. </a:t>
            </a:r>
          </a:p>
          <a:p>
            <a:pPr marL="342900" indent="-342900">
              <a:lnSpc>
                <a:spcPct val="100000"/>
              </a:lnSpc>
              <a:spcBef>
                <a:spcPts val="0"/>
              </a:spcBef>
              <a:buClr>
                <a:srgbClr val="FF0000"/>
              </a:buClr>
              <a:buFont typeface="Calibri" panose="020F0502020204030204" pitchFamily="34" charset="0"/>
              <a:buChar char="×"/>
            </a:pPr>
            <a:r>
              <a:rPr lang="en-IE" sz="2400" dirty="0">
                <a:solidFill>
                  <a:srgbClr val="D477B3"/>
                </a:solidFill>
              </a:rPr>
              <a:t>Cannot exceed to other geographic areas; </a:t>
            </a:r>
            <a:r>
              <a:rPr lang="en-IE" sz="2400" dirty="0"/>
              <a:t>can diminish potential growth</a:t>
            </a:r>
          </a:p>
          <a:p>
            <a:pPr marL="342900" indent="-342900">
              <a:lnSpc>
                <a:spcPct val="100000"/>
              </a:lnSpc>
              <a:spcBef>
                <a:spcPts val="0"/>
              </a:spcBef>
              <a:buClr>
                <a:srgbClr val="00B050"/>
              </a:buClr>
              <a:buFont typeface="Wingdings" panose="05000000000000000000" pitchFamily="2" charset="2"/>
              <a:buChar char="ü"/>
            </a:pPr>
            <a:r>
              <a:rPr lang="en-IE" sz="2400" dirty="0">
                <a:solidFill>
                  <a:srgbClr val="D477B3"/>
                </a:solidFill>
              </a:rPr>
              <a:t>Strict Operations Guidelines; </a:t>
            </a:r>
            <a:r>
              <a:rPr lang="en-IE" sz="2400" dirty="0"/>
              <a:t>you have to follow for managing, marketing and operating</a:t>
            </a:r>
          </a:p>
          <a:p>
            <a:pPr marL="342900" indent="-342900">
              <a:lnSpc>
                <a:spcPct val="100000"/>
              </a:lnSpc>
              <a:spcBef>
                <a:spcPts val="0"/>
              </a:spcBef>
              <a:buClr>
                <a:srgbClr val="00B050"/>
              </a:buClr>
              <a:buFont typeface="Wingdings" panose="05000000000000000000" pitchFamily="2" charset="2"/>
              <a:buChar char="ü"/>
            </a:pPr>
            <a:r>
              <a:rPr lang="en-IE" sz="2400" dirty="0">
                <a:solidFill>
                  <a:srgbClr val="D477B3"/>
                </a:solidFill>
              </a:rPr>
              <a:t>Risk Reputation; </a:t>
            </a:r>
            <a:r>
              <a:rPr lang="en-IE" sz="2400" dirty="0"/>
              <a:t>if the brand gets a bad reputation because of other locations</a:t>
            </a:r>
          </a:p>
          <a:p>
            <a:pPr marL="342900" indent="-342900">
              <a:lnSpc>
                <a:spcPct val="100000"/>
              </a:lnSpc>
              <a:spcBef>
                <a:spcPts val="0"/>
              </a:spcBef>
              <a:buClr>
                <a:srgbClr val="00B050"/>
              </a:buClr>
              <a:buFont typeface="Wingdings" panose="05000000000000000000" pitchFamily="2" charset="2"/>
              <a:buChar char="ü"/>
            </a:pPr>
            <a:r>
              <a:rPr lang="en-IE" sz="2400" dirty="0">
                <a:solidFill>
                  <a:srgbClr val="D477B3"/>
                </a:solidFill>
              </a:rPr>
              <a:t>Limited Exit Strategy; </a:t>
            </a:r>
            <a:r>
              <a:rPr lang="en-IE" sz="2400" dirty="0"/>
              <a:t>there are strict rules, must get approval</a:t>
            </a:r>
          </a:p>
          <a:p>
            <a:pPr>
              <a:lnSpc>
                <a:spcPct val="100000"/>
              </a:lnSpc>
              <a:spcBef>
                <a:spcPts val="0"/>
              </a:spcBef>
            </a:pPr>
            <a:endParaRPr lang="en-IE" sz="2400" dirty="0"/>
          </a:p>
        </p:txBody>
      </p:sp>
    </p:spTree>
    <p:extLst>
      <p:ext uri="{BB962C8B-B14F-4D97-AF65-F5344CB8AC3E}">
        <p14:creationId xmlns:p14="http://schemas.microsoft.com/office/powerpoint/2010/main" val="20129144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A95CA3-187F-43A4-BECE-037C9474182B}"/>
              </a:ext>
            </a:extLst>
          </p:cNvPr>
          <p:cNvSpPr>
            <a:spLocks noGrp="1"/>
          </p:cNvSpPr>
          <p:nvPr>
            <p:ph type="body" sz="quarter" idx="13"/>
          </p:nvPr>
        </p:nvSpPr>
        <p:spPr>
          <a:xfrm>
            <a:off x="1639836" y="1172472"/>
            <a:ext cx="8570964" cy="1339080"/>
          </a:xfrm>
        </p:spPr>
        <p:txBody>
          <a:bodyPr>
            <a:normAutofit/>
          </a:bodyPr>
          <a:lstStyle/>
          <a:p>
            <a:r>
              <a:rPr lang="en-US" dirty="0"/>
              <a:t>BE AWARE, BE PREPARED- REGULATIONS</a:t>
            </a:r>
          </a:p>
        </p:txBody>
      </p:sp>
      <p:sp>
        <p:nvSpPr>
          <p:cNvPr id="3" name="Text Placeholder 2">
            <a:extLst>
              <a:ext uri="{FF2B5EF4-FFF2-40B4-BE49-F238E27FC236}">
                <a16:creationId xmlns:a16="http://schemas.microsoft.com/office/drawing/2014/main" id="{660E0BFA-E177-4391-8A8A-29431FD96DAC}"/>
              </a:ext>
            </a:extLst>
          </p:cNvPr>
          <p:cNvSpPr>
            <a:spLocks noGrp="1"/>
          </p:cNvSpPr>
          <p:nvPr>
            <p:ph type="body" sz="quarter" idx="14"/>
          </p:nvPr>
        </p:nvSpPr>
        <p:spPr>
          <a:xfrm>
            <a:off x="1639836" y="2699425"/>
            <a:ext cx="8817149" cy="3001108"/>
          </a:xfrm>
        </p:spPr>
        <p:txBody>
          <a:bodyPr/>
          <a:lstStyle/>
          <a:p>
            <a:r>
              <a:rPr lang="en-US" dirty="0">
                <a:solidFill>
                  <a:srgbClr val="56C6E5"/>
                </a:solidFill>
              </a:rPr>
              <a:t>Taxation: </a:t>
            </a:r>
            <a:r>
              <a:rPr lang="en-US" dirty="0"/>
              <a:t>Registering for tax, sales tax registration and withholding, property tax, etc., make sure you are fully aware of your obligations. </a:t>
            </a:r>
          </a:p>
          <a:p>
            <a:r>
              <a:rPr lang="en-US" dirty="0">
                <a:solidFill>
                  <a:srgbClr val="56C6E5"/>
                </a:solidFill>
              </a:rPr>
              <a:t>Protecting Intellectual Property:  </a:t>
            </a:r>
            <a:r>
              <a:rPr lang="en-US" dirty="0"/>
              <a:t>Depending on your business, you may need to develop a plan for protecting and maintaining all applicable forms of intellectual property, including trade secrets, trademarks, copyrights, and patents. In some cases, protecting your intellectual property can be very costly (such as patent filings).  Account for these costs within your financial plan – Module 6.</a:t>
            </a:r>
          </a:p>
          <a:p>
            <a:r>
              <a:rPr lang="en-US" dirty="0"/>
              <a:t> </a:t>
            </a:r>
          </a:p>
          <a:p>
            <a:endParaRPr lang="en-US" dirty="0"/>
          </a:p>
          <a:p>
            <a:endParaRPr lang="en-US" dirty="0"/>
          </a:p>
          <a:p>
            <a:endParaRPr lang="en-US" dirty="0"/>
          </a:p>
        </p:txBody>
      </p:sp>
      <p:grpSp>
        <p:nvGrpSpPr>
          <p:cNvPr id="4" name="Google Shape;483;p39">
            <a:extLst>
              <a:ext uri="{FF2B5EF4-FFF2-40B4-BE49-F238E27FC236}">
                <a16:creationId xmlns:a16="http://schemas.microsoft.com/office/drawing/2014/main" id="{E72E6566-E709-4DE0-BD04-095FEB6D0409}"/>
              </a:ext>
            </a:extLst>
          </p:cNvPr>
          <p:cNvGrpSpPr/>
          <p:nvPr/>
        </p:nvGrpSpPr>
        <p:grpSpPr>
          <a:xfrm>
            <a:off x="349687" y="1004023"/>
            <a:ext cx="652225" cy="795357"/>
            <a:chOff x="596350" y="929175"/>
            <a:chExt cx="407950" cy="497475"/>
          </a:xfrm>
        </p:grpSpPr>
        <p:sp>
          <p:nvSpPr>
            <p:cNvPr id="5" name="Google Shape;484;p39">
              <a:extLst>
                <a:ext uri="{FF2B5EF4-FFF2-40B4-BE49-F238E27FC236}">
                  <a16:creationId xmlns:a16="http://schemas.microsoft.com/office/drawing/2014/main" id="{932D8B92-2C2E-487B-8F47-A96E63F5E6D3}"/>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5;p39">
              <a:extLst>
                <a:ext uri="{FF2B5EF4-FFF2-40B4-BE49-F238E27FC236}">
                  <a16:creationId xmlns:a16="http://schemas.microsoft.com/office/drawing/2014/main" id="{D7B37552-EF2F-4C04-A280-EC4FE25B2A79}"/>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6;p39">
              <a:extLst>
                <a:ext uri="{FF2B5EF4-FFF2-40B4-BE49-F238E27FC236}">
                  <a16:creationId xmlns:a16="http://schemas.microsoft.com/office/drawing/2014/main" id="{30D943C9-60DB-4643-8DED-DAEB730E2A96}"/>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7;p39">
              <a:extLst>
                <a:ext uri="{FF2B5EF4-FFF2-40B4-BE49-F238E27FC236}">
                  <a16:creationId xmlns:a16="http://schemas.microsoft.com/office/drawing/2014/main" id="{46E9DEA5-4F45-4D3B-AA23-A629092BF6B4}"/>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8;p39">
              <a:extLst>
                <a:ext uri="{FF2B5EF4-FFF2-40B4-BE49-F238E27FC236}">
                  <a16:creationId xmlns:a16="http://schemas.microsoft.com/office/drawing/2014/main" id="{AAC69D7A-A52C-425A-9677-40EA52523B61}"/>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9;p39">
              <a:extLst>
                <a:ext uri="{FF2B5EF4-FFF2-40B4-BE49-F238E27FC236}">
                  <a16:creationId xmlns:a16="http://schemas.microsoft.com/office/drawing/2014/main" id="{12C29704-A6A6-4563-89C1-83C45D09D483}"/>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0;p39">
              <a:extLst>
                <a:ext uri="{FF2B5EF4-FFF2-40B4-BE49-F238E27FC236}">
                  <a16:creationId xmlns:a16="http://schemas.microsoft.com/office/drawing/2014/main" id="{3C2761EC-B878-4235-85B2-FA80D6054545}"/>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22925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DA1DA1-6E0C-48DF-A66F-5C626B69A88B}"/>
              </a:ext>
            </a:extLst>
          </p:cNvPr>
          <p:cNvSpPr>
            <a:spLocks noGrp="1"/>
          </p:cNvSpPr>
          <p:nvPr>
            <p:ph type="body" sz="quarter" idx="13"/>
          </p:nvPr>
        </p:nvSpPr>
        <p:spPr/>
        <p:txBody>
          <a:bodyPr/>
          <a:lstStyle/>
          <a:p>
            <a:r>
              <a:rPr lang="en-US" dirty="0"/>
              <a:t>BE AWARE, BE PREPARED- REGULATIONS</a:t>
            </a:r>
          </a:p>
          <a:p>
            <a:endParaRPr lang="en-US" dirty="0"/>
          </a:p>
        </p:txBody>
      </p:sp>
      <p:sp>
        <p:nvSpPr>
          <p:cNvPr id="3" name="Text Placeholder 2">
            <a:extLst>
              <a:ext uri="{FF2B5EF4-FFF2-40B4-BE49-F238E27FC236}">
                <a16:creationId xmlns:a16="http://schemas.microsoft.com/office/drawing/2014/main" id="{CC7F3B25-5305-4774-9FA3-AC7EFDAF1D80}"/>
              </a:ext>
            </a:extLst>
          </p:cNvPr>
          <p:cNvSpPr>
            <a:spLocks noGrp="1"/>
          </p:cNvSpPr>
          <p:nvPr>
            <p:ph type="body" sz="quarter" idx="14"/>
          </p:nvPr>
        </p:nvSpPr>
        <p:spPr>
          <a:xfrm>
            <a:off x="111968" y="2350772"/>
            <a:ext cx="12129795" cy="3245241"/>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srgbClr val="56C6E5"/>
                </a:solidFill>
                <a:effectLst/>
                <a:uLnTx/>
                <a:uFillTx/>
                <a:latin typeface="Calibri" panose="020F0502020204030204"/>
                <a:ea typeface="+mn-ea"/>
                <a:cs typeface="+mn-cs"/>
              </a:rPr>
              <a:t>Licences</a:t>
            </a:r>
            <a:r>
              <a:rPr kumimoji="0" lang="bs-Latn-BA" sz="2400" b="1" i="0" u="none" strike="noStrike" kern="1200" cap="none" spc="0" normalizeH="0" baseline="0" noProof="0" dirty="0">
                <a:ln>
                  <a:noFill/>
                </a:ln>
                <a:solidFill>
                  <a:srgbClr val="56C6E5"/>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3841"/>
                </a:solidFill>
                <a:effectLst/>
                <a:uLnTx/>
                <a:uFillTx/>
                <a:latin typeface="Calibri" panose="020F0502020204030204"/>
                <a:ea typeface="+mn-ea"/>
                <a:cs typeface="+mn-cs"/>
              </a:rPr>
              <a:t>Some trades/sectors require permits or </a:t>
            </a:r>
            <a:r>
              <a:rPr kumimoji="0" lang="en-US" sz="2400" b="0" i="0" u="none" strike="noStrike" kern="1200" cap="none" spc="0" normalizeH="0" baseline="0" noProof="0" dirty="0" err="1">
                <a:ln>
                  <a:noFill/>
                </a:ln>
                <a:solidFill>
                  <a:srgbClr val="003841"/>
                </a:solidFill>
                <a:effectLst/>
                <a:uLnTx/>
                <a:uFillTx/>
                <a:latin typeface="Calibri" panose="020F0502020204030204"/>
                <a:ea typeface="+mn-ea"/>
                <a:cs typeface="+mn-cs"/>
              </a:rPr>
              <a:t>licences</a:t>
            </a:r>
            <a:r>
              <a:rPr kumimoji="0" lang="en-US" sz="2400" b="0" i="0" u="none" strike="noStrike" kern="1200" cap="none" spc="0" normalizeH="0" baseline="0" noProof="0" dirty="0">
                <a:ln>
                  <a:noFill/>
                </a:ln>
                <a:solidFill>
                  <a:srgbClr val="003841"/>
                </a:solidFill>
                <a:effectLst/>
                <a:uLnTx/>
                <a:uFillTx/>
                <a:latin typeface="Calibri" panose="020F0502020204030204"/>
                <a:ea typeface="+mn-ea"/>
                <a:cs typeface="+mn-cs"/>
              </a:rPr>
              <a:t> to operate e.g. street traders and waste management If you are in the food or cosmetics sectors, ,there are dedicated regulatory authorities with whom you have to register and comply to their standards.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6C6E5"/>
                </a:solidFill>
                <a:effectLst/>
                <a:uLnTx/>
                <a:uFillTx/>
                <a:latin typeface="Calibri" panose="020F0502020204030204"/>
                <a:ea typeface="+mn-ea"/>
                <a:cs typeface="+mn-cs"/>
              </a:rPr>
              <a:t>Health and Safety</a:t>
            </a:r>
            <a:r>
              <a:rPr kumimoji="0" lang="bs-Latn-BA" sz="2400" b="1" i="0" u="none" strike="noStrike" kern="1200" cap="none" spc="0" normalizeH="0" baseline="0" noProof="0" dirty="0">
                <a:ln>
                  <a:noFill/>
                </a:ln>
                <a:solidFill>
                  <a:srgbClr val="56C6E5"/>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3841"/>
                </a:solidFill>
                <a:effectLst/>
                <a:uLnTx/>
                <a:uFillTx/>
                <a:latin typeface="Calibri" panose="020F0502020204030204"/>
                <a:ea typeface="+mn-ea"/>
                <a:cs typeface="+mn-cs"/>
              </a:rPr>
              <a:t>If you are offering a service to customers e.g. hairdressing, gardening, you will be responsible to ensure that you meet safety in the workplace legislation. Outline a plan for the necessary workplace inspections and standards.  These standards can drastically affect your construction plans and applicable costs.  Environmental regulations include proper documentation and accountability for waste, waste and environmental surveys of the location, etc.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56C6E5"/>
                </a:solidFill>
                <a:effectLst/>
                <a:uLnTx/>
                <a:uFillTx/>
                <a:latin typeface="Calibri" panose="020F0502020204030204"/>
                <a:ea typeface="+mn-ea"/>
                <a:cs typeface="+mn-cs"/>
              </a:rPr>
              <a:t>Employment Laws</a:t>
            </a:r>
            <a:r>
              <a:rPr kumimoji="0" lang="en-US" sz="2400" b="0" i="0" u="none" strike="noStrike" kern="1200" cap="none" spc="0" normalizeH="0" baseline="0" noProof="0" dirty="0">
                <a:ln>
                  <a:noFill/>
                </a:ln>
                <a:solidFill>
                  <a:srgbClr val="56C6E5"/>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003841"/>
                </a:solidFill>
                <a:effectLst/>
                <a:uLnTx/>
                <a:uFillTx/>
                <a:latin typeface="Calibri" panose="020F0502020204030204"/>
                <a:ea typeface="+mn-ea"/>
                <a:cs typeface="+mn-cs"/>
              </a:rPr>
              <a:t>Develop a plan for legal compliance with all employment laws.  </a:t>
            </a:r>
            <a:endParaRPr kumimoji="0" lang="en-IE" sz="2400" b="0" i="0" u="none" strike="noStrike" kern="1200" cap="none" spc="0" normalizeH="0" baseline="0" noProof="0" dirty="0">
              <a:ln>
                <a:noFill/>
              </a:ln>
              <a:solidFill>
                <a:srgbClr val="00384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841"/>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3841"/>
              </a:solidFill>
              <a:effectLst/>
              <a:uLnTx/>
              <a:uFillTx/>
              <a:latin typeface="Calibri" panose="020F0502020204030204"/>
              <a:ea typeface="+mn-ea"/>
              <a:cs typeface="+mn-cs"/>
            </a:endParaRPr>
          </a:p>
          <a:p>
            <a:endParaRPr lang="en-US" dirty="0"/>
          </a:p>
        </p:txBody>
      </p:sp>
      <p:grpSp>
        <p:nvGrpSpPr>
          <p:cNvPr id="4" name="Google Shape;483;p39">
            <a:extLst>
              <a:ext uri="{FF2B5EF4-FFF2-40B4-BE49-F238E27FC236}">
                <a16:creationId xmlns:a16="http://schemas.microsoft.com/office/drawing/2014/main" id="{B36598A7-C799-4203-85DE-926818A05758}"/>
              </a:ext>
            </a:extLst>
          </p:cNvPr>
          <p:cNvGrpSpPr/>
          <p:nvPr/>
        </p:nvGrpSpPr>
        <p:grpSpPr>
          <a:xfrm>
            <a:off x="349687" y="1004023"/>
            <a:ext cx="652225" cy="795357"/>
            <a:chOff x="596350" y="929175"/>
            <a:chExt cx="407950" cy="497475"/>
          </a:xfrm>
        </p:grpSpPr>
        <p:sp>
          <p:nvSpPr>
            <p:cNvPr id="5" name="Google Shape;484;p39">
              <a:extLst>
                <a:ext uri="{FF2B5EF4-FFF2-40B4-BE49-F238E27FC236}">
                  <a16:creationId xmlns:a16="http://schemas.microsoft.com/office/drawing/2014/main" id="{58DCD2DD-08FA-40DC-A4BF-3C109AD90316}"/>
                </a:ext>
              </a:extLst>
            </p:cNvPr>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5;p39">
              <a:extLst>
                <a:ext uri="{FF2B5EF4-FFF2-40B4-BE49-F238E27FC236}">
                  <a16:creationId xmlns:a16="http://schemas.microsoft.com/office/drawing/2014/main" id="{24628D0D-69A4-40EC-B0C5-011B1465D723}"/>
                </a:ext>
              </a:extLst>
            </p:cNvPr>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6;p39">
              <a:extLst>
                <a:ext uri="{FF2B5EF4-FFF2-40B4-BE49-F238E27FC236}">
                  <a16:creationId xmlns:a16="http://schemas.microsoft.com/office/drawing/2014/main" id="{1B8112BC-3187-4F36-9BCE-C1B162C20692}"/>
                </a:ext>
              </a:extLst>
            </p:cNvPr>
            <p:cNvSpPr/>
            <p:nvPr/>
          </p:nvSpPr>
          <p:spPr>
            <a:xfrm>
              <a:off x="688900" y="1256150"/>
              <a:ext cx="133975" cy="25"/>
            </a:xfrm>
            <a:custGeom>
              <a:avLst/>
              <a:gdLst/>
              <a:ahLst/>
              <a:cxnLst/>
              <a:rect l="l" t="t" r="r" b="b"/>
              <a:pathLst>
                <a:path w="5359" h="1" fill="none" extrusionOk="0">
                  <a:moveTo>
                    <a:pt x="5358"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7;p39">
              <a:extLst>
                <a:ext uri="{FF2B5EF4-FFF2-40B4-BE49-F238E27FC236}">
                  <a16:creationId xmlns:a16="http://schemas.microsoft.com/office/drawing/2014/main" id="{29AFEE0D-9CA6-4C80-9828-D91CBBED84E5}"/>
                </a:ext>
              </a:extLst>
            </p:cNvPr>
            <p:cNvSpPr/>
            <p:nvPr/>
          </p:nvSpPr>
          <p:spPr>
            <a:xfrm>
              <a:off x="688900" y="1201350"/>
              <a:ext cx="255750" cy="25"/>
            </a:xfrm>
            <a:custGeom>
              <a:avLst/>
              <a:gdLst/>
              <a:ahLst/>
              <a:cxnLst/>
              <a:rect l="l" t="t" r="r" b="b"/>
              <a:pathLst>
                <a:path w="10230" h="1" fill="none" extrusionOk="0">
                  <a:moveTo>
                    <a:pt x="1022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8;p39">
              <a:extLst>
                <a:ext uri="{FF2B5EF4-FFF2-40B4-BE49-F238E27FC236}">
                  <a16:creationId xmlns:a16="http://schemas.microsoft.com/office/drawing/2014/main" id="{DDC0D31A-91AC-4690-8B0F-FA51C54FF8F7}"/>
                </a:ext>
              </a:extLst>
            </p:cNvPr>
            <p:cNvSpPr/>
            <p:nvPr/>
          </p:nvSpPr>
          <p:spPr>
            <a:xfrm>
              <a:off x="688900" y="1145950"/>
              <a:ext cx="255750" cy="25"/>
            </a:xfrm>
            <a:custGeom>
              <a:avLst/>
              <a:gdLst/>
              <a:ahLst/>
              <a:cxnLst/>
              <a:rect l="l" t="t" r="r" b="b"/>
              <a:pathLst>
                <a:path w="10230" h="1" fill="none" extrusionOk="0">
                  <a:moveTo>
                    <a:pt x="10229" y="0"/>
                  </a:moveTo>
                  <a:lnTo>
                    <a:pt x="0"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9;p39">
              <a:extLst>
                <a:ext uri="{FF2B5EF4-FFF2-40B4-BE49-F238E27FC236}">
                  <a16:creationId xmlns:a16="http://schemas.microsoft.com/office/drawing/2014/main" id="{21987805-6EF8-4CC7-AA6D-A0DBEDFBCBEB}"/>
                </a:ext>
              </a:extLst>
            </p:cNvPr>
            <p:cNvSpPr/>
            <p:nvPr/>
          </p:nvSpPr>
          <p:spPr>
            <a:xfrm>
              <a:off x="688900" y="1090525"/>
              <a:ext cx="255750" cy="25"/>
            </a:xfrm>
            <a:custGeom>
              <a:avLst/>
              <a:gdLst/>
              <a:ahLst/>
              <a:cxnLst/>
              <a:rect l="l" t="t" r="r" b="b"/>
              <a:pathLst>
                <a:path w="10230" h="1" fill="none" extrusionOk="0">
                  <a:moveTo>
                    <a:pt x="10229" y="1"/>
                  </a:moveTo>
                  <a:lnTo>
                    <a:pt x="0"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90;p39">
              <a:extLst>
                <a:ext uri="{FF2B5EF4-FFF2-40B4-BE49-F238E27FC236}">
                  <a16:creationId xmlns:a16="http://schemas.microsoft.com/office/drawing/2014/main" id="{19F4FDC8-14F4-458F-9A9E-E8611ACC2071}"/>
                </a:ext>
              </a:extLst>
            </p:cNvPr>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931279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81837" y="0"/>
            <a:ext cx="1422400" cy="4057650"/>
          </a:xfrm>
          <a:prstGeom prst="rect">
            <a:avLst/>
          </a:prstGeom>
          <a:solidFill>
            <a:srgbClr val="F26B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FED0CEF-5480-594B-842F-6C552AA6D594}"/>
              </a:ext>
            </a:extLst>
          </p:cNvPr>
          <p:cNvGrpSpPr/>
          <p:nvPr/>
        </p:nvGrpSpPr>
        <p:grpSpPr>
          <a:xfrm>
            <a:off x="6466465" y="821724"/>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7095272" y="2014425"/>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t>Next.. Step 4</a:t>
            </a:r>
          </a:p>
        </p:txBody>
      </p:sp>
      <p:sp>
        <p:nvSpPr>
          <p:cNvPr id="2" name="TextBox 1">
            <a:extLst>
              <a:ext uri="{FF2B5EF4-FFF2-40B4-BE49-F238E27FC236}">
                <a16:creationId xmlns:a16="http://schemas.microsoft.com/office/drawing/2014/main" id="{BC582796-E75A-48B1-9D3F-1CED8A9D4CB2}"/>
              </a:ext>
            </a:extLst>
          </p:cNvPr>
          <p:cNvSpPr txBox="1"/>
          <p:nvPr/>
        </p:nvSpPr>
        <p:spPr>
          <a:xfrm>
            <a:off x="331926" y="2863113"/>
            <a:ext cx="5609671" cy="2800767"/>
          </a:xfrm>
          <a:prstGeom prst="rect">
            <a:avLst/>
          </a:prstGeom>
          <a:noFill/>
        </p:spPr>
        <p:txBody>
          <a:bodyPr wrap="square" rtlCol="0">
            <a:spAutoFit/>
          </a:bodyPr>
          <a:lstStyle/>
          <a:p>
            <a:r>
              <a:rPr lang="en-GB" sz="2800" dirty="0"/>
              <a:t>Enjoyed learning about Step 3?</a:t>
            </a:r>
          </a:p>
          <a:p>
            <a:endParaRPr lang="en-GB" sz="2800" dirty="0"/>
          </a:p>
          <a:p>
            <a:r>
              <a:rPr lang="en-GB" sz="2400" dirty="0"/>
              <a:t>Join in the conversation with your peers on our </a:t>
            </a:r>
            <a:r>
              <a:rPr lang="en-GB" sz="2400" dirty="0">
                <a:hlinkClick r:id="rId4"/>
              </a:rPr>
              <a:t>EMINENT Closed Facebook Group</a:t>
            </a:r>
            <a:endParaRPr lang="en-GB" sz="2400" dirty="0"/>
          </a:p>
          <a:p>
            <a:r>
              <a:rPr lang="en-GB" sz="2400" dirty="0"/>
              <a:t>A safe place to talk about your opportunities and challenges, excitement and fears. </a:t>
            </a:r>
            <a:endParaRPr lang="en-IE" sz="2400" dirty="0"/>
          </a:p>
        </p:txBody>
      </p:sp>
    </p:spTree>
    <p:extLst>
      <p:ext uri="{BB962C8B-B14F-4D97-AF65-F5344CB8AC3E}">
        <p14:creationId xmlns:p14="http://schemas.microsoft.com/office/powerpoint/2010/main" val="166709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1A65C1-67B3-4BE6-84EE-19783D29195F}"/>
              </a:ext>
            </a:extLst>
          </p:cNvPr>
          <p:cNvSpPr>
            <a:spLocks noGrp="1"/>
          </p:cNvSpPr>
          <p:nvPr>
            <p:ph type="body" sz="quarter" idx="13"/>
          </p:nvPr>
        </p:nvSpPr>
        <p:spPr>
          <a:xfrm>
            <a:off x="1507756" y="359295"/>
            <a:ext cx="8570964" cy="1063105"/>
          </a:xfrm>
        </p:spPr>
        <p:txBody>
          <a:bodyPr>
            <a:normAutofit fontScale="92500" lnSpcReduction="20000"/>
          </a:bodyPr>
          <a:lstStyle/>
          <a:p>
            <a:r>
              <a:rPr lang="en-US" dirty="0"/>
              <a:t>MAKING PRODUCTS  - </a:t>
            </a:r>
            <a:r>
              <a:rPr lang="en-US" sz="4100" dirty="0">
                <a:solidFill>
                  <a:schemeClr val="bg1"/>
                </a:solidFill>
                <a:highlight>
                  <a:srgbClr val="F26B27"/>
                </a:highlight>
              </a:rPr>
              <a:t>an example</a:t>
            </a:r>
            <a:endParaRPr lang="en-US" dirty="0">
              <a:solidFill>
                <a:schemeClr val="bg1"/>
              </a:solidFill>
              <a:highlight>
                <a:srgbClr val="F26B27"/>
              </a:highlight>
            </a:endParaRPr>
          </a:p>
          <a:p>
            <a:r>
              <a:rPr lang="en-GB" dirty="0">
                <a:solidFill>
                  <a:schemeClr val="tx1">
                    <a:lumMod val="50000"/>
                    <a:lumOff val="50000"/>
                  </a:schemeClr>
                </a:solidFill>
                <a:hlinkClick r:id="rId2"/>
              </a:rPr>
              <a:t>www.soyou.ie</a:t>
            </a:r>
            <a:r>
              <a:rPr lang="en-GB" dirty="0">
                <a:solidFill>
                  <a:schemeClr val="tx1">
                    <a:lumMod val="50000"/>
                    <a:lumOff val="50000"/>
                  </a:schemeClr>
                </a:solidFill>
              </a:rPr>
              <a:t> </a:t>
            </a:r>
            <a:endParaRPr lang="en-US" dirty="0"/>
          </a:p>
          <a:p>
            <a:endParaRPr lang="en-IE" dirty="0"/>
          </a:p>
        </p:txBody>
      </p:sp>
      <p:sp>
        <p:nvSpPr>
          <p:cNvPr id="3" name="Text Placeholder 2">
            <a:extLst>
              <a:ext uri="{FF2B5EF4-FFF2-40B4-BE49-F238E27FC236}">
                <a16:creationId xmlns:a16="http://schemas.microsoft.com/office/drawing/2014/main" id="{93F3047D-7CC9-4F3C-9770-92931989B1BE}"/>
              </a:ext>
            </a:extLst>
          </p:cNvPr>
          <p:cNvSpPr>
            <a:spLocks noGrp="1"/>
          </p:cNvSpPr>
          <p:nvPr>
            <p:ph type="body" sz="quarter" idx="14"/>
          </p:nvPr>
        </p:nvSpPr>
        <p:spPr>
          <a:xfrm>
            <a:off x="1507756" y="1565421"/>
            <a:ext cx="7504164" cy="3001108"/>
          </a:xfrm>
        </p:spPr>
        <p:txBody>
          <a:bodyPr/>
          <a:lstStyle/>
          <a:p>
            <a:pPr algn="l"/>
            <a:r>
              <a:rPr lang="en-GB" b="1" i="0" dirty="0">
                <a:solidFill>
                  <a:srgbClr val="1E494F"/>
                </a:solidFill>
                <a:effectLst/>
              </a:rPr>
              <a:t>‘Language barrier’</a:t>
            </a:r>
          </a:p>
          <a:p>
            <a:pPr algn="l"/>
            <a:r>
              <a:rPr lang="en-GB" b="0" i="0" dirty="0">
                <a:solidFill>
                  <a:srgbClr val="1E494F"/>
                </a:solidFill>
                <a:effectLst/>
              </a:rPr>
              <a:t>“It was not very easy because the language barrier is the first difficulty,” said Ms Rodrigues. “We need to search for everything and we don’t know the terminology for everything.”</a:t>
            </a:r>
          </a:p>
          <a:p>
            <a:pPr algn="l"/>
            <a:r>
              <a:rPr lang="en-GB" dirty="0">
                <a:solidFill>
                  <a:srgbClr val="1E494F"/>
                </a:solidFill>
              </a:rPr>
              <a:t>Ana</a:t>
            </a:r>
            <a:r>
              <a:rPr lang="en-GB" b="0" i="0" dirty="0">
                <a:solidFill>
                  <a:srgbClr val="1E494F"/>
                </a:solidFill>
                <a:effectLst/>
              </a:rPr>
              <a:t> still encounters barriers such as when she applied for a €10,000 loan for materials. “I tried once but it wasn’t approved and I never tried again,” </a:t>
            </a:r>
          </a:p>
          <a:p>
            <a:pPr algn="l"/>
            <a:r>
              <a:rPr lang="en-GB" b="0" i="0" dirty="0">
                <a:solidFill>
                  <a:srgbClr val="1E494F"/>
                </a:solidFill>
                <a:effectLst/>
              </a:rPr>
              <a:t>She hopes one day to have her own premises where she can both work and show off her products.</a:t>
            </a:r>
          </a:p>
          <a:p>
            <a:pPr algn="l"/>
            <a:r>
              <a:rPr lang="en-GB" b="0" i="0" dirty="0">
                <a:solidFill>
                  <a:srgbClr val="1E494F"/>
                </a:solidFill>
                <a:effectLst/>
              </a:rPr>
              <a:t>“I would love a little shop. That would be my dream,”</a:t>
            </a:r>
          </a:p>
          <a:p>
            <a:pPr algn="l"/>
            <a:endParaRPr lang="en-GB" b="0" i="0" dirty="0">
              <a:solidFill>
                <a:srgbClr val="444444"/>
              </a:solidFill>
              <a:effectLst/>
              <a:latin typeface="Georgia" panose="02040502050405020303" pitchFamily="18" charset="0"/>
            </a:endParaRPr>
          </a:p>
          <a:p>
            <a:pPr algn="l"/>
            <a:endParaRPr lang="en-GB" b="0" i="0" dirty="0">
              <a:solidFill>
                <a:schemeClr val="tx1">
                  <a:lumMod val="50000"/>
                  <a:lumOff val="50000"/>
                </a:schemeClr>
              </a:solidFill>
              <a:effectLst/>
            </a:endParaRPr>
          </a:p>
          <a:p>
            <a:endParaRPr lang="en-IE" dirty="0"/>
          </a:p>
        </p:txBody>
      </p:sp>
      <p:grpSp>
        <p:nvGrpSpPr>
          <p:cNvPr id="4" name="Group 3">
            <a:extLst>
              <a:ext uri="{FF2B5EF4-FFF2-40B4-BE49-F238E27FC236}">
                <a16:creationId xmlns:a16="http://schemas.microsoft.com/office/drawing/2014/main" id="{3A871204-57BA-415C-BB42-E23BE60E52C2}"/>
              </a:ext>
            </a:extLst>
          </p:cNvPr>
          <p:cNvGrpSpPr/>
          <p:nvPr/>
        </p:nvGrpSpPr>
        <p:grpSpPr>
          <a:xfrm>
            <a:off x="9482860" y="2893377"/>
            <a:ext cx="2201139" cy="1764592"/>
            <a:chOff x="4534941" y="638925"/>
            <a:chExt cx="1499470" cy="1254125"/>
          </a:xfrm>
        </p:grpSpPr>
        <p:pic>
          <p:nvPicPr>
            <p:cNvPr id="5" name="Picture 4" descr="Logo&#10;&#10;Description automatically generated with medium confidence">
              <a:extLst>
                <a:ext uri="{FF2B5EF4-FFF2-40B4-BE49-F238E27FC236}">
                  <a16:creationId xmlns:a16="http://schemas.microsoft.com/office/drawing/2014/main" id="{93A14DC8-5DC5-4705-82B0-76983EE6A85C}"/>
                </a:ext>
              </a:extLst>
            </p:cNvPr>
            <p:cNvPicPr>
              <a:picLocks noChangeAspect="1"/>
            </p:cNvPicPr>
            <p:nvPr/>
          </p:nvPicPr>
          <p:blipFill>
            <a:blip r:embed="rId3"/>
            <a:stretch>
              <a:fillRect/>
            </a:stretch>
          </p:blipFill>
          <p:spPr>
            <a:xfrm>
              <a:off x="4578037" y="638925"/>
              <a:ext cx="1456374" cy="1254125"/>
            </a:xfrm>
            <a:prstGeom prst="rect">
              <a:avLst/>
            </a:prstGeom>
          </p:spPr>
        </p:pic>
        <p:pic>
          <p:nvPicPr>
            <p:cNvPr id="6" name="Picture 5" descr="Icon&#10;&#10;Description automatically generated">
              <a:extLst>
                <a:ext uri="{FF2B5EF4-FFF2-40B4-BE49-F238E27FC236}">
                  <a16:creationId xmlns:a16="http://schemas.microsoft.com/office/drawing/2014/main" id="{B7409EB2-E097-4DF6-8778-29984CF2A452}"/>
                </a:ext>
              </a:extLst>
            </p:cNvPr>
            <p:cNvPicPr>
              <a:picLocks noChangeAspect="1"/>
            </p:cNvPicPr>
            <p:nvPr/>
          </p:nvPicPr>
          <p:blipFill>
            <a:blip r:embed="rId4"/>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79559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499160" y="660032"/>
            <a:ext cx="9649486" cy="697353"/>
          </a:xfrm>
        </p:spPr>
        <p:txBody>
          <a:bodyPr>
            <a:normAutofit/>
          </a:bodyPr>
          <a:lstStyle/>
          <a:p>
            <a:r>
              <a:rPr lang="en-US" dirty="0"/>
              <a:t>SERVICES WHEN THE BUDGET IS TIGHT </a:t>
            </a:r>
          </a:p>
          <a:p>
            <a:endParaRPr lang="en-US" sz="3000" dirty="0"/>
          </a:p>
        </p:txBody>
      </p:sp>
      <p:sp>
        <p:nvSpPr>
          <p:cNvPr id="12" name="Text Placeholder 11"/>
          <p:cNvSpPr>
            <a:spLocks noGrp="1"/>
          </p:cNvSpPr>
          <p:nvPr>
            <p:ph type="body" sz="quarter" idx="14"/>
          </p:nvPr>
        </p:nvSpPr>
        <p:spPr>
          <a:xfrm>
            <a:off x="1663856" y="1609078"/>
            <a:ext cx="8955376" cy="1228628"/>
          </a:xfrm>
        </p:spPr>
        <p:txBody>
          <a:bodyPr/>
          <a:lstStyle/>
          <a:p>
            <a:r>
              <a:rPr lang="en-US" dirty="0">
                <a:solidFill>
                  <a:srgbClr val="1E494F"/>
                </a:solidFill>
              </a:rPr>
              <a:t>One of the most important aspects of a business</a:t>
            </a:r>
            <a:r>
              <a:rPr lang="bs-Latn-BA" dirty="0">
                <a:solidFill>
                  <a:srgbClr val="1E494F"/>
                </a:solidFill>
              </a:rPr>
              <a:t> </a:t>
            </a:r>
            <a:r>
              <a:rPr lang="en-US" dirty="0">
                <a:solidFill>
                  <a:srgbClr val="1E494F"/>
                </a:solidFill>
              </a:rPr>
              <a:t>running  on little money is the big idea.  Most service businesses cost less to set up/ establish.  </a:t>
            </a:r>
          </a:p>
          <a:p>
            <a:r>
              <a:rPr lang="en-US" dirty="0">
                <a:solidFill>
                  <a:srgbClr val="1E494F"/>
                </a:solidFill>
              </a:rPr>
              <a:t>Some of</a:t>
            </a:r>
            <a:r>
              <a:rPr lang="bs-Latn-BA" dirty="0">
                <a:solidFill>
                  <a:srgbClr val="1E494F"/>
                </a:solidFill>
              </a:rPr>
              <a:t> </a:t>
            </a:r>
            <a:r>
              <a:rPr lang="en-US" dirty="0">
                <a:solidFill>
                  <a:srgbClr val="1E494F"/>
                </a:solidFill>
              </a:rPr>
              <a:t>the best businesses you can start with no/little money is a service business. Even if you ultimately want a product business, owning a service business can help you get there.    </a:t>
            </a:r>
          </a:p>
          <a:p>
            <a:r>
              <a:rPr lang="bs-Latn-BA" dirty="0">
                <a:solidFill>
                  <a:srgbClr val="F26B27"/>
                </a:solidFill>
              </a:rPr>
              <a:t>Example of service business:</a:t>
            </a:r>
          </a:p>
          <a:p>
            <a:pPr marL="342900" indent="-342900">
              <a:spcBef>
                <a:spcPts val="300"/>
              </a:spcBef>
              <a:buClr>
                <a:srgbClr val="D477B3"/>
              </a:buClr>
              <a:buFont typeface="Arial" panose="020B0604020202020204" pitchFamily="34" charset="0"/>
              <a:buChar char="•"/>
              <a:tabLst>
                <a:tab pos="3495675" algn="l"/>
              </a:tabLst>
            </a:pPr>
            <a:r>
              <a:rPr lang="en-US" dirty="0">
                <a:solidFill>
                  <a:srgbClr val="1E494F"/>
                </a:solidFill>
              </a:rPr>
              <a:t>If you know another language </a:t>
            </a:r>
            <a:r>
              <a:rPr lang="bs-Latn-BA" dirty="0">
                <a:solidFill>
                  <a:srgbClr val="1E494F"/>
                </a:solidFill>
              </a:rPr>
              <a:t>-</a:t>
            </a:r>
            <a:r>
              <a:rPr lang="en-US" dirty="0">
                <a:solidFill>
                  <a:srgbClr val="1E494F"/>
                </a:solidFill>
              </a:rPr>
              <a:t>offer translation services</a:t>
            </a:r>
          </a:p>
          <a:p>
            <a:pPr marL="342900" indent="-342900">
              <a:spcBef>
                <a:spcPts val="300"/>
              </a:spcBef>
              <a:buClr>
                <a:srgbClr val="D477B3"/>
              </a:buClr>
              <a:buFont typeface="Arial" panose="020B0604020202020204" pitchFamily="34" charset="0"/>
              <a:buChar char="•"/>
              <a:tabLst>
                <a:tab pos="3495675" algn="l"/>
              </a:tabLst>
            </a:pPr>
            <a:r>
              <a:rPr lang="en-US" dirty="0">
                <a:solidFill>
                  <a:srgbClr val="1E494F"/>
                </a:solidFill>
              </a:rPr>
              <a:t>If you have an accounting degree</a:t>
            </a:r>
            <a:r>
              <a:rPr lang="en-GB" dirty="0">
                <a:solidFill>
                  <a:srgbClr val="1E494F"/>
                </a:solidFill>
              </a:rPr>
              <a:t> </a:t>
            </a:r>
            <a:r>
              <a:rPr lang="bs-Latn-BA" dirty="0">
                <a:solidFill>
                  <a:srgbClr val="1E494F"/>
                </a:solidFill>
              </a:rPr>
              <a:t>-</a:t>
            </a:r>
            <a:r>
              <a:rPr lang="en-GB" dirty="0">
                <a:solidFill>
                  <a:srgbClr val="1E494F"/>
                </a:solidFill>
              </a:rPr>
              <a:t> </a:t>
            </a:r>
            <a:r>
              <a:rPr lang="en-US" dirty="0">
                <a:solidFill>
                  <a:srgbClr val="1E494F"/>
                </a:solidFill>
              </a:rPr>
              <a:t>offer accounting services</a:t>
            </a:r>
          </a:p>
          <a:p>
            <a:pPr marL="342900" indent="-342900">
              <a:spcBef>
                <a:spcPts val="300"/>
              </a:spcBef>
              <a:buClr>
                <a:srgbClr val="D477B3"/>
              </a:buClr>
              <a:buFont typeface="Arial" panose="020B0604020202020204" pitchFamily="34" charset="0"/>
              <a:buChar char="•"/>
              <a:tabLst>
                <a:tab pos="3495675" algn="l"/>
              </a:tabLst>
            </a:pPr>
            <a:r>
              <a:rPr lang="en-US" dirty="0">
                <a:solidFill>
                  <a:srgbClr val="1E494F"/>
                </a:solidFill>
              </a:rPr>
              <a:t>If you know how to sew</a:t>
            </a:r>
            <a:r>
              <a:rPr lang="bs-Latn-BA" dirty="0">
                <a:solidFill>
                  <a:srgbClr val="1E494F"/>
                </a:solidFill>
              </a:rPr>
              <a:t> –</a:t>
            </a:r>
            <a:r>
              <a:rPr lang="en-US" dirty="0">
                <a:solidFill>
                  <a:srgbClr val="1E494F"/>
                </a:solidFill>
              </a:rPr>
              <a:t>set up a fashion upcycling service</a:t>
            </a:r>
          </a:p>
          <a:p>
            <a:pPr marL="342900" indent="-342900">
              <a:spcBef>
                <a:spcPts val="300"/>
              </a:spcBef>
              <a:buClr>
                <a:srgbClr val="D477B3"/>
              </a:buClr>
              <a:buFont typeface="Arial" panose="020B0604020202020204" pitchFamily="34" charset="0"/>
              <a:buChar char="•"/>
              <a:tabLst>
                <a:tab pos="3495675" algn="l"/>
              </a:tabLst>
            </a:pPr>
            <a:r>
              <a:rPr lang="en-US" dirty="0">
                <a:solidFill>
                  <a:srgbClr val="1E494F"/>
                </a:solidFill>
              </a:rPr>
              <a:t>If you are knowledgeable about social media</a:t>
            </a:r>
            <a:r>
              <a:rPr lang="bs-Latn-BA" dirty="0">
                <a:solidFill>
                  <a:srgbClr val="1E494F"/>
                </a:solidFill>
              </a:rPr>
              <a:t> -</a:t>
            </a:r>
            <a:r>
              <a:rPr lang="en-US" dirty="0">
                <a:solidFill>
                  <a:srgbClr val="1E494F"/>
                </a:solidFill>
              </a:rPr>
              <a:t>offer content management services</a:t>
            </a:r>
          </a:p>
          <a:p>
            <a:endParaRPr lang="en-US" dirty="0">
              <a:solidFill>
                <a:srgbClr val="1E494F"/>
              </a:solidFill>
            </a:endParaRPr>
          </a:p>
          <a:p>
            <a:endParaRPr lang="en-US" dirty="0"/>
          </a:p>
          <a:p>
            <a:endParaRPr lang="en-US" dirty="0"/>
          </a:p>
        </p:txBody>
      </p:sp>
      <p:sp>
        <p:nvSpPr>
          <p:cNvPr id="8" name="Rectangle 7"/>
          <p:cNvSpPr/>
          <p:nvPr/>
        </p:nvSpPr>
        <p:spPr>
          <a:xfrm>
            <a:off x="-22745" y="2388420"/>
            <a:ext cx="1407911" cy="4469580"/>
          </a:xfrm>
          <a:prstGeom prst="rect">
            <a:avLst/>
          </a:prstGeom>
          <a:solidFill>
            <a:srgbClr val="C54A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0784089" y="0"/>
            <a:ext cx="1407911" cy="5042136"/>
          </a:xfrm>
          <a:prstGeom prst="rect">
            <a:avLst/>
          </a:prstGeom>
          <a:solidFill>
            <a:srgbClr val="1EB3D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4027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7068</Words>
  <Application>Microsoft Office PowerPoint</Application>
  <PresentationFormat>Widescreen</PresentationFormat>
  <Paragraphs>525</Paragraphs>
  <Slides>74</Slides>
  <Notes>0</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74</vt:i4>
      </vt:variant>
    </vt:vector>
  </HeadingPairs>
  <TitlesOfParts>
    <vt:vector size="84" baseType="lpstr">
      <vt:lpstr>Arial</vt:lpstr>
      <vt:lpstr>Calibri</vt:lpstr>
      <vt:lpstr>Calibri Light</vt:lpstr>
      <vt:lpstr>Georgia</vt:lpstr>
      <vt:lpstr>hurmegeometricsans_no3_6</vt:lpstr>
      <vt:lpstr>Inter-Regular</vt:lpstr>
      <vt:lpstr>Poppins</vt:lpstr>
      <vt:lpstr>Quattrocento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256</cp:revision>
  <cp:lastPrinted>2021-04-19T12:51:59Z</cp:lastPrinted>
  <dcterms:created xsi:type="dcterms:W3CDTF">2019-11-20T14:08:21Z</dcterms:created>
  <dcterms:modified xsi:type="dcterms:W3CDTF">2021-04-24T06:37:08Z</dcterms:modified>
</cp:coreProperties>
</file>