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342" r:id="rId2"/>
    <p:sldId id="348" r:id="rId3"/>
    <p:sldId id="424" r:id="rId4"/>
    <p:sldId id="266" r:id="rId5"/>
    <p:sldId id="262" r:id="rId6"/>
    <p:sldId id="272" r:id="rId7"/>
    <p:sldId id="271" r:id="rId8"/>
    <p:sldId id="277" r:id="rId9"/>
    <p:sldId id="280" r:id="rId10"/>
    <p:sldId id="260" r:id="rId11"/>
    <p:sldId id="425" r:id="rId12"/>
    <p:sldId id="426" r:id="rId13"/>
    <p:sldId id="427" r:id="rId14"/>
    <p:sldId id="428" r:id="rId15"/>
    <p:sldId id="429" r:id="rId16"/>
    <p:sldId id="268" r:id="rId17"/>
    <p:sldId id="282" r:id="rId18"/>
    <p:sldId id="284" r:id="rId19"/>
    <p:sldId id="285" r:id="rId20"/>
    <p:sldId id="286" r:id="rId21"/>
    <p:sldId id="287" r:id="rId22"/>
    <p:sldId id="290" r:id="rId23"/>
    <p:sldId id="288" r:id="rId24"/>
    <p:sldId id="289" r:id="rId25"/>
    <p:sldId id="317" r:id="rId26"/>
    <p:sldId id="318" r:id="rId27"/>
    <p:sldId id="319" r:id="rId28"/>
    <p:sldId id="265" r:id="rId29"/>
    <p:sldId id="294" r:id="rId30"/>
    <p:sldId id="430" r:id="rId31"/>
    <p:sldId id="295" r:id="rId32"/>
    <p:sldId id="298" r:id="rId33"/>
    <p:sldId id="300" r:id="rId34"/>
    <p:sldId id="307" r:id="rId35"/>
    <p:sldId id="306" r:id="rId36"/>
    <p:sldId id="304" r:id="rId37"/>
    <p:sldId id="315" r:id="rId38"/>
    <p:sldId id="308" r:id="rId39"/>
    <p:sldId id="309" r:id="rId40"/>
    <p:sldId id="312" r:id="rId41"/>
    <p:sldId id="432" r:id="rId42"/>
    <p:sldId id="437" r:id="rId43"/>
    <p:sldId id="438" r:id="rId44"/>
    <p:sldId id="433" r:id="rId45"/>
    <p:sldId id="434" r:id="rId46"/>
    <p:sldId id="435" r:id="rId47"/>
    <p:sldId id="436" r:id="rId48"/>
    <p:sldId id="311" r:id="rId49"/>
    <p:sldId id="320" r:id="rId50"/>
    <p:sldId id="316" r:id="rId51"/>
    <p:sldId id="313" r:id="rId52"/>
    <p:sldId id="259" r:id="rId53"/>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55"/>
    <a:srgbClr val="1EB3DD"/>
    <a:srgbClr val="222222"/>
    <a:srgbClr val="C54A9A"/>
    <a:srgbClr val="F26B27"/>
    <a:srgbClr val="FFC652"/>
    <a:srgbClr val="DA2E2D"/>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82"/>
    <p:restoredTop sz="94729"/>
  </p:normalViewPr>
  <p:slideViewPr>
    <p:cSldViewPr snapToGrid="0" snapToObjects="1">
      <p:cViewPr varScale="1">
        <p:scale>
          <a:sx n="63" d="100"/>
          <a:sy n="63" d="100"/>
        </p:scale>
        <p:origin x="556" y="6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4/24/2021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1363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398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4/24/2021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53" r:id="rId13"/>
    <p:sldLayoutId id="2147483663" r:id="rId14"/>
    <p:sldLayoutId id="2147483664" r:id="rId15"/>
    <p:sldLayoutId id="2147483659" r:id="rId16"/>
    <p:sldLayoutId id="2147483668" r:id="rId17"/>
    <p:sldLayoutId id="2147483656" r:id="rId18"/>
    <p:sldLayoutId id="2147483657" r:id="rId19"/>
    <p:sldLayoutId id="214748365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https://www.samepage.io/blog/10-top-qualities-great-collaborator"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www.samepage.io/blog/10-top-qualities-great-collaborator"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hyperlink" Target="https://www.samepage.io/blog/10-top-qualities-great-collaborator"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hyperlink" Target="http://www.helsinkidesignlab.org/pages/creative-collaborations"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theguardian.com/media-network/media-network-blog/2012/feb/16/media-creative-collaborations-better-results" TargetMode="Externa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wearetern.org/" TargetMode="External"/><Relationship Id="rId2" Type="http://schemas.openxmlformats.org/officeDocument/2006/relationships/hyperlink" Target="https://www.bni.com/" TargetMode="Externa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hyperlink" Target="https://www.mariacallisto.com/" TargetMode="External"/><Relationship Id="rId2" Type="http://schemas.openxmlformats.org/officeDocument/2006/relationships/hyperlink" Target="https://www.wearetern.org/herfuture-forward/" TargetMode="Externa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hyperlink" Target="https://wegate.eu/" TargetMode="External"/><Relationship Id="rId4" Type="http://schemas.openxmlformats.org/officeDocument/2006/relationships/hyperlink" Target="http://www.wearetern.or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egate.eu/" TargetMode="Externa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youtu.be/E5xTbn6OnAA" TargetMode="External"/><Relationship Id="rId2" Type="http://schemas.openxmlformats.org/officeDocument/2006/relationships/video" Target="https://www.youtube.com/embed/E5xTbn6OnAA?feature=oembed" TargetMode="External"/><Relationship Id="rId1" Type="http://schemas.openxmlformats.org/officeDocument/2006/relationships/video" Target="https://www.youtube.com/embed/7eRyPdlEJ4Y?feature=oembed" TargetMode="External"/><Relationship Id="rId6" Type="http://schemas.openxmlformats.org/officeDocument/2006/relationships/image" Target="../media/image38.jpeg"/><Relationship Id="rId5" Type="http://schemas.openxmlformats.org/officeDocument/2006/relationships/hyperlink" Target="https://youtu.be/7eRyPdlEJ4Y" TargetMode="External"/><Relationship Id="rId4" Type="http://schemas.openxmlformats.org/officeDocument/2006/relationships/image" Target="../media/image37.jpeg"/></Relationships>
</file>

<file path=ppt/slides/_rels/slide45.xml.rels><?xml version="1.0" encoding="UTF-8" standalone="yes"?>
<Relationships xmlns="http://schemas.openxmlformats.org/package/2006/relationships"><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s://smallbusinessbc.ca/article/how-women-network-differently-men/"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s://smallbusinessbc.ca/article/how-women-network-differently-men/"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hyperlink" Target="https://wegate.eu/"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hyperlink" Target="https://wegate.eu/" TargetMode="Externa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1.png"/><Relationship Id="rId1" Type="http://schemas.openxmlformats.org/officeDocument/2006/relationships/slideLayout" Target="../slideLayouts/slideLayout22.xml"/><Relationship Id="rId4" Type="http://schemas.openxmlformats.org/officeDocument/2006/relationships/hyperlink" Target="https://www.facebook.com/groups/1309675622156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dailymail.co.uk/sciencetech/article-2548917/A-problem-shared-really-IS-problem-halved-Study-finds-discussing-problems-people-situation-reduces-stress-levels.html"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flightofideas.net/Articles/Dynamic%20Duos%20-%20the%20Power%20of%20Creative%20Partnerships%20-%20Summer%202006.pdf"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18"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18247" y="571191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9"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47" y="571191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7" y="501850"/>
            <a:ext cx="179948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STEP 5</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6" y="1532829"/>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BA" sz="2800" dirty="0">
                <a:solidFill>
                  <a:schemeClr val="bg1"/>
                </a:solidFill>
              </a:rPr>
              <a:t>THE </a:t>
            </a:r>
            <a:r>
              <a:rPr lang="en-US" sz="2800" dirty="0">
                <a:solidFill>
                  <a:schemeClr val="bg1"/>
                </a:solidFill>
              </a:rPr>
              <a:t>P</a:t>
            </a:r>
            <a:r>
              <a:rPr lang="en-BA" sz="2800" dirty="0">
                <a:solidFill>
                  <a:schemeClr val="bg1"/>
                </a:solidFill>
              </a:rPr>
              <a:t>OWER OF </a:t>
            </a:r>
            <a:r>
              <a:rPr lang="en-US" sz="2800" dirty="0">
                <a:solidFill>
                  <a:schemeClr val="bg1"/>
                </a:solidFill>
              </a:rPr>
              <a:t>C</a:t>
            </a:r>
            <a:r>
              <a:rPr lang="en-BA" sz="2800" dirty="0">
                <a:solidFill>
                  <a:schemeClr val="bg1"/>
                </a:solidFill>
              </a:rPr>
              <a:t>OLLABORATION</a:t>
            </a:r>
            <a:r>
              <a:rPr lang="en-IE" sz="2800" dirty="0">
                <a:solidFill>
                  <a:schemeClr val="bg1"/>
                </a:solidFill>
              </a:rPr>
              <a:t> and NETWORKS</a:t>
            </a:r>
            <a:r>
              <a:rPr lang="en-BA" sz="2800" dirty="0">
                <a:solidFill>
                  <a:schemeClr val="bg1"/>
                </a:solidFill>
              </a:rPr>
              <a:t> </a:t>
            </a:r>
            <a:endParaRPr lang="en-US" sz="2800" dirty="0">
              <a:solidFill>
                <a:schemeClr val="bg1"/>
              </a:solidFill>
            </a:endParaRPr>
          </a:p>
        </p:txBody>
      </p:sp>
      <p:sp>
        <p:nvSpPr>
          <p:cNvPr id="13" name="Text Placeholder 12"/>
          <p:cNvSpPr>
            <a:spLocks noGrp="1"/>
          </p:cNvSpPr>
          <p:nvPr>
            <p:ph type="body" sz="quarter" idx="4294967295"/>
          </p:nvPr>
        </p:nvSpPr>
        <p:spPr>
          <a:xfrm>
            <a:off x="314896" y="3671090"/>
            <a:ext cx="6252512" cy="2139544"/>
          </a:xfrm>
          <a:noFill/>
        </p:spPr>
        <p:txBody>
          <a:bodyPr>
            <a:noAutofit/>
          </a:bodyPr>
          <a:lstStyle/>
          <a:p>
            <a:pPr marL="0" indent="0">
              <a:buNone/>
            </a:pPr>
            <a:r>
              <a:rPr lang="en-GB" sz="3600" b="0" i="0" dirty="0">
                <a:solidFill>
                  <a:srgbClr val="000000"/>
                </a:solidFill>
                <a:effectLst/>
                <a:latin typeface="montserrat"/>
              </a:rPr>
              <a:t>“Alone we can do so little. Together we can do so much.”                                                                   </a:t>
            </a:r>
          </a:p>
          <a:p>
            <a:pPr marL="0" indent="0">
              <a:buNone/>
            </a:pPr>
            <a:r>
              <a:rPr lang="en-GB" sz="2000" b="1" i="0" dirty="0">
                <a:solidFill>
                  <a:srgbClr val="1EB3DD"/>
                </a:solidFill>
                <a:effectLst/>
                <a:latin typeface="montserrat"/>
              </a:rPr>
              <a:t>Helen Keller</a:t>
            </a:r>
            <a:endParaRPr lang="en-US" sz="4800" dirty="0">
              <a:solidFill>
                <a:srgbClr val="1EB3DD"/>
              </a:solidFill>
            </a:endParaRPr>
          </a:p>
        </p:txBody>
      </p:sp>
      <p:sp>
        <p:nvSpPr>
          <p:cNvPr id="11" name="TextBox 10">
            <a:extLst>
              <a:ext uri="{FF2B5EF4-FFF2-40B4-BE49-F238E27FC236}">
                <a16:creationId xmlns:a16="http://schemas.microsoft.com/office/drawing/2014/main" id="{E5832AA3-D9B0-4987-A7D3-27CB22B8ED09}"/>
              </a:ext>
            </a:extLst>
          </p:cNvPr>
          <p:cNvSpPr txBox="1"/>
          <p:nvPr/>
        </p:nvSpPr>
        <p:spPr>
          <a:xfrm>
            <a:off x="138048" y="6319110"/>
            <a:ext cx="10571943" cy="523220"/>
          </a:xfrm>
          <a:prstGeom prst="rect">
            <a:avLst/>
          </a:prstGeom>
          <a:noFill/>
        </p:spPr>
        <p:txBody>
          <a:bodyPr wrap="square">
            <a:spAutoFit/>
          </a:bodyPr>
          <a:lstStyle/>
          <a:p>
            <a:r>
              <a:rPr lang="en-GB" sz="1400" dirty="0">
                <a:solidFill>
                  <a:srgbClr val="1E494F"/>
                </a:solidFill>
              </a:rPr>
              <a:t>This project has been funded with support from the European Commission. This publication [communication] reflects the views only of the author, and the Commission cannot be held responsible for any use, which may be made of the information contained therein. </a:t>
            </a:r>
            <a:endParaRPr lang="en-IE" sz="1400" dirty="0">
              <a:solidFill>
                <a:srgbClr val="1E494F"/>
              </a:solidFill>
            </a:endParaRPr>
          </a:p>
        </p:txBody>
      </p:sp>
      <p:grpSp>
        <p:nvGrpSpPr>
          <p:cNvPr id="16" name="Group 15">
            <a:extLst>
              <a:ext uri="{FF2B5EF4-FFF2-40B4-BE49-F238E27FC236}">
                <a16:creationId xmlns:a16="http://schemas.microsoft.com/office/drawing/2014/main" id="{52F78104-E651-4811-9591-AC74D2AE9DEB}"/>
              </a:ext>
            </a:extLst>
          </p:cNvPr>
          <p:cNvGrpSpPr/>
          <p:nvPr/>
        </p:nvGrpSpPr>
        <p:grpSpPr>
          <a:xfrm>
            <a:off x="6547663" y="2954693"/>
            <a:ext cx="4039074" cy="2721775"/>
            <a:chOff x="448873" y="4678394"/>
            <a:chExt cx="2490973" cy="1678570"/>
          </a:xfrm>
        </p:grpSpPr>
        <p:pic>
          <p:nvPicPr>
            <p:cNvPr id="17" name="Picture 16" descr="A picture containing text, vector graphics&#10;&#10;Description automatically generated">
              <a:extLst>
                <a:ext uri="{FF2B5EF4-FFF2-40B4-BE49-F238E27FC236}">
                  <a16:creationId xmlns:a16="http://schemas.microsoft.com/office/drawing/2014/main" id="{F22E3AEC-BF41-4478-97A6-AC7F734CA70C}"/>
                </a:ext>
              </a:extLst>
            </p:cNvPr>
            <p:cNvPicPr>
              <a:picLocks noChangeAspect="1"/>
            </p:cNvPicPr>
            <p:nvPr/>
          </p:nvPicPr>
          <p:blipFill>
            <a:blip r:embed="rId4"/>
            <a:stretch>
              <a:fillRect/>
            </a:stretch>
          </p:blipFill>
          <p:spPr>
            <a:xfrm>
              <a:off x="448873" y="4678394"/>
              <a:ext cx="2490973" cy="1678570"/>
            </a:xfrm>
            <a:prstGeom prst="rect">
              <a:avLst/>
            </a:prstGeom>
          </p:spPr>
        </p:pic>
        <p:pic>
          <p:nvPicPr>
            <p:cNvPr id="22" name="Picture 21" descr="Icon&#10;&#10;Description automatically generated">
              <a:extLst>
                <a:ext uri="{FF2B5EF4-FFF2-40B4-BE49-F238E27FC236}">
                  <a16:creationId xmlns:a16="http://schemas.microsoft.com/office/drawing/2014/main" id="{B1B2F6F8-78F3-4420-86BB-5C7FF682EE79}"/>
                </a:ext>
              </a:extLst>
            </p:cNvPr>
            <p:cNvPicPr>
              <a:picLocks noChangeAspect="1"/>
            </p:cNvPicPr>
            <p:nvPr/>
          </p:nvPicPr>
          <p:blipFill>
            <a:blip r:embed="rId5"/>
            <a:stretch>
              <a:fillRect/>
            </a:stretch>
          </p:blipFill>
          <p:spPr>
            <a:xfrm>
              <a:off x="1227241" y="5282793"/>
              <a:ext cx="132038" cy="144000"/>
            </a:xfrm>
            <a:prstGeom prst="rect">
              <a:avLst/>
            </a:prstGeom>
          </p:spPr>
        </p:pic>
        <p:pic>
          <p:nvPicPr>
            <p:cNvPr id="23" name="Picture 22" descr="Icon&#10;&#10;Description automatically generated">
              <a:extLst>
                <a:ext uri="{FF2B5EF4-FFF2-40B4-BE49-F238E27FC236}">
                  <a16:creationId xmlns:a16="http://schemas.microsoft.com/office/drawing/2014/main" id="{BC0175C6-5C1F-41D2-BAA0-A2343E519EEE}"/>
                </a:ext>
              </a:extLst>
            </p:cNvPr>
            <p:cNvPicPr>
              <a:picLocks noChangeAspect="1"/>
            </p:cNvPicPr>
            <p:nvPr/>
          </p:nvPicPr>
          <p:blipFill>
            <a:blip r:embed="rId5"/>
            <a:stretch>
              <a:fillRect/>
            </a:stretch>
          </p:blipFill>
          <p:spPr>
            <a:xfrm>
              <a:off x="1902563" y="4788704"/>
              <a:ext cx="132038" cy="144000"/>
            </a:xfrm>
            <a:prstGeom prst="rect">
              <a:avLst/>
            </a:prstGeom>
          </p:spPr>
        </p:pic>
        <p:pic>
          <p:nvPicPr>
            <p:cNvPr id="24" name="Picture 23" descr="Icon&#10;&#10;Description automatically generated">
              <a:extLst>
                <a:ext uri="{FF2B5EF4-FFF2-40B4-BE49-F238E27FC236}">
                  <a16:creationId xmlns:a16="http://schemas.microsoft.com/office/drawing/2014/main" id="{8046BD11-EF46-415A-B60C-82D7510950EF}"/>
                </a:ext>
              </a:extLst>
            </p:cNvPr>
            <p:cNvPicPr>
              <a:picLocks noChangeAspect="1"/>
            </p:cNvPicPr>
            <p:nvPr/>
          </p:nvPicPr>
          <p:blipFill>
            <a:blip r:embed="rId5"/>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8474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134603" y="548272"/>
            <a:ext cx="9649486" cy="697353"/>
          </a:xfrm>
        </p:spPr>
        <p:txBody>
          <a:bodyPr>
            <a:normAutofit fontScale="92500"/>
          </a:bodyPr>
          <a:lstStyle/>
          <a:p>
            <a:r>
              <a:rPr lang="en-GB" sz="3200" b="0" i="0" dirty="0">
                <a:solidFill>
                  <a:srgbClr val="444444"/>
                </a:solidFill>
                <a:effectLst/>
              </a:rPr>
              <a:t>6 WAYS COLLABORATION WILL HELP YOU IN YOUR BUSINESS</a:t>
            </a:r>
            <a:endParaRPr lang="en-US" sz="32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8882224" cy="1228628"/>
          </a:xfrm>
        </p:spPr>
        <p:txBody>
          <a:bodyPr/>
          <a:lstStyle/>
          <a:p>
            <a:r>
              <a:rPr lang="en-GB" dirty="0">
                <a:solidFill>
                  <a:srgbClr val="444444"/>
                </a:solidFill>
              </a:rPr>
              <a:t>T</a:t>
            </a:r>
            <a:r>
              <a:rPr lang="en-GB" b="0" i="0" dirty="0">
                <a:solidFill>
                  <a:srgbClr val="444444"/>
                </a:solidFill>
                <a:effectLst/>
              </a:rPr>
              <a:t>he connections you form with others, and the different ways you collaborate will help you grow your business to new levels.  There are</a:t>
            </a:r>
          </a:p>
          <a:p>
            <a:endParaRPr lang="en-GB" dirty="0">
              <a:solidFill>
                <a:srgbClr val="444444"/>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1EB3DD"/>
                </a:solidFill>
                <a:effectLst/>
                <a:latin typeface="Publico"/>
              </a:rPr>
              <a:t>1. Collaboration Will Inspire You</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Rubik"/>
              </a:rPr>
              <a:t>It is easy to get into a routine during the day-to-day operations of your business and forget that there may be a better way to do something, different techniques to try, and</a:t>
            </a:r>
            <a:r>
              <a:rPr kumimoji="0" lang="en-US" altLang="en-US" sz="2400" b="0" i="0" u="none" strike="noStrike" cap="none" normalizeH="0" baseline="0" dirty="0">
                <a:ln>
                  <a:noFill/>
                </a:ln>
                <a:solidFill>
                  <a:schemeClr val="tx1"/>
                </a:solidFill>
                <a:effectLst/>
                <a:latin typeface="Rubik"/>
              </a:rPr>
              <a:t> new tools </a:t>
            </a:r>
            <a:r>
              <a:rPr kumimoji="0" lang="en-US" altLang="en-US" sz="2400" b="0" i="0" u="none" strike="noStrike" cap="none" normalizeH="0" baseline="0" dirty="0">
                <a:ln>
                  <a:noFill/>
                </a:ln>
                <a:solidFill>
                  <a:srgbClr val="222222"/>
                </a:solidFill>
                <a:effectLst/>
                <a:latin typeface="Rubik"/>
              </a:rPr>
              <a:t>that can save you time and money.   Collaborating with others gives you a </a:t>
            </a:r>
            <a:r>
              <a:rPr kumimoji="0" lang="en-GB" altLang="en-US" sz="2400" b="0" i="0" u="none" strike="noStrike" cap="none" normalizeH="0" baseline="0" dirty="0">
                <a:ln>
                  <a:noFill/>
                </a:ln>
                <a:solidFill>
                  <a:srgbClr val="222222"/>
                </a:solidFill>
                <a:effectLst/>
                <a:latin typeface="Rubik"/>
              </a:rPr>
              <a:t>fresh perspective, triggers your creativity, opens up objectively, and adds new context that goes beyond what you do and see each day.  It helps you think in a new way.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endParaRPr>
          </a:p>
          <a:p>
            <a:endParaRPr lang="en-IE" dirty="0"/>
          </a:p>
        </p:txBody>
      </p:sp>
      <p:grpSp>
        <p:nvGrpSpPr>
          <p:cNvPr id="10" name="Group 9">
            <a:extLst>
              <a:ext uri="{FF2B5EF4-FFF2-40B4-BE49-F238E27FC236}">
                <a16:creationId xmlns:a16="http://schemas.microsoft.com/office/drawing/2014/main" id="{946BFC7F-709D-4D63-BAAE-EBB622C1DD24}"/>
              </a:ext>
            </a:extLst>
          </p:cNvPr>
          <p:cNvGrpSpPr/>
          <p:nvPr/>
        </p:nvGrpSpPr>
        <p:grpSpPr>
          <a:xfrm>
            <a:off x="9260941" y="4397281"/>
            <a:ext cx="2808288" cy="1960563"/>
            <a:chOff x="9078913" y="2575748"/>
            <a:chExt cx="2808288" cy="1960563"/>
          </a:xfrm>
        </p:grpSpPr>
        <p:pic>
          <p:nvPicPr>
            <p:cNvPr id="13" name="Picture 12" descr="A picture containing graphical user interface&#10;&#10;Description automatically generated">
              <a:extLst>
                <a:ext uri="{FF2B5EF4-FFF2-40B4-BE49-F238E27FC236}">
                  <a16:creationId xmlns:a16="http://schemas.microsoft.com/office/drawing/2014/main" id="{F0F1C6AB-0D5A-46DE-B883-4EF63A4AAEA0}"/>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14" name="Picture 13" descr="Icon&#10;&#10;Description automatically generated">
              <a:extLst>
                <a:ext uri="{FF2B5EF4-FFF2-40B4-BE49-F238E27FC236}">
                  <a16:creationId xmlns:a16="http://schemas.microsoft.com/office/drawing/2014/main" id="{F637D6E2-9191-4394-A54E-EFA7F49467E2}"/>
                </a:ext>
              </a:extLst>
            </p:cNvPr>
            <p:cNvPicPr>
              <a:picLocks noChangeAspect="1"/>
            </p:cNvPicPr>
            <p:nvPr/>
          </p:nvPicPr>
          <p:blipFill>
            <a:blip r:embed="rId3"/>
            <a:stretch>
              <a:fillRect/>
            </a:stretch>
          </p:blipFill>
          <p:spPr>
            <a:xfrm>
              <a:off x="9548273" y="3525344"/>
              <a:ext cx="198028" cy="215968"/>
            </a:xfrm>
            <a:prstGeom prst="rect">
              <a:avLst/>
            </a:prstGeom>
          </p:spPr>
        </p:pic>
      </p:grpSp>
    </p:spTree>
    <p:extLst>
      <p:ext uri="{BB962C8B-B14F-4D97-AF65-F5344CB8AC3E}">
        <p14:creationId xmlns:p14="http://schemas.microsoft.com/office/powerpoint/2010/main" val="1035154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7022965" cy="1228628"/>
          </a:xfrm>
        </p:spPr>
        <p:txBody>
          <a:bodyPr/>
          <a:lstStyle/>
          <a:p>
            <a:endParaRPr lang="en-GB" dirty="0">
              <a:solidFill>
                <a:srgbClr val="444444"/>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C54A9A"/>
                </a:solidFill>
                <a:effectLst/>
                <a:latin typeface="Publico"/>
              </a:rPr>
              <a:t>2. Collaboration Helps You Grow Your Network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Rubik"/>
              </a:rPr>
              <a:t>Successful entrepreneurs have a common interest in meeting new people and building a list of contacts and colleagues.  For migrant women entrepreneurs this can be more challenging. Being successful in business requires that you consistently make connections and form alliances. Imagine how your business would dwindle if you continued to network with and sell to the same group over and over again.</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Rubik"/>
              </a:rPr>
              <a:t>While every contact you make may not result in collaboration, every time you reach out to someone to explore the possibility, you are expanding your network.</a:t>
            </a:r>
            <a:endParaRPr kumimoji="0" lang="en-US" altLang="en-US" sz="1200" b="0" i="0" u="none" strike="noStrike" cap="none" normalizeH="0" baseline="0" dirty="0">
              <a:ln>
                <a:noFill/>
              </a:ln>
              <a:solidFill>
                <a:schemeClr val="tx1"/>
              </a:solidFill>
              <a:effectLst/>
            </a:endParaRPr>
          </a:p>
          <a:p>
            <a:endParaRPr lang="en-IE" dirty="0"/>
          </a:p>
        </p:txBody>
      </p:sp>
      <p:grpSp>
        <p:nvGrpSpPr>
          <p:cNvPr id="6" name="Group 5">
            <a:extLst>
              <a:ext uri="{FF2B5EF4-FFF2-40B4-BE49-F238E27FC236}">
                <a16:creationId xmlns:a16="http://schemas.microsoft.com/office/drawing/2014/main" id="{021AB5B2-1E19-4799-97D5-B85CF3721C99}"/>
              </a:ext>
            </a:extLst>
          </p:cNvPr>
          <p:cNvGrpSpPr/>
          <p:nvPr/>
        </p:nvGrpSpPr>
        <p:grpSpPr>
          <a:xfrm>
            <a:off x="9177537" y="3081471"/>
            <a:ext cx="2519459" cy="2081567"/>
            <a:chOff x="9282256" y="2040688"/>
            <a:chExt cx="2519459" cy="2081567"/>
          </a:xfrm>
        </p:grpSpPr>
        <p:pic>
          <p:nvPicPr>
            <p:cNvPr id="7" name="Picture 6" descr="A picture containing text, vector graphics&#10;&#10;Description automatically generated">
              <a:extLst>
                <a:ext uri="{FF2B5EF4-FFF2-40B4-BE49-F238E27FC236}">
                  <a16:creationId xmlns:a16="http://schemas.microsoft.com/office/drawing/2014/main" id="{D3796A3F-7CB1-4E64-981C-D463857A30A0}"/>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10" name="Picture 9" descr="Icon&#10;&#10;Description automatically generated">
              <a:extLst>
                <a:ext uri="{FF2B5EF4-FFF2-40B4-BE49-F238E27FC236}">
                  <a16:creationId xmlns:a16="http://schemas.microsoft.com/office/drawing/2014/main" id="{0532B5D1-EC25-4C9B-8AB3-6014C0A8324E}"/>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2" name="Picture 11" descr="Icon&#10;&#10;Description automatically generated">
              <a:extLst>
                <a:ext uri="{FF2B5EF4-FFF2-40B4-BE49-F238E27FC236}">
                  <a16:creationId xmlns:a16="http://schemas.microsoft.com/office/drawing/2014/main" id="{336F786A-B933-49DB-A90E-FEDAF64B41CA}"/>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
        <p:nvSpPr>
          <p:cNvPr id="13" name="Text Placeholder 10">
            <a:extLst>
              <a:ext uri="{FF2B5EF4-FFF2-40B4-BE49-F238E27FC236}">
                <a16:creationId xmlns:a16="http://schemas.microsoft.com/office/drawing/2014/main" id="{99533C1A-C0EF-4FFB-895E-C999F5471905}"/>
              </a:ext>
            </a:extLst>
          </p:cNvPr>
          <p:cNvSpPr>
            <a:spLocks noGrp="1"/>
          </p:cNvSpPr>
          <p:nvPr>
            <p:ph type="body" sz="quarter" idx="13"/>
          </p:nvPr>
        </p:nvSpPr>
        <p:spPr>
          <a:xfrm>
            <a:off x="1134603" y="548272"/>
            <a:ext cx="9649486" cy="697353"/>
          </a:xfrm>
        </p:spPr>
        <p:txBody>
          <a:bodyPr>
            <a:normAutofit fontScale="92500"/>
          </a:bodyPr>
          <a:lstStyle/>
          <a:p>
            <a:r>
              <a:rPr lang="en-GB" sz="3200" b="0" i="0" dirty="0">
                <a:solidFill>
                  <a:srgbClr val="444444"/>
                </a:solidFill>
                <a:effectLst/>
              </a:rPr>
              <a:t>6 WAYS COLLABORATION WILL HELP YOU IN YOUR BUSINESS</a:t>
            </a:r>
            <a:endParaRPr lang="en-US" sz="3200" dirty="0"/>
          </a:p>
        </p:txBody>
      </p:sp>
    </p:spTree>
    <p:extLst>
      <p:ext uri="{BB962C8B-B14F-4D97-AF65-F5344CB8AC3E}">
        <p14:creationId xmlns:p14="http://schemas.microsoft.com/office/powerpoint/2010/main" val="48041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7022965" cy="1228628"/>
          </a:xfrm>
        </p:spPr>
        <p:txBody>
          <a:bodyPr/>
          <a:lstStyle/>
          <a:p>
            <a:endParaRPr lang="en-GB" dirty="0">
              <a:solidFill>
                <a:srgbClr val="444444"/>
              </a:solidFill>
            </a:endParaRPr>
          </a:p>
          <a:p>
            <a:r>
              <a:rPr lang="en-GB" b="1" dirty="0">
                <a:solidFill>
                  <a:srgbClr val="F26B27"/>
                </a:solidFill>
              </a:rPr>
              <a:t>3. Collaboration Is Educational</a:t>
            </a:r>
          </a:p>
          <a:p>
            <a:r>
              <a:rPr lang="en-GB" dirty="0"/>
              <a:t>One of the biggest benefits of collaboration is the opportunity for learning. In fact, every interaction you have with someone outside of your immediate circle can teach you something valuable.</a:t>
            </a:r>
          </a:p>
          <a:p>
            <a:r>
              <a:rPr lang="en-GB" dirty="0"/>
              <a:t> Some of the most successful collaborations involve two professionals who bring two very different skill sets, perspectives, and strengths to the table. </a:t>
            </a:r>
          </a:p>
          <a:p>
            <a:r>
              <a:rPr lang="en-GB" dirty="0"/>
              <a:t>When this happens, you are certain to be surrounded by learning opportunities.</a:t>
            </a:r>
            <a:endParaRPr lang="en-IE" dirty="0"/>
          </a:p>
        </p:txBody>
      </p:sp>
      <p:pic>
        <p:nvPicPr>
          <p:cNvPr id="6" name="Picture 5" descr="Icon&#10;&#10;Description automatically generated with medium confidence">
            <a:extLst>
              <a:ext uri="{FF2B5EF4-FFF2-40B4-BE49-F238E27FC236}">
                <a16:creationId xmlns:a16="http://schemas.microsoft.com/office/drawing/2014/main" id="{3DB6A4F5-4487-452E-8904-5F74708E44CF}"/>
              </a:ext>
            </a:extLst>
          </p:cNvPr>
          <p:cNvPicPr>
            <a:picLocks noChangeAspect="1"/>
          </p:cNvPicPr>
          <p:nvPr/>
        </p:nvPicPr>
        <p:blipFill>
          <a:blip r:embed="rId2"/>
          <a:stretch>
            <a:fillRect/>
          </a:stretch>
        </p:blipFill>
        <p:spPr>
          <a:xfrm>
            <a:off x="8666480" y="3096663"/>
            <a:ext cx="3157958" cy="1495657"/>
          </a:xfrm>
          <a:prstGeom prst="rect">
            <a:avLst/>
          </a:prstGeom>
        </p:spPr>
      </p:pic>
      <p:sp>
        <p:nvSpPr>
          <p:cNvPr id="7" name="Text Placeholder 10">
            <a:extLst>
              <a:ext uri="{FF2B5EF4-FFF2-40B4-BE49-F238E27FC236}">
                <a16:creationId xmlns:a16="http://schemas.microsoft.com/office/drawing/2014/main" id="{4EC9A81C-1F91-4F54-AF37-BCFD0421E529}"/>
              </a:ext>
            </a:extLst>
          </p:cNvPr>
          <p:cNvSpPr txBox="1">
            <a:spLocks/>
          </p:cNvSpPr>
          <p:nvPr/>
        </p:nvSpPr>
        <p:spPr>
          <a:xfrm>
            <a:off x="827879" y="660959"/>
            <a:ext cx="9649486" cy="697353"/>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3200" dirty="0">
                <a:solidFill>
                  <a:srgbClr val="444444"/>
                </a:solidFill>
              </a:rPr>
              <a:t>6 WAYS COLLABORATION WILL HELP YOU IN YOUR BUSINESS</a:t>
            </a:r>
            <a:endParaRPr lang="en-US" sz="3200" dirty="0"/>
          </a:p>
        </p:txBody>
      </p:sp>
    </p:spTree>
    <p:extLst>
      <p:ext uri="{BB962C8B-B14F-4D97-AF65-F5344CB8AC3E}">
        <p14:creationId xmlns:p14="http://schemas.microsoft.com/office/powerpoint/2010/main" val="47318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5732645" cy="1228628"/>
          </a:xfrm>
        </p:spPr>
        <p:txBody>
          <a:bodyPr/>
          <a:lstStyle/>
          <a:p>
            <a:endParaRPr lang="en-GB" dirty="0">
              <a:solidFill>
                <a:srgbClr val="C54A9A"/>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C54A9A"/>
                </a:solidFill>
                <a:effectLst/>
                <a:latin typeface="Publico"/>
              </a:rPr>
              <a:t>4. Collaboration Can Help You Save Money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Rubik"/>
              </a:rPr>
              <a:t>Many collaborative relationships can save expenses. If you collaborate with another business in sharing costs such as marketing expenses, you can double your budget while reducing costs.</a:t>
            </a:r>
            <a:r>
              <a:rPr kumimoji="0" lang="en-US" altLang="en-US" sz="12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chemeClr val="tx1"/>
              </a:solidFill>
              <a:latin typeface="Rubi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Rubik"/>
              </a:rPr>
              <a:t>For example, a company might share a trade show stand with a complementary partner, then co-market their participation. This can attract more customers and enhance the experience visitors have to your stand.</a:t>
            </a:r>
            <a:endParaRPr kumimoji="0" lang="en-US" altLang="en-US" sz="1200" b="0" i="0" u="none" strike="noStrike" cap="none" normalizeH="0" baseline="0" dirty="0">
              <a:ln>
                <a:noFill/>
              </a:ln>
              <a:solidFill>
                <a:schemeClr val="tx1"/>
              </a:solidFill>
              <a:effectLst/>
            </a:endParaRPr>
          </a:p>
        </p:txBody>
      </p:sp>
      <p:grpSp>
        <p:nvGrpSpPr>
          <p:cNvPr id="6" name="Group 5">
            <a:extLst>
              <a:ext uri="{FF2B5EF4-FFF2-40B4-BE49-F238E27FC236}">
                <a16:creationId xmlns:a16="http://schemas.microsoft.com/office/drawing/2014/main" id="{9181A31C-3451-4F37-8739-585192238BF3}"/>
              </a:ext>
            </a:extLst>
          </p:cNvPr>
          <p:cNvGrpSpPr/>
          <p:nvPr/>
        </p:nvGrpSpPr>
        <p:grpSpPr>
          <a:xfrm>
            <a:off x="7904480" y="2388420"/>
            <a:ext cx="3936365" cy="2773485"/>
            <a:chOff x="8575675" y="2358219"/>
            <a:chExt cx="3311525" cy="1944688"/>
          </a:xfrm>
        </p:grpSpPr>
        <p:pic>
          <p:nvPicPr>
            <p:cNvPr id="7" name="Picture 6" descr="Icon&#10;&#10;Description automatically generated">
              <a:extLst>
                <a:ext uri="{FF2B5EF4-FFF2-40B4-BE49-F238E27FC236}">
                  <a16:creationId xmlns:a16="http://schemas.microsoft.com/office/drawing/2014/main" id="{594FE7CF-D52B-42DA-A359-25F6AA95C470}"/>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0" name="Picture 9" descr="Icon&#10;&#10;Description automatically generated">
              <a:extLst>
                <a:ext uri="{FF2B5EF4-FFF2-40B4-BE49-F238E27FC236}">
                  <a16:creationId xmlns:a16="http://schemas.microsoft.com/office/drawing/2014/main" id="{8B458C38-6DB0-49EC-8720-FB2599B56D47}"/>
                </a:ext>
              </a:extLst>
            </p:cNvPr>
            <p:cNvPicPr>
              <a:picLocks noChangeAspect="1"/>
            </p:cNvPicPr>
            <p:nvPr/>
          </p:nvPicPr>
          <p:blipFill>
            <a:blip r:embed="rId3"/>
            <a:stretch>
              <a:fillRect/>
            </a:stretch>
          </p:blipFill>
          <p:spPr>
            <a:xfrm>
              <a:off x="9326880" y="3330562"/>
              <a:ext cx="309245" cy="337260"/>
            </a:xfrm>
            <a:prstGeom prst="rect">
              <a:avLst/>
            </a:prstGeom>
          </p:spPr>
        </p:pic>
      </p:grpSp>
      <p:sp>
        <p:nvSpPr>
          <p:cNvPr id="12" name="Text Placeholder 10">
            <a:extLst>
              <a:ext uri="{FF2B5EF4-FFF2-40B4-BE49-F238E27FC236}">
                <a16:creationId xmlns:a16="http://schemas.microsoft.com/office/drawing/2014/main" id="{418E6D7E-3E69-4E90-B76D-522E86CB1EE8}"/>
              </a:ext>
            </a:extLst>
          </p:cNvPr>
          <p:cNvSpPr>
            <a:spLocks noGrp="1"/>
          </p:cNvSpPr>
          <p:nvPr>
            <p:ph type="body" sz="quarter" idx="13"/>
          </p:nvPr>
        </p:nvSpPr>
        <p:spPr>
          <a:xfrm>
            <a:off x="1134603" y="548272"/>
            <a:ext cx="9649486" cy="697353"/>
          </a:xfrm>
        </p:spPr>
        <p:txBody>
          <a:bodyPr>
            <a:normAutofit fontScale="92500"/>
          </a:bodyPr>
          <a:lstStyle/>
          <a:p>
            <a:r>
              <a:rPr lang="en-GB" sz="3200" b="0" i="0" dirty="0">
                <a:solidFill>
                  <a:srgbClr val="444444"/>
                </a:solidFill>
                <a:effectLst/>
              </a:rPr>
              <a:t>6 WAYS COLLABORATION WILL HELP YOU IN YOUR BUSINESS</a:t>
            </a:r>
            <a:endParaRPr lang="en-US" sz="3200" dirty="0"/>
          </a:p>
        </p:txBody>
      </p:sp>
    </p:spTree>
    <p:extLst>
      <p:ext uri="{BB962C8B-B14F-4D97-AF65-F5344CB8AC3E}">
        <p14:creationId xmlns:p14="http://schemas.microsoft.com/office/powerpoint/2010/main" val="428458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5864725" cy="1228628"/>
          </a:xfrm>
        </p:spPr>
        <p:txBody>
          <a:bodyPr/>
          <a:lstStyle/>
          <a:p>
            <a:endParaRPr lang="en-GB" dirty="0">
              <a:solidFill>
                <a:srgbClr val="444444"/>
              </a:solidFill>
            </a:endParaRPr>
          </a:p>
          <a:p>
            <a:r>
              <a:rPr lang="en-GB" b="1" dirty="0">
                <a:solidFill>
                  <a:srgbClr val="F26B27"/>
                </a:solidFill>
              </a:rPr>
              <a:t>5. Collaboration Solves Problems</a:t>
            </a:r>
          </a:p>
          <a:p>
            <a:r>
              <a:rPr lang="en-GB" dirty="0">
                <a:solidFill>
                  <a:schemeClr val="tx1"/>
                </a:solidFill>
              </a:rPr>
              <a:t>There is a reason crowdsourcing is so popular; there is an undeniable power in numbers. If one person can't accomplish something on her own, two or three or more people may be able to get it done.</a:t>
            </a:r>
          </a:p>
          <a:p>
            <a:r>
              <a:rPr lang="en-GB" dirty="0">
                <a:solidFill>
                  <a:schemeClr val="tx1"/>
                </a:solidFill>
              </a:rPr>
              <a:t>The harder the problem is to solve, the more we can benefit from getting the input of someone outside of the situation. And when you add new viewpoints and experiences to the mix, the end result will often transcend what you originally set out to accomplish.</a:t>
            </a:r>
          </a:p>
          <a:p>
            <a:endParaRPr lang="en-IE" dirty="0"/>
          </a:p>
        </p:txBody>
      </p:sp>
      <p:grpSp>
        <p:nvGrpSpPr>
          <p:cNvPr id="6" name="Group 5">
            <a:extLst>
              <a:ext uri="{FF2B5EF4-FFF2-40B4-BE49-F238E27FC236}">
                <a16:creationId xmlns:a16="http://schemas.microsoft.com/office/drawing/2014/main" id="{42CCEFA7-C0B7-47FE-92DB-5A230D6FEE69}"/>
              </a:ext>
            </a:extLst>
          </p:cNvPr>
          <p:cNvGrpSpPr/>
          <p:nvPr/>
        </p:nvGrpSpPr>
        <p:grpSpPr>
          <a:xfrm>
            <a:off x="7641195" y="2501270"/>
            <a:ext cx="4471553" cy="2353398"/>
            <a:chOff x="621996" y="2199388"/>
            <a:chExt cx="3524358" cy="1854885"/>
          </a:xfrm>
        </p:grpSpPr>
        <p:grpSp>
          <p:nvGrpSpPr>
            <p:cNvPr id="7" name="Graphic 472">
              <a:extLst>
                <a:ext uri="{FF2B5EF4-FFF2-40B4-BE49-F238E27FC236}">
                  <a16:creationId xmlns:a16="http://schemas.microsoft.com/office/drawing/2014/main" id="{7A2839E9-F3A4-42C2-8DCA-F4C550D86378}"/>
                </a:ext>
              </a:extLst>
            </p:cNvPr>
            <p:cNvGrpSpPr/>
            <p:nvPr/>
          </p:nvGrpSpPr>
          <p:grpSpPr>
            <a:xfrm>
              <a:off x="621996" y="2199388"/>
              <a:ext cx="3524358" cy="1854885"/>
              <a:chOff x="621996" y="3996349"/>
              <a:chExt cx="3524358" cy="1854885"/>
            </a:xfrm>
          </p:grpSpPr>
          <p:grpSp>
            <p:nvGrpSpPr>
              <p:cNvPr id="14" name="Graphic 472">
                <a:extLst>
                  <a:ext uri="{FF2B5EF4-FFF2-40B4-BE49-F238E27FC236}">
                    <a16:creationId xmlns:a16="http://schemas.microsoft.com/office/drawing/2014/main" id="{DB31810A-93DF-49F6-BFE4-AA215334D507}"/>
                  </a:ext>
                </a:extLst>
              </p:cNvPr>
              <p:cNvGrpSpPr/>
              <p:nvPr/>
            </p:nvGrpSpPr>
            <p:grpSpPr>
              <a:xfrm>
                <a:off x="621996" y="5251294"/>
                <a:ext cx="3524358" cy="599940"/>
                <a:chOff x="621996" y="5251294"/>
                <a:chExt cx="3524358" cy="599940"/>
              </a:xfrm>
            </p:grpSpPr>
            <p:sp>
              <p:nvSpPr>
                <p:cNvPr id="85" name="Graphic 472">
                  <a:extLst>
                    <a:ext uri="{FF2B5EF4-FFF2-40B4-BE49-F238E27FC236}">
                      <a16:creationId xmlns:a16="http://schemas.microsoft.com/office/drawing/2014/main" id="{C888507D-898A-4DC6-A538-1292CF69A90F}"/>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D9A422B6-28FA-473D-9D90-98BB312800D7}"/>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7" name="Graphic 472">
                  <a:extLst>
                    <a:ext uri="{FF2B5EF4-FFF2-40B4-BE49-F238E27FC236}">
                      <a16:creationId xmlns:a16="http://schemas.microsoft.com/office/drawing/2014/main" id="{94AC937B-66C2-4F4B-84CA-898370C2964F}"/>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8" name="Graphic 472">
                  <a:extLst>
                    <a:ext uri="{FF2B5EF4-FFF2-40B4-BE49-F238E27FC236}">
                      <a16:creationId xmlns:a16="http://schemas.microsoft.com/office/drawing/2014/main" id="{51109968-96B6-4CD9-930C-FB596D215C1D}"/>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5" name="Graphic 472">
                <a:extLst>
                  <a:ext uri="{FF2B5EF4-FFF2-40B4-BE49-F238E27FC236}">
                    <a16:creationId xmlns:a16="http://schemas.microsoft.com/office/drawing/2014/main" id="{1B456407-D749-402C-B9CA-C71B7626DB97}"/>
                  </a:ext>
                </a:extLst>
              </p:cNvPr>
              <p:cNvGrpSpPr/>
              <p:nvPr/>
            </p:nvGrpSpPr>
            <p:grpSpPr>
              <a:xfrm>
                <a:off x="2577939" y="4078238"/>
                <a:ext cx="1038422" cy="1650011"/>
                <a:chOff x="2577939" y="4078238"/>
                <a:chExt cx="1038422" cy="1650011"/>
              </a:xfrm>
            </p:grpSpPr>
            <p:sp>
              <p:nvSpPr>
                <p:cNvPr id="53" name="Graphic 472">
                  <a:extLst>
                    <a:ext uri="{FF2B5EF4-FFF2-40B4-BE49-F238E27FC236}">
                      <a16:creationId xmlns:a16="http://schemas.microsoft.com/office/drawing/2014/main" id="{0A193CCD-FEBC-4347-9EB1-F36D449CF13D}"/>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89E53967-E576-44B2-8BD0-0888C81DA20E}"/>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FDC8CA5A-3C4D-451B-BA46-19AD81AC4BB3}"/>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3B5D044B-F70D-4698-ADEC-76C695999A29}"/>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B3AEED6E-C7D4-4B2B-9938-31B9208E04CA}"/>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F65E805D-76A6-4512-9F38-ACF3CB45F075}"/>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C632BCB2-A11C-4D55-A5CA-B9DCB0A3FBFD}"/>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F45410D1-B1B3-4B1C-B1E1-13D5F2A6624D}"/>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F8E0D575-7A7A-4BEE-A859-11BC7484F931}"/>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04C83F8A-38C7-4BAC-8388-780E822F8461}"/>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7983C9EC-FCE3-4F0B-B3B0-9EF6C4B5419F}"/>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886C64F6-17FF-430B-93F2-B16B6F129C05}"/>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586B55C0-4FDA-473F-BE9B-92F79EB0D190}"/>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818F1E7A-7E73-4022-BA63-65EBAD12FEE5}"/>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18CDB209-7B08-458F-A546-04EA9DE42DC6}"/>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36976C3C-93B6-49D6-8963-1E347F874A55}"/>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170A24A7-42FF-4AFA-9CD0-492E3E737409}"/>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0D4CC402-7C89-4EF5-B7E9-E05180144FC5}"/>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F1641CC5-CB95-4C38-A2B7-7852835ABCF7}"/>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B48A62F-DF2B-4A16-B6DB-7D90D7DBE4FE}"/>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A60FF456-62FA-4D74-816A-BEDAC40B042E}"/>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4ECD3277-9F7D-45C4-A393-A4B4B93A2B65}"/>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9A70F18F-3832-44A5-A01F-CB6FA6E35153}"/>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6BA90082-E07D-4A37-BA13-3B3C8098ACE0}"/>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7FF02D95-4E10-454B-A906-A6C0F8C41D18}"/>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3071C7E7-2936-4C77-93F1-1D10363DD78B}"/>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5507BF5F-9CDE-405E-89E9-DEE9FEDE407D}"/>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00E91D4F-338D-42A9-8031-544C9B4C25C4}"/>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6A624779-D0D6-4A85-A2A6-E3EFCB08B7FA}"/>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65A59D9D-2AEA-488A-82CF-64CF4FE9A9EE}"/>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5651F8C8-0526-44CE-AB01-636335D7FFC3}"/>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29056D3D-EB42-4A90-B834-94A0F7A3C634}"/>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80B67DF6-C5D8-44C0-ADCF-F7422011924E}"/>
                  </a:ext>
                </a:extLst>
              </p:cNvPr>
              <p:cNvGrpSpPr/>
              <p:nvPr/>
            </p:nvGrpSpPr>
            <p:grpSpPr>
              <a:xfrm>
                <a:off x="1246175" y="4808531"/>
                <a:ext cx="393706" cy="784548"/>
                <a:chOff x="1246175" y="4808531"/>
                <a:chExt cx="393706" cy="784548"/>
              </a:xfrm>
            </p:grpSpPr>
            <p:sp>
              <p:nvSpPr>
                <p:cNvPr id="45" name="Graphic 472">
                  <a:extLst>
                    <a:ext uri="{FF2B5EF4-FFF2-40B4-BE49-F238E27FC236}">
                      <a16:creationId xmlns:a16="http://schemas.microsoft.com/office/drawing/2014/main" id="{E64E1B7A-5DC0-4114-A705-A610E75EAFC0}"/>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D4E86A17-7862-4211-A5C0-646CB07C742C}"/>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9890A203-4518-48B9-8240-8751FCA0A815}"/>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1AD65855-DF9A-4FB4-85B6-32F6255420CD}"/>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46793541-9D6C-4A7A-AFAB-83252275A434}"/>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7825ED5A-173A-4F21-96A9-F265E2B429D4}"/>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51" name="Graphic 472">
                  <a:extLst>
                    <a:ext uri="{FF2B5EF4-FFF2-40B4-BE49-F238E27FC236}">
                      <a16:creationId xmlns:a16="http://schemas.microsoft.com/office/drawing/2014/main" id="{F1CD9709-6852-4EA2-9B10-DD48AAD5A275}"/>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05C54AD7-6C0E-4C4F-A85E-388374B7D21A}"/>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250DA804-3537-4BB9-AD53-ABC07ED8BC5C}"/>
                  </a:ext>
                </a:extLst>
              </p:cNvPr>
              <p:cNvGrpSpPr/>
              <p:nvPr/>
            </p:nvGrpSpPr>
            <p:grpSpPr>
              <a:xfrm>
                <a:off x="1815511" y="4486968"/>
                <a:ext cx="475815" cy="841020"/>
                <a:chOff x="1815511" y="4486968"/>
                <a:chExt cx="475815" cy="841020"/>
              </a:xfrm>
            </p:grpSpPr>
            <p:sp>
              <p:nvSpPr>
                <p:cNvPr id="40" name="Graphic 472">
                  <a:extLst>
                    <a:ext uri="{FF2B5EF4-FFF2-40B4-BE49-F238E27FC236}">
                      <a16:creationId xmlns:a16="http://schemas.microsoft.com/office/drawing/2014/main" id="{054D4F71-C154-4937-855A-A4DCDB62B4BE}"/>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BB42CA27-DBDB-45BA-8917-79213FEA94E2}"/>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13210121-BCCE-47BF-B638-73B83890566B}"/>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3" name="Graphic 472">
                  <a:extLst>
                    <a:ext uri="{FF2B5EF4-FFF2-40B4-BE49-F238E27FC236}">
                      <a16:creationId xmlns:a16="http://schemas.microsoft.com/office/drawing/2014/main" id="{BC8A3B34-F50D-4D17-9D43-D30E75DE8C5A}"/>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5F6F01E6-210C-4BBC-9B0A-CE0099870EAC}"/>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8" name="Graphic 472">
                <a:extLst>
                  <a:ext uri="{FF2B5EF4-FFF2-40B4-BE49-F238E27FC236}">
                    <a16:creationId xmlns:a16="http://schemas.microsoft.com/office/drawing/2014/main" id="{B4142BAF-3F13-4AAF-B2F5-8B836EBC382A}"/>
                  </a:ext>
                </a:extLst>
              </p:cNvPr>
              <p:cNvGrpSpPr/>
              <p:nvPr/>
            </p:nvGrpSpPr>
            <p:grpSpPr>
              <a:xfrm>
                <a:off x="863981" y="4546603"/>
                <a:ext cx="406680" cy="772992"/>
                <a:chOff x="863981" y="4546603"/>
                <a:chExt cx="406680" cy="772992"/>
              </a:xfrm>
            </p:grpSpPr>
            <p:sp>
              <p:nvSpPr>
                <p:cNvPr id="33" name="Graphic 472">
                  <a:extLst>
                    <a:ext uri="{FF2B5EF4-FFF2-40B4-BE49-F238E27FC236}">
                      <a16:creationId xmlns:a16="http://schemas.microsoft.com/office/drawing/2014/main" id="{CC3A8897-CF26-4A42-A65C-2B16C2AF7787}"/>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13A6B15-416A-41E3-8956-32850C56EF3B}"/>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CB48F1FD-2024-43A0-8763-27E51ACD5DE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4498E611-48AB-4E5C-9977-E15D86AB9133}"/>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261EB9F7-161E-4588-9072-E1AA84A34B5C}"/>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8" name="Graphic 472">
                  <a:extLst>
                    <a:ext uri="{FF2B5EF4-FFF2-40B4-BE49-F238E27FC236}">
                      <a16:creationId xmlns:a16="http://schemas.microsoft.com/office/drawing/2014/main" id="{52E954F5-C8D2-4BCF-AF78-485AE7B84CB2}"/>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83BB9635-A810-4D71-9BBF-00E63AD00C62}"/>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19" name="Graphic 472">
                <a:extLst>
                  <a:ext uri="{FF2B5EF4-FFF2-40B4-BE49-F238E27FC236}">
                    <a16:creationId xmlns:a16="http://schemas.microsoft.com/office/drawing/2014/main" id="{E3D30365-72C7-4053-801E-49FB90FF2143}"/>
                  </a:ext>
                </a:extLst>
              </p:cNvPr>
              <p:cNvGrpSpPr/>
              <p:nvPr/>
            </p:nvGrpSpPr>
            <p:grpSpPr>
              <a:xfrm>
                <a:off x="2351753" y="3996349"/>
                <a:ext cx="593075" cy="1449087"/>
                <a:chOff x="2351753" y="3996349"/>
                <a:chExt cx="593075" cy="1449087"/>
              </a:xfrm>
            </p:grpSpPr>
            <p:sp>
              <p:nvSpPr>
                <p:cNvPr id="20" name="Graphic 472">
                  <a:extLst>
                    <a:ext uri="{FF2B5EF4-FFF2-40B4-BE49-F238E27FC236}">
                      <a16:creationId xmlns:a16="http://schemas.microsoft.com/office/drawing/2014/main" id="{081BE667-2621-492F-8A72-CB8FB916C670}"/>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0F168072-3F39-4E26-8E8F-52DFC2E1689A}"/>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764D8247-7FA8-4E35-8169-EBEB65A22586}"/>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1D2CC19E-4BD4-46D4-A59B-0A0B49BD2EFE}"/>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2F1A7666-3F7F-4F90-AA9D-1505F8C48A8A}"/>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AAFF4866-1599-4296-85E8-6171BE47FF52}"/>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6732B3D0-DD2D-43E1-908E-6F5576504949}"/>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763D0C61-CD79-4149-9A67-046AC3371341}"/>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DAF3F87A-74D0-4768-8F26-5FB9F03FFC8F}"/>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0B177B84-021F-4242-9F9E-F0ADD9E35DD2}"/>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85E6CE65-B7B8-4699-BC46-4D4E1C56FFD8}"/>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DEECE76B-D9BC-4DE1-86E4-D2A5E8F97AE8}"/>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A5616006-9606-4B09-9704-6A6DB3E0D069}"/>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10" name="Graphic 472">
              <a:extLst>
                <a:ext uri="{FF2B5EF4-FFF2-40B4-BE49-F238E27FC236}">
                  <a16:creationId xmlns:a16="http://schemas.microsoft.com/office/drawing/2014/main" id="{8AB6D7FC-62BA-4F70-B303-75C9D15B991F}"/>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2" name="Graphic 472">
              <a:extLst>
                <a:ext uri="{FF2B5EF4-FFF2-40B4-BE49-F238E27FC236}">
                  <a16:creationId xmlns:a16="http://schemas.microsoft.com/office/drawing/2014/main" id="{544C85CB-466C-4BDD-B817-F56AFFDBF533}"/>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3" name="Graphic 472">
              <a:extLst>
                <a:ext uri="{FF2B5EF4-FFF2-40B4-BE49-F238E27FC236}">
                  <a16:creationId xmlns:a16="http://schemas.microsoft.com/office/drawing/2014/main" id="{7F745E7F-6CE9-4F1D-A30F-D1EB5591ABF9}"/>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89" name="Text Placeholder 10">
            <a:extLst>
              <a:ext uri="{FF2B5EF4-FFF2-40B4-BE49-F238E27FC236}">
                <a16:creationId xmlns:a16="http://schemas.microsoft.com/office/drawing/2014/main" id="{A4094A1C-4C79-499D-B0A8-ADD71792258B}"/>
              </a:ext>
            </a:extLst>
          </p:cNvPr>
          <p:cNvSpPr txBox="1">
            <a:spLocks/>
          </p:cNvSpPr>
          <p:nvPr/>
        </p:nvSpPr>
        <p:spPr>
          <a:xfrm>
            <a:off x="1158036" y="812902"/>
            <a:ext cx="9649486" cy="697353"/>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3200" dirty="0">
                <a:solidFill>
                  <a:srgbClr val="444444"/>
                </a:solidFill>
              </a:rPr>
              <a:t>6 WAYS COLLABORATION WILL HELP YOU IN YOUR BUSINESS</a:t>
            </a:r>
            <a:endParaRPr lang="en-US" sz="3200" dirty="0"/>
          </a:p>
        </p:txBody>
      </p:sp>
    </p:spTree>
    <p:extLst>
      <p:ext uri="{BB962C8B-B14F-4D97-AF65-F5344CB8AC3E}">
        <p14:creationId xmlns:p14="http://schemas.microsoft.com/office/powerpoint/2010/main" val="1457880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5214485" cy="1228628"/>
          </a:xfrm>
        </p:spPr>
        <p:txBody>
          <a:bodyPr/>
          <a:lstStyle/>
          <a:p>
            <a:endParaRPr lang="en-GB" dirty="0">
              <a:solidFill>
                <a:srgbClr val="444444"/>
              </a:solidFill>
            </a:endParaRPr>
          </a:p>
          <a:p>
            <a:r>
              <a:rPr lang="en-GB" b="1" dirty="0">
                <a:solidFill>
                  <a:srgbClr val="1EB3DD"/>
                </a:solidFill>
              </a:rPr>
              <a:t>6. Collaboration in Action Is Win-Win</a:t>
            </a:r>
          </a:p>
          <a:p>
            <a:r>
              <a:rPr lang="en-GB" dirty="0"/>
              <a:t>A coffee shop places a fresh floral display at its entrance, giving promotion to the florist a few doors down while enhancing the ambiance of its establishment at no cost.</a:t>
            </a:r>
          </a:p>
          <a:p>
            <a:endParaRPr lang="en-GB" dirty="0"/>
          </a:p>
          <a:p>
            <a:r>
              <a:rPr lang="en-GB" dirty="0"/>
              <a:t>This is WIN </a:t>
            </a:r>
            <a:r>
              <a:rPr lang="en-GB" dirty="0" err="1"/>
              <a:t>WIN</a:t>
            </a:r>
            <a:r>
              <a:rPr lang="en-GB" dirty="0"/>
              <a:t>.</a:t>
            </a:r>
          </a:p>
          <a:p>
            <a:endParaRPr lang="en-GB" dirty="0"/>
          </a:p>
          <a:p>
            <a:endParaRPr lang="en-IE" dirty="0"/>
          </a:p>
        </p:txBody>
      </p:sp>
      <p:grpSp>
        <p:nvGrpSpPr>
          <p:cNvPr id="6" name="Group 5">
            <a:extLst>
              <a:ext uri="{FF2B5EF4-FFF2-40B4-BE49-F238E27FC236}">
                <a16:creationId xmlns:a16="http://schemas.microsoft.com/office/drawing/2014/main" id="{EE37AD77-32F7-4EBF-811B-C7740ADFA2C1}"/>
              </a:ext>
            </a:extLst>
          </p:cNvPr>
          <p:cNvGrpSpPr/>
          <p:nvPr/>
        </p:nvGrpSpPr>
        <p:grpSpPr>
          <a:xfrm>
            <a:off x="8090196" y="2109114"/>
            <a:ext cx="2618444" cy="3113126"/>
            <a:chOff x="3196937" y="4514086"/>
            <a:chExt cx="1285655" cy="2087999"/>
          </a:xfrm>
        </p:grpSpPr>
        <p:pic>
          <p:nvPicPr>
            <p:cNvPr id="7" name="Picture 6" descr="Icon&#10;&#10;Description automatically generated">
              <a:extLst>
                <a:ext uri="{FF2B5EF4-FFF2-40B4-BE49-F238E27FC236}">
                  <a16:creationId xmlns:a16="http://schemas.microsoft.com/office/drawing/2014/main" id="{2D490D0A-413C-4F8D-BB45-25F4EC6FD3FE}"/>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10" name="Picture 9" descr="Icon&#10;&#10;Description automatically generated">
              <a:extLst>
                <a:ext uri="{FF2B5EF4-FFF2-40B4-BE49-F238E27FC236}">
                  <a16:creationId xmlns:a16="http://schemas.microsoft.com/office/drawing/2014/main" id="{703A9C67-5C7F-44AE-823E-E7518CB554A2}"/>
                </a:ext>
              </a:extLst>
            </p:cNvPr>
            <p:cNvPicPr>
              <a:picLocks noChangeAspect="1"/>
            </p:cNvPicPr>
            <p:nvPr/>
          </p:nvPicPr>
          <p:blipFill>
            <a:blip r:embed="rId3"/>
            <a:stretch>
              <a:fillRect/>
            </a:stretch>
          </p:blipFill>
          <p:spPr>
            <a:xfrm>
              <a:off x="3396580" y="5878033"/>
              <a:ext cx="179368" cy="195618"/>
            </a:xfrm>
            <a:prstGeom prst="rect">
              <a:avLst/>
            </a:prstGeom>
          </p:spPr>
        </p:pic>
      </p:grpSp>
      <p:sp>
        <p:nvSpPr>
          <p:cNvPr id="12" name="Text Placeholder 10">
            <a:extLst>
              <a:ext uri="{FF2B5EF4-FFF2-40B4-BE49-F238E27FC236}">
                <a16:creationId xmlns:a16="http://schemas.microsoft.com/office/drawing/2014/main" id="{28EDE481-0766-44BC-BA87-351177FAA1EC}"/>
              </a:ext>
            </a:extLst>
          </p:cNvPr>
          <p:cNvSpPr txBox="1">
            <a:spLocks/>
          </p:cNvSpPr>
          <p:nvPr/>
        </p:nvSpPr>
        <p:spPr>
          <a:xfrm>
            <a:off x="1134603" y="896948"/>
            <a:ext cx="9649486" cy="697353"/>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3200" dirty="0">
                <a:solidFill>
                  <a:srgbClr val="444444"/>
                </a:solidFill>
              </a:rPr>
              <a:t>6 WAYS COLLABORATION WILL HELP YOU IN YOUR BUSINESS</a:t>
            </a:r>
            <a:endParaRPr lang="en-US" sz="3200" dirty="0"/>
          </a:p>
        </p:txBody>
      </p:sp>
    </p:spTree>
    <p:extLst>
      <p:ext uri="{BB962C8B-B14F-4D97-AF65-F5344CB8AC3E}">
        <p14:creationId xmlns:p14="http://schemas.microsoft.com/office/powerpoint/2010/main" val="159995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6201507" y="2731647"/>
            <a:ext cx="5311119" cy="697353"/>
          </a:xfrm>
        </p:spPr>
        <p:txBody>
          <a:bodyPr/>
          <a:lstStyle/>
          <a:p>
            <a:pPr fontAlgn="base"/>
            <a:r>
              <a:rPr lang="en-BA" dirty="0"/>
              <a:t>HOW TO BE A G</a:t>
            </a:r>
            <a:r>
              <a:rPr lang="en-IE" dirty="0"/>
              <a:t>REAT </a:t>
            </a:r>
            <a:r>
              <a:rPr lang="en-BA" dirty="0"/>
              <a:t>COLLABORATOR</a:t>
            </a:r>
          </a:p>
        </p:txBody>
      </p:sp>
      <p:grpSp>
        <p:nvGrpSpPr>
          <p:cNvPr id="4" name="Group 3">
            <a:extLst>
              <a:ext uri="{FF2B5EF4-FFF2-40B4-BE49-F238E27FC236}">
                <a16:creationId xmlns:a16="http://schemas.microsoft.com/office/drawing/2014/main" id="{BC38EF65-2FA5-4741-BEEF-37B0E2082979}"/>
              </a:ext>
            </a:extLst>
          </p:cNvPr>
          <p:cNvGrpSpPr/>
          <p:nvPr/>
        </p:nvGrpSpPr>
        <p:grpSpPr>
          <a:xfrm>
            <a:off x="855888" y="1978705"/>
            <a:ext cx="4854032" cy="3013542"/>
            <a:chOff x="2048363" y="4800891"/>
            <a:chExt cx="2384950" cy="1817769"/>
          </a:xfrm>
        </p:grpSpPr>
        <p:pic>
          <p:nvPicPr>
            <p:cNvPr id="5" name="Picture 4" descr="Icon&#10;&#10;Description automatically generated">
              <a:extLst>
                <a:ext uri="{FF2B5EF4-FFF2-40B4-BE49-F238E27FC236}">
                  <a16:creationId xmlns:a16="http://schemas.microsoft.com/office/drawing/2014/main" id="{A3AD7E06-5E49-40B9-AFE7-4683D57D5B2F}"/>
                </a:ext>
              </a:extLst>
            </p:cNvPr>
            <p:cNvPicPr>
              <a:picLocks noChangeAspect="1"/>
            </p:cNvPicPr>
            <p:nvPr/>
          </p:nvPicPr>
          <p:blipFill>
            <a:blip r:embed="rId2"/>
            <a:stretch>
              <a:fillRect/>
            </a:stretch>
          </p:blipFill>
          <p:spPr>
            <a:xfrm>
              <a:off x="2048363" y="4800891"/>
              <a:ext cx="2384950" cy="1817769"/>
            </a:xfrm>
            <a:prstGeom prst="rect">
              <a:avLst/>
            </a:prstGeom>
          </p:spPr>
        </p:pic>
        <p:pic>
          <p:nvPicPr>
            <p:cNvPr id="6" name="Picture 5" descr="Icon&#10;&#10;Description automatically generated">
              <a:extLst>
                <a:ext uri="{FF2B5EF4-FFF2-40B4-BE49-F238E27FC236}">
                  <a16:creationId xmlns:a16="http://schemas.microsoft.com/office/drawing/2014/main" id="{833035CB-612B-4076-BF36-6BBD9105DBB2}"/>
                </a:ext>
              </a:extLst>
            </p:cNvPr>
            <p:cNvPicPr>
              <a:picLocks noChangeAspect="1"/>
            </p:cNvPicPr>
            <p:nvPr/>
          </p:nvPicPr>
          <p:blipFill>
            <a:blip r:embed="rId3"/>
            <a:stretch>
              <a:fillRect/>
            </a:stretch>
          </p:blipFill>
          <p:spPr>
            <a:xfrm>
              <a:off x="2399633" y="5412157"/>
              <a:ext cx="239518" cy="261216"/>
            </a:xfrm>
            <a:prstGeom prst="rect">
              <a:avLst/>
            </a:prstGeom>
          </p:spPr>
        </p:pic>
        <p:pic>
          <p:nvPicPr>
            <p:cNvPr id="8" name="Picture 7" descr="Icon&#10;&#10;Description automatically generated">
              <a:extLst>
                <a:ext uri="{FF2B5EF4-FFF2-40B4-BE49-F238E27FC236}">
                  <a16:creationId xmlns:a16="http://schemas.microsoft.com/office/drawing/2014/main" id="{CCDB4018-3626-428F-ACBB-6B62BF2261F7}"/>
                </a:ext>
              </a:extLst>
            </p:cNvPr>
            <p:cNvPicPr>
              <a:picLocks noChangeAspect="1"/>
            </p:cNvPicPr>
            <p:nvPr/>
          </p:nvPicPr>
          <p:blipFill>
            <a:blip r:embed="rId3"/>
            <a:stretch>
              <a:fillRect/>
            </a:stretch>
          </p:blipFill>
          <p:spPr>
            <a:xfrm flipH="1">
              <a:off x="3880232" y="5317951"/>
              <a:ext cx="239518" cy="261216"/>
            </a:xfrm>
            <a:prstGeom prst="rect">
              <a:avLst/>
            </a:prstGeom>
          </p:spPr>
        </p:pic>
      </p:grpSp>
    </p:spTree>
    <p:extLst>
      <p:ext uri="{BB962C8B-B14F-4D97-AF65-F5344CB8AC3E}">
        <p14:creationId xmlns:p14="http://schemas.microsoft.com/office/powerpoint/2010/main" val="456107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7087605" cy="697353"/>
          </a:xfrm>
        </p:spPr>
        <p:txBody>
          <a:bodyPr>
            <a:noAutofit/>
          </a:bodyPr>
          <a:lstStyle/>
          <a:p>
            <a:pPr fontAlgn="base"/>
            <a:r>
              <a:rPr lang="en-IE" dirty="0"/>
              <a:t>STARTING WITH YOU - HOW TO BE </a:t>
            </a:r>
            <a:br>
              <a:rPr lang="en-IE" dirty="0"/>
            </a:br>
            <a:r>
              <a:rPr lang="en-IE" dirty="0"/>
              <a:t>A GREAT COLLABORATOR: </a:t>
            </a:r>
            <a:r>
              <a:rPr lang="en-US" dirty="0"/>
              <a:t>​</a:t>
            </a:r>
            <a:endParaRPr lang="en-US" b="0" i="0" dirty="0">
              <a:effectLst/>
            </a:endParaRPr>
          </a:p>
        </p:txBody>
      </p:sp>
      <p:sp>
        <p:nvSpPr>
          <p:cNvPr id="6" name="Text Placeholder 5"/>
          <p:cNvSpPr>
            <a:spLocks noGrp="1"/>
          </p:cNvSpPr>
          <p:nvPr>
            <p:ph type="body" sz="quarter" idx="14"/>
          </p:nvPr>
        </p:nvSpPr>
        <p:spPr>
          <a:xfrm>
            <a:off x="1639835" y="2606423"/>
            <a:ext cx="8817149" cy="3235569"/>
          </a:xfrm>
        </p:spPr>
        <p:txBody>
          <a:bodyPr/>
          <a:lstStyle/>
          <a:p>
            <a:pPr marL="342900" indent="-342900" fontAlgn="base">
              <a:buFont typeface="Arial" panose="020B0604020202020204" pitchFamily="34" charset="0"/>
              <a:buChar char="•"/>
            </a:pPr>
            <a:r>
              <a:rPr lang="en-IE" dirty="0"/>
              <a:t>You recognise that working well together and sharing knowledge will help achieve much more than you could create on your own.</a:t>
            </a:r>
            <a:r>
              <a:rPr lang="en-US" dirty="0"/>
              <a:t>​</a:t>
            </a:r>
          </a:p>
          <a:p>
            <a:pPr marL="342900" indent="-342900" fontAlgn="base">
              <a:buFont typeface="Arial" panose="020B0604020202020204" pitchFamily="34" charset="0"/>
              <a:buChar char="•"/>
            </a:pPr>
            <a:r>
              <a:rPr lang="en-IE" dirty="0">
                <a:solidFill>
                  <a:srgbClr val="1EB3DD"/>
                </a:solidFill>
              </a:rPr>
              <a:t>​You approach collaboration with a creative problem solver outlook</a:t>
            </a:r>
            <a:r>
              <a:rPr lang="en-US" dirty="0">
                <a:solidFill>
                  <a:srgbClr val="1EB3DD"/>
                </a:solidFill>
              </a:rPr>
              <a:t>​.</a:t>
            </a:r>
          </a:p>
          <a:p>
            <a:pPr marL="342900" indent="-342900" fontAlgn="base">
              <a:buFont typeface="Arial" panose="020B0604020202020204" pitchFamily="34" charset="0"/>
              <a:buChar char="•"/>
            </a:pPr>
            <a:r>
              <a:rPr lang="en-IE" dirty="0"/>
              <a:t>You value diverse viewpoints, the expertise of others, and  communicate well to get the job done.</a:t>
            </a:r>
            <a:r>
              <a:rPr lang="en-US" dirty="0"/>
              <a:t>​</a:t>
            </a:r>
          </a:p>
          <a:p>
            <a:pPr marL="342900" indent="-342900" fontAlgn="base">
              <a:buFont typeface="Arial" panose="020B0604020202020204" pitchFamily="34" charset="0"/>
              <a:buChar char="•"/>
            </a:pPr>
            <a:r>
              <a:rPr lang="en-IE" dirty="0">
                <a:solidFill>
                  <a:srgbClr val="1EB3DD"/>
                </a:solidFill>
              </a:rPr>
              <a:t>​You take pride in your own work and are keen to develop.</a:t>
            </a:r>
            <a:endParaRPr lang="en-US" dirty="0">
              <a:solidFill>
                <a:srgbClr val="1EB3DD"/>
              </a:solidFill>
            </a:endParaRPr>
          </a:p>
          <a:p>
            <a:endParaRPr lang="en-US" dirty="0"/>
          </a:p>
        </p:txBody>
      </p:sp>
    </p:spTree>
    <p:extLst>
      <p:ext uri="{BB962C8B-B14F-4D97-AF65-F5344CB8AC3E}">
        <p14:creationId xmlns:p14="http://schemas.microsoft.com/office/powerpoint/2010/main" val="1209130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8594835" cy="697353"/>
          </a:xfrm>
        </p:spPr>
        <p:txBody>
          <a:bodyPr>
            <a:noAutofit/>
          </a:bodyPr>
          <a:lstStyle/>
          <a:p>
            <a:pPr fontAlgn="base"/>
            <a:r>
              <a:rPr lang="en-US" dirty="0"/>
              <a:t>TOP 8 CHARACTERISTICS OF A GREAT COLLABORATOR</a:t>
            </a:r>
            <a:endParaRPr lang="en-US" b="0" i="0" dirty="0">
              <a:effectLst/>
            </a:endParaRPr>
          </a:p>
        </p:txBody>
      </p:sp>
      <p:sp>
        <p:nvSpPr>
          <p:cNvPr id="6" name="Text Placeholder 5"/>
          <p:cNvSpPr>
            <a:spLocks noGrp="1"/>
          </p:cNvSpPr>
          <p:nvPr>
            <p:ph type="body" sz="quarter" idx="14"/>
          </p:nvPr>
        </p:nvSpPr>
        <p:spPr>
          <a:xfrm>
            <a:off x="1639835" y="2407920"/>
            <a:ext cx="8817149" cy="3235569"/>
          </a:xfrm>
        </p:spPr>
        <p:txBody>
          <a:bodyPr/>
          <a:lstStyle/>
          <a:p>
            <a:pPr fontAlgn="base"/>
            <a:r>
              <a:rPr lang="en-IE" b="1" dirty="0">
                <a:solidFill>
                  <a:srgbClr val="F26B27"/>
                </a:solidFill>
              </a:rPr>
              <a:t>1.  Team focused - </a:t>
            </a:r>
            <a:r>
              <a:rPr lang="en-IE" dirty="0"/>
              <a:t>To successfully collaborate, you need to be a team player and think about "we" rather than "I". A great collaborator is mindful of shared goals and group success.</a:t>
            </a:r>
            <a:r>
              <a:rPr lang="en-US" dirty="0"/>
              <a:t>​</a:t>
            </a:r>
          </a:p>
          <a:p>
            <a:pPr fontAlgn="base"/>
            <a:r>
              <a:rPr lang="en-IE" dirty="0"/>
              <a:t>​</a:t>
            </a:r>
            <a:r>
              <a:rPr lang="en-IE" b="1" dirty="0">
                <a:solidFill>
                  <a:srgbClr val="F26B27"/>
                </a:solidFill>
              </a:rPr>
              <a:t>2.  Generous - </a:t>
            </a:r>
            <a:r>
              <a:rPr lang="en-IE" dirty="0"/>
              <a:t>A great collaborator is willing to take the first step and pitch in, even if they won't get the spotlight. Generosity is also an incredibly desirable leadership characteristic.</a:t>
            </a:r>
            <a:r>
              <a:rPr lang="en-US" dirty="0"/>
              <a:t>​</a:t>
            </a:r>
          </a:p>
          <a:p>
            <a:pPr fontAlgn="base"/>
            <a:r>
              <a:rPr lang="en-IE" b="1" dirty="0">
                <a:solidFill>
                  <a:srgbClr val="F26B27"/>
                </a:solidFill>
              </a:rPr>
              <a:t>3. Curious - </a:t>
            </a:r>
            <a:r>
              <a:rPr lang="en-IE" dirty="0"/>
              <a:t>Great collaborators are good at asking the right questions. They don’t interrogate; they simply follow their natural curiosity because they want to understand.</a:t>
            </a:r>
            <a:r>
              <a:rPr lang="en-US" dirty="0"/>
              <a:t>​</a:t>
            </a:r>
            <a:endParaRPr lang="en-IE" dirty="0"/>
          </a:p>
          <a:p>
            <a:pPr fontAlgn="base"/>
            <a:endParaRPr lang="en-US" dirty="0"/>
          </a:p>
          <a:p>
            <a:pPr fontAlgn="base"/>
            <a:r>
              <a:rPr lang="en-IE" dirty="0"/>
              <a:t>​</a:t>
            </a:r>
          </a:p>
          <a:p>
            <a:r>
              <a:rPr lang="en-IE" sz="1000" u="sng" dirty="0">
                <a:hlinkClick r:id="rId2"/>
              </a:rPr>
              <a:t>Source: www.samepage.io/blog/10-top-qualities-great-collaborator</a:t>
            </a:r>
            <a:r>
              <a:rPr lang="en-IE" sz="1000" dirty="0"/>
              <a:t> </a:t>
            </a:r>
            <a:r>
              <a:rPr lang="en-US" dirty="0"/>
              <a:t>​</a:t>
            </a:r>
          </a:p>
          <a:p>
            <a:endParaRPr lang="en-US" dirty="0"/>
          </a:p>
        </p:txBody>
      </p:sp>
    </p:spTree>
    <p:extLst>
      <p:ext uri="{BB962C8B-B14F-4D97-AF65-F5344CB8AC3E}">
        <p14:creationId xmlns:p14="http://schemas.microsoft.com/office/powerpoint/2010/main" val="3492961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8594835" cy="697353"/>
          </a:xfrm>
        </p:spPr>
        <p:txBody>
          <a:bodyPr>
            <a:noAutofit/>
          </a:bodyPr>
          <a:lstStyle/>
          <a:p>
            <a:pPr fontAlgn="base"/>
            <a:r>
              <a:rPr lang="en-US" dirty="0"/>
              <a:t>TOP 8 CHARACTERISTICS OF A GREAT COLLABORATOR</a:t>
            </a:r>
            <a:endParaRPr lang="en-US" b="0" i="0" dirty="0">
              <a:effectLst/>
            </a:endParaRPr>
          </a:p>
        </p:txBody>
      </p:sp>
      <p:sp>
        <p:nvSpPr>
          <p:cNvPr id="6" name="Text Placeholder 5"/>
          <p:cNvSpPr>
            <a:spLocks noGrp="1"/>
          </p:cNvSpPr>
          <p:nvPr>
            <p:ph type="body" sz="quarter" idx="14"/>
          </p:nvPr>
        </p:nvSpPr>
        <p:spPr>
          <a:xfrm>
            <a:off x="1639835" y="2458720"/>
            <a:ext cx="9312644" cy="3235569"/>
          </a:xfrm>
        </p:spPr>
        <p:txBody>
          <a:bodyPr/>
          <a:lstStyle/>
          <a:p>
            <a:pPr fontAlgn="base"/>
            <a:r>
              <a:rPr lang="en-IE" b="1" dirty="0">
                <a:solidFill>
                  <a:srgbClr val="F26B27"/>
                </a:solidFill>
              </a:rPr>
              <a:t>4.  Appreciative - </a:t>
            </a:r>
            <a:r>
              <a:rPr lang="en-IE" dirty="0"/>
              <a:t>The best collaborators express sincere appreciation for all that team members have contributed.  They’re not shy about expressing this appreciation and they give credit where credit is due.</a:t>
            </a:r>
          </a:p>
          <a:p>
            <a:pPr fontAlgn="base"/>
            <a:r>
              <a:rPr lang="en-IE" b="1" dirty="0">
                <a:solidFill>
                  <a:srgbClr val="F26B27"/>
                </a:solidFill>
              </a:rPr>
              <a:t>5. Listens to understand -</a:t>
            </a:r>
            <a:r>
              <a:rPr lang="en-IE" dirty="0">
                <a:solidFill>
                  <a:srgbClr val="F26B27"/>
                </a:solidFill>
              </a:rPr>
              <a:t> </a:t>
            </a:r>
            <a:r>
              <a:rPr lang="en-IE" dirty="0"/>
              <a:t>Great collaborators listen attentively </a:t>
            </a:r>
            <a:br>
              <a:rPr lang="en-IE" dirty="0"/>
            </a:br>
            <a:r>
              <a:rPr lang="en-IE" dirty="0"/>
              <a:t>to what is being said. But more importantly, they listen </a:t>
            </a:r>
            <a:br>
              <a:rPr lang="en-IE" dirty="0"/>
            </a:br>
            <a:r>
              <a:rPr lang="en-IE" dirty="0"/>
              <a:t>to understand. </a:t>
            </a:r>
            <a:r>
              <a:rPr lang="en-US" dirty="0"/>
              <a:t>​</a:t>
            </a:r>
          </a:p>
          <a:p>
            <a:pPr fontAlgn="base"/>
            <a:r>
              <a:rPr lang="en-IE" b="1" dirty="0">
                <a:solidFill>
                  <a:srgbClr val="F26B27"/>
                </a:solidFill>
              </a:rPr>
              <a:t>6. Gives and expects trust - </a:t>
            </a:r>
            <a:r>
              <a:rPr lang="en-IE" dirty="0"/>
              <a:t>More than anything, highly successful collaborations are built on safety and trust. Great collaborators help create and maintain that trusting environment. They give their trust freely and expect to receive trust in return.</a:t>
            </a:r>
          </a:p>
          <a:p>
            <a:pPr fontAlgn="base"/>
            <a:endParaRPr lang="en-US" dirty="0"/>
          </a:p>
          <a:p>
            <a:pPr fontAlgn="base"/>
            <a:r>
              <a:rPr lang="en-IE" sz="1000" u="sng" dirty="0">
                <a:hlinkClick r:id="rId2"/>
              </a:rPr>
              <a:t>Source: www.samepage.io/blog/10-top-qualities-great-collaborator</a:t>
            </a:r>
            <a:r>
              <a:rPr lang="en-IE" sz="1000" dirty="0"/>
              <a:t> </a:t>
            </a:r>
            <a:r>
              <a:rPr lang="en-US" sz="1000" dirty="0"/>
              <a:t>​</a:t>
            </a:r>
          </a:p>
          <a:p>
            <a:pPr fontAlgn="base"/>
            <a:endParaRPr lang="en-US" dirty="0"/>
          </a:p>
          <a:p>
            <a:pPr fontAlgn="base"/>
            <a:r>
              <a:rPr lang="en-IE" dirty="0"/>
              <a:t>​</a:t>
            </a:r>
          </a:p>
          <a:p>
            <a:endParaRPr lang="en-US" dirty="0"/>
          </a:p>
        </p:txBody>
      </p:sp>
    </p:spTree>
    <p:extLst>
      <p:ext uri="{BB962C8B-B14F-4D97-AF65-F5344CB8AC3E}">
        <p14:creationId xmlns:p14="http://schemas.microsoft.com/office/powerpoint/2010/main" val="399373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462213"/>
          </a:xfrm>
          <a:prstGeom prst="rect">
            <a:avLst/>
          </a:prstGeom>
          <a:noFill/>
        </p:spPr>
        <p:txBody>
          <a:bodyPr wrap="square" rtlCol="0">
            <a:spAutoFit/>
          </a:bodyPr>
          <a:lstStyle/>
          <a:p>
            <a:r>
              <a:rPr lang="en-US" sz="2400" dirty="0">
                <a:solidFill>
                  <a:srgbClr val="1EB3DD"/>
                </a:solidFill>
              </a:rPr>
              <a:t>EMIMENT wants to </a:t>
            </a:r>
            <a:r>
              <a:rPr lang="en-IE" sz="2400" b="1" u="sng" dirty="0">
                <a:solidFill>
                  <a:srgbClr val="1EB3DD"/>
                </a:solidFill>
              </a:rPr>
              <a:t>e</a:t>
            </a:r>
            <a:r>
              <a:rPr lang="en-IE" sz="2400" b="1" i="0" u="sng" strike="noStrike" baseline="0" dirty="0">
                <a:solidFill>
                  <a:srgbClr val="1EB3DD"/>
                </a:solidFill>
              </a:rPr>
              <a:t>nable </a:t>
            </a:r>
            <a:r>
              <a:rPr lang="en-IE" sz="2400" b="0" i="0" u="none" strike="noStrike" baseline="0" dirty="0">
                <a:solidFill>
                  <a:srgbClr val="1EB3DD"/>
                </a:solidFill>
              </a:rPr>
              <a:t>Female Migrant Entrepreneurs.  We want to bring you on your learning journey to </a:t>
            </a:r>
            <a:r>
              <a:rPr lang="en-IE" sz="2400" b="0" i="0" u="sng" strike="noStrike" baseline="0" dirty="0">
                <a:solidFill>
                  <a:srgbClr val="1EB3DD"/>
                </a:solidFill>
              </a:rPr>
              <a:t>gain the </a:t>
            </a:r>
            <a:r>
              <a:rPr lang="en-GB" sz="2400" b="0" i="0" u="sng" strike="noStrike" baseline="0" dirty="0">
                <a:solidFill>
                  <a:srgbClr val="1EB3DD"/>
                </a:solidFill>
              </a:rPr>
              <a:t>knowledge and skills you need to gain the confidence to establish and successfully run your own business</a:t>
            </a:r>
            <a:r>
              <a:rPr lang="en-IE" sz="2400" u="sng" dirty="0">
                <a:solidFill>
                  <a:srgbClr val="1EB3DD"/>
                </a:solidFill>
              </a:rPr>
              <a:t>.  </a:t>
            </a:r>
          </a:p>
          <a:p>
            <a:endParaRPr lang="en-IE" sz="1200" dirty="0">
              <a:solidFill>
                <a:srgbClr val="1EB3DD"/>
              </a:solidFill>
            </a:endParaRPr>
          </a:p>
          <a:p>
            <a:r>
              <a:rPr lang="en-IE" sz="2400" dirty="0">
                <a:solidFill>
                  <a:srgbClr val="1EB3DD"/>
                </a:solidFill>
              </a:rPr>
              <a:t>Can you? Of course, you can. Open your mind and let us bring you on </a:t>
            </a:r>
            <a:r>
              <a:rPr lang="en-IE" sz="2400" b="1" dirty="0">
                <a:solidFill>
                  <a:srgbClr val="1EB3DD"/>
                </a:solidFill>
              </a:rPr>
              <a:t>Your Entrepreneurial Learning  Journey…….</a:t>
            </a:r>
            <a:endParaRPr lang="en-US" sz="2400" b="1"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1454061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8594835" cy="697353"/>
          </a:xfrm>
        </p:spPr>
        <p:txBody>
          <a:bodyPr>
            <a:noAutofit/>
          </a:bodyPr>
          <a:lstStyle/>
          <a:p>
            <a:pPr fontAlgn="base"/>
            <a:r>
              <a:rPr lang="en-US" dirty="0"/>
              <a:t>TOP 8 CHARACTERISTICS OF A GREAT COLLABORATOR</a:t>
            </a:r>
            <a:endParaRPr lang="en-US" b="0" i="0" dirty="0">
              <a:effectLst/>
            </a:endParaRPr>
          </a:p>
        </p:txBody>
      </p:sp>
      <p:sp>
        <p:nvSpPr>
          <p:cNvPr id="6" name="Text Placeholder 5"/>
          <p:cNvSpPr>
            <a:spLocks noGrp="1"/>
          </p:cNvSpPr>
          <p:nvPr>
            <p:ph type="body" sz="quarter" idx="14"/>
          </p:nvPr>
        </p:nvSpPr>
        <p:spPr>
          <a:xfrm>
            <a:off x="1639836" y="2743200"/>
            <a:ext cx="8817149" cy="3235569"/>
          </a:xfrm>
        </p:spPr>
        <p:txBody>
          <a:bodyPr/>
          <a:lstStyle/>
          <a:p>
            <a:pPr fontAlgn="base"/>
            <a:r>
              <a:rPr lang="en-IE" b="1" dirty="0">
                <a:solidFill>
                  <a:srgbClr val="F26B27"/>
                </a:solidFill>
              </a:rPr>
              <a:t>7.  Builds relationships; breaks down walls - </a:t>
            </a:r>
            <a:r>
              <a:rPr lang="en-IE" dirty="0"/>
              <a:t>Collaboration is all about working together. Great collaborators see the value in being usually well connected and work hard to build and maintain relationships with others.</a:t>
            </a:r>
            <a:r>
              <a:rPr lang="en-US" dirty="0"/>
              <a:t>​</a:t>
            </a:r>
          </a:p>
          <a:p>
            <a:pPr fontAlgn="base"/>
            <a:r>
              <a:rPr lang="en-IE" b="1" dirty="0">
                <a:solidFill>
                  <a:srgbClr val="F26B27"/>
                </a:solidFill>
              </a:rPr>
              <a:t>8. Diplomatic - </a:t>
            </a:r>
            <a:r>
              <a:rPr lang="en-IE" dirty="0"/>
              <a:t>The best collaborators are diplomats. They know that relationships are built on mutual respect.</a:t>
            </a:r>
            <a:endParaRPr lang="en-US" dirty="0"/>
          </a:p>
          <a:p>
            <a:pPr marL="342900" indent="-342900" fontAlgn="base">
              <a:buFont typeface="Arial" panose="020B0604020202020204" pitchFamily="34" charset="0"/>
              <a:buChar char="•"/>
            </a:pPr>
            <a:endParaRPr lang="en-US" dirty="0"/>
          </a:p>
          <a:p>
            <a:pPr fontAlgn="base"/>
            <a:r>
              <a:rPr lang="en-IE" dirty="0"/>
              <a:t>​</a:t>
            </a:r>
          </a:p>
          <a:p>
            <a:endParaRPr lang="en-US" dirty="0"/>
          </a:p>
        </p:txBody>
      </p:sp>
      <p:sp>
        <p:nvSpPr>
          <p:cNvPr id="2" name="Rectangle 1">
            <a:extLst>
              <a:ext uri="{FF2B5EF4-FFF2-40B4-BE49-F238E27FC236}">
                <a16:creationId xmlns:a16="http://schemas.microsoft.com/office/drawing/2014/main" id="{FE5E2C4C-C44E-024B-ACDB-2D8056CBF67B}"/>
              </a:ext>
            </a:extLst>
          </p:cNvPr>
          <p:cNvSpPr/>
          <p:nvPr/>
        </p:nvSpPr>
        <p:spPr>
          <a:xfrm>
            <a:off x="1957330" y="6454963"/>
            <a:ext cx="6096000" cy="246221"/>
          </a:xfrm>
          <a:prstGeom prst="rect">
            <a:avLst/>
          </a:prstGeom>
        </p:spPr>
        <p:txBody>
          <a:bodyPr>
            <a:spAutoFit/>
          </a:bodyPr>
          <a:lstStyle/>
          <a:p>
            <a:r>
              <a:rPr lang="en-IE" sz="1000" u="sng" dirty="0">
                <a:hlinkClick r:id="rId2"/>
              </a:rPr>
              <a:t>Source: www.samepage.io/blog/10-top-qualities-great-collaborator</a:t>
            </a:r>
            <a:r>
              <a:rPr lang="en-IE" sz="1000" dirty="0"/>
              <a:t> </a:t>
            </a:r>
            <a:r>
              <a:rPr lang="en-US" sz="1000" dirty="0"/>
              <a:t>​</a:t>
            </a:r>
          </a:p>
        </p:txBody>
      </p:sp>
    </p:spTree>
    <p:extLst>
      <p:ext uri="{BB962C8B-B14F-4D97-AF65-F5344CB8AC3E}">
        <p14:creationId xmlns:p14="http://schemas.microsoft.com/office/powerpoint/2010/main" val="1349307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560120" y="438070"/>
            <a:ext cx="9649486" cy="697353"/>
          </a:xfrm>
        </p:spPr>
        <p:txBody>
          <a:bodyPr>
            <a:noAutofit/>
          </a:bodyPr>
          <a:lstStyle/>
          <a:p>
            <a:pPr fontAlgn="base"/>
            <a:r>
              <a:rPr lang="en-US" dirty="0"/>
              <a:t>TYPES OF COLLABORATORS​</a:t>
            </a:r>
          </a:p>
          <a:p>
            <a:pPr fontAlgn="base"/>
            <a:r>
              <a:rPr lang="en-US" dirty="0">
                <a:solidFill>
                  <a:srgbClr val="C54A9A"/>
                </a:solidFill>
              </a:rPr>
              <a:t>WHICH ONE DO YOU THINK YOU MIGHT BE?​</a:t>
            </a:r>
            <a:endParaRPr lang="en-US" i="0" dirty="0">
              <a:solidFill>
                <a:srgbClr val="C54A9A"/>
              </a:solidFill>
              <a:effectLst/>
            </a:endParaRPr>
          </a:p>
        </p:txBody>
      </p:sp>
      <p:sp>
        <p:nvSpPr>
          <p:cNvPr id="12" name="Text Placeholder 11"/>
          <p:cNvSpPr>
            <a:spLocks noGrp="1"/>
          </p:cNvSpPr>
          <p:nvPr>
            <p:ph type="body" sz="quarter" idx="14"/>
          </p:nvPr>
        </p:nvSpPr>
        <p:spPr>
          <a:xfrm>
            <a:off x="1651560" y="2456550"/>
            <a:ext cx="6885784" cy="2970628"/>
          </a:xfrm>
        </p:spPr>
        <p:txBody>
          <a:bodyPr/>
          <a:lstStyle/>
          <a:p>
            <a:pPr fontAlgn="base"/>
            <a:br>
              <a:rPr lang="en-US" dirty="0"/>
            </a:br>
            <a:endParaRPr lang="en-US" dirty="0"/>
          </a:p>
          <a:p>
            <a:br>
              <a:rPr lang="en-US" dirty="0"/>
            </a:br>
            <a:br>
              <a:rPr lang="en-US" dirty="0"/>
            </a:br>
            <a:br>
              <a:rPr lang="en-US" dirty="0"/>
            </a:br>
            <a:endParaRPr lang="en-US"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EC69ABA8-4CDD-6849-A1B8-D942D946B4E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6246" y="1722534"/>
            <a:ext cx="6159034" cy="500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451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615250" y="810952"/>
            <a:ext cx="9649486" cy="697353"/>
          </a:xfrm>
        </p:spPr>
        <p:txBody>
          <a:bodyPr>
            <a:noAutofit/>
          </a:bodyPr>
          <a:lstStyle/>
          <a:p>
            <a:pPr fontAlgn="base"/>
            <a:r>
              <a:rPr lang="en-IE" dirty="0"/>
              <a:t>TYPES OF COLLABORATORS - PURPOSE </a:t>
            </a:r>
            <a:br>
              <a:rPr lang="en-IE" dirty="0"/>
            </a:br>
            <a:r>
              <a:rPr lang="en-IE" dirty="0"/>
              <a:t>DRIVEN USERS​</a:t>
            </a:r>
          </a:p>
          <a:p>
            <a:pPr fontAlgn="base"/>
            <a:endParaRPr lang="en-IE" b="0" i="0" dirty="0">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BE456D1-02A1-364F-BB3B-F2B79FB51C34}"/>
              </a:ext>
            </a:extLst>
          </p:cNvPr>
          <p:cNvSpPr/>
          <p:nvPr/>
        </p:nvSpPr>
        <p:spPr>
          <a:xfrm>
            <a:off x="5977217" y="3244334"/>
            <a:ext cx="237566" cy="369332"/>
          </a:xfrm>
          <a:prstGeom prst="rect">
            <a:avLst/>
          </a:prstGeom>
        </p:spPr>
        <p:txBody>
          <a:bodyPr wrap="none">
            <a:spAutoFit/>
          </a:bodyPr>
          <a:lstStyle/>
          <a:p>
            <a:r>
              <a:rPr lang="en-BA" dirty="0"/>
              <a:t> </a:t>
            </a:r>
          </a:p>
        </p:txBody>
      </p:sp>
      <p:sp>
        <p:nvSpPr>
          <p:cNvPr id="3" name="Text Placeholder 2">
            <a:extLst>
              <a:ext uri="{FF2B5EF4-FFF2-40B4-BE49-F238E27FC236}">
                <a16:creationId xmlns:a16="http://schemas.microsoft.com/office/drawing/2014/main" id="{2F38AF7B-EBF1-9240-9273-751ED4126A2E}"/>
              </a:ext>
            </a:extLst>
          </p:cNvPr>
          <p:cNvSpPr>
            <a:spLocks noGrp="1"/>
          </p:cNvSpPr>
          <p:nvPr>
            <p:ph type="body" sz="quarter" idx="14"/>
          </p:nvPr>
        </p:nvSpPr>
        <p:spPr>
          <a:xfrm>
            <a:off x="1615250" y="4168317"/>
            <a:ext cx="2324250" cy="697353"/>
          </a:xfrm>
        </p:spPr>
        <p:txBody>
          <a:bodyPr/>
          <a:lstStyle/>
          <a:p>
            <a:pPr fontAlgn="base"/>
            <a:r>
              <a:rPr lang="en-IE" dirty="0">
                <a:solidFill>
                  <a:srgbClr val="1EB3DD"/>
                </a:solidFill>
              </a:rPr>
              <a:t>The Stealth Ninja</a:t>
            </a:r>
            <a:r>
              <a:rPr lang="en-US" dirty="0">
                <a:solidFill>
                  <a:srgbClr val="1EB3DD"/>
                </a:solidFill>
              </a:rPr>
              <a:t>​</a:t>
            </a:r>
          </a:p>
          <a:p>
            <a:pPr fontAlgn="base"/>
            <a:endParaRPr lang="en-IE" b="0" i="0" dirty="0">
              <a:solidFill>
                <a:srgbClr val="1EB3DD"/>
              </a:solidFill>
              <a:effectLst/>
            </a:endParaRPr>
          </a:p>
        </p:txBody>
      </p:sp>
      <p:sp>
        <p:nvSpPr>
          <p:cNvPr id="14" name="Text Placeholder 2">
            <a:extLst>
              <a:ext uri="{FF2B5EF4-FFF2-40B4-BE49-F238E27FC236}">
                <a16:creationId xmlns:a16="http://schemas.microsoft.com/office/drawing/2014/main" id="{E1CDBB94-7AC6-2340-9D50-86645618394D}"/>
              </a:ext>
            </a:extLst>
          </p:cNvPr>
          <p:cNvSpPr txBox="1">
            <a:spLocks/>
          </p:cNvSpPr>
          <p:nvPr/>
        </p:nvSpPr>
        <p:spPr>
          <a:xfrm>
            <a:off x="1663856" y="247806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The Executive</a:t>
            </a:r>
            <a:r>
              <a:rPr lang="en-US" dirty="0">
                <a:solidFill>
                  <a:srgbClr val="1EB3DD"/>
                </a:solidFill>
              </a:rPr>
              <a:t>​</a:t>
            </a:r>
            <a:endParaRPr lang="en-US" b="0" i="0" dirty="0">
              <a:solidFill>
                <a:srgbClr val="1EB3DD"/>
              </a:solidFill>
              <a:effectLst/>
            </a:endParaRPr>
          </a:p>
        </p:txBody>
      </p:sp>
      <p:sp>
        <p:nvSpPr>
          <p:cNvPr id="18" name="Text Placeholder 2">
            <a:extLst>
              <a:ext uri="{FF2B5EF4-FFF2-40B4-BE49-F238E27FC236}">
                <a16:creationId xmlns:a16="http://schemas.microsoft.com/office/drawing/2014/main" id="{C77E70E9-3FA9-FA41-A981-0B93B7FA8AEA}"/>
              </a:ext>
            </a:extLst>
          </p:cNvPr>
          <p:cNvSpPr txBox="1">
            <a:spLocks/>
          </p:cNvSpPr>
          <p:nvPr/>
        </p:nvSpPr>
        <p:spPr>
          <a:xfrm>
            <a:off x="1663856" y="555267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The Taskmaster</a:t>
            </a:r>
            <a:r>
              <a:rPr lang="en-US" dirty="0">
                <a:solidFill>
                  <a:srgbClr val="1EB3DD"/>
                </a:solidFill>
              </a:rPr>
              <a:t>​</a:t>
            </a:r>
            <a:endParaRPr lang="en-US" b="0" i="0" dirty="0">
              <a:solidFill>
                <a:srgbClr val="1EB3DD"/>
              </a:solidFill>
              <a:effectLst/>
            </a:endParaRPr>
          </a:p>
        </p:txBody>
      </p:sp>
      <p:sp>
        <p:nvSpPr>
          <p:cNvPr id="20" name="Text Placeholder 2">
            <a:extLst>
              <a:ext uri="{FF2B5EF4-FFF2-40B4-BE49-F238E27FC236}">
                <a16:creationId xmlns:a16="http://schemas.microsoft.com/office/drawing/2014/main" id="{A5F53F3B-0959-B542-A69C-86550F99E987}"/>
              </a:ext>
            </a:extLst>
          </p:cNvPr>
          <p:cNvSpPr txBox="1">
            <a:spLocks/>
          </p:cNvSpPr>
          <p:nvPr/>
        </p:nvSpPr>
        <p:spPr>
          <a:xfrm>
            <a:off x="5613959" y="2296393"/>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Decision maker that is driven by time, speed and efficiency.</a:t>
            </a:r>
            <a:endParaRPr lang="en-US" b="0" i="0" dirty="0">
              <a:effectLst/>
            </a:endParaRPr>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Likes to lay low and oversee without too much involvement</a:t>
            </a:r>
            <a:r>
              <a:rPr lang="en-US" dirty="0"/>
              <a:t>​.</a:t>
            </a:r>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Loves being organised, is operational focused and keen to get things done, loves lists and action plans</a:t>
            </a:r>
            <a:r>
              <a:rPr lang="en-US" dirty="0"/>
              <a:t>​.</a:t>
            </a:r>
            <a:endParaRPr lang="en-US" b="0" i="0" dirty="0">
              <a:effectLst/>
            </a:endParaRPr>
          </a:p>
        </p:txBody>
      </p:sp>
      <p:pic>
        <p:nvPicPr>
          <p:cNvPr id="9218" name="Picture 2">
            <a:extLst>
              <a:ext uri="{FF2B5EF4-FFF2-40B4-BE49-F238E27FC236}">
                <a16:creationId xmlns:a16="http://schemas.microsoft.com/office/drawing/2014/main" id="{65CE48F5-8AB3-2D46-8F3F-FA2B73102E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62705" y="1874743"/>
            <a:ext cx="1343008" cy="142821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46950F9F-F5CB-3F44-864A-E433D068B47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70295" y="3455239"/>
            <a:ext cx="1407911" cy="1677209"/>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C4B6E201-F8D3-514B-9EA7-FAFD8EAA91C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35758" y="5215274"/>
            <a:ext cx="1425863" cy="1609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842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390040" y="643947"/>
            <a:ext cx="9649486" cy="697353"/>
          </a:xfrm>
        </p:spPr>
        <p:txBody>
          <a:bodyPr>
            <a:noAutofit/>
          </a:bodyPr>
          <a:lstStyle/>
          <a:p>
            <a:pPr fontAlgn="base"/>
            <a:r>
              <a:rPr lang="en-IE" dirty="0"/>
              <a:t>TYPES OF COLLABORATORS - POWER USERS​</a:t>
            </a:r>
            <a:endParaRPr lang="en-IE" b="0" i="0" dirty="0">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BE456D1-02A1-364F-BB3B-F2B79FB51C34}"/>
              </a:ext>
            </a:extLst>
          </p:cNvPr>
          <p:cNvSpPr/>
          <p:nvPr/>
        </p:nvSpPr>
        <p:spPr>
          <a:xfrm>
            <a:off x="5977217" y="3244334"/>
            <a:ext cx="237566" cy="369332"/>
          </a:xfrm>
          <a:prstGeom prst="rect">
            <a:avLst/>
          </a:prstGeom>
        </p:spPr>
        <p:txBody>
          <a:bodyPr wrap="none">
            <a:spAutoFit/>
          </a:bodyPr>
          <a:lstStyle/>
          <a:p>
            <a:r>
              <a:rPr lang="en-BA" dirty="0"/>
              <a:t> </a:t>
            </a:r>
          </a:p>
        </p:txBody>
      </p:sp>
      <p:sp>
        <p:nvSpPr>
          <p:cNvPr id="3" name="Text Placeholder 2">
            <a:extLst>
              <a:ext uri="{FF2B5EF4-FFF2-40B4-BE49-F238E27FC236}">
                <a16:creationId xmlns:a16="http://schemas.microsoft.com/office/drawing/2014/main" id="{2F38AF7B-EBF1-9240-9273-751ED4126A2E}"/>
              </a:ext>
            </a:extLst>
          </p:cNvPr>
          <p:cNvSpPr>
            <a:spLocks noGrp="1"/>
          </p:cNvSpPr>
          <p:nvPr>
            <p:ph type="body" sz="quarter" idx="14"/>
          </p:nvPr>
        </p:nvSpPr>
        <p:spPr>
          <a:xfrm>
            <a:off x="1663856" y="4015372"/>
            <a:ext cx="2192048" cy="697353"/>
          </a:xfrm>
        </p:spPr>
        <p:txBody>
          <a:bodyPr/>
          <a:lstStyle/>
          <a:p>
            <a:pPr fontAlgn="base"/>
            <a:r>
              <a:rPr lang="en-IE" dirty="0">
                <a:solidFill>
                  <a:srgbClr val="1EB3DD"/>
                </a:solidFill>
              </a:rPr>
              <a:t>The Expert​</a:t>
            </a:r>
            <a:endParaRPr lang="en-IE" b="0" i="0" dirty="0">
              <a:solidFill>
                <a:srgbClr val="1EB3DD"/>
              </a:solidFill>
              <a:effectLst/>
            </a:endParaRPr>
          </a:p>
        </p:txBody>
      </p:sp>
      <p:pic>
        <p:nvPicPr>
          <p:cNvPr id="5127" name="Picture 7">
            <a:extLst>
              <a:ext uri="{FF2B5EF4-FFF2-40B4-BE49-F238E27FC236}">
                <a16:creationId xmlns:a16="http://schemas.microsoft.com/office/drawing/2014/main" id="{BDB67CB1-4F93-E844-84BB-FFD8E6CEFCC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55904" y="2035048"/>
            <a:ext cx="1273366" cy="1243654"/>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2">
            <a:extLst>
              <a:ext uri="{FF2B5EF4-FFF2-40B4-BE49-F238E27FC236}">
                <a16:creationId xmlns:a16="http://schemas.microsoft.com/office/drawing/2014/main" id="{E1CDBB94-7AC6-2340-9D50-86645618394D}"/>
              </a:ext>
            </a:extLst>
          </p:cNvPr>
          <p:cNvSpPr txBox="1">
            <a:spLocks/>
          </p:cNvSpPr>
          <p:nvPr/>
        </p:nvSpPr>
        <p:spPr>
          <a:xfrm>
            <a:off x="1663856" y="247806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The Ring Leader​</a:t>
            </a:r>
          </a:p>
        </p:txBody>
      </p:sp>
      <p:pic>
        <p:nvPicPr>
          <p:cNvPr id="5131" name="Picture 11">
            <a:extLst>
              <a:ext uri="{FF2B5EF4-FFF2-40B4-BE49-F238E27FC236}">
                <a16:creationId xmlns:a16="http://schemas.microsoft.com/office/drawing/2014/main" id="{B8F4C0A3-DA1E-EB4A-9062-719FE3C34D5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55904" y="3506034"/>
            <a:ext cx="1407912" cy="1474728"/>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2">
            <a:extLst>
              <a:ext uri="{FF2B5EF4-FFF2-40B4-BE49-F238E27FC236}">
                <a16:creationId xmlns:a16="http://schemas.microsoft.com/office/drawing/2014/main" id="{C77E70E9-3FA9-FA41-A981-0B93B7FA8AEA}"/>
              </a:ext>
            </a:extLst>
          </p:cNvPr>
          <p:cNvSpPr txBox="1">
            <a:spLocks/>
          </p:cNvSpPr>
          <p:nvPr/>
        </p:nvSpPr>
        <p:spPr>
          <a:xfrm>
            <a:off x="1663856" y="544939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The Socialite</a:t>
            </a:r>
          </a:p>
        </p:txBody>
      </p:sp>
      <p:pic>
        <p:nvPicPr>
          <p:cNvPr id="5135" name="Picture 15">
            <a:extLst>
              <a:ext uri="{FF2B5EF4-FFF2-40B4-BE49-F238E27FC236}">
                <a16:creationId xmlns:a16="http://schemas.microsoft.com/office/drawing/2014/main" id="{162836A0-6688-2A4C-830B-8991E240A49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18096" y="5208094"/>
            <a:ext cx="1245720" cy="1322249"/>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2">
            <a:extLst>
              <a:ext uri="{FF2B5EF4-FFF2-40B4-BE49-F238E27FC236}">
                <a16:creationId xmlns:a16="http://schemas.microsoft.com/office/drawing/2014/main" id="{A5F53F3B-0959-B542-A69C-86550F99E987}"/>
              </a:ext>
            </a:extLst>
          </p:cNvPr>
          <p:cNvSpPr txBox="1">
            <a:spLocks/>
          </p:cNvSpPr>
          <p:nvPr/>
        </p:nvSpPr>
        <p:spPr>
          <a:xfrm>
            <a:off x="5613959" y="2296393"/>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The Big ideas person, discussion starter and collaboration initiator, lots of creative energy.​</a:t>
            </a:r>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Borderline geek, loves trying and mastering, new and innovative ways of working.</a:t>
            </a: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Natural storyteller  and connector, great communication skills and is used to social conversations on Facebook, Twitter etc.</a:t>
            </a:r>
          </a:p>
        </p:txBody>
      </p:sp>
    </p:spTree>
    <p:extLst>
      <p:ext uri="{BB962C8B-B14F-4D97-AF65-F5344CB8AC3E}">
        <p14:creationId xmlns:p14="http://schemas.microsoft.com/office/powerpoint/2010/main" val="1713655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p:txBody>
          <a:bodyPr>
            <a:noAutofit/>
          </a:bodyPr>
          <a:lstStyle/>
          <a:p>
            <a:pPr fontAlgn="base"/>
            <a:r>
              <a:rPr lang="en-IE" dirty="0"/>
              <a:t>TYPES OF COLLABORATORS - RELUCTANT USERS</a:t>
            </a:r>
            <a:endParaRPr lang="en-IE" b="0" i="0" dirty="0">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BE456D1-02A1-364F-BB3B-F2B79FB51C34}"/>
              </a:ext>
            </a:extLst>
          </p:cNvPr>
          <p:cNvSpPr/>
          <p:nvPr/>
        </p:nvSpPr>
        <p:spPr>
          <a:xfrm>
            <a:off x="5977217" y="3244334"/>
            <a:ext cx="237566" cy="369332"/>
          </a:xfrm>
          <a:prstGeom prst="rect">
            <a:avLst/>
          </a:prstGeom>
        </p:spPr>
        <p:txBody>
          <a:bodyPr wrap="none">
            <a:spAutoFit/>
          </a:bodyPr>
          <a:lstStyle/>
          <a:p>
            <a:r>
              <a:rPr lang="en-BA" dirty="0"/>
              <a:t> </a:t>
            </a:r>
          </a:p>
        </p:txBody>
      </p:sp>
      <p:sp>
        <p:nvSpPr>
          <p:cNvPr id="3" name="Text Placeholder 2">
            <a:extLst>
              <a:ext uri="{FF2B5EF4-FFF2-40B4-BE49-F238E27FC236}">
                <a16:creationId xmlns:a16="http://schemas.microsoft.com/office/drawing/2014/main" id="{2F38AF7B-EBF1-9240-9273-751ED4126A2E}"/>
              </a:ext>
            </a:extLst>
          </p:cNvPr>
          <p:cNvSpPr>
            <a:spLocks noGrp="1"/>
          </p:cNvSpPr>
          <p:nvPr>
            <p:ph type="body" sz="quarter" idx="14"/>
          </p:nvPr>
        </p:nvSpPr>
        <p:spPr>
          <a:xfrm>
            <a:off x="1663856" y="4113678"/>
            <a:ext cx="2192048" cy="697353"/>
          </a:xfrm>
        </p:spPr>
        <p:txBody>
          <a:bodyPr/>
          <a:lstStyle/>
          <a:p>
            <a:pPr fontAlgn="base"/>
            <a:r>
              <a:rPr lang="en-IE" dirty="0">
                <a:solidFill>
                  <a:srgbClr val="1EB3DD"/>
                </a:solidFill>
              </a:rPr>
              <a:t>The Dinosaur</a:t>
            </a:r>
            <a:endParaRPr lang="en-IE" b="0" i="0" dirty="0">
              <a:solidFill>
                <a:srgbClr val="1EB3DD"/>
              </a:solidFill>
              <a:effectLst/>
            </a:endParaRPr>
          </a:p>
        </p:txBody>
      </p:sp>
      <p:sp>
        <p:nvSpPr>
          <p:cNvPr id="14" name="Text Placeholder 2">
            <a:extLst>
              <a:ext uri="{FF2B5EF4-FFF2-40B4-BE49-F238E27FC236}">
                <a16:creationId xmlns:a16="http://schemas.microsoft.com/office/drawing/2014/main" id="{E1CDBB94-7AC6-2340-9D50-86645618394D}"/>
              </a:ext>
            </a:extLst>
          </p:cNvPr>
          <p:cNvSpPr txBox="1">
            <a:spLocks/>
          </p:cNvSpPr>
          <p:nvPr/>
        </p:nvSpPr>
        <p:spPr>
          <a:xfrm>
            <a:off x="1663856" y="247806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The </a:t>
            </a:r>
            <a:r>
              <a:rPr lang="en-IE" dirty="0" err="1">
                <a:solidFill>
                  <a:srgbClr val="1EB3DD"/>
                </a:solidFill>
              </a:rPr>
              <a:t>Siloist</a:t>
            </a:r>
            <a:r>
              <a:rPr lang="en-IE" dirty="0">
                <a:solidFill>
                  <a:srgbClr val="1EB3DD"/>
                </a:solidFill>
              </a:rPr>
              <a:t>​</a:t>
            </a:r>
            <a:endParaRPr lang="en-IE" b="0" i="0" dirty="0">
              <a:solidFill>
                <a:srgbClr val="1EB3DD"/>
              </a:solidFill>
              <a:effectLst/>
            </a:endParaRPr>
          </a:p>
        </p:txBody>
      </p:sp>
      <p:sp>
        <p:nvSpPr>
          <p:cNvPr id="18" name="Text Placeholder 2">
            <a:extLst>
              <a:ext uri="{FF2B5EF4-FFF2-40B4-BE49-F238E27FC236}">
                <a16:creationId xmlns:a16="http://schemas.microsoft.com/office/drawing/2014/main" id="{C77E70E9-3FA9-FA41-A981-0B93B7FA8AEA}"/>
              </a:ext>
            </a:extLst>
          </p:cNvPr>
          <p:cNvSpPr txBox="1">
            <a:spLocks/>
          </p:cNvSpPr>
          <p:nvPr/>
        </p:nvSpPr>
        <p:spPr>
          <a:xfrm>
            <a:off x="1663856" y="555267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The </a:t>
            </a:r>
            <a:r>
              <a:rPr lang="en-IE" dirty="0" err="1">
                <a:solidFill>
                  <a:srgbClr val="1EB3DD"/>
                </a:solidFill>
              </a:rPr>
              <a:t>Skeptic</a:t>
            </a:r>
            <a:r>
              <a:rPr lang="en-IE" dirty="0">
                <a:solidFill>
                  <a:srgbClr val="1EB3DD"/>
                </a:solidFill>
              </a:rPr>
              <a:t>​</a:t>
            </a:r>
            <a:endParaRPr lang="en-IE" b="0" i="0" dirty="0">
              <a:solidFill>
                <a:srgbClr val="1EB3DD"/>
              </a:solidFill>
              <a:effectLst/>
            </a:endParaRPr>
          </a:p>
        </p:txBody>
      </p:sp>
      <p:sp>
        <p:nvSpPr>
          <p:cNvPr id="20" name="Text Placeholder 2">
            <a:extLst>
              <a:ext uri="{FF2B5EF4-FFF2-40B4-BE49-F238E27FC236}">
                <a16:creationId xmlns:a16="http://schemas.microsoft.com/office/drawing/2014/main" id="{A5F53F3B-0959-B542-A69C-86550F99E987}"/>
              </a:ext>
            </a:extLst>
          </p:cNvPr>
          <p:cNvSpPr txBox="1">
            <a:spLocks/>
          </p:cNvSpPr>
          <p:nvPr/>
        </p:nvSpPr>
        <p:spPr>
          <a:xfrm>
            <a:off x="5613959" y="2296393"/>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Enjoys working alone, often reluctant </a:t>
            </a:r>
            <a:br>
              <a:rPr lang="en-IE" dirty="0"/>
            </a:br>
            <a:r>
              <a:rPr lang="en-IE" dirty="0"/>
              <a:t>to</a:t>
            </a:r>
            <a:r>
              <a:rPr lang="en-US" dirty="0"/>
              <a:t>​ </a:t>
            </a:r>
            <a:r>
              <a:rPr lang="en-IE" dirty="0"/>
              <a:t>share work in progress, likes to </a:t>
            </a:r>
            <a:br>
              <a:rPr lang="en-IE" dirty="0"/>
            </a:br>
            <a:r>
              <a:rPr lang="en-IE" dirty="0"/>
              <a:t>hoard</a:t>
            </a:r>
            <a:r>
              <a:rPr lang="en-US" dirty="0"/>
              <a:t> </a:t>
            </a:r>
            <a:r>
              <a:rPr lang="en-IE" dirty="0"/>
              <a:t>information.</a:t>
            </a:r>
            <a:endParaRPr lang="en-US" b="0" i="0" dirty="0">
              <a:effectLst/>
            </a:endParaRPr>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Creature of habit, not keen on trying</a:t>
            </a:r>
            <a:r>
              <a:rPr lang="en-US" dirty="0"/>
              <a:t>​ </a:t>
            </a:r>
            <a:r>
              <a:rPr lang="en-IE" dirty="0"/>
              <a:t>new things, takes encourage to </a:t>
            </a:r>
            <a:br>
              <a:rPr lang="en-IE" dirty="0"/>
            </a:br>
            <a:r>
              <a:rPr lang="en-IE" dirty="0"/>
              <a:t>embrace</a:t>
            </a:r>
            <a:r>
              <a:rPr lang="en-US" dirty="0"/>
              <a:t>​ </a:t>
            </a:r>
            <a:r>
              <a:rPr lang="en-IE" dirty="0"/>
              <a:t>new tools.</a:t>
            </a:r>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Can be very vocal opponents to collaboration, often focus on the WIIFM (what’s in it for me?) mentality.</a:t>
            </a:r>
          </a:p>
        </p:txBody>
      </p:sp>
      <p:pic>
        <p:nvPicPr>
          <p:cNvPr id="7170" name="Picture 2">
            <a:extLst>
              <a:ext uri="{FF2B5EF4-FFF2-40B4-BE49-F238E27FC236}">
                <a16:creationId xmlns:a16="http://schemas.microsoft.com/office/drawing/2014/main" id="{28B03B92-330F-D645-A860-71574C2445C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67918" y="1948158"/>
            <a:ext cx="1061564" cy="122838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D8E0A09-721F-4C46-9400-BD7BB6BCA83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55904" y="3556012"/>
            <a:ext cx="1245720" cy="129425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67CF78A9-70C2-3F40-9493-7AC2B243C64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74808" y="5132448"/>
            <a:ext cx="1407911" cy="1338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498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38236" y="597521"/>
            <a:ext cx="6027904" cy="1381662"/>
          </a:xfrm>
        </p:spPr>
        <p:txBody>
          <a:bodyPr>
            <a:noAutofit/>
          </a:bodyPr>
          <a:lstStyle/>
          <a:p>
            <a:pPr fontAlgn="base"/>
            <a:r>
              <a:rPr lang="en-BA" dirty="0">
                <a:solidFill>
                  <a:schemeClr val="bg1"/>
                </a:solidFill>
                <a:highlight>
                  <a:srgbClr val="C54A9A"/>
                </a:highlight>
              </a:rPr>
              <a:t>EXAMPLE</a:t>
            </a:r>
            <a:r>
              <a:rPr lang="en-BA" dirty="0"/>
              <a:t> OF COLLABORATION: MIGRANT WOMEN LEADING ENTERPRENEURSHIP</a:t>
            </a:r>
          </a:p>
        </p:txBody>
      </p:sp>
      <p:sp>
        <p:nvSpPr>
          <p:cNvPr id="6" name="Text Placeholder 5"/>
          <p:cNvSpPr>
            <a:spLocks noGrp="1"/>
          </p:cNvSpPr>
          <p:nvPr>
            <p:ph type="body" sz="quarter" idx="14"/>
          </p:nvPr>
        </p:nvSpPr>
        <p:spPr>
          <a:xfrm>
            <a:off x="1538236" y="2167326"/>
            <a:ext cx="5745702" cy="3644887"/>
          </a:xfrm>
        </p:spPr>
        <p:txBody>
          <a:bodyPr/>
          <a:lstStyle/>
          <a:p>
            <a:br>
              <a:rPr lang="en-US" dirty="0"/>
            </a:br>
            <a:endParaRPr lang="en-US" sz="1000" dirty="0"/>
          </a:p>
          <a:p>
            <a:endParaRPr lang="en-US" dirty="0"/>
          </a:p>
        </p:txBody>
      </p:sp>
      <p:pic>
        <p:nvPicPr>
          <p:cNvPr id="4" name="Picture 3">
            <a:extLst>
              <a:ext uri="{FF2B5EF4-FFF2-40B4-BE49-F238E27FC236}">
                <a16:creationId xmlns:a16="http://schemas.microsoft.com/office/drawing/2014/main" id="{E585485A-7BE3-964C-ADD8-2BB8018BA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7160" y="1"/>
            <a:ext cx="2819072" cy="4472848"/>
          </a:xfrm>
          <a:prstGeom prst="rect">
            <a:avLst/>
          </a:prstGeom>
        </p:spPr>
      </p:pic>
      <p:sp>
        <p:nvSpPr>
          <p:cNvPr id="21" name="TextBox 20">
            <a:extLst>
              <a:ext uri="{FF2B5EF4-FFF2-40B4-BE49-F238E27FC236}">
                <a16:creationId xmlns:a16="http://schemas.microsoft.com/office/drawing/2014/main" id="{48EBA33A-3BCE-2846-8D86-CF292F4A85E6}"/>
              </a:ext>
            </a:extLst>
          </p:cNvPr>
          <p:cNvSpPr txBox="1"/>
          <p:nvPr/>
        </p:nvSpPr>
        <p:spPr>
          <a:xfrm>
            <a:off x="1538236" y="2703016"/>
            <a:ext cx="5310130" cy="4154984"/>
          </a:xfrm>
          <a:prstGeom prst="rect">
            <a:avLst/>
          </a:prstGeom>
          <a:noFill/>
        </p:spPr>
        <p:txBody>
          <a:bodyPr wrap="square" rtlCol="0">
            <a:spAutoFit/>
          </a:bodyPr>
          <a:lstStyle/>
          <a:p>
            <a:r>
              <a:rPr lang="en-GB" sz="2400" dirty="0">
                <a:solidFill>
                  <a:srgbClr val="142D55"/>
                </a:solidFill>
              </a:rPr>
              <a:t>Her story is all about </a:t>
            </a:r>
            <a:r>
              <a:rPr lang="en-GB" sz="2400" dirty="0">
                <a:solidFill>
                  <a:srgbClr val="C54A9A"/>
                </a:solidFill>
              </a:rPr>
              <a:t>women-in-tech, diversity and female entrepreneurship.</a:t>
            </a:r>
            <a:r>
              <a:rPr lang="en-GB" sz="2400" dirty="0">
                <a:solidFill>
                  <a:srgbClr val="142D55"/>
                </a:solidFill>
              </a:rPr>
              <a:t>  </a:t>
            </a:r>
            <a:br>
              <a:rPr lang="en-GB" sz="2400" dirty="0">
                <a:solidFill>
                  <a:srgbClr val="142D55"/>
                </a:solidFill>
              </a:rPr>
            </a:br>
            <a:r>
              <a:rPr lang="en-GB" sz="2400" dirty="0">
                <a:solidFill>
                  <a:srgbClr val="142D55"/>
                </a:solidFill>
              </a:rPr>
              <a:t>She founded </a:t>
            </a:r>
            <a:r>
              <a:rPr lang="en-GB" sz="2400" dirty="0" err="1">
                <a:solidFill>
                  <a:srgbClr val="142D55"/>
                </a:solidFill>
              </a:rPr>
              <a:t>Diversein</a:t>
            </a:r>
            <a:r>
              <a:rPr lang="en-GB" sz="2400" dirty="0">
                <a:solidFill>
                  <a:srgbClr val="142D55"/>
                </a:solidFill>
              </a:rPr>
              <a:t> after spending more than 10 years in tech companies as a software engineer. </a:t>
            </a:r>
          </a:p>
          <a:p>
            <a:endParaRPr lang="en-GB" sz="2400" dirty="0">
              <a:solidFill>
                <a:srgbClr val="142D55"/>
              </a:solidFill>
            </a:endParaRPr>
          </a:p>
          <a:p>
            <a:r>
              <a:rPr lang="en-GB" sz="2400" dirty="0">
                <a:solidFill>
                  <a:srgbClr val="142D55"/>
                </a:solidFill>
              </a:rPr>
              <a:t>After long considerations, she found herself in another journey where she was in minority again and yet this time, with so many unknowns: Entrepreneurship.</a:t>
            </a:r>
          </a:p>
          <a:p>
            <a:endParaRPr lang="en-GB" sz="2400" dirty="0">
              <a:solidFill>
                <a:srgbClr val="142D55"/>
              </a:solidFill>
            </a:endParaRPr>
          </a:p>
        </p:txBody>
      </p:sp>
      <p:sp>
        <p:nvSpPr>
          <p:cNvPr id="2" name="TextBox 1">
            <a:extLst>
              <a:ext uri="{FF2B5EF4-FFF2-40B4-BE49-F238E27FC236}">
                <a16:creationId xmlns:a16="http://schemas.microsoft.com/office/drawing/2014/main" id="{4D751C69-2F3C-1E4A-899A-A47B347AC445}"/>
              </a:ext>
            </a:extLst>
          </p:cNvPr>
          <p:cNvSpPr txBox="1"/>
          <p:nvPr/>
        </p:nvSpPr>
        <p:spPr>
          <a:xfrm>
            <a:off x="1538236" y="2175346"/>
            <a:ext cx="5025369" cy="461665"/>
          </a:xfrm>
          <a:prstGeom prst="rect">
            <a:avLst/>
          </a:prstGeom>
          <a:noFill/>
        </p:spPr>
        <p:txBody>
          <a:bodyPr wrap="square" rtlCol="0">
            <a:spAutoFit/>
          </a:bodyPr>
          <a:lstStyle/>
          <a:p>
            <a:r>
              <a:rPr lang="en-GB" sz="2400" dirty="0">
                <a:solidFill>
                  <a:srgbClr val="1EB3DD"/>
                </a:solidFill>
              </a:rPr>
              <a:t>Furkan </a:t>
            </a:r>
            <a:r>
              <a:rPr lang="en-GB" sz="2400" dirty="0" err="1">
                <a:solidFill>
                  <a:srgbClr val="1EB3DD"/>
                </a:solidFill>
              </a:rPr>
              <a:t>Karayel</a:t>
            </a:r>
            <a:endParaRPr lang="en-BA" sz="2400" dirty="0">
              <a:solidFill>
                <a:srgbClr val="1EB3DD"/>
              </a:solidFill>
            </a:endParaRPr>
          </a:p>
        </p:txBody>
      </p:sp>
      <p:sp>
        <p:nvSpPr>
          <p:cNvPr id="3" name="TextBox 2">
            <a:extLst>
              <a:ext uri="{FF2B5EF4-FFF2-40B4-BE49-F238E27FC236}">
                <a16:creationId xmlns:a16="http://schemas.microsoft.com/office/drawing/2014/main" id="{915EEEE4-ADE6-DA45-BECF-C1DF1AF1CB0C}"/>
              </a:ext>
            </a:extLst>
          </p:cNvPr>
          <p:cNvSpPr txBox="1"/>
          <p:nvPr/>
        </p:nvSpPr>
        <p:spPr>
          <a:xfrm>
            <a:off x="220336" y="6533003"/>
            <a:ext cx="5310129" cy="261610"/>
          </a:xfrm>
          <a:prstGeom prst="rect">
            <a:avLst/>
          </a:prstGeom>
          <a:noFill/>
        </p:spPr>
        <p:txBody>
          <a:bodyPr wrap="square" rtlCol="0">
            <a:spAutoFit/>
          </a:bodyPr>
          <a:lstStyle/>
          <a:p>
            <a:r>
              <a:rPr lang="en-BA" sz="1100" dirty="0"/>
              <a:t>Source: </a:t>
            </a:r>
            <a:r>
              <a:rPr lang="en-GB" sz="1100" dirty="0">
                <a:solidFill>
                  <a:schemeClr val="accent1">
                    <a:lumMod val="75000"/>
                  </a:schemeClr>
                </a:solidFill>
              </a:rPr>
              <a:t>https://</a:t>
            </a:r>
            <a:r>
              <a:rPr lang="en-GB" sz="1100" dirty="0" err="1">
                <a:solidFill>
                  <a:schemeClr val="accent1">
                    <a:lumMod val="75000"/>
                  </a:schemeClr>
                </a:solidFill>
              </a:rPr>
              <a:t>www.diversein.com</a:t>
            </a:r>
            <a:r>
              <a:rPr lang="en-GB" sz="1100" dirty="0">
                <a:solidFill>
                  <a:schemeClr val="accent1">
                    <a:lumMod val="75000"/>
                  </a:schemeClr>
                </a:solidFill>
              </a:rPr>
              <a:t>/copy-of-about</a:t>
            </a:r>
            <a:endParaRPr lang="en-BA" sz="1100" dirty="0">
              <a:solidFill>
                <a:schemeClr val="accent1">
                  <a:lumMod val="75000"/>
                </a:schemeClr>
              </a:solidFill>
            </a:endParaRPr>
          </a:p>
        </p:txBody>
      </p:sp>
    </p:spTree>
    <p:extLst>
      <p:ext uri="{BB962C8B-B14F-4D97-AF65-F5344CB8AC3E}">
        <p14:creationId xmlns:p14="http://schemas.microsoft.com/office/powerpoint/2010/main" val="3204263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538236" y="2167326"/>
            <a:ext cx="5745702" cy="3644887"/>
          </a:xfrm>
        </p:spPr>
        <p:txBody>
          <a:bodyPr/>
          <a:lstStyle/>
          <a:p>
            <a:br>
              <a:rPr lang="en-US" dirty="0"/>
            </a:br>
            <a:endParaRPr lang="en-US" sz="1000" dirty="0"/>
          </a:p>
          <a:p>
            <a:endParaRPr lang="en-US" dirty="0"/>
          </a:p>
        </p:txBody>
      </p:sp>
      <p:pic>
        <p:nvPicPr>
          <p:cNvPr id="4" name="Picture 3">
            <a:extLst>
              <a:ext uri="{FF2B5EF4-FFF2-40B4-BE49-F238E27FC236}">
                <a16:creationId xmlns:a16="http://schemas.microsoft.com/office/drawing/2014/main" id="{E585485A-7BE3-964C-ADD8-2BB8018BA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7160" y="1"/>
            <a:ext cx="2819072" cy="4472848"/>
          </a:xfrm>
          <a:prstGeom prst="rect">
            <a:avLst/>
          </a:prstGeom>
        </p:spPr>
      </p:pic>
      <p:sp>
        <p:nvSpPr>
          <p:cNvPr id="21" name="TextBox 20">
            <a:extLst>
              <a:ext uri="{FF2B5EF4-FFF2-40B4-BE49-F238E27FC236}">
                <a16:creationId xmlns:a16="http://schemas.microsoft.com/office/drawing/2014/main" id="{48EBA33A-3BCE-2846-8D86-CF292F4A85E6}"/>
              </a:ext>
            </a:extLst>
          </p:cNvPr>
          <p:cNvSpPr txBox="1"/>
          <p:nvPr/>
        </p:nvSpPr>
        <p:spPr>
          <a:xfrm>
            <a:off x="1538235" y="2596923"/>
            <a:ext cx="6085451" cy="3416320"/>
          </a:xfrm>
          <a:prstGeom prst="rect">
            <a:avLst/>
          </a:prstGeom>
          <a:noFill/>
        </p:spPr>
        <p:txBody>
          <a:bodyPr wrap="square" rtlCol="0">
            <a:spAutoFit/>
          </a:bodyPr>
          <a:lstStyle/>
          <a:p>
            <a:r>
              <a:rPr lang="en-GB" sz="2400" dirty="0">
                <a:solidFill>
                  <a:srgbClr val="142D55"/>
                </a:solidFill>
              </a:rPr>
              <a:t>Her motto in life is: </a:t>
            </a:r>
          </a:p>
          <a:p>
            <a:r>
              <a:rPr lang="en-GB" sz="2400" dirty="0">
                <a:solidFill>
                  <a:srgbClr val="142D55"/>
                </a:solidFill>
              </a:rPr>
              <a:t>​</a:t>
            </a:r>
            <a:r>
              <a:rPr lang="en-GB" sz="2400" i="1" dirty="0">
                <a:solidFill>
                  <a:srgbClr val="C54A9A"/>
                </a:solidFill>
              </a:rPr>
              <a:t>"Discover, share and inspire!"  </a:t>
            </a:r>
            <a:endParaRPr lang="en-GB" sz="2400" dirty="0">
              <a:solidFill>
                <a:srgbClr val="C54A9A"/>
              </a:solidFill>
            </a:endParaRPr>
          </a:p>
          <a:p>
            <a:r>
              <a:rPr lang="en-GB" sz="2400" b="1" i="1" dirty="0">
                <a:solidFill>
                  <a:srgbClr val="142D55"/>
                </a:solidFill>
              </a:rPr>
              <a:t>​</a:t>
            </a:r>
            <a:endParaRPr lang="en-GB" sz="2400" b="1" dirty="0">
              <a:solidFill>
                <a:srgbClr val="142D55"/>
              </a:solidFill>
            </a:endParaRPr>
          </a:p>
          <a:p>
            <a:r>
              <a:rPr lang="en-GB" sz="2400" dirty="0">
                <a:solidFill>
                  <a:srgbClr val="142D55"/>
                </a:solidFill>
              </a:rPr>
              <a:t>In the last 2 years, she spoke at more than 60 conferences, workshops, events or podcasts about women in tech, women in leadership, female entrepreneurship issues as well as the power of diversity and inclusion at workplace. </a:t>
            </a:r>
          </a:p>
          <a:p>
            <a:endParaRPr lang="en-GB" sz="2400" dirty="0">
              <a:solidFill>
                <a:srgbClr val="142D55"/>
              </a:solidFill>
            </a:endParaRPr>
          </a:p>
        </p:txBody>
      </p:sp>
      <p:sp>
        <p:nvSpPr>
          <p:cNvPr id="2" name="TextBox 1">
            <a:extLst>
              <a:ext uri="{FF2B5EF4-FFF2-40B4-BE49-F238E27FC236}">
                <a16:creationId xmlns:a16="http://schemas.microsoft.com/office/drawing/2014/main" id="{4D751C69-2F3C-1E4A-899A-A47B347AC445}"/>
              </a:ext>
            </a:extLst>
          </p:cNvPr>
          <p:cNvSpPr txBox="1"/>
          <p:nvPr/>
        </p:nvSpPr>
        <p:spPr>
          <a:xfrm>
            <a:off x="1538236" y="2175346"/>
            <a:ext cx="5025369" cy="461665"/>
          </a:xfrm>
          <a:prstGeom prst="rect">
            <a:avLst/>
          </a:prstGeom>
          <a:noFill/>
        </p:spPr>
        <p:txBody>
          <a:bodyPr wrap="square" rtlCol="0">
            <a:spAutoFit/>
          </a:bodyPr>
          <a:lstStyle/>
          <a:p>
            <a:r>
              <a:rPr lang="en-GB" sz="2400" dirty="0">
                <a:solidFill>
                  <a:srgbClr val="1EB3DD"/>
                </a:solidFill>
              </a:rPr>
              <a:t>Furkan </a:t>
            </a:r>
            <a:r>
              <a:rPr lang="en-GB" sz="2400" dirty="0" err="1">
                <a:solidFill>
                  <a:srgbClr val="1EB3DD"/>
                </a:solidFill>
              </a:rPr>
              <a:t>Karayel</a:t>
            </a:r>
            <a:endParaRPr lang="en-BA" sz="2400" dirty="0">
              <a:solidFill>
                <a:srgbClr val="1EB3DD"/>
              </a:solidFill>
            </a:endParaRPr>
          </a:p>
        </p:txBody>
      </p:sp>
      <p:sp>
        <p:nvSpPr>
          <p:cNvPr id="7" name="TextBox 6">
            <a:extLst>
              <a:ext uri="{FF2B5EF4-FFF2-40B4-BE49-F238E27FC236}">
                <a16:creationId xmlns:a16="http://schemas.microsoft.com/office/drawing/2014/main" id="{E67B3FBE-4A51-0B47-9C52-76F316E355F5}"/>
              </a:ext>
            </a:extLst>
          </p:cNvPr>
          <p:cNvSpPr txBox="1"/>
          <p:nvPr/>
        </p:nvSpPr>
        <p:spPr>
          <a:xfrm>
            <a:off x="220336" y="6533003"/>
            <a:ext cx="5310129" cy="246221"/>
          </a:xfrm>
          <a:prstGeom prst="rect">
            <a:avLst/>
          </a:prstGeom>
          <a:noFill/>
        </p:spPr>
        <p:txBody>
          <a:bodyPr wrap="square" rtlCol="0">
            <a:spAutoFit/>
          </a:bodyPr>
          <a:lstStyle/>
          <a:p>
            <a:r>
              <a:rPr lang="en-BA" sz="1000" dirty="0"/>
              <a:t>Source: </a:t>
            </a:r>
            <a:r>
              <a:rPr lang="en-GB" sz="1000" dirty="0">
                <a:solidFill>
                  <a:schemeClr val="accent1">
                    <a:lumMod val="75000"/>
                  </a:schemeClr>
                </a:solidFill>
              </a:rPr>
              <a:t>https://</a:t>
            </a:r>
            <a:r>
              <a:rPr lang="en-GB" sz="1000" dirty="0" err="1">
                <a:solidFill>
                  <a:schemeClr val="accent1">
                    <a:lumMod val="75000"/>
                  </a:schemeClr>
                </a:solidFill>
              </a:rPr>
              <a:t>www.diversein.com</a:t>
            </a:r>
            <a:r>
              <a:rPr lang="en-GB" sz="1000" dirty="0">
                <a:solidFill>
                  <a:schemeClr val="accent1">
                    <a:lumMod val="75000"/>
                  </a:schemeClr>
                </a:solidFill>
              </a:rPr>
              <a:t>/copy-of-about</a:t>
            </a:r>
            <a:endParaRPr lang="en-BA" sz="1000" dirty="0">
              <a:solidFill>
                <a:schemeClr val="accent1">
                  <a:lumMod val="75000"/>
                </a:schemeClr>
              </a:solidFill>
            </a:endParaRPr>
          </a:p>
        </p:txBody>
      </p:sp>
      <p:sp>
        <p:nvSpPr>
          <p:cNvPr id="10" name="Text Placeholder 4">
            <a:extLst>
              <a:ext uri="{FF2B5EF4-FFF2-40B4-BE49-F238E27FC236}">
                <a16:creationId xmlns:a16="http://schemas.microsoft.com/office/drawing/2014/main" id="{0C40FBA1-2B4E-844C-9A7C-7C4643E21FCC}"/>
              </a:ext>
            </a:extLst>
          </p:cNvPr>
          <p:cNvSpPr>
            <a:spLocks noGrp="1"/>
          </p:cNvSpPr>
          <p:nvPr>
            <p:ph type="body" sz="quarter" idx="13"/>
          </p:nvPr>
        </p:nvSpPr>
        <p:spPr>
          <a:xfrm>
            <a:off x="1538236" y="597521"/>
            <a:ext cx="6027904" cy="1381662"/>
          </a:xfrm>
        </p:spPr>
        <p:txBody>
          <a:bodyPr>
            <a:noAutofit/>
          </a:bodyPr>
          <a:lstStyle/>
          <a:p>
            <a:pPr fontAlgn="base"/>
            <a:r>
              <a:rPr lang="en-BA" dirty="0"/>
              <a:t>EXAMPLE OF COLLABORATION: MIGRANT WOMEN LEADING ENTERPRENEURSHIP</a:t>
            </a:r>
          </a:p>
        </p:txBody>
      </p:sp>
    </p:spTree>
    <p:extLst>
      <p:ext uri="{BB962C8B-B14F-4D97-AF65-F5344CB8AC3E}">
        <p14:creationId xmlns:p14="http://schemas.microsoft.com/office/powerpoint/2010/main" val="2338627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538236" y="2167326"/>
            <a:ext cx="5745702" cy="3644887"/>
          </a:xfrm>
        </p:spPr>
        <p:txBody>
          <a:bodyPr/>
          <a:lstStyle/>
          <a:p>
            <a:br>
              <a:rPr lang="en-US" dirty="0"/>
            </a:br>
            <a:endParaRPr lang="en-US" sz="1000" dirty="0"/>
          </a:p>
          <a:p>
            <a:endParaRPr lang="en-US" dirty="0"/>
          </a:p>
        </p:txBody>
      </p:sp>
      <p:pic>
        <p:nvPicPr>
          <p:cNvPr id="4" name="Picture 3">
            <a:extLst>
              <a:ext uri="{FF2B5EF4-FFF2-40B4-BE49-F238E27FC236}">
                <a16:creationId xmlns:a16="http://schemas.microsoft.com/office/drawing/2014/main" id="{E585485A-7BE3-964C-ADD8-2BB8018BA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7160" y="1"/>
            <a:ext cx="2819072" cy="4472848"/>
          </a:xfrm>
          <a:prstGeom prst="rect">
            <a:avLst/>
          </a:prstGeom>
        </p:spPr>
      </p:pic>
      <p:sp>
        <p:nvSpPr>
          <p:cNvPr id="21" name="TextBox 20">
            <a:extLst>
              <a:ext uri="{FF2B5EF4-FFF2-40B4-BE49-F238E27FC236}">
                <a16:creationId xmlns:a16="http://schemas.microsoft.com/office/drawing/2014/main" id="{48EBA33A-3BCE-2846-8D86-CF292F4A85E6}"/>
              </a:ext>
            </a:extLst>
          </p:cNvPr>
          <p:cNvSpPr txBox="1"/>
          <p:nvPr/>
        </p:nvSpPr>
        <p:spPr>
          <a:xfrm>
            <a:off x="308875" y="2969779"/>
            <a:ext cx="2306933" cy="1938992"/>
          </a:xfrm>
          <a:prstGeom prst="rect">
            <a:avLst/>
          </a:prstGeom>
          <a:noFill/>
        </p:spPr>
        <p:txBody>
          <a:bodyPr wrap="square" rtlCol="0">
            <a:spAutoFit/>
          </a:bodyPr>
          <a:lstStyle/>
          <a:p>
            <a:r>
              <a:rPr lang="en-GB" sz="2400" dirty="0">
                <a:solidFill>
                  <a:srgbClr val="142D55"/>
                </a:solidFill>
              </a:rPr>
              <a:t>She collaborates with all these ambassadors to deliver a wider scope of services</a:t>
            </a:r>
          </a:p>
        </p:txBody>
      </p:sp>
      <p:sp>
        <p:nvSpPr>
          <p:cNvPr id="2" name="TextBox 1">
            <a:extLst>
              <a:ext uri="{FF2B5EF4-FFF2-40B4-BE49-F238E27FC236}">
                <a16:creationId xmlns:a16="http://schemas.microsoft.com/office/drawing/2014/main" id="{4D751C69-2F3C-1E4A-899A-A47B347AC445}"/>
              </a:ext>
            </a:extLst>
          </p:cNvPr>
          <p:cNvSpPr txBox="1"/>
          <p:nvPr/>
        </p:nvSpPr>
        <p:spPr>
          <a:xfrm>
            <a:off x="257584" y="2414042"/>
            <a:ext cx="5025369" cy="461665"/>
          </a:xfrm>
          <a:prstGeom prst="rect">
            <a:avLst/>
          </a:prstGeom>
          <a:noFill/>
        </p:spPr>
        <p:txBody>
          <a:bodyPr wrap="square" rtlCol="0">
            <a:spAutoFit/>
          </a:bodyPr>
          <a:lstStyle/>
          <a:p>
            <a:r>
              <a:rPr lang="en-GB" sz="2400" dirty="0">
                <a:solidFill>
                  <a:srgbClr val="1EB3DD"/>
                </a:solidFill>
              </a:rPr>
              <a:t>Furkan </a:t>
            </a:r>
            <a:r>
              <a:rPr lang="en-GB" sz="2400" dirty="0" err="1">
                <a:solidFill>
                  <a:srgbClr val="1EB3DD"/>
                </a:solidFill>
              </a:rPr>
              <a:t>Karayel</a:t>
            </a:r>
            <a:endParaRPr lang="en-BA" sz="2400" dirty="0">
              <a:solidFill>
                <a:srgbClr val="1EB3DD"/>
              </a:solidFill>
            </a:endParaRPr>
          </a:p>
        </p:txBody>
      </p:sp>
      <p:pic>
        <p:nvPicPr>
          <p:cNvPr id="7" name="Picture 6">
            <a:extLst>
              <a:ext uri="{FF2B5EF4-FFF2-40B4-BE49-F238E27FC236}">
                <a16:creationId xmlns:a16="http://schemas.microsoft.com/office/drawing/2014/main" id="{FFBE211B-4DBE-B34B-ACBF-F44EF88B9F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8320" y="2167326"/>
            <a:ext cx="4668129" cy="4560461"/>
          </a:xfrm>
          <a:prstGeom prst="rect">
            <a:avLst/>
          </a:prstGeom>
        </p:spPr>
      </p:pic>
      <p:sp>
        <p:nvSpPr>
          <p:cNvPr id="9" name="TextBox 8">
            <a:extLst>
              <a:ext uri="{FF2B5EF4-FFF2-40B4-BE49-F238E27FC236}">
                <a16:creationId xmlns:a16="http://schemas.microsoft.com/office/drawing/2014/main" id="{4D0C1FB2-3F06-DA4F-B01A-24CC15638D7F}"/>
              </a:ext>
            </a:extLst>
          </p:cNvPr>
          <p:cNvSpPr txBox="1"/>
          <p:nvPr/>
        </p:nvSpPr>
        <p:spPr>
          <a:xfrm>
            <a:off x="0" y="6598709"/>
            <a:ext cx="5310129" cy="246221"/>
          </a:xfrm>
          <a:prstGeom prst="rect">
            <a:avLst/>
          </a:prstGeom>
          <a:noFill/>
        </p:spPr>
        <p:txBody>
          <a:bodyPr wrap="square" rtlCol="0">
            <a:spAutoFit/>
          </a:bodyPr>
          <a:lstStyle/>
          <a:p>
            <a:r>
              <a:rPr lang="en-BA" sz="1000" dirty="0"/>
              <a:t>Source: </a:t>
            </a:r>
            <a:r>
              <a:rPr lang="en-GB" sz="1000" dirty="0">
                <a:solidFill>
                  <a:schemeClr val="accent1">
                    <a:lumMod val="75000"/>
                  </a:schemeClr>
                </a:solidFill>
              </a:rPr>
              <a:t>https://</a:t>
            </a:r>
            <a:r>
              <a:rPr lang="en-GB" sz="1000" dirty="0" err="1">
                <a:solidFill>
                  <a:schemeClr val="accent1">
                    <a:lumMod val="75000"/>
                  </a:schemeClr>
                </a:solidFill>
              </a:rPr>
              <a:t>www.diversein.com</a:t>
            </a:r>
            <a:r>
              <a:rPr lang="en-GB" sz="1000" dirty="0">
                <a:solidFill>
                  <a:schemeClr val="accent1">
                    <a:lumMod val="75000"/>
                  </a:schemeClr>
                </a:solidFill>
              </a:rPr>
              <a:t>/copy-of-about</a:t>
            </a:r>
            <a:endParaRPr lang="en-BA" sz="1000" dirty="0">
              <a:solidFill>
                <a:schemeClr val="accent1">
                  <a:lumMod val="75000"/>
                </a:schemeClr>
              </a:solidFill>
            </a:endParaRPr>
          </a:p>
        </p:txBody>
      </p:sp>
      <p:sp>
        <p:nvSpPr>
          <p:cNvPr id="11" name="Text Placeholder 4">
            <a:extLst>
              <a:ext uri="{FF2B5EF4-FFF2-40B4-BE49-F238E27FC236}">
                <a16:creationId xmlns:a16="http://schemas.microsoft.com/office/drawing/2014/main" id="{EB51C72F-EACF-7C49-9353-07EE3D68E96E}"/>
              </a:ext>
            </a:extLst>
          </p:cNvPr>
          <p:cNvSpPr>
            <a:spLocks noGrp="1"/>
          </p:cNvSpPr>
          <p:nvPr>
            <p:ph type="body" sz="quarter" idx="13"/>
          </p:nvPr>
        </p:nvSpPr>
        <p:spPr>
          <a:xfrm>
            <a:off x="1538236" y="597521"/>
            <a:ext cx="6027904" cy="1381662"/>
          </a:xfrm>
        </p:spPr>
        <p:txBody>
          <a:bodyPr>
            <a:noAutofit/>
          </a:bodyPr>
          <a:lstStyle/>
          <a:p>
            <a:pPr fontAlgn="base"/>
            <a:r>
              <a:rPr lang="en-BA" dirty="0"/>
              <a:t>EXAMPLE OF COLLABORATION: MIGRANT WOMEN LEADING ENTERPRENEURSHIP</a:t>
            </a:r>
          </a:p>
        </p:txBody>
      </p:sp>
    </p:spTree>
    <p:extLst>
      <p:ext uri="{BB962C8B-B14F-4D97-AF65-F5344CB8AC3E}">
        <p14:creationId xmlns:p14="http://schemas.microsoft.com/office/powerpoint/2010/main" val="1548891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IE" dirty="0"/>
              <a:t>6 STEPS TO COLLABORATE SUCCESSFULLY </a:t>
            </a:r>
            <a:r>
              <a:rPr lang="en-US" dirty="0"/>
              <a:t>​</a:t>
            </a:r>
          </a:p>
          <a:p>
            <a:endParaRPr lang="en-US" dirty="0"/>
          </a:p>
        </p:txBody>
      </p:sp>
      <p:sp>
        <p:nvSpPr>
          <p:cNvPr id="5" name="Text Placeholder 4"/>
          <p:cNvSpPr>
            <a:spLocks noGrp="1"/>
          </p:cNvSpPr>
          <p:nvPr>
            <p:ph type="body" sz="quarter" idx="14"/>
          </p:nvPr>
        </p:nvSpPr>
        <p:spPr/>
        <p:txBody>
          <a:bodyPr/>
          <a:lstStyle/>
          <a:p>
            <a:pPr marL="457200" indent="-457200">
              <a:buFont typeface="+mj-lt"/>
              <a:buAutoNum type="arabicPeriod"/>
            </a:pPr>
            <a:r>
              <a:rPr lang="en-IE" dirty="0">
                <a:solidFill>
                  <a:srgbClr val="C54A9A"/>
                </a:solidFill>
              </a:rPr>
              <a:t>Select collaborators </a:t>
            </a:r>
            <a:r>
              <a:rPr lang="en-US" dirty="0">
                <a:solidFill>
                  <a:srgbClr val="C54A9A"/>
                </a:solidFill>
              </a:rPr>
              <a:t>​-</a:t>
            </a:r>
            <a:r>
              <a:rPr lang="en-US" dirty="0"/>
              <a:t> </a:t>
            </a:r>
            <a:r>
              <a:rPr lang="en-IE" dirty="0"/>
              <a:t>Enlist collaborators with little overlap with your fields of expertise, this will ensure each collaborator has a unique contribution to make.</a:t>
            </a:r>
          </a:p>
          <a:p>
            <a:pPr marL="457200" indent="-457200">
              <a:buFont typeface="+mj-lt"/>
              <a:buAutoNum type="arabicPeriod"/>
            </a:pPr>
            <a:r>
              <a:rPr lang="en-IE" dirty="0">
                <a:solidFill>
                  <a:srgbClr val="C54A9A"/>
                </a:solidFill>
              </a:rPr>
              <a:t>Clarify roles </a:t>
            </a:r>
            <a:r>
              <a:rPr lang="en-US" dirty="0">
                <a:solidFill>
                  <a:srgbClr val="C54A9A"/>
                </a:solidFill>
              </a:rPr>
              <a:t>​</a:t>
            </a:r>
            <a:r>
              <a:rPr lang="en-IE" dirty="0">
                <a:solidFill>
                  <a:srgbClr val="C54A9A"/>
                </a:solidFill>
              </a:rPr>
              <a:t>&amp; relationships​ - </a:t>
            </a:r>
            <a:r>
              <a:rPr lang="en-IE" dirty="0"/>
              <a:t>Confusion or doubt about who has what role is the usual source of tension and conflict in a collaborative project. This frequently leads to miscommunication and flawed outcomes.</a:t>
            </a:r>
          </a:p>
          <a:p>
            <a:pPr marL="457200" indent="-457200">
              <a:buFont typeface="+mj-lt"/>
              <a:buAutoNum type="arabicPeriod"/>
            </a:pPr>
            <a:r>
              <a:rPr lang="en-IE" dirty="0">
                <a:solidFill>
                  <a:srgbClr val="C54A9A"/>
                </a:solidFill>
              </a:rPr>
              <a:t>Set up clear communication paths </a:t>
            </a:r>
            <a:r>
              <a:rPr lang="en-US" dirty="0">
                <a:solidFill>
                  <a:srgbClr val="C54A9A"/>
                </a:solidFill>
              </a:rPr>
              <a:t>​- </a:t>
            </a:r>
            <a:r>
              <a:rPr lang="en-IE" dirty="0"/>
              <a:t>Communication is central to collaboration because creative dialogue sparks ideas that the participants would never have had on their own.</a:t>
            </a:r>
            <a:r>
              <a:rPr lang="en-US" dirty="0"/>
              <a:t>​</a:t>
            </a:r>
          </a:p>
          <a:p>
            <a:pPr marL="457200" indent="-457200">
              <a:buFont typeface="Arial"/>
              <a:buAutoNum type="arabicPeriod"/>
            </a:pPr>
            <a:endParaRPr lang="en-US" dirty="0"/>
          </a:p>
          <a:p>
            <a:br>
              <a:rPr lang="en-IE" dirty="0"/>
            </a:br>
            <a:endParaRPr lang="en-IE" dirty="0"/>
          </a:p>
          <a:p>
            <a:pPr marL="457200" indent="-457200">
              <a:buAutoNum type="arabicPeriod"/>
            </a:pPr>
            <a:endParaRPr lang="en-IE" dirty="0"/>
          </a:p>
          <a:p>
            <a:pPr marL="457200" indent="-457200">
              <a:buAutoNum type="arabicPeriod"/>
            </a:pPr>
            <a:endParaRPr lang="en-IE" dirty="0"/>
          </a:p>
          <a:p>
            <a:r>
              <a:rPr lang="en-US" dirty="0"/>
              <a:t> </a:t>
            </a:r>
          </a:p>
          <a:p>
            <a:endParaRPr lang="en-US" dirty="0"/>
          </a:p>
        </p:txBody>
      </p:sp>
    </p:spTree>
    <p:extLst>
      <p:ext uri="{BB962C8B-B14F-4D97-AF65-F5344CB8AC3E}">
        <p14:creationId xmlns:p14="http://schemas.microsoft.com/office/powerpoint/2010/main" val="147369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IE" dirty="0"/>
              <a:t>6 STEPS TO COLLABORATE SUCCESSFULLY </a:t>
            </a:r>
            <a:r>
              <a:rPr lang="en-US" dirty="0"/>
              <a:t>​</a:t>
            </a:r>
          </a:p>
          <a:p>
            <a:endParaRPr lang="en-US" dirty="0"/>
          </a:p>
        </p:txBody>
      </p:sp>
      <p:sp>
        <p:nvSpPr>
          <p:cNvPr id="5" name="Text Placeholder 4"/>
          <p:cNvSpPr>
            <a:spLocks noGrp="1"/>
          </p:cNvSpPr>
          <p:nvPr>
            <p:ph type="body" sz="quarter" idx="14"/>
          </p:nvPr>
        </p:nvSpPr>
        <p:spPr>
          <a:xfrm>
            <a:off x="1675006" y="2150831"/>
            <a:ext cx="9637190" cy="3245241"/>
          </a:xfrm>
        </p:spPr>
        <p:txBody>
          <a:bodyPr/>
          <a:lstStyle/>
          <a:p>
            <a:r>
              <a:rPr lang="en-US" dirty="0">
                <a:solidFill>
                  <a:srgbClr val="C54A9A"/>
                </a:solidFill>
              </a:rPr>
              <a:t>4.  Foster open communication​ - </a:t>
            </a:r>
            <a:r>
              <a:rPr lang="en-IE" dirty="0"/>
              <a:t>The trust built up in a good collaborative circle gives everyone the confidence to advance an incomplete or inadequate thought, knowing that it may </a:t>
            </a:r>
            <a:r>
              <a:rPr lang="en-IE" dirty="0" err="1"/>
              <a:t>catalyze</a:t>
            </a:r>
            <a:r>
              <a:rPr lang="en-IE" dirty="0"/>
              <a:t> other ideas in the conversation.</a:t>
            </a:r>
            <a:r>
              <a:rPr lang="en-US" dirty="0"/>
              <a:t>​</a:t>
            </a:r>
          </a:p>
          <a:p>
            <a:r>
              <a:rPr lang="en-IE" dirty="0">
                <a:solidFill>
                  <a:srgbClr val="C54A9A"/>
                </a:solidFill>
              </a:rPr>
              <a:t>5.  Record your ideas - </a:t>
            </a:r>
            <a:r>
              <a:rPr lang="en-IE" dirty="0"/>
              <a:t>Document profusely: keep your post-its, flip charts, diagrams, and notes. But bear in mind that every so often it's helpful and healthy to erase the whiteboard and fill it back up from memory.</a:t>
            </a:r>
          </a:p>
          <a:p>
            <a:r>
              <a:rPr lang="en-IE" dirty="0">
                <a:solidFill>
                  <a:srgbClr val="C54A9A"/>
                </a:solidFill>
              </a:rPr>
              <a:t>6. Set up clear communication paths</a:t>
            </a:r>
            <a:r>
              <a:rPr lang="en-US" dirty="0">
                <a:solidFill>
                  <a:srgbClr val="C54A9A"/>
                </a:solidFill>
              </a:rPr>
              <a:t>​ - </a:t>
            </a:r>
            <a:r>
              <a:rPr lang="en-IE" dirty="0"/>
              <a:t>Communication is central to collaboration because creative dialogue sparks ideas that the participants would never have had on their own.</a:t>
            </a:r>
            <a:r>
              <a:rPr lang="en-US" dirty="0"/>
              <a:t>​</a:t>
            </a:r>
            <a:br>
              <a:rPr lang="en-US" dirty="0"/>
            </a:br>
            <a:br>
              <a:rPr lang="en-US" dirty="0"/>
            </a:br>
            <a:r>
              <a:rPr lang="en-IE" sz="1000" dirty="0"/>
              <a:t>Adapted from Helsinki Design Lab, 19 rules of thumb for creative collaborations and the practices that enable them: </a:t>
            </a:r>
            <a:r>
              <a:rPr lang="en-IE" sz="1000" u="sng" dirty="0">
                <a:hlinkClick r:id="rId2"/>
              </a:rPr>
              <a:t>http://www.helsinkidesignlab.org/pages/creative-collaborations</a:t>
            </a:r>
            <a:r>
              <a:rPr lang="en-IE" sz="1000" dirty="0"/>
              <a:t> </a:t>
            </a:r>
            <a:r>
              <a:rPr lang="en-US" sz="1000" dirty="0"/>
              <a:t>​</a:t>
            </a:r>
          </a:p>
          <a:p>
            <a:pPr marL="342900" indent="-342900">
              <a:buFont typeface="Arial" panose="020B0604020202020204" pitchFamily="34" charset="0"/>
              <a:buChar char="•"/>
            </a:pPr>
            <a:endParaRPr lang="en-US" dirty="0"/>
          </a:p>
          <a:p>
            <a:br>
              <a:rPr lang="en-IE" dirty="0"/>
            </a:br>
            <a:endParaRPr lang="en-IE" dirty="0"/>
          </a:p>
          <a:p>
            <a:pPr marL="457200" indent="-457200">
              <a:buAutoNum type="arabicPeriod"/>
            </a:pPr>
            <a:endParaRPr lang="en-IE" dirty="0"/>
          </a:p>
          <a:p>
            <a:pPr marL="457200" indent="-457200">
              <a:buAutoNum type="arabicPeriod"/>
            </a:pPr>
            <a:endParaRPr lang="en-IE" dirty="0"/>
          </a:p>
          <a:p>
            <a:r>
              <a:rPr lang="en-US" dirty="0"/>
              <a:t> </a:t>
            </a:r>
          </a:p>
          <a:p>
            <a:endParaRPr lang="en-US" dirty="0"/>
          </a:p>
        </p:txBody>
      </p:sp>
    </p:spTree>
    <p:extLst>
      <p:ext uri="{BB962C8B-B14F-4D97-AF65-F5344CB8AC3E}">
        <p14:creationId xmlns:p14="http://schemas.microsoft.com/office/powerpoint/2010/main" val="275730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STEP FIVE, YOU WILL LEARN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926217"/>
            <a:ext cx="10451234" cy="7155805"/>
          </a:xfrm>
          <a:prstGeom prst="rect">
            <a:avLst/>
          </a:prstGeom>
          <a:noFill/>
        </p:spPr>
        <p:txBody>
          <a:bodyPr wrap="square">
            <a:spAutoFit/>
          </a:bodyPr>
          <a:lstStyle/>
          <a:p>
            <a:pPr>
              <a:lnSpc>
                <a:spcPct val="150000"/>
              </a:lnSpc>
            </a:pPr>
            <a:r>
              <a:rPr lang="en-GB" sz="1800" b="0" i="0" dirty="0">
                <a:solidFill>
                  <a:srgbClr val="1EB3DD"/>
                </a:solidFill>
                <a:effectLst/>
              </a:rPr>
              <a:t>								</a:t>
            </a:r>
            <a:r>
              <a:rPr lang="en-GB" sz="1800" b="1" i="0" dirty="0">
                <a:solidFill>
                  <a:srgbClr val="1EB3DD"/>
                </a:solidFill>
                <a:effectLst/>
              </a:rPr>
              <a:t>PAGES</a:t>
            </a:r>
          </a:p>
          <a:p>
            <a:pPr>
              <a:lnSpc>
                <a:spcPct val="150000"/>
              </a:lnSpc>
            </a:pPr>
            <a:r>
              <a:rPr lang="en-GB" sz="1800" b="0" i="0" dirty="0">
                <a:solidFill>
                  <a:srgbClr val="1EB3DD"/>
                </a:solidFill>
                <a:effectLst/>
              </a:rPr>
              <a:t>What is collaboration and why is it important to you?  The value of                                                                       collaboration							</a:t>
            </a:r>
            <a:r>
              <a:rPr lang="en-GB" dirty="0">
                <a:solidFill>
                  <a:srgbClr val="1EB3DD"/>
                </a:solidFill>
              </a:rPr>
              <a:t>4 -9</a:t>
            </a:r>
            <a:endParaRPr lang="en-GB" sz="1800" b="0" i="0" dirty="0">
              <a:solidFill>
                <a:srgbClr val="1EB3DD"/>
              </a:solidFill>
              <a:effectLst/>
            </a:endParaRPr>
          </a:p>
          <a:p>
            <a:pPr>
              <a:lnSpc>
                <a:spcPct val="150000"/>
              </a:lnSpc>
            </a:pPr>
            <a:r>
              <a:rPr lang="en-GB" sz="1800" b="0" i="0" dirty="0">
                <a:solidFill>
                  <a:srgbClr val="1EB3DD"/>
                </a:solidFill>
                <a:effectLst/>
              </a:rPr>
              <a:t>6 ways collaboration will help you in your business			10 -15</a:t>
            </a:r>
          </a:p>
          <a:p>
            <a:pPr>
              <a:lnSpc>
                <a:spcPct val="150000"/>
              </a:lnSpc>
            </a:pPr>
            <a:r>
              <a:rPr lang="en-GB" dirty="0">
                <a:solidFill>
                  <a:srgbClr val="1EB3DD"/>
                </a:solidFill>
              </a:rPr>
              <a:t>How to be a great collaborator					16 - 27</a:t>
            </a:r>
            <a:endParaRPr lang="en-GB" sz="1800" b="0" i="0" dirty="0">
              <a:solidFill>
                <a:srgbClr val="1EB3DD"/>
              </a:solidFill>
              <a:effectLst/>
            </a:endParaRPr>
          </a:p>
          <a:p>
            <a:pPr>
              <a:lnSpc>
                <a:spcPct val="150000"/>
              </a:lnSpc>
            </a:pPr>
            <a:r>
              <a:rPr lang="en-GB" sz="1800" b="0" i="0" dirty="0">
                <a:solidFill>
                  <a:srgbClr val="1EB3DD"/>
                </a:solidFill>
                <a:effectLst/>
              </a:rPr>
              <a:t>6 steps to collaborate successfully					28 - 29</a:t>
            </a:r>
          </a:p>
          <a:p>
            <a:pPr>
              <a:lnSpc>
                <a:spcPct val="150000"/>
              </a:lnSpc>
            </a:pPr>
            <a:r>
              <a:rPr lang="en-GB" sz="1800" b="0" i="0" dirty="0">
                <a:solidFill>
                  <a:srgbClr val="1EB3DD"/>
                </a:solidFill>
                <a:effectLst/>
              </a:rPr>
              <a:t> Finding people to collaborate with 					30 – 33</a:t>
            </a:r>
          </a:p>
          <a:p>
            <a:pPr>
              <a:lnSpc>
                <a:spcPct val="150000"/>
              </a:lnSpc>
            </a:pPr>
            <a:r>
              <a:rPr lang="en-GB" dirty="0">
                <a:solidFill>
                  <a:srgbClr val="1EB3DD"/>
                </a:solidFill>
              </a:rPr>
              <a:t>Tips and tools  for successful collaborations				34- 37</a:t>
            </a:r>
          </a:p>
          <a:p>
            <a:pPr>
              <a:lnSpc>
                <a:spcPct val="150000"/>
              </a:lnSpc>
            </a:pPr>
            <a:r>
              <a:rPr lang="en-GB" sz="1800" b="0" i="0" dirty="0">
                <a:solidFill>
                  <a:srgbClr val="1EB3DD"/>
                </a:solidFill>
                <a:effectLst/>
              </a:rPr>
              <a:t>Networking, what is </a:t>
            </a:r>
            <a:r>
              <a:rPr lang="en-GB" sz="1800" b="0" i="0" dirty="0" err="1">
                <a:solidFill>
                  <a:srgbClr val="1EB3DD"/>
                </a:solidFill>
                <a:effectLst/>
              </a:rPr>
              <a:t>is</a:t>
            </a:r>
            <a:r>
              <a:rPr lang="en-GB" dirty="0">
                <a:solidFill>
                  <a:srgbClr val="1EB3DD"/>
                </a:solidFill>
              </a:rPr>
              <a:t> and</a:t>
            </a:r>
            <a:r>
              <a:rPr lang="en-GB" sz="1800" b="0" i="0" dirty="0">
                <a:solidFill>
                  <a:srgbClr val="1EB3DD"/>
                </a:solidFill>
                <a:effectLst/>
              </a:rPr>
              <a:t> overcoming barriers				38 – 48</a:t>
            </a:r>
          </a:p>
          <a:p>
            <a:pPr>
              <a:lnSpc>
                <a:spcPct val="150000"/>
              </a:lnSpc>
            </a:pPr>
            <a:r>
              <a:rPr lang="fr-FR" sz="1800" b="0" i="0" dirty="0">
                <a:solidFill>
                  <a:srgbClr val="1EB3DD"/>
                </a:solidFill>
                <a:effectLst/>
              </a:rPr>
              <a:t>Relevant European Networks for  female entrepreneurs			49 - 51</a:t>
            </a:r>
          </a:p>
          <a:p>
            <a:pPr>
              <a:lnSpc>
                <a:spcPct val="150000"/>
              </a:lnSpc>
            </a:pPr>
            <a:endParaRPr lang="en-GB" sz="1100" b="0" i="0" dirty="0">
              <a:solidFill>
                <a:srgbClr val="1EB3DD"/>
              </a:solidFill>
              <a:effectLst/>
            </a:endParaRPr>
          </a:p>
          <a:p>
            <a:pPr>
              <a:lnSpc>
                <a:spcPct val="150000"/>
              </a:lnSpc>
            </a:pPr>
            <a:r>
              <a:rPr lang="en-GB" sz="2400" b="1" i="1" dirty="0">
                <a:solidFill>
                  <a:srgbClr val="142D55"/>
                </a:solidFill>
                <a:effectLst/>
              </a:rPr>
              <a:t>"If I have seen further it is by standing on the shoulders of Giants.“</a:t>
            </a:r>
            <a:endParaRPr lang="en-GB" sz="2400" b="1" i="1" dirty="0">
              <a:solidFill>
                <a:srgbClr val="142D55"/>
              </a:solidFill>
            </a:endParaRPr>
          </a:p>
          <a:p>
            <a:pPr>
              <a:lnSpc>
                <a:spcPct val="150000"/>
              </a:lnSpc>
            </a:pPr>
            <a:r>
              <a:rPr lang="en-GB" sz="1800" b="0" i="0" dirty="0" err="1">
                <a:solidFill>
                  <a:srgbClr val="1EB3DD"/>
                </a:solidFill>
                <a:effectLst/>
                <a:latin typeface="Roboto"/>
              </a:rPr>
              <a:t>Issac</a:t>
            </a:r>
            <a:r>
              <a:rPr lang="en-GB" sz="1800" b="0" i="0" dirty="0">
                <a:solidFill>
                  <a:srgbClr val="1EB3DD"/>
                </a:solidFill>
                <a:effectLst/>
                <a:latin typeface="Roboto"/>
              </a:rPr>
              <a:t> Newton</a:t>
            </a:r>
            <a:endParaRPr lang="en-GB" sz="1800" b="0" i="0" dirty="0">
              <a:solidFill>
                <a:srgbClr val="1EB3DD"/>
              </a:solidFill>
              <a:effectLst/>
            </a:endParaRPr>
          </a:p>
          <a:p>
            <a:pPr>
              <a:lnSpc>
                <a:spcPct val="150000"/>
              </a:lnSpc>
            </a:pPr>
            <a:r>
              <a:rPr lang="en-GB" sz="1800" b="0" i="0" dirty="0">
                <a:solidFill>
                  <a:srgbClr val="1EB3DD"/>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Tree>
    <p:extLst>
      <p:ext uri="{BB962C8B-B14F-4D97-AF65-F5344CB8AC3E}">
        <p14:creationId xmlns:p14="http://schemas.microsoft.com/office/powerpoint/2010/main" val="942983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348067" y="2252329"/>
            <a:ext cx="6020973" cy="697353"/>
          </a:xfrm>
        </p:spPr>
        <p:txBody>
          <a:bodyPr/>
          <a:lstStyle/>
          <a:p>
            <a:pPr fontAlgn="base"/>
            <a:r>
              <a:rPr lang="en-IE" dirty="0"/>
              <a:t>FINDING PEOPLE TO COLLABORATE WITH </a:t>
            </a:r>
          </a:p>
          <a:p>
            <a:endParaRPr lang="en-US" dirty="0"/>
          </a:p>
        </p:txBody>
      </p:sp>
      <p:pic>
        <p:nvPicPr>
          <p:cNvPr id="11" name="Picture 10" descr="Icon&#10;&#10;Description automatically generated with medium confidence">
            <a:extLst>
              <a:ext uri="{FF2B5EF4-FFF2-40B4-BE49-F238E27FC236}">
                <a16:creationId xmlns:a16="http://schemas.microsoft.com/office/drawing/2014/main" id="{72A9E53B-165C-4EDC-A55A-2B071E19172D}"/>
              </a:ext>
            </a:extLst>
          </p:cNvPr>
          <p:cNvPicPr>
            <a:picLocks noChangeAspect="1"/>
          </p:cNvPicPr>
          <p:nvPr/>
        </p:nvPicPr>
        <p:blipFill>
          <a:blip r:embed="rId2"/>
          <a:stretch>
            <a:fillRect/>
          </a:stretch>
        </p:blipFill>
        <p:spPr>
          <a:xfrm>
            <a:off x="967746" y="2041938"/>
            <a:ext cx="3883283" cy="1839182"/>
          </a:xfrm>
          <a:prstGeom prst="rect">
            <a:avLst/>
          </a:prstGeom>
        </p:spPr>
      </p:pic>
    </p:spTree>
    <p:extLst>
      <p:ext uri="{BB962C8B-B14F-4D97-AF65-F5344CB8AC3E}">
        <p14:creationId xmlns:p14="http://schemas.microsoft.com/office/powerpoint/2010/main" val="2962183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651560" y="546265"/>
            <a:ext cx="9649486" cy="697353"/>
          </a:xfrm>
        </p:spPr>
        <p:txBody>
          <a:bodyPr>
            <a:noAutofit/>
          </a:bodyPr>
          <a:lstStyle/>
          <a:p>
            <a:pPr fontAlgn="base"/>
            <a:r>
              <a:rPr lang="en-IE" dirty="0"/>
              <a:t>FINDING PEOPLE TO COLLABORATE WITH </a:t>
            </a:r>
          </a:p>
          <a:p>
            <a:pPr fontAlgn="base"/>
            <a:endParaRPr lang="en-IE" b="1" dirty="0">
              <a:solidFill>
                <a:srgbClr val="C54A9A"/>
              </a:solidFill>
            </a:endParaRPr>
          </a:p>
          <a:p>
            <a:pPr fontAlgn="base"/>
            <a:r>
              <a:rPr lang="en-IE" b="1" dirty="0">
                <a:solidFill>
                  <a:srgbClr val="C54A9A"/>
                </a:solidFill>
              </a:rPr>
              <a:t>FRIENDS FIRST</a:t>
            </a:r>
            <a:r>
              <a:rPr lang="en-US" b="1" dirty="0">
                <a:solidFill>
                  <a:srgbClr val="C54A9A"/>
                </a:solidFill>
              </a:rPr>
              <a:t>​</a:t>
            </a:r>
            <a:endParaRPr lang="en-US" b="1" i="0" dirty="0">
              <a:solidFill>
                <a:srgbClr val="C54A9A"/>
              </a:solidFill>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51560" y="2535679"/>
            <a:ext cx="8817149" cy="3235569"/>
          </a:xfrm>
        </p:spPr>
        <p:txBody>
          <a:bodyPr/>
          <a:lstStyle/>
          <a:p>
            <a:pPr marL="342900" indent="-342900" fontAlgn="base">
              <a:buFont typeface="Arial" panose="020B0604020202020204" pitchFamily="34" charset="0"/>
              <a:buChar char="•"/>
            </a:pPr>
            <a:r>
              <a:rPr lang="en-IE" dirty="0">
                <a:latin typeface="Calibri" panose="020F0502020204030204" pitchFamily="34" charset="0"/>
              </a:rPr>
              <a:t>If you are seeking the perfect collaboration partner, look first among your friends. Friendship is a very common and solid foundation for a good creative partnership. </a:t>
            </a:r>
            <a:r>
              <a:rPr lang="en-US" dirty="0">
                <a:latin typeface="Calibri" panose="020F0502020204030204" pitchFamily="34" charset="0"/>
              </a:rPr>
              <a:t>​</a:t>
            </a:r>
            <a:br>
              <a:rPr lang="en-US" dirty="0">
                <a:latin typeface="Calibri" panose="020F0502020204030204" pitchFamily="34" charset="0"/>
              </a:rPr>
            </a:br>
            <a:endParaRPr lang="en-US" dirty="0">
              <a:latin typeface="Arial" panose="020B0604020202020204" pitchFamily="34" charset="0"/>
            </a:endParaRPr>
          </a:p>
          <a:p>
            <a:pPr marL="342900" indent="-342900" fontAlgn="base">
              <a:buFont typeface="Arial" panose="020B0604020202020204" pitchFamily="34" charset="0"/>
              <a:buChar char="•"/>
            </a:pPr>
            <a:r>
              <a:rPr lang="en-IE" dirty="0">
                <a:latin typeface="Calibri" panose="020F0502020204030204" pitchFamily="34" charset="0"/>
              </a:rPr>
              <a:t>While some people argue against mixing business and friendships. The late Jim Henson, creator of the Muppets, was a strong proponent of working with friends. </a:t>
            </a:r>
            <a:r>
              <a:rPr lang="en-IE" dirty="0">
                <a:solidFill>
                  <a:srgbClr val="1EB3DD"/>
                </a:solidFill>
                <a:latin typeface="Calibri" panose="020F0502020204030204" pitchFamily="34" charset="0"/>
              </a:rPr>
              <a:t>“</a:t>
            </a:r>
            <a:r>
              <a:rPr lang="en-IE" i="1" dirty="0">
                <a:solidFill>
                  <a:srgbClr val="1EB3DD"/>
                </a:solidFill>
                <a:latin typeface="Calibri" panose="020F0502020204030204" pitchFamily="34" charset="0"/>
              </a:rPr>
              <a:t>When you work with your friends,” </a:t>
            </a:r>
            <a:r>
              <a:rPr lang="en-IE" dirty="0">
                <a:solidFill>
                  <a:srgbClr val="1EB3DD"/>
                </a:solidFill>
                <a:latin typeface="Calibri" panose="020F0502020204030204" pitchFamily="34" charset="0"/>
              </a:rPr>
              <a:t>said Henson, “</a:t>
            </a:r>
            <a:r>
              <a:rPr lang="en-IE" i="1" dirty="0">
                <a:solidFill>
                  <a:srgbClr val="1EB3DD"/>
                </a:solidFill>
                <a:latin typeface="Calibri" panose="020F0502020204030204" pitchFamily="34" charset="0"/>
              </a:rPr>
              <a:t>it doesn’t feel like work at all. It feels like fun. I like to work with people I know and trust. With them, the ideas come naturally.” </a:t>
            </a:r>
            <a:r>
              <a:rPr lang="en-US" dirty="0">
                <a:solidFill>
                  <a:srgbClr val="1EB3DD"/>
                </a:solidFill>
                <a:latin typeface="Calibri" panose="020F0502020204030204" pitchFamily="34" charset="0"/>
              </a:rPr>
              <a:t>​</a:t>
            </a:r>
            <a:endParaRPr lang="en-US" dirty="0">
              <a:solidFill>
                <a:srgbClr val="1EB3DD"/>
              </a:solidFill>
              <a:latin typeface="Arial" panose="020B0604020202020204" pitchFamily="34" charset="0"/>
            </a:endParaRPr>
          </a:p>
          <a:p>
            <a:pPr fontAlgn="base"/>
            <a:endParaRPr lang="en-US" dirty="0"/>
          </a:p>
          <a:p>
            <a:pPr fontAlgn="base"/>
            <a:r>
              <a:rPr lang="en-IE" dirty="0"/>
              <a:t>​</a:t>
            </a:r>
          </a:p>
          <a:p>
            <a:endParaRPr lang="en-US" dirty="0"/>
          </a:p>
        </p:txBody>
      </p:sp>
    </p:spTree>
    <p:extLst>
      <p:ext uri="{BB962C8B-B14F-4D97-AF65-F5344CB8AC3E}">
        <p14:creationId xmlns:p14="http://schemas.microsoft.com/office/powerpoint/2010/main" val="4034249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651560" y="546265"/>
            <a:ext cx="9649486" cy="697353"/>
          </a:xfrm>
        </p:spPr>
        <p:txBody>
          <a:bodyPr>
            <a:noAutofit/>
          </a:bodyPr>
          <a:lstStyle/>
          <a:p>
            <a:pPr fontAlgn="base"/>
            <a:r>
              <a:rPr lang="en-IE" dirty="0"/>
              <a:t>FINDING PEOPLE TO COLLABORATE WITH </a:t>
            </a:r>
            <a:br>
              <a:rPr lang="en-IE" dirty="0"/>
            </a:br>
            <a:endParaRPr lang="en-IE" dirty="0"/>
          </a:p>
          <a:p>
            <a:pPr fontAlgn="base"/>
            <a:r>
              <a:rPr lang="en-IE" b="1" dirty="0">
                <a:solidFill>
                  <a:srgbClr val="F26B27"/>
                </a:solidFill>
              </a:rPr>
              <a:t>UNITY OF PURPOSE</a:t>
            </a:r>
            <a:endParaRPr lang="en-US" b="1" i="0" dirty="0">
              <a:solidFill>
                <a:srgbClr val="F26B27"/>
              </a:solidFill>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593791" y="2437285"/>
            <a:ext cx="8817149" cy="3235569"/>
          </a:xfrm>
        </p:spPr>
        <p:txBody>
          <a:bodyPr/>
          <a:lstStyle/>
          <a:p>
            <a:pPr marL="342900" indent="-342900" fontAlgn="base">
              <a:buFont typeface="Arial" panose="020B0604020202020204" pitchFamily="34" charset="0"/>
              <a:buChar char="•"/>
            </a:pPr>
            <a:r>
              <a:rPr lang="en-IE" dirty="0"/>
              <a:t>Never underestimate the power of common goals. They can move mountains…even when collaborators are distant from each other. </a:t>
            </a:r>
            <a:r>
              <a:rPr lang="en-US" dirty="0"/>
              <a:t>​</a:t>
            </a:r>
          </a:p>
          <a:p>
            <a:pPr marL="342900" indent="-342900" fontAlgn="base">
              <a:buFont typeface="Arial" panose="020B0604020202020204" pitchFamily="34" charset="0"/>
              <a:buChar char="•"/>
            </a:pPr>
            <a:r>
              <a:rPr lang="en-IE" dirty="0"/>
              <a:t>The key to the success is that each collaborator needs to have an extraordinary singular focus…a driving force…a common goal. This overriding unity of purpose is essential to any solid collaboration partnership.</a:t>
            </a:r>
            <a:r>
              <a:rPr lang="en-US" dirty="0"/>
              <a:t>​</a:t>
            </a:r>
          </a:p>
          <a:p>
            <a:pPr marL="342900" indent="-342900" fontAlgn="base">
              <a:buFont typeface="Arial" panose="020B0604020202020204" pitchFamily="34" charset="0"/>
              <a:buChar char="•"/>
            </a:pPr>
            <a:r>
              <a:rPr lang="en-US" dirty="0"/>
              <a:t>G</a:t>
            </a:r>
            <a:r>
              <a:rPr lang="en-IE" dirty="0" err="1"/>
              <a:t>reat</a:t>
            </a:r>
            <a:r>
              <a:rPr lang="en-IE" dirty="0"/>
              <a:t> collaborations are based on communication, trust and respect. </a:t>
            </a:r>
            <a:endParaRPr lang="en-US" dirty="0"/>
          </a:p>
          <a:p>
            <a:pPr fontAlgn="base"/>
            <a:endParaRPr lang="en-US" dirty="0"/>
          </a:p>
          <a:p>
            <a:pPr fontAlgn="base"/>
            <a:r>
              <a:rPr lang="en-IE" dirty="0"/>
              <a:t>​</a:t>
            </a:r>
          </a:p>
          <a:p>
            <a:endParaRPr lang="en-US" dirty="0"/>
          </a:p>
        </p:txBody>
      </p:sp>
    </p:spTree>
    <p:extLst>
      <p:ext uri="{BB962C8B-B14F-4D97-AF65-F5344CB8AC3E}">
        <p14:creationId xmlns:p14="http://schemas.microsoft.com/office/powerpoint/2010/main" val="2011868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p:txBody>
          <a:bodyPr>
            <a:noAutofit/>
          </a:bodyPr>
          <a:lstStyle/>
          <a:p>
            <a:pPr fontAlgn="base"/>
            <a:r>
              <a:rPr lang="en-IE" dirty="0"/>
              <a:t>FINDING PEOPLE TO COLLABORATE WITH</a:t>
            </a:r>
          </a:p>
          <a:p>
            <a:pPr fontAlgn="base"/>
            <a:r>
              <a:rPr lang="en-IE" dirty="0"/>
              <a:t> </a:t>
            </a:r>
            <a:br>
              <a:rPr lang="en-IE" dirty="0"/>
            </a:br>
            <a:r>
              <a:rPr lang="en-IE" b="1" dirty="0">
                <a:solidFill>
                  <a:srgbClr val="1EB3DD"/>
                </a:solidFill>
              </a:rPr>
              <a:t>YIN &amp; YANG​</a:t>
            </a:r>
            <a:endParaRPr lang="en-IE" b="1" i="0" dirty="0">
              <a:solidFill>
                <a:srgbClr val="1EB3DD"/>
              </a:solidFill>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593791" y="2870857"/>
            <a:ext cx="8817149" cy="3235569"/>
          </a:xfrm>
        </p:spPr>
        <p:txBody>
          <a:bodyPr/>
          <a:lstStyle/>
          <a:p>
            <a:pPr marL="342900" indent="-342900" fontAlgn="base">
              <a:buFont typeface="Arial" panose="020B0604020202020204" pitchFamily="34" charset="0"/>
              <a:buChar char="•"/>
            </a:pPr>
            <a:r>
              <a:rPr lang="en-IE" dirty="0"/>
              <a:t>In most collaborations, partners are more different than they are similar. They each bring unique skills to the table and they display very divergent thinking and personalities. </a:t>
            </a:r>
            <a:endParaRPr lang="en-US" dirty="0"/>
          </a:p>
          <a:p>
            <a:pPr marL="342900" indent="-342900" fontAlgn="base">
              <a:buFont typeface="Arial" panose="020B0604020202020204" pitchFamily="34" charset="0"/>
              <a:buChar char="•"/>
            </a:pPr>
            <a:r>
              <a:rPr lang="en-IE" dirty="0"/>
              <a:t>While this may seem like a recipe for disaster, it has just the opposite effect. Great collaborators know how to celebrate their differences. </a:t>
            </a:r>
            <a:endParaRPr lang="en-US" dirty="0">
              <a:solidFill>
                <a:srgbClr val="1EB3DD"/>
              </a:solidFill>
              <a:latin typeface="Arial" panose="020B0604020202020204" pitchFamily="34" charset="0"/>
            </a:endParaRPr>
          </a:p>
          <a:p>
            <a:pPr fontAlgn="base"/>
            <a:endParaRPr lang="en-US" dirty="0"/>
          </a:p>
          <a:p>
            <a:pPr fontAlgn="base"/>
            <a:r>
              <a:rPr lang="en-IE" dirty="0"/>
              <a:t>​</a:t>
            </a:r>
          </a:p>
          <a:p>
            <a:endParaRPr lang="en-US" dirty="0"/>
          </a:p>
        </p:txBody>
      </p:sp>
    </p:spTree>
    <p:extLst>
      <p:ext uri="{BB962C8B-B14F-4D97-AF65-F5344CB8AC3E}">
        <p14:creationId xmlns:p14="http://schemas.microsoft.com/office/powerpoint/2010/main" val="4143945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pPr fontAlgn="base"/>
            <a:r>
              <a:rPr lang="en-IE" dirty="0"/>
              <a:t>TIPS FOR SUCCESSFUL COLLABORATIONS​</a:t>
            </a:r>
          </a:p>
          <a:p>
            <a:endParaRPr lang="en-US" dirty="0"/>
          </a:p>
        </p:txBody>
      </p:sp>
      <p:sp>
        <p:nvSpPr>
          <p:cNvPr id="5" name="Text Placeholder 4"/>
          <p:cNvSpPr>
            <a:spLocks noGrp="1"/>
          </p:cNvSpPr>
          <p:nvPr>
            <p:ph type="body" sz="quarter" idx="14"/>
          </p:nvPr>
        </p:nvSpPr>
        <p:spPr>
          <a:xfrm>
            <a:off x="1675006" y="2080903"/>
            <a:ext cx="9637190" cy="3245241"/>
          </a:xfrm>
        </p:spPr>
        <p:txBody>
          <a:bodyPr/>
          <a:lstStyle/>
          <a:p>
            <a:pPr marL="342900" indent="-342900" fontAlgn="base">
              <a:buFont typeface="Arial" panose="020B0604020202020204" pitchFamily="34" charset="0"/>
              <a:buChar char="•"/>
            </a:pPr>
            <a:r>
              <a:rPr lang="en-IE" dirty="0"/>
              <a:t>Stay open to ideas you didn't expect. </a:t>
            </a:r>
            <a:r>
              <a:rPr lang="en-US" dirty="0"/>
              <a:t>​</a:t>
            </a:r>
          </a:p>
          <a:p>
            <a:pPr marL="342900" indent="-342900" fontAlgn="base">
              <a:buFont typeface="Arial" panose="020B0604020202020204" pitchFamily="34" charset="0"/>
              <a:buChar char="•"/>
            </a:pPr>
            <a:r>
              <a:rPr lang="en-IE" dirty="0"/>
              <a:t>Plan for emergent ideas and be willing to change direction.</a:t>
            </a:r>
            <a:r>
              <a:rPr lang="en-US" dirty="0"/>
              <a:t>​</a:t>
            </a:r>
          </a:p>
          <a:p>
            <a:pPr marL="342900" indent="-342900" fontAlgn="base">
              <a:buFont typeface="Arial" panose="020B0604020202020204" pitchFamily="34" charset="0"/>
              <a:buChar char="•"/>
            </a:pPr>
            <a:r>
              <a:rPr lang="en-IE" dirty="0"/>
              <a:t>Honesty is key ingredient of any collaboration; make sure each player knows and is clear about what they expect from the partnership from the outset. There needs to be clarity on why the collaboration is taking place and what each partner hopes to achieve.</a:t>
            </a:r>
            <a:r>
              <a:rPr lang="en-US" dirty="0"/>
              <a:t>​</a:t>
            </a:r>
          </a:p>
          <a:p>
            <a:pPr marL="342900" indent="-342900" fontAlgn="base">
              <a:buFont typeface="Arial" panose="020B0604020202020204" pitchFamily="34" charset="0"/>
              <a:buChar char="•"/>
            </a:pPr>
            <a:r>
              <a:rPr lang="en-IE" dirty="0"/>
              <a:t>Collaborations will repay you handsomely, as long as you are just as interested in the process as much as the outcome itself.</a:t>
            </a:r>
            <a:br>
              <a:rPr lang="en-IE" dirty="0"/>
            </a:br>
            <a:endParaRPr lang="en-US" dirty="0"/>
          </a:p>
          <a:p>
            <a:r>
              <a:rPr lang="en-IE" sz="1000" u="sng" dirty="0">
                <a:hlinkClick r:id="rId2"/>
              </a:rPr>
              <a:t>https://www.theguardian.com/media-network/media-network-blog/2012/feb/16/media-creative-collaborations-better-results</a:t>
            </a:r>
            <a:r>
              <a:rPr lang="en-IE" sz="1000" dirty="0"/>
              <a:t> </a:t>
            </a:r>
            <a:r>
              <a:rPr lang="en-US" sz="1000" dirty="0"/>
              <a:t>​</a:t>
            </a:r>
          </a:p>
          <a:p>
            <a:br>
              <a:rPr lang="en-IE" dirty="0"/>
            </a:br>
            <a:endParaRPr lang="en-IE" dirty="0"/>
          </a:p>
          <a:p>
            <a:pPr marL="457200" indent="-457200">
              <a:buAutoNum type="arabicPeriod"/>
            </a:pPr>
            <a:endParaRPr lang="en-IE" dirty="0"/>
          </a:p>
          <a:p>
            <a:pPr marL="457200" indent="-457200">
              <a:buAutoNum type="arabicPeriod"/>
            </a:pPr>
            <a:endParaRPr lang="en-IE" dirty="0"/>
          </a:p>
          <a:p>
            <a:r>
              <a:rPr lang="en-US" dirty="0"/>
              <a:t> </a:t>
            </a:r>
          </a:p>
          <a:p>
            <a:endParaRPr lang="en-US" dirty="0"/>
          </a:p>
        </p:txBody>
      </p:sp>
      <p:pic>
        <p:nvPicPr>
          <p:cNvPr id="3" name="Picture 2">
            <a:extLst>
              <a:ext uri="{FF2B5EF4-FFF2-40B4-BE49-F238E27FC236}">
                <a16:creationId xmlns:a16="http://schemas.microsoft.com/office/drawing/2014/main" id="{8D7DBDD6-11A1-974C-B40A-3F99A10BF4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1087" y="886004"/>
            <a:ext cx="1074656" cy="1074656"/>
          </a:xfrm>
          <a:prstGeom prst="rect">
            <a:avLst/>
          </a:prstGeom>
        </p:spPr>
      </p:pic>
    </p:spTree>
    <p:extLst>
      <p:ext uri="{BB962C8B-B14F-4D97-AF65-F5344CB8AC3E}">
        <p14:creationId xmlns:p14="http://schemas.microsoft.com/office/powerpoint/2010/main" val="1753464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29675" y="2097855"/>
            <a:ext cx="5745702" cy="3644887"/>
          </a:xfrm>
        </p:spPr>
        <p:txBody>
          <a:bodyPr/>
          <a:lstStyle/>
          <a:p>
            <a:pPr fontAlgn="base"/>
            <a:r>
              <a:rPr lang="en-IE" dirty="0"/>
              <a:t>A creative collaboration is best when it challenges everyone involved. Be there to push. To spur. To spark new ideas. And to help the best ideas to be bigger.</a:t>
            </a:r>
            <a:r>
              <a:rPr lang="en-US" dirty="0"/>
              <a:t>​</a:t>
            </a:r>
          </a:p>
          <a:p>
            <a:pPr marL="342900" indent="-342900" fontAlgn="base">
              <a:buFont typeface="Arial" panose="020B0604020202020204" pitchFamily="34" charset="0"/>
              <a:buChar char="•"/>
            </a:pPr>
            <a:r>
              <a:rPr lang="en-IE" dirty="0"/>
              <a:t>Encourage one another</a:t>
            </a:r>
            <a:r>
              <a:rPr lang="en-US" dirty="0"/>
              <a:t>​</a:t>
            </a:r>
          </a:p>
          <a:p>
            <a:pPr marL="342900" indent="-342900" fontAlgn="base">
              <a:buFont typeface="Arial" panose="020B0604020202020204" pitchFamily="34" charset="0"/>
              <a:buChar char="•"/>
            </a:pPr>
            <a:r>
              <a:rPr lang="en-IE" dirty="0"/>
              <a:t>Ask for progress reports</a:t>
            </a:r>
            <a:r>
              <a:rPr lang="en-US" dirty="0"/>
              <a:t>​</a:t>
            </a:r>
          </a:p>
          <a:p>
            <a:pPr marL="342900" indent="-342900" fontAlgn="base">
              <a:buFont typeface="Arial" panose="020B0604020202020204" pitchFamily="34" charset="0"/>
              <a:buChar char="•"/>
            </a:pPr>
            <a:r>
              <a:rPr lang="en-IE" dirty="0"/>
              <a:t>Be accountable</a:t>
            </a:r>
            <a:r>
              <a:rPr lang="en-US" dirty="0"/>
              <a:t>​</a:t>
            </a:r>
          </a:p>
          <a:p>
            <a:pPr marL="342900" indent="-342900" fontAlgn="base">
              <a:buFont typeface="Arial" panose="020B0604020202020204" pitchFamily="34" charset="0"/>
              <a:buChar char="•"/>
            </a:pPr>
            <a:r>
              <a:rPr lang="en-IE" dirty="0"/>
              <a:t>Don’t think too small</a:t>
            </a:r>
            <a:r>
              <a:rPr lang="en-US" dirty="0"/>
              <a:t>​</a:t>
            </a:r>
          </a:p>
          <a:p>
            <a:pPr marL="342900" indent="-342900" fontAlgn="base">
              <a:buFont typeface="Arial" panose="020B0604020202020204" pitchFamily="34" charset="0"/>
              <a:buChar char="•"/>
            </a:pPr>
            <a:r>
              <a:rPr lang="en-IE" dirty="0"/>
              <a:t>Never let great ideas be squandered</a:t>
            </a:r>
            <a:endParaRPr lang="en-US" dirty="0"/>
          </a:p>
          <a:p>
            <a:endParaRPr lang="en-US" dirty="0"/>
          </a:p>
        </p:txBody>
      </p:sp>
      <p:sp>
        <p:nvSpPr>
          <p:cNvPr id="2" name="TextBox 1">
            <a:extLst>
              <a:ext uri="{FF2B5EF4-FFF2-40B4-BE49-F238E27FC236}">
                <a16:creationId xmlns:a16="http://schemas.microsoft.com/office/drawing/2014/main" id="{121FD280-B032-2348-95AD-9649C671D245}"/>
              </a:ext>
            </a:extLst>
          </p:cNvPr>
          <p:cNvSpPr txBox="1"/>
          <p:nvPr/>
        </p:nvSpPr>
        <p:spPr>
          <a:xfrm>
            <a:off x="1629675" y="1236942"/>
            <a:ext cx="5012674" cy="646331"/>
          </a:xfrm>
          <a:prstGeom prst="rect">
            <a:avLst/>
          </a:prstGeom>
          <a:noFill/>
        </p:spPr>
        <p:txBody>
          <a:bodyPr wrap="square" rtlCol="0">
            <a:spAutoFit/>
          </a:bodyPr>
          <a:lstStyle/>
          <a:p>
            <a:pPr fontAlgn="base"/>
            <a:r>
              <a:rPr lang="en-IE" sz="3600" dirty="0">
                <a:solidFill>
                  <a:srgbClr val="C54A9A"/>
                </a:solidFill>
              </a:rPr>
              <a:t>Challenge one another</a:t>
            </a:r>
            <a:r>
              <a:rPr lang="en-US" sz="3600" dirty="0">
                <a:solidFill>
                  <a:srgbClr val="C54A9A"/>
                </a:solidFill>
              </a:rPr>
              <a:t>​</a:t>
            </a:r>
          </a:p>
        </p:txBody>
      </p:sp>
      <p:sp>
        <p:nvSpPr>
          <p:cNvPr id="3" name="Rectangle 2">
            <a:extLst>
              <a:ext uri="{FF2B5EF4-FFF2-40B4-BE49-F238E27FC236}">
                <a16:creationId xmlns:a16="http://schemas.microsoft.com/office/drawing/2014/main" id="{4E545755-F2F8-5148-A92A-7AB4FD43543E}"/>
              </a:ext>
            </a:extLst>
          </p:cNvPr>
          <p:cNvSpPr/>
          <p:nvPr/>
        </p:nvSpPr>
        <p:spPr>
          <a:xfrm>
            <a:off x="230187" y="6372662"/>
            <a:ext cx="6491478" cy="400110"/>
          </a:xfrm>
          <a:prstGeom prst="rect">
            <a:avLst/>
          </a:prstGeom>
        </p:spPr>
        <p:txBody>
          <a:bodyPr wrap="square">
            <a:spAutoFit/>
          </a:bodyPr>
          <a:lstStyle/>
          <a:p>
            <a:pPr fontAlgn="base"/>
            <a:r>
              <a:rPr lang="en-IE" sz="1000" dirty="0">
                <a:solidFill>
                  <a:srgbClr val="7A7C7E"/>
                </a:solidFill>
                <a:latin typeface="Calibri" panose="020F0502020204030204" pitchFamily="34" charset="0"/>
              </a:rPr>
              <a:t>Adapted from:</a:t>
            </a:r>
            <a:r>
              <a:rPr lang="en-US" sz="1000" dirty="0">
                <a:latin typeface="Calibri" panose="020F0502020204030204" pitchFamily="34" charset="0"/>
              </a:rPr>
              <a:t>​</a:t>
            </a:r>
            <a:endParaRPr lang="en-US" sz="1000" dirty="0"/>
          </a:p>
          <a:p>
            <a:pPr fontAlgn="base"/>
            <a:r>
              <a:rPr lang="en-IE" sz="1000" dirty="0">
                <a:solidFill>
                  <a:srgbClr val="7A7C7E"/>
                </a:solidFill>
                <a:latin typeface="Calibri" panose="020F0502020204030204" pitchFamily="34" charset="0"/>
              </a:rPr>
              <a:t> </a:t>
            </a:r>
            <a:r>
              <a:rPr lang="en-IE" sz="1000" u="sng" dirty="0">
                <a:solidFill>
                  <a:srgbClr val="0563C1"/>
                </a:solidFill>
                <a:latin typeface="Calibri" panose="020F0502020204030204" pitchFamily="34" charset="0"/>
                <a:hlinkClick r:id="rId2"/>
              </a:rPr>
              <a:t>https://medium.com/@jasonkeath/partners-in-crime-the-power-of-finding-your-creative-collaborator-7d8aaf7af07b</a:t>
            </a:r>
            <a:r>
              <a:rPr lang="en-IE" sz="1000" dirty="0">
                <a:solidFill>
                  <a:srgbClr val="7A7C7E"/>
                </a:solidFill>
                <a:latin typeface="Calibri" panose="020F0502020204030204" pitchFamily="34" charset="0"/>
              </a:rPr>
              <a:t> </a:t>
            </a:r>
            <a:r>
              <a:rPr lang="en-US" sz="1000" dirty="0">
                <a:latin typeface="Calibri" panose="020F0502020204030204" pitchFamily="34" charset="0"/>
              </a:rPr>
              <a:t>​</a:t>
            </a:r>
            <a:endParaRPr lang="en-US" sz="1000" b="0" i="0" dirty="0">
              <a:effectLst/>
            </a:endParaRPr>
          </a:p>
        </p:txBody>
      </p:sp>
      <p:grpSp>
        <p:nvGrpSpPr>
          <p:cNvPr id="7" name="Group 6">
            <a:extLst>
              <a:ext uri="{FF2B5EF4-FFF2-40B4-BE49-F238E27FC236}">
                <a16:creationId xmlns:a16="http://schemas.microsoft.com/office/drawing/2014/main" id="{521C33F3-B7C0-4D12-9D83-7D42200D9C05}"/>
              </a:ext>
            </a:extLst>
          </p:cNvPr>
          <p:cNvGrpSpPr/>
          <p:nvPr/>
        </p:nvGrpSpPr>
        <p:grpSpPr>
          <a:xfrm>
            <a:off x="7920816" y="2960020"/>
            <a:ext cx="3305984" cy="2414620"/>
            <a:chOff x="9282256" y="2040688"/>
            <a:chExt cx="2519459" cy="2081567"/>
          </a:xfrm>
        </p:grpSpPr>
        <p:pic>
          <p:nvPicPr>
            <p:cNvPr id="8" name="Picture 7" descr="A picture containing text, vector graphics&#10;&#10;Description automatically generated">
              <a:extLst>
                <a:ext uri="{FF2B5EF4-FFF2-40B4-BE49-F238E27FC236}">
                  <a16:creationId xmlns:a16="http://schemas.microsoft.com/office/drawing/2014/main" id="{72482848-10B6-446C-AE0A-9160609ED7EA}"/>
                </a:ext>
              </a:extLst>
            </p:cNvPr>
            <p:cNvPicPr>
              <a:picLocks noChangeAspect="1"/>
            </p:cNvPicPr>
            <p:nvPr/>
          </p:nvPicPr>
          <p:blipFill>
            <a:blip r:embed="rId3"/>
            <a:stretch>
              <a:fillRect/>
            </a:stretch>
          </p:blipFill>
          <p:spPr>
            <a:xfrm>
              <a:off x="9282256" y="2040688"/>
              <a:ext cx="2414740" cy="2081567"/>
            </a:xfrm>
            <a:prstGeom prst="rect">
              <a:avLst/>
            </a:prstGeom>
          </p:spPr>
        </p:pic>
        <p:pic>
          <p:nvPicPr>
            <p:cNvPr id="10" name="Picture 9" descr="Icon&#10;&#10;Description automatically generated">
              <a:extLst>
                <a:ext uri="{FF2B5EF4-FFF2-40B4-BE49-F238E27FC236}">
                  <a16:creationId xmlns:a16="http://schemas.microsoft.com/office/drawing/2014/main" id="{C06A059E-C0A2-467B-9C9A-5140CADADE29}"/>
                </a:ext>
              </a:extLst>
            </p:cNvPr>
            <p:cNvPicPr>
              <a:picLocks noChangeAspect="1"/>
            </p:cNvPicPr>
            <p:nvPr/>
          </p:nvPicPr>
          <p:blipFill>
            <a:blip r:embed="rId4"/>
            <a:stretch>
              <a:fillRect/>
            </a:stretch>
          </p:blipFill>
          <p:spPr>
            <a:xfrm rot="20513963">
              <a:off x="9494683" y="2987120"/>
              <a:ext cx="211128" cy="230255"/>
            </a:xfrm>
            <a:prstGeom prst="rect">
              <a:avLst/>
            </a:prstGeom>
          </p:spPr>
        </p:pic>
        <p:pic>
          <p:nvPicPr>
            <p:cNvPr id="11" name="Picture 10" descr="Icon&#10;&#10;Description automatically generated">
              <a:extLst>
                <a:ext uri="{FF2B5EF4-FFF2-40B4-BE49-F238E27FC236}">
                  <a16:creationId xmlns:a16="http://schemas.microsoft.com/office/drawing/2014/main" id="{A4AD36AE-8E9C-4860-93D5-CA72AAAFF05B}"/>
                </a:ext>
              </a:extLst>
            </p:cNvPr>
            <p:cNvPicPr>
              <a:picLocks noChangeAspect="1"/>
            </p:cNvPicPr>
            <p:nvPr/>
          </p:nvPicPr>
          <p:blipFill>
            <a:blip r:embed="rId4"/>
            <a:stretch>
              <a:fillRect/>
            </a:stretch>
          </p:blipFill>
          <p:spPr>
            <a:xfrm rot="1086037" flipH="1">
              <a:off x="11590587" y="2879728"/>
              <a:ext cx="211128" cy="230255"/>
            </a:xfrm>
            <a:prstGeom prst="rect">
              <a:avLst/>
            </a:prstGeom>
          </p:spPr>
        </p:pic>
      </p:grpSp>
    </p:spTree>
    <p:extLst>
      <p:ext uri="{BB962C8B-B14F-4D97-AF65-F5344CB8AC3E}">
        <p14:creationId xmlns:p14="http://schemas.microsoft.com/office/powerpoint/2010/main" val="3490673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39836" y="1606556"/>
            <a:ext cx="6091924" cy="3644887"/>
          </a:xfrm>
        </p:spPr>
        <p:txBody>
          <a:bodyPr/>
          <a:lstStyle/>
          <a:p>
            <a:pPr fontAlgn="base"/>
            <a:r>
              <a:rPr lang="en-IE" dirty="0"/>
              <a:t>Two people will often disagree on the best solution to a problem. But disagreements are opportunities for insight and can lead you to learn a new perspective on the problem. Some things to consider:</a:t>
            </a:r>
            <a:r>
              <a:rPr lang="en-US" dirty="0"/>
              <a:t>​</a:t>
            </a:r>
          </a:p>
          <a:p>
            <a:endParaRPr lang="en-US" dirty="0"/>
          </a:p>
        </p:txBody>
      </p:sp>
      <p:sp>
        <p:nvSpPr>
          <p:cNvPr id="8" name="Text Placeholder 4">
            <a:extLst>
              <a:ext uri="{FF2B5EF4-FFF2-40B4-BE49-F238E27FC236}">
                <a16:creationId xmlns:a16="http://schemas.microsoft.com/office/drawing/2014/main" id="{5B47F4F4-7BC9-5849-A8F3-DEC56A6C2C40}"/>
              </a:ext>
            </a:extLst>
          </p:cNvPr>
          <p:cNvSpPr>
            <a:spLocks noGrp="1"/>
          </p:cNvSpPr>
          <p:nvPr>
            <p:ph type="body" sz="quarter" idx="13"/>
          </p:nvPr>
        </p:nvSpPr>
        <p:spPr>
          <a:xfrm>
            <a:off x="1639836" y="653782"/>
            <a:ext cx="6215191" cy="1381662"/>
          </a:xfrm>
        </p:spPr>
        <p:txBody>
          <a:bodyPr>
            <a:noAutofit/>
          </a:bodyPr>
          <a:lstStyle/>
          <a:p>
            <a:pPr fontAlgn="base"/>
            <a:r>
              <a:rPr lang="en-IE" b="0" i="0" dirty="0">
                <a:solidFill>
                  <a:srgbClr val="C54A9A"/>
                </a:solidFill>
                <a:effectLst/>
              </a:rPr>
              <a:t>Plan for Friction</a:t>
            </a:r>
            <a:endParaRPr lang="en-US" b="0" i="0" dirty="0">
              <a:solidFill>
                <a:srgbClr val="C54A9A"/>
              </a:solidFill>
              <a:effectLst/>
            </a:endParaRPr>
          </a:p>
        </p:txBody>
      </p:sp>
      <p:sp>
        <p:nvSpPr>
          <p:cNvPr id="7" name="TextBox 6">
            <a:extLst>
              <a:ext uri="{FF2B5EF4-FFF2-40B4-BE49-F238E27FC236}">
                <a16:creationId xmlns:a16="http://schemas.microsoft.com/office/drawing/2014/main" id="{5C333F39-A477-436E-9D44-B43097E8A416}"/>
              </a:ext>
            </a:extLst>
          </p:cNvPr>
          <p:cNvSpPr txBox="1"/>
          <p:nvPr/>
        </p:nvSpPr>
        <p:spPr>
          <a:xfrm>
            <a:off x="1680504" y="3371604"/>
            <a:ext cx="6116320" cy="2862322"/>
          </a:xfrm>
          <a:prstGeom prst="rect">
            <a:avLst/>
          </a:prstGeom>
          <a:noFill/>
        </p:spPr>
        <p:txBody>
          <a:bodyPr wrap="square">
            <a:spAutoFit/>
          </a:bodyPr>
          <a:lstStyle/>
          <a:p>
            <a:pPr fontAlgn="base"/>
            <a:r>
              <a:rPr lang="en-IE" sz="2000" dirty="0">
                <a:solidFill>
                  <a:srgbClr val="1EB3DD"/>
                </a:solidFill>
              </a:rPr>
              <a:t>Pick Your Battles: </a:t>
            </a:r>
            <a:r>
              <a:rPr lang="en-IE" sz="2000" dirty="0"/>
              <a:t>Decide which battles to fight. Weigh the cost and benefits of each debate and whether it is worth the friction. Don’t be afraid to defend a great idea with passion, but avoid creating unnecessary arguments.</a:t>
            </a:r>
            <a:r>
              <a:rPr lang="en-US" sz="2000" dirty="0"/>
              <a:t>​</a:t>
            </a:r>
          </a:p>
          <a:p>
            <a:pPr fontAlgn="base"/>
            <a:endParaRPr lang="en-US" sz="2000" dirty="0"/>
          </a:p>
          <a:p>
            <a:pPr fontAlgn="base"/>
            <a:r>
              <a:rPr lang="en-IE" sz="2000" dirty="0">
                <a:solidFill>
                  <a:srgbClr val="1EB3DD"/>
                </a:solidFill>
              </a:rPr>
              <a:t>Listen For Passion: </a:t>
            </a:r>
            <a:r>
              <a:rPr lang="en-IE" sz="2000" dirty="0"/>
              <a:t>Be cognizant of the other person’s passion when disagreement takes place. If they are defending their ideas,  it might be an opportunity for you to listen more.</a:t>
            </a:r>
            <a:endParaRPr lang="en-US" sz="2000" dirty="0"/>
          </a:p>
        </p:txBody>
      </p:sp>
      <p:sp>
        <p:nvSpPr>
          <p:cNvPr id="9" name="TextBox 8">
            <a:extLst>
              <a:ext uri="{FF2B5EF4-FFF2-40B4-BE49-F238E27FC236}">
                <a16:creationId xmlns:a16="http://schemas.microsoft.com/office/drawing/2014/main" id="{95B407A5-34ED-48A3-99CA-086CE6736E27}"/>
              </a:ext>
            </a:extLst>
          </p:cNvPr>
          <p:cNvSpPr txBox="1"/>
          <p:nvPr/>
        </p:nvSpPr>
        <p:spPr>
          <a:xfrm>
            <a:off x="91440" y="5934670"/>
            <a:ext cx="6116320" cy="923330"/>
          </a:xfrm>
          <a:prstGeom prst="rect">
            <a:avLst/>
          </a:prstGeom>
          <a:noFill/>
        </p:spPr>
        <p:txBody>
          <a:bodyPr wrap="square">
            <a:spAutoFit/>
          </a:bodyPr>
          <a:lstStyle/>
          <a:p>
            <a:pPr fontAlgn="base"/>
            <a:r>
              <a:rPr lang="en-IE" sz="1800" dirty="0">
                <a:solidFill>
                  <a:srgbClr val="7A7C7E"/>
                </a:solidFill>
                <a:latin typeface="Calibri" panose="020F0502020204030204" pitchFamily="34" charset="0"/>
              </a:rPr>
              <a:t>Adapted from:</a:t>
            </a:r>
            <a:r>
              <a:rPr lang="en-US" sz="1800" dirty="0">
                <a:latin typeface="Calibri" panose="020F0502020204030204" pitchFamily="34" charset="0"/>
              </a:rPr>
              <a:t>​</a:t>
            </a:r>
            <a:endParaRPr lang="en-US" sz="1800" dirty="0"/>
          </a:p>
          <a:p>
            <a:pPr fontAlgn="base"/>
            <a:r>
              <a:rPr lang="en-IE" sz="1800" dirty="0">
                <a:solidFill>
                  <a:srgbClr val="7A7C7E"/>
                </a:solidFill>
                <a:latin typeface="Calibri" panose="020F0502020204030204" pitchFamily="34" charset="0"/>
              </a:rPr>
              <a:t> </a:t>
            </a:r>
            <a:r>
              <a:rPr lang="en-IE" sz="1800" u="sng" dirty="0">
                <a:solidFill>
                  <a:srgbClr val="0563C1"/>
                </a:solidFill>
                <a:latin typeface="Calibri" panose="020F0502020204030204" pitchFamily="34" charset="0"/>
                <a:hlinkClick r:id="rId2"/>
              </a:rPr>
              <a:t>https://medium.com/@jasonkeath/partners-in-crime-the-power-of-finding-your-creative-collaborator-7d8aaf7af07b</a:t>
            </a:r>
            <a:r>
              <a:rPr lang="en-IE" sz="1800" dirty="0">
                <a:solidFill>
                  <a:srgbClr val="7A7C7E"/>
                </a:solidFill>
                <a:latin typeface="Calibri" panose="020F0502020204030204" pitchFamily="34" charset="0"/>
              </a:rPr>
              <a:t> </a:t>
            </a:r>
            <a:r>
              <a:rPr lang="en-US" sz="1800" dirty="0">
                <a:latin typeface="Calibri" panose="020F0502020204030204" pitchFamily="34" charset="0"/>
              </a:rPr>
              <a:t>​</a:t>
            </a:r>
            <a:endParaRPr lang="en-IE" dirty="0"/>
          </a:p>
        </p:txBody>
      </p:sp>
      <p:grpSp>
        <p:nvGrpSpPr>
          <p:cNvPr id="10" name="Group 9">
            <a:extLst>
              <a:ext uri="{FF2B5EF4-FFF2-40B4-BE49-F238E27FC236}">
                <a16:creationId xmlns:a16="http://schemas.microsoft.com/office/drawing/2014/main" id="{705A3743-4C6D-41BF-9A9C-0163BC68A101}"/>
              </a:ext>
            </a:extLst>
          </p:cNvPr>
          <p:cNvGrpSpPr/>
          <p:nvPr/>
        </p:nvGrpSpPr>
        <p:grpSpPr>
          <a:xfrm>
            <a:off x="7995243" y="2647433"/>
            <a:ext cx="3861848" cy="2155332"/>
            <a:chOff x="621996" y="2199388"/>
            <a:chExt cx="3524358" cy="1854885"/>
          </a:xfrm>
        </p:grpSpPr>
        <p:grpSp>
          <p:nvGrpSpPr>
            <p:cNvPr id="11" name="Graphic 472">
              <a:extLst>
                <a:ext uri="{FF2B5EF4-FFF2-40B4-BE49-F238E27FC236}">
                  <a16:creationId xmlns:a16="http://schemas.microsoft.com/office/drawing/2014/main" id="{F8AD4C3D-C62D-46DF-9FFA-8283C5B73ED8}"/>
                </a:ext>
              </a:extLst>
            </p:cNvPr>
            <p:cNvGrpSpPr/>
            <p:nvPr/>
          </p:nvGrpSpPr>
          <p:grpSpPr>
            <a:xfrm>
              <a:off x="621996" y="2199388"/>
              <a:ext cx="3524358" cy="1854885"/>
              <a:chOff x="621996" y="3996349"/>
              <a:chExt cx="3524358" cy="1854885"/>
            </a:xfrm>
          </p:grpSpPr>
          <p:grpSp>
            <p:nvGrpSpPr>
              <p:cNvPr id="15" name="Graphic 472">
                <a:extLst>
                  <a:ext uri="{FF2B5EF4-FFF2-40B4-BE49-F238E27FC236}">
                    <a16:creationId xmlns:a16="http://schemas.microsoft.com/office/drawing/2014/main" id="{858BDF99-44DF-4432-9147-0889099F7852}"/>
                  </a:ext>
                </a:extLst>
              </p:cNvPr>
              <p:cNvGrpSpPr/>
              <p:nvPr/>
            </p:nvGrpSpPr>
            <p:grpSpPr>
              <a:xfrm>
                <a:off x="621996" y="5251294"/>
                <a:ext cx="3524358" cy="599940"/>
                <a:chOff x="621996" y="5251294"/>
                <a:chExt cx="3524358" cy="599940"/>
              </a:xfrm>
            </p:grpSpPr>
            <p:sp>
              <p:nvSpPr>
                <p:cNvPr id="86" name="Graphic 472">
                  <a:extLst>
                    <a:ext uri="{FF2B5EF4-FFF2-40B4-BE49-F238E27FC236}">
                      <a16:creationId xmlns:a16="http://schemas.microsoft.com/office/drawing/2014/main" id="{CF21F73D-64EA-4B4E-9701-7074899AD168}"/>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7" name="Graphic 472">
                  <a:extLst>
                    <a:ext uri="{FF2B5EF4-FFF2-40B4-BE49-F238E27FC236}">
                      <a16:creationId xmlns:a16="http://schemas.microsoft.com/office/drawing/2014/main" id="{67894BCD-CEF4-4E45-913D-FE1F5A2C599E}"/>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8" name="Graphic 472">
                  <a:extLst>
                    <a:ext uri="{FF2B5EF4-FFF2-40B4-BE49-F238E27FC236}">
                      <a16:creationId xmlns:a16="http://schemas.microsoft.com/office/drawing/2014/main" id="{A312D91E-A434-4B55-8E9C-3E1752152A9F}"/>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9" name="Graphic 472">
                  <a:extLst>
                    <a:ext uri="{FF2B5EF4-FFF2-40B4-BE49-F238E27FC236}">
                      <a16:creationId xmlns:a16="http://schemas.microsoft.com/office/drawing/2014/main" id="{A4A627A3-3555-48CD-920C-BDC2E66EAF81}"/>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6106C658-55E4-430E-9F8C-0B7531F79EF2}"/>
                  </a:ext>
                </a:extLst>
              </p:cNvPr>
              <p:cNvGrpSpPr/>
              <p:nvPr/>
            </p:nvGrpSpPr>
            <p:grpSpPr>
              <a:xfrm>
                <a:off x="2577939" y="4078238"/>
                <a:ext cx="1038422" cy="1650011"/>
                <a:chOff x="2577939" y="4078238"/>
                <a:chExt cx="1038422" cy="1650011"/>
              </a:xfrm>
            </p:grpSpPr>
            <p:sp>
              <p:nvSpPr>
                <p:cNvPr id="54" name="Graphic 472">
                  <a:extLst>
                    <a:ext uri="{FF2B5EF4-FFF2-40B4-BE49-F238E27FC236}">
                      <a16:creationId xmlns:a16="http://schemas.microsoft.com/office/drawing/2014/main" id="{F11CD41F-810C-4A00-93C9-BBD2B2518ECA}"/>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D1C2E01A-09E9-46D3-8D2D-D45CE1E7B1E8}"/>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EC7B402A-3151-4D9B-AF1E-1FD33B53AD56}"/>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3FE7F450-54C9-4546-8078-ED931228D0F2}"/>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1468A97C-06DB-43D6-B48B-3A41F41B08B9}"/>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6147C978-B3F0-4304-9278-0343EA68F6F2}"/>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8B06C572-A29A-4411-966C-4050B9369AD1}"/>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96AFF2FA-A651-42FD-9101-29A7586BC1D1}"/>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8E0209D1-801C-4D6E-A00C-850570AC3CA6}"/>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0F829796-5333-448D-B92F-77B9A78F2F36}"/>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4ECF8C42-D324-4B26-B864-085D3C279468}"/>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EE282113-73E2-4AE1-9AB3-DA5ACBCE553B}"/>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5F3D1A88-5FC2-449D-8DA8-C4A1BAF5E7D4}"/>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66EA63ED-DFB1-41C7-BEBF-ACAA4B42F537}"/>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A34B8946-AF34-4A1D-8722-2FDB96B5AF46}"/>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2BEE6F4B-7D5C-4B6E-A369-A56FE9CE3DE1}"/>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C0A674F3-8142-42E7-ABA6-B5817568FED7}"/>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94DF7D00-1BCE-4B26-BD74-1A1B94BE2DD8}"/>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4BD72E15-C7C1-4176-8F85-325E5DE3BD6A}"/>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3B3F38ED-3744-404D-93E5-C826A2ED21BD}"/>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C21E4664-B902-4F09-AF50-9FFE7BD0F83C}"/>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DEE19829-2F06-46B9-A376-A0E185D64583}"/>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ED7C38A3-6AD9-4E77-B685-4F43453C2CA7}"/>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CB4EBCEE-9A3F-4BB5-804B-EC7E4A815D36}"/>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FE8F70D5-572C-40CB-8C79-621C134D97D9}"/>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E1EB552A-9F05-457B-90CF-5D47A9C5E76E}"/>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E6F4C2E5-DF3C-4834-B3C8-7BC6EEF52B2F}"/>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336843F0-7B55-48B1-A49D-A0820BB6B945}"/>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461C597D-26CE-47E0-B7C7-AB0CD8CAB3A7}"/>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74B017C0-B464-4F63-9348-724425387356}"/>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FC223A27-EE1B-4899-A619-29AA52E4FCA5}"/>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8EC60F9A-4EED-4202-8163-1FBAA107B31E}"/>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00EA19C6-6580-4F0E-981D-464992E58ABA}"/>
                  </a:ext>
                </a:extLst>
              </p:cNvPr>
              <p:cNvGrpSpPr/>
              <p:nvPr/>
            </p:nvGrpSpPr>
            <p:grpSpPr>
              <a:xfrm>
                <a:off x="1246175" y="4808531"/>
                <a:ext cx="393706" cy="784548"/>
                <a:chOff x="1246175" y="4808531"/>
                <a:chExt cx="393706" cy="784548"/>
              </a:xfrm>
            </p:grpSpPr>
            <p:sp>
              <p:nvSpPr>
                <p:cNvPr id="46" name="Graphic 472">
                  <a:extLst>
                    <a:ext uri="{FF2B5EF4-FFF2-40B4-BE49-F238E27FC236}">
                      <a16:creationId xmlns:a16="http://schemas.microsoft.com/office/drawing/2014/main" id="{696B5577-DF31-4C8B-95B5-752D0373EF84}"/>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836D70C6-3A2E-4748-9BE3-0C5C76CB2D7B}"/>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C9C7AFA5-83E1-44CF-B458-AE94A4A3F641}"/>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17745067-2F7B-42C7-8D57-767FABFBBF60}"/>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002FB3EB-D18A-4729-8C1A-A60E26ED7DC2}"/>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51" name="Graphic 472">
                  <a:extLst>
                    <a:ext uri="{FF2B5EF4-FFF2-40B4-BE49-F238E27FC236}">
                      <a16:creationId xmlns:a16="http://schemas.microsoft.com/office/drawing/2014/main" id="{E717C8BC-722D-4124-93E5-2BAF7AE46F9D}"/>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6195CA6A-4CD1-4E11-986C-D16D04DC36BA}"/>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D66ACA12-D5B6-4521-B979-3C6C253FC353}"/>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8" name="Graphic 472">
                <a:extLst>
                  <a:ext uri="{FF2B5EF4-FFF2-40B4-BE49-F238E27FC236}">
                    <a16:creationId xmlns:a16="http://schemas.microsoft.com/office/drawing/2014/main" id="{E7D7EA52-0E45-47C1-BFC9-DD1957111F34}"/>
                  </a:ext>
                </a:extLst>
              </p:cNvPr>
              <p:cNvGrpSpPr/>
              <p:nvPr/>
            </p:nvGrpSpPr>
            <p:grpSpPr>
              <a:xfrm>
                <a:off x="1815511" y="4486968"/>
                <a:ext cx="475815" cy="841020"/>
                <a:chOff x="1815511" y="4486968"/>
                <a:chExt cx="475815" cy="841020"/>
              </a:xfrm>
            </p:grpSpPr>
            <p:sp>
              <p:nvSpPr>
                <p:cNvPr id="41" name="Graphic 472">
                  <a:extLst>
                    <a:ext uri="{FF2B5EF4-FFF2-40B4-BE49-F238E27FC236}">
                      <a16:creationId xmlns:a16="http://schemas.microsoft.com/office/drawing/2014/main" id="{D246065A-1D38-4CB6-A747-6D42C826B1B9}"/>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1EB278E7-82C6-4C7C-8B65-57C1B7F1ECBB}"/>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3" name="Graphic 472">
                  <a:extLst>
                    <a:ext uri="{FF2B5EF4-FFF2-40B4-BE49-F238E27FC236}">
                      <a16:creationId xmlns:a16="http://schemas.microsoft.com/office/drawing/2014/main" id="{1CCD2DAF-59F0-483A-AEFB-D4531A971DCA}"/>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0CECE109-D6F8-4AA5-9176-BB90EA8FB8BD}"/>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B484358D-0C8E-43D7-909F-0FADE4B15E6C}"/>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9" name="Graphic 472">
                <a:extLst>
                  <a:ext uri="{FF2B5EF4-FFF2-40B4-BE49-F238E27FC236}">
                    <a16:creationId xmlns:a16="http://schemas.microsoft.com/office/drawing/2014/main" id="{073D3CCA-E897-48FD-B307-DB448535D522}"/>
                  </a:ext>
                </a:extLst>
              </p:cNvPr>
              <p:cNvGrpSpPr/>
              <p:nvPr/>
            </p:nvGrpSpPr>
            <p:grpSpPr>
              <a:xfrm>
                <a:off x="863981" y="4546603"/>
                <a:ext cx="406680" cy="772992"/>
                <a:chOff x="863981" y="4546603"/>
                <a:chExt cx="406680" cy="772992"/>
              </a:xfrm>
            </p:grpSpPr>
            <p:sp>
              <p:nvSpPr>
                <p:cNvPr id="34" name="Graphic 472">
                  <a:extLst>
                    <a:ext uri="{FF2B5EF4-FFF2-40B4-BE49-F238E27FC236}">
                      <a16:creationId xmlns:a16="http://schemas.microsoft.com/office/drawing/2014/main" id="{C576F9F4-CCCC-483E-9D67-6B8F4418E6E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C1D6DA61-C338-4CEA-BA84-BE562A06408D}"/>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1E26B4A2-0831-4FD6-AFC2-3C232213A7F3}"/>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E519AD87-CAB1-4D85-9877-D308836907F6}"/>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8" name="Graphic 472">
                  <a:extLst>
                    <a:ext uri="{FF2B5EF4-FFF2-40B4-BE49-F238E27FC236}">
                      <a16:creationId xmlns:a16="http://schemas.microsoft.com/office/drawing/2014/main" id="{E52D9C1A-8093-460E-B2D3-CB838D5DE9B7}"/>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A58FE941-0212-4E21-A2FE-3EB2E5F0429C}"/>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45B6DB80-5325-4564-88A4-F2F7075D3D56}"/>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20" name="Graphic 472">
                <a:extLst>
                  <a:ext uri="{FF2B5EF4-FFF2-40B4-BE49-F238E27FC236}">
                    <a16:creationId xmlns:a16="http://schemas.microsoft.com/office/drawing/2014/main" id="{568FA9EB-1DB2-46B1-A6F3-B6719B86CEB1}"/>
                  </a:ext>
                </a:extLst>
              </p:cNvPr>
              <p:cNvGrpSpPr/>
              <p:nvPr/>
            </p:nvGrpSpPr>
            <p:grpSpPr>
              <a:xfrm>
                <a:off x="2351753" y="3996349"/>
                <a:ext cx="593075" cy="1449087"/>
                <a:chOff x="2351753" y="3996349"/>
                <a:chExt cx="593075" cy="1449087"/>
              </a:xfrm>
            </p:grpSpPr>
            <p:sp>
              <p:nvSpPr>
                <p:cNvPr id="21" name="Graphic 472">
                  <a:extLst>
                    <a:ext uri="{FF2B5EF4-FFF2-40B4-BE49-F238E27FC236}">
                      <a16:creationId xmlns:a16="http://schemas.microsoft.com/office/drawing/2014/main" id="{5F28F534-4551-4A38-8579-1EA0E159ACFE}"/>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D2F1BA86-8236-4B26-A0A7-BF620B406AEB}"/>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F27C3AB3-1296-4D25-B287-BBFB76043728}"/>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6C64B95B-E7F8-4693-A7D2-BBBD63F6A23F}"/>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5CD5ECD2-0B74-4F0D-B14D-62A51468E890}"/>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6A25EA49-094B-4B70-B2B2-7B589678D626}"/>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437D419B-79FF-42E3-A62A-BB3C40E9C465}"/>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806DD5FE-1766-43A0-A164-32EACD1283B7}"/>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DC616167-CF3C-44F9-93F0-9BC662B21737}"/>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17C91FCF-581F-4BA0-83A8-AF6E93334494}"/>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891D73B0-CC94-483F-9DFF-3B3798A22390}"/>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2310021D-D8B3-4B6D-83C5-DA3124DA579F}"/>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651EAB7A-A26E-45F8-A0AC-0249D719AC7B}"/>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12" name="Graphic 472">
              <a:extLst>
                <a:ext uri="{FF2B5EF4-FFF2-40B4-BE49-F238E27FC236}">
                  <a16:creationId xmlns:a16="http://schemas.microsoft.com/office/drawing/2014/main" id="{668DACCB-9411-4CDD-BF44-DA92E33DB50E}"/>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3" name="Graphic 472">
              <a:extLst>
                <a:ext uri="{FF2B5EF4-FFF2-40B4-BE49-F238E27FC236}">
                  <a16:creationId xmlns:a16="http://schemas.microsoft.com/office/drawing/2014/main" id="{51BC33A5-FF35-47EF-AF19-AC0DB77FCCCE}"/>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4" name="Graphic 472">
              <a:extLst>
                <a:ext uri="{FF2B5EF4-FFF2-40B4-BE49-F238E27FC236}">
                  <a16:creationId xmlns:a16="http://schemas.microsoft.com/office/drawing/2014/main" id="{9D04E046-0217-4007-92DB-A2BEA3FB5234}"/>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Tree>
    <p:extLst>
      <p:ext uri="{BB962C8B-B14F-4D97-AF65-F5344CB8AC3E}">
        <p14:creationId xmlns:p14="http://schemas.microsoft.com/office/powerpoint/2010/main" val="346257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1056648"/>
            <a:ext cx="8594835" cy="697353"/>
          </a:xfrm>
        </p:spPr>
        <p:txBody>
          <a:bodyPr>
            <a:noAutofit/>
          </a:bodyPr>
          <a:lstStyle/>
          <a:p>
            <a:pPr fontAlgn="base"/>
            <a:r>
              <a:rPr lang="en-IE" dirty="0"/>
              <a:t>5 COLLABORATION TOOLS AT A GLANCE</a:t>
            </a:r>
            <a:r>
              <a:rPr lang="en-US" dirty="0"/>
              <a:t>​</a:t>
            </a:r>
            <a:endParaRPr lang="en-US" b="0" i="0" dirty="0">
              <a:effectLst/>
            </a:endParaRPr>
          </a:p>
        </p:txBody>
      </p:sp>
      <p:sp>
        <p:nvSpPr>
          <p:cNvPr id="6" name="Text Placeholder 5"/>
          <p:cNvSpPr>
            <a:spLocks noGrp="1"/>
          </p:cNvSpPr>
          <p:nvPr>
            <p:ph type="body" sz="quarter" idx="14"/>
          </p:nvPr>
        </p:nvSpPr>
        <p:spPr>
          <a:xfrm>
            <a:off x="1639835" y="2456762"/>
            <a:ext cx="8817149" cy="3235569"/>
          </a:xfrm>
        </p:spPr>
        <p:txBody>
          <a:bodyPr/>
          <a:lstStyle/>
          <a:p>
            <a:pPr marL="457200" indent="-457200" fontAlgn="base">
              <a:buFont typeface="+mj-lt"/>
              <a:buAutoNum type="arabicPeriod"/>
            </a:pPr>
            <a:r>
              <a:rPr lang="en-IE" dirty="0">
                <a:solidFill>
                  <a:srgbClr val="C54A9A"/>
                </a:solidFill>
              </a:rPr>
              <a:t>TEDx Events - </a:t>
            </a:r>
            <a:r>
              <a:rPr lang="en-IE" dirty="0"/>
              <a:t>great for networking and meeting possible collaborators</a:t>
            </a:r>
            <a:r>
              <a:rPr lang="en-US" dirty="0"/>
              <a:t>​</a:t>
            </a:r>
          </a:p>
          <a:p>
            <a:pPr marL="457200" indent="-457200" fontAlgn="base">
              <a:buFont typeface="+mj-lt"/>
              <a:buAutoNum type="arabicPeriod"/>
            </a:pPr>
            <a:r>
              <a:rPr lang="en-IE" dirty="0">
                <a:solidFill>
                  <a:srgbClr val="C54A9A"/>
                </a:solidFill>
              </a:rPr>
              <a:t>Social Media e.g. Facebook Groups - </a:t>
            </a:r>
            <a:r>
              <a:rPr lang="en-IE" dirty="0"/>
              <a:t>use open groups to create an instant Creative </a:t>
            </a:r>
            <a:r>
              <a:rPr lang="en-US" dirty="0"/>
              <a:t>​</a:t>
            </a:r>
            <a:r>
              <a:rPr lang="en-IE" dirty="0"/>
              <a:t>Community or why not have a private group for your Creative Collective</a:t>
            </a:r>
            <a:r>
              <a:rPr lang="en-US" dirty="0"/>
              <a:t>​ </a:t>
            </a:r>
          </a:p>
          <a:p>
            <a:pPr marL="457200" indent="-457200" fontAlgn="base">
              <a:buFont typeface="+mj-lt"/>
              <a:buAutoNum type="arabicPeriod"/>
            </a:pPr>
            <a:r>
              <a:rPr lang="en-BA" dirty="0">
                <a:solidFill>
                  <a:srgbClr val="C54A9A"/>
                </a:solidFill>
              </a:rPr>
              <a:t>Enterpreneurship forums, expat forums, women's forums </a:t>
            </a:r>
            <a:r>
              <a:rPr lang="en-IE" dirty="0">
                <a:solidFill>
                  <a:srgbClr val="C54A9A"/>
                </a:solidFill>
              </a:rPr>
              <a:t>- </a:t>
            </a:r>
            <a:r>
              <a:rPr lang="en-IE" dirty="0"/>
              <a:t>great way for making international connections</a:t>
            </a:r>
            <a:r>
              <a:rPr lang="en-US" dirty="0"/>
              <a:t>​ </a:t>
            </a:r>
          </a:p>
          <a:p>
            <a:pPr marL="457200" indent="-457200" fontAlgn="base">
              <a:buFont typeface="+mj-lt"/>
              <a:buAutoNum type="arabicPeriod"/>
            </a:pPr>
            <a:r>
              <a:rPr lang="en-IE" dirty="0">
                <a:solidFill>
                  <a:srgbClr val="C54A9A"/>
                </a:solidFill>
              </a:rPr>
              <a:t>Meet up (website/app) - </a:t>
            </a:r>
            <a:r>
              <a:rPr lang="en-IE" dirty="0"/>
              <a:t>great way of making connections and finding creative networking events/groups near you</a:t>
            </a:r>
            <a:r>
              <a:rPr lang="en-US" dirty="0"/>
              <a:t>​ </a:t>
            </a:r>
          </a:p>
          <a:p>
            <a:pPr marL="457200" indent="-457200" fontAlgn="base">
              <a:buFont typeface="+mj-lt"/>
              <a:buAutoNum type="arabicPeriod"/>
            </a:pPr>
            <a:r>
              <a:rPr lang="en-IE" dirty="0">
                <a:solidFill>
                  <a:srgbClr val="C54A9A"/>
                </a:solidFill>
              </a:rPr>
              <a:t>Free online social collaboration platforms - </a:t>
            </a:r>
            <a:r>
              <a:rPr lang="en-IE" dirty="0"/>
              <a:t>e.g. </a:t>
            </a:r>
            <a:r>
              <a:rPr lang="en-IE" dirty="0" err="1"/>
              <a:t>Diigo</a:t>
            </a:r>
            <a:r>
              <a:rPr lang="en-IE" dirty="0"/>
              <a:t> and Pinterest  </a:t>
            </a:r>
            <a:r>
              <a:rPr lang="en-US" dirty="0"/>
              <a:t>​</a:t>
            </a:r>
          </a:p>
          <a:p>
            <a:pPr marL="457200" indent="-457200" fontAlgn="base">
              <a:buFont typeface="+mj-lt"/>
              <a:buAutoNum type="arabicPeriod"/>
            </a:pPr>
            <a:endParaRPr lang="en-US" dirty="0"/>
          </a:p>
          <a:p>
            <a:pPr marL="457200" indent="-457200" fontAlgn="base">
              <a:buFont typeface="+mj-lt"/>
              <a:buAutoNum type="arabicPeriod"/>
            </a:pPr>
            <a:endParaRPr lang="en-US" dirty="0"/>
          </a:p>
          <a:p>
            <a:pPr marL="457200" indent="-457200" fontAlgn="base">
              <a:buFont typeface="+mj-lt"/>
              <a:buAutoNum type="arabicPeriod"/>
            </a:pPr>
            <a:endParaRPr lang="en-US" dirty="0"/>
          </a:p>
          <a:p>
            <a:pPr marL="457200" indent="-457200" fontAlgn="base">
              <a:buFont typeface="+mj-lt"/>
              <a:buAutoNum type="arabicPeriod"/>
            </a:pPr>
            <a:endParaRPr lang="en-BA" dirty="0"/>
          </a:p>
          <a:p>
            <a:pPr fontAlgn="base"/>
            <a:endParaRPr lang="en-US" dirty="0"/>
          </a:p>
          <a:p>
            <a:pPr fontAlgn="base"/>
            <a:r>
              <a:rPr lang="en-IE" dirty="0"/>
              <a:t>​</a:t>
            </a:r>
          </a:p>
          <a:p>
            <a:endParaRPr lang="en-US" dirty="0"/>
          </a:p>
        </p:txBody>
      </p:sp>
    </p:spTree>
    <p:extLst>
      <p:ext uri="{BB962C8B-B14F-4D97-AF65-F5344CB8AC3E}">
        <p14:creationId xmlns:p14="http://schemas.microsoft.com/office/powerpoint/2010/main" val="3251950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88940" y="2010287"/>
            <a:ext cx="4570242" cy="697353"/>
          </a:xfrm>
        </p:spPr>
        <p:txBody>
          <a:bodyPr/>
          <a:lstStyle/>
          <a:p>
            <a:pPr fontAlgn="base"/>
            <a:r>
              <a:rPr lang="en-BA" dirty="0"/>
              <a:t>NETWORKING </a:t>
            </a:r>
          </a:p>
          <a:p>
            <a:endParaRPr lang="en-US" dirty="0"/>
          </a:p>
        </p:txBody>
      </p:sp>
      <p:sp>
        <p:nvSpPr>
          <p:cNvPr id="8" name="TextBox 7">
            <a:extLst>
              <a:ext uri="{FF2B5EF4-FFF2-40B4-BE49-F238E27FC236}">
                <a16:creationId xmlns:a16="http://schemas.microsoft.com/office/drawing/2014/main" id="{2153273C-E539-4222-91F6-767454F132AD}"/>
              </a:ext>
            </a:extLst>
          </p:cNvPr>
          <p:cNvSpPr txBox="1"/>
          <p:nvPr/>
        </p:nvSpPr>
        <p:spPr>
          <a:xfrm>
            <a:off x="5488940" y="3088776"/>
            <a:ext cx="6101080" cy="1754326"/>
          </a:xfrm>
          <a:prstGeom prst="rect">
            <a:avLst/>
          </a:prstGeom>
          <a:noFill/>
        </p:spPr>
        <p:txBody>
          <a:bodyPr wrap="square">
            <a:spAutoFit/>
          </a:bodyPr>
          <a:lstStyle/>
          <a:p>
            <a:pPr marR="0" lvl="0" algn="l" defTabSz="914400" rtl="0" eaLnBrk="1" fontAlgn="base" latinLnBrk="0" hangingPunct="1">
              <a:lnSpc>
                <a:spcPct val="90000"/>
              </a:lnSpc>
              <a:spcBef>
                <a:spcPts val="1000"/>
              </a:spcBef>
              <a:spcAft>
                <a:spcPts val="0"/>
              </a:spcAft>
              <a:buClrTx/>
              <a:buSzTx/>
              <a:tabLst/>
              <a:defRPr/>
            </a:pP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As a </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female migrant entrepreneur</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you may sometimes feel alone, without any resources to utilise but your own.  Finding your network or  tribe means having a ready-made group to provide support and encouragement. </a:t>
            </a:r>
            <a:r>
              <a:rPr kumimoji="0" lang="en-US" sz="1800" b="0" i="0" u="none" strike="noStrike" kern="1200" cap="none" spc="0" normalizeH="0" baseline="0" noProof="0" dirty="0">
                <a:ln>
                  <a:noFill/>
                </a:ln>
                <a:solidFill>
                  <a:srgbClr val="142D55"/>
                </a:solidFill>
                <a:effectLst/>
                <a:uLnTx/>
                <a:uFillTx/>
                <a:latin typeface="Calibri" panose="020F0502020204030204"/>
                <a:ea typeface="+mn-ea"/>
                <a:cs typeface="+mn-cs"/>
              </a:rPr>
              <a:t>​</a:t>
            </a:r>
          </a:p>
        </p:txBody>
      </p:sp>
      <p:grpSp>
        <p:nvGrpSpPr>
          <p:cNvPr id="9" name="Group 8">
            <a:extLst>
              <a:ext uri="{FF2B5EF4-FFF2-40B4-BE49-F238E27FC236}">
                <a16:creationId xmlns:a16="http://schemas.microsoft.com/office/drawing/2014/main" id="{0E08B709-D9E6-4CE0-A746-4C667AFD0A21}"/>
              </a:ext>
            </a:extLst>
          </p:cNvPr>
          <p:cNvGrpSpPr/>
          <p:nvPr/>
        </p:nvGrpSpPr>
        <p:grpSpPr>
          <a:xfrm>
            <a:off x="901920" y="2219720"/>
            <a:ext cx="3574426" cy="2418560"/>
            <a:chOff x="4971468" y="422003"/>
            <a:chExt cx="2965473" cy="1616400"/>
          </a:xfrm>
        </p:grpSpPr>
        <p:pic>
          <p:nvPicPr>
            <p:cNvPr id="10" name="Picture 9" descr="Logo, icon&#10;&#10;Description automatically generated">
              <a:extLst>
                <a:ext uri="{FF2B5EF4-FFF2-40B4-BE49-F238E27FC236}">
                  <a16:creationId xmlns:a16="http://schemas.microsoft.com/office/drawing/2014/main" id="{3B0CECFC-8420-4F58-B32C-0ED0BFCD1DF6}"/>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6524DE33-A8C6-4C95-BC02-D81BD72A260F}"/>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151CF785-A5DF-48EE-A1D2-C5E1794DF5BA}"/>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3CD813CA-2F4A-4A83-88F9-6FE00E25C3DD}"/>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Tree>
    <p:extLst>
      <p:ext uri="{BB962C8B-B14F-4D97-AF65-F5344CB8AC3E}">
        <p14:creationId xmlns:p14="http://schemas.microsoft.com/office/powerpoint/2010/main" val="3895936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4" y="279038"/>
            <a:ext cx="6215191" cy="1381662"/>
          </a:xfrm>
        </p:spPr>
        <p:txBody>
          <a:bodyPr>
            <a:normAutofit/>
          </a:bodyPr>
          <a:lstStyle/>
          <a:p>
            <a:pPr fontAlgn="base"/>
            <a:r>
              <a:rPr lang="en-BA" dirty="0"/>
              <a:t>WHAT IS NETWORKING? </a:t>
            </a:r>
          </a:p>
        </p:txBody>
      </p:sp>
      <p:sp>
        <p:nvSpPr>
          <p:cNvPr id="6" name="Text Placeholder 5"/>
          <p:cNvSpPr>
            <a:spLocks noGrp="1"/>
          </p:cNvSpPr>
          <p:nvPr>
            <p:ph type="body" sz="quarter" idx="14"/>
          </p:nvPr>
        </p:nvSpPr>
        <p:spPr>
          <a:xfrm>
            <a:off x="1639834" y="1483223"/>
            <a:ext cx="6107469" cy="3644887"/>
          </a:xfrm>
        </p:spPr>
        <p:txBody>
          <a:bodyPr/>
          <a:lstStyle/>
          <a:p>
            <a:pPr fontAlgn="base"/>
            <a:r>
              <a:rPr lang="en-IE" dirty="0"/>
              <a:t>The </a:t>
            </a:r>
            <a:r>
              <a:rPr lang="en-BA" dirty="0"/>
              <a:t>Oxford Dictionary defines the verb “to network” as to ‘interact with others to exchange information and develop professional or social contacts’ </a:t>
            </a:r>
            <a:endParaRPr lang="en-IE" dirty="0"/>
          </a:p>
          <a:p>
            <a:pPr fontAlgn="base"/>
            <a:r>
              <a:rPr lang="en-IE" dirty="0"/>
              <a:t>N</a:t>
            </a:r>
            <a:r>
              <a:rPr lang="en-BA" dirty="0"/>
              <a:t>etworking is a very deliberate and conscious act.</a:t>
            </a:r>
            <a:r>
              <a:rPr lang="en-IE" dirty="0"/>
              <a:t> </a:t>
            </a:r>
            <a:r>
              <a:rPr lang="en-BA" dirty="0"/>
              <a:t> It does not happen by accident</a:t>
            </a:r>
            <a:r>
              <a:rPr lang="en-IE" dirty="0"/>
              <a:t> and it is a two-way process.</a:t>
            </a:r>
          </a:p>
          <a:p>
            <a:pPr fontAlgn="base"/>
            <a:r>
              <a:rPr lang="en-GB" dirty="0"/>
              <a:t>Of relevance to our EMIMENT learners, analyses show that, in most cultures, women network in a different way from men. Women usually have smaller networks and closer relationships with their contacts than men.</a:t>
            </a:r>
            <a:endParaRPr lang="en-IE" dirty="0"/>
          </a:p>
          <a:p>
            <a:pPr fontAlgn="base"/>
            <a:endParaRPr lang="en-IE" dirty="0"/>
          </a:p>
          <a:p>
            <a:pPr fontAlgn="base"/>
            <a:endParaRPr lang="en-IE" dirty="0"/>
          </a:p>
          <a:p>
            <a:pPr fontAlgn="base"/>
            <a:endParaRPr lang="en-BA" dirty="0"/>
          </a:p>
          <a:p>
            <a:endParaRPr lang="en-US" dirty="0"/>
          </a:p>
        </p:txBody>
      </p:sp>
      <p:grpSp>
        <p:nvGrpSpPr>
          <p:cNvPr id="4" name="Group 3">
            <a:extLst>
              <a:ext uri="{FF2B5EF4-FFF2-40B4-BE49-F238E27FC236}">
                <a16:creationId xmlns:a16="http://schemas.microsoft.com/office/drawing/2014/main" id="{AD4280D0-0EE4-4B0E-BAD0-E5F23E826911}"/>
              </a:ext>
            </a:extLst>
          </p:cNvPr>
          <p:cNvGrpSpPr/>
          <p:nvPr/>
        </p:nvGrpSpPr>
        <p:grpSpPr>
          <a:xfrm>
            <a:off x="8144241" y="2479220"/>
            <a:ext cx="3295919" cy="2052140"/>
            <a:chOff x="7270481" y="2813767"/>
            <a:chExt cx="2143845" cy="1254125"/>
          </a:xfrm>
        </p:grpSpPr>
        <p:pic>
          <p:nvPicPr>
            <p:cNvPr id="7" name="Picture 6" descr="Icon&#10;&#10;Description automatically generated">
              <a:extLst>
                <a:ext uri="{FF2B5EF4-FFF2-40B4-BE49-F238E27FC236}">
                  <a16:creationId xmlns:a16="http://schemas.microsoft.com/office/drawing/2014/main" id="{82307E89-C18C-4C4C-9250-A5D4C3843385}"/>
                </a:ext>
              </a:extLst>
            </p:cNvPr>
            <p:cNvPicPr>
              <a:picLocks noChangeAspect="1"/>
            </p:cNvPicPr>
            <p:nvPr/>
          </p:nvPicPr>
          <p:blipFill>
            <a:blip r:embed="rId2"/>
            <a:stretch>
              <a:fillRect/>
            </a:stretch>
          </p:blipFill>
          <p:spPr>
            <a:xfrm>
              <a:off x="7270481" y="2813767"/>
              <a:ext cx="2143845" cy="1254125"/>
            </a:xfrm>
            <a:prstGeom prst="rect">
              <a:avLst/>
            </a:prstGeom>
          </p:spPr>
        </p:pic>
        <p:pic>
          <p:nvPicPr>
            <p:cNvPr id="8" name="Picture 7" descr="Icon&#10;&#10;Description automatically generated">
              <a:extLst>
                <a:ext uri="{FF2B5EF4-FFF2-40B4-BE49-F238E27FC236}">
                  <a16:creationId xmlns:a16="http://schemas.microsoft.com/office/drawing/2014/main" id="{EE888298-5522-454F-BC91-5E70481F8846}"/>
                </a:ext>
              </a:extLst>
            </p:cNvPr>
            <p:cNvPicPr>
              <a:picLocks noChangeAspect="1"/>
            </p:cNvPicPr>
            <p:nvPr/>
          </p:nvPicPr>
          <p:blipFill>
            <a:blip r:embed="rId3"/>
            <a:stretch>
              <a:fillRect/>
            </a:stretch>
          </p:blipFill>
          <p:spPr>
            <a:xfrm>
              <a:off x="7503498" y="3106283"/>
              <a:ext cx="194895" cy="212551"/>
            </a:xfrm>
            <a:prstGeom prst="rect">
              <a:avLst/>
            </a:prstGeom>
          </p:spPr>
        </p:pic>
        <p:pic>
          <p:nvPicPr>
            <p:cNvPr id="9" name="Picture 8" descr="Icon&#10;&#10;Description automatically generated">
              <a:extLst>
                <a:ext uri="{FF2B5EF4-FFF2-40B4-BE49-F238E27FC236}">
                  <a16:creationId xmlns:a16="http://schemas.microsoft.com/office/drawing/2014/main" id="{4DAF796A-6563-4E9A-92EB-A806362FCAE8}"/>
                </a:ext>
              </a:extLst>
            </p:cNvPr>
            <p:cNvPicPr>
              <a:picLocks noChangeAspect="1"/>
            </p:cNvPicPr>
            <p:nvPr/>
          </p:nvPicPr>
          <p:blipFill>
            <a:blip r:embed="rId3"/>
            <a:stretch>
              <a:fillRect/>
            </a:stretch>
          </p:blipFill>
          <p:spPr>
            <a:xfrm flipH="1">
              <a:off x="9106308" y="3016934"/>
              <a:ext cx="194895" cy="212551"/>
            </a:xfrm>
            <a:prstGeom prst="rect">
              <a:avLst/>
            </a:prstGeom>
          </p:spPr>
        </p:pic>
      </p:grpSp>
    </p:spTree>
    <p:extLst>
      <p:ext uri="{BB962C8B-B14F-4D97-AF65-F5344CB8AC3E}">
        <p14:creationId xmlns:p14="http://schemas.microsoft.com/office/powerpoint/2010/main" val="2188654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29347" y="1319407"/>
            <a:ext cx="6020973" cy="697353"/>
          </a:xfrm>
        </p:spPr>
        <p:txBody>
          <a:bodyPr/>
          <a:lstStyle/>
          <a:p>
            <a:r>
              <a:rPr lang="en-BA" dirty="0"/>
              <a:t>WHAT IS COLLABORATION</a:t>
            </a:r>
            <a:r>
              <a:rPr lang="en-IE" dirty="0"/>
              <a:t> AND WHY IS IT IMPORTANT TO YOU</a:t>
            </a:r>
            <a:r>
              <a:rPr lang="en-BA" dirty="0"/>
              <a:t>?</a:t>
            </a:r>
          </a:p>
          <a:p>
            <a:endParaRPr lang="en-US" dirty="0"/>
          </a:p>
        </p:txBody>
      </p:sp>
      <p:sp>
        <p:nvSpPr>
          <p:cNvPr id="5" name="TextBox 4">
            <a:extLst>
              <a:ext uri="{FF2B5EF4-FFF2-40B4-BE49-F238E27FC236}">
                <a16:creationId xmlns:a16="http://schemas.microsoft.com/office/drawing/2014/main" id="{91D83F88-4A0C-4B2D-9264-1070209BC0DA}"/>
              </a:ext>
            </a:extLst>
          </p:cNvPr>
          <p:cNvSpPr txBox="1"/>
          <p:nvPr/>
        </p:nvSpPr>
        <p:spPr>
          <a:xfrm>
            <a:off x="5429347" y="4065901"/>
            <a:ext cx="6101080" cy="646331"/>
          </a:xfrm>
          <a:prstGeom prst="rect">
            <a:avLst/>
          </a:prstGeom>
          <a:noFill/>
        </p:spPr>
        <p:txBody>
          <a:bodyPr wrap="square">
            <a:spAutoFit/>
          </a:bodyPr>
          <a:lstStyle/>
          <a:p>
            <a:r>
              <a:rPr lang="en-GB" b="0" i="0" dirty="0">
                <a:solidFill>
                  <a:schemeClr val="bg1"/>
                </a:solidFill>
                <a:effectLst/>
                <a:latin typeface="montserrat"/>
              </a:rPr>
              <a:t>Collaboration is a popular buzzword these days but it is a really powerful business approach that will help you on your way.</a:t>
            </a:r>
            <a:endParaRPr lang="en-IE" dirty="0">
              <a:solidFill>
                <a:schemeClr val="bg1"/>
              </a:solidFill>
            </a:endParaRPr>
          </a:p>
        </p:txBody>
      </p:sp>
      <p:grpSp>
        <p:nvGrpSpPr>
          <p:cNvPr id="12" name="Group 11">
            <a:extLst>
              <a:ext uri="{FF2B5EF4-FFF2-40B4-BE49-F238E27FC236}">
                <a16:creationId xmlns:a16="http://schemas.microsoft.com/office/drawing/2014/main" id="{7FDD391E-139B-401C-9158-04856524DB63}"/>
              </a:ext>
            </a:extLst>
          </p:cNvPr>
          <p:cNvGrpSpPr/>
          <p:nvPr/>
        </p:nvGrpSpPr>
        <p:grpSpPr>
          <a:xfrm>
            <a:off x="661573" y="2387330"/>
            <a:ext cx="4205067" cy="3251469"/>
            <a:chOff x="448873" y="4678394"/>
            <a:chExt cx="2490973" cy="1678570"/>
          </a:xfrm>
        </p:grpSpPr>
        <p:pic>
          <p:nvPicPr>
            <p:cNvPr id="13" name="Picture 12" descr="A picture containing text, vector graphics&#10;&#10;Description automatically generated">
              <a:extLst>
                <a:ext uri="{FF2B5EF4-FFF2-40B4-BE49-F238E27FC236}">
                  <a16:creationId xmlns:a16="http://schemas.microsoft.com/office/drawing/2014/main" id="{6E3FF341-EC63-4918-A51D-3652F1E24E09}"/>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4" name="Picture 13" descr="Icon&#10;&#10;Description automatically generated">
              <a:extLst>
                <a:ext uri="{FF2B5EF4-FFF2-40B4-BE49-F238E27FC236}">
                  <a16:creationId xmlns:a16="http://schemas.microsoft.com/office/drawing/2014/main" id="{1D951063-5470-4B66-A1E0-73B9C41BB2B9}"/>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5" name="Picture 14" descr="Icon&#10;&#10;Description automatically generated">
              <a:extLst>
                <a:ext uri="{FF2B5EF4-FFF2-40B4-BE49-F238E27FC236}">
                  <a16:creationId xmlns:a16="http://schemas.microsoft.com/office/drawing/2014/main" id="{47FCCAA1-8804-436B-B397-14C2B161A5F8}"/>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6" name="Picture 15" descr="Icon&#10;&#10;Description automatically generated">
              <a:extLst>
                <a:ext uri="{FF2B5EF4-FFF2-40B4-BE49-F238E27FC236}">
                  <a16:creationId xmlns:a16="http://schemas.microsoft.com/office/drawing/2014/main" id="{D72A0437-5CC6-4EF2-AF17-DDB9B52024DA}"/>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2125349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785664"/>
            <a:ext cx="6215191" cy="1381662"/>
          </a:xfrm>
        </p:spPr>
        <p:txBody>
          <a:bodyPr>
            <a:normAutofit/>
          </a:bodyPr>
          <a:lstStyle/>
          <a:p>
            <a:pPr fontAlgn="base"/>
            <a:r>
              <a:rPr lang="en-BA" dirty="0"/>
              <a:t>WHAT IS NETWORKING? </a:t>
            </a:r>
          </a:p>
        </p:txBody>
      </p:sp>
      <p:sp>
        <p:nvSpPr>
          <p:cNvPr id="6" name="Text Placeholder 5"/>
          <p:cNvSpPr>
            <a:spLocks noGrp="1"/>
          </p:cNvSpPr>
          <p:nvPr>
            <p:ph type="body" sz="quarter" idx="14"/>
          </p:nvPr>
        </p:nvSpPr>
        <p:spPr>
          <a:xfrm>
            <a:off x="1747557" y="1883407"/>
            <a:ext cx="5745702" cy="3644887"/>
          </a:xfrm>
        </p:spPr>
        <p:txBody>
          <a:bodyPr/>
          <a:lstStyle/>
          <a:p>
            <a:pPr marL="342900" lvl="0" indent="-342900" fontAlgn="base">
              <a:buFont typeface="Arial" panose="020B0604020202020204" pitchFamily="34" charset="0"/>
              <a:buChar char="•"/>
            </a:pPr>
            <a:r>
              <a:rPr lang="en-BA" dirty="0"/>
              <a:t>Networking will be very useful at the start of your business when you are less well connected.</a:t>
            </a:r>
          </a:p>
          <a:p>
            <a:pPr marL="342900" lvl="0" indent="-342900" fontAlgn="base">
              <a:buFont typeface="Arial" panose="020B0604020202020204" pitchFamily="34" charset="0"/>
              <a:buChar char="•"/>
            </a:pPr>
            <a:r>
              <a:rPr lang="en-BA" dirty="0"/>
              <a:t>Networking keeps you in touch with opportunities. You can turn to more people for help and advice.</a:t>
            </a:r>
          </a:p>
          <a:p>
            <a:pPr marL="342900" lvl="0" indent="-342900" fontAlgn="base">
              <a:buFont typeface="Arial" panose="020B0604020202020204" pitchFamily="34" charset="0"/>
              <a:buChar char="•"/>
            </a:pPr>
            <a:r>
              <a:rPr lang="en-BA" dirty="0"/>
              <a:t>Effective networkers are more likely to </a:t>
            </a:r>
            <a:br>
              <a:rPr lang="en-BA" dirty="0"/>
            </a:br>
            <a:r>
              <a:rPr lang="en-BA" dirty="0"/>
              <a:t>be offered opportunities.</a:t>
            </a:r>
          </a:p>
          <a:p>
            <a:pPr marL="342900" lvl="0" indent="-342900" fontAlgn="base">
              <a:buFont typeface="Arial" panose="020B0604020202020204" pitchFamily="34" charset="0"/>
              <a:buChar char="•"/>
            </a:pPr>
            <a:r>
              <a:rPr lang="en-BA" dirty="0"/>
              <a:t>Networking allows you to contribute something to other</a:t>
            </a:r>
            <a:r>
              <a:rPr lang="en-IE" dirty="0"/>
              <a:t>s and build your reputation – people buy people.</a:t>
            </a:r>
            <a:endParaRPr lang="en-US" dirty="0"/>
          </a:p>
        </p:txBody>
      </p:sp>
    </p:spTree>
    <p:extLst>
      <p:ext uri="{BB962C8B-B14F-4D97-AF65-F5344CB8AC3E}">
        <p14:creationId xmlns:p14="http://schemas.microsoft.com/office/powerpoint/2010/main" val="34326890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4" y="279038"/>
            <a:ext cx="6215191" cy="1381662"/>
          </a:xfrm>
        </p:spPr>
        <p:txBody>
          <a:bodyPr>
            <a:normAutofit/>
          </a:bodyPr>
          <a:lstStyle/>
          <a:p>
            <a:pPr fontAlgn="base"/>
            <a:r>
              <a:rPr lang="en-IE" dirty="0"/>
              <a:t>TYPES OF </a:t>
            </a:r>
            <a:r>
              <a:rPr lang="en-BA" dirty="0"/>
              <a:t>NETWORKING </a:t>
            </a:r>
          </a:p>
        </p:txBody>
      </p:sp>
      <p:sp>
        <p:nvSpPr>
          <p:cNvPr id="6" name="Text Placeholder 5"/>
          <p:cNvSpPr>
            <a:spLocks noGrp="1"/>
          </p:cNvSpPr>
          <p:nvPr>
            <p:ph type="body" sz="quarter" idx="14"/>
          </p:nvPr>
        </p:nvSpPr>
        <p:spPr>
          <a:xfrm>
            <a:off x="1397968" y="947052"/>
            <a:ext cx="6572359" cy="3644887"/>
          </a:xfrm>
        </p:spPr>
        <p:txBody>
          <a:bodyPr/>
          <a:lstStyle/>
          <a:p>
            <a:pPr fontAlgn="base"/>
            <a:r>
              <a:rPr lang="en-GB" sz="2200" dirty="0">
                <a:solidFill>
                  <a:srgbClr val="111111"/>
                </a:solidFill>
              </a:rPr>
              <a:t>N</a:t>
            </a:r>
            <a:r>
              <a:rPr lang="en-GB" sz="2200" i="0" dirty="0">
                <a:solidFill>
                  <a:srgbClr val="111111"/>
                </a:solidFill>
                <a:effectLst/>
              </a:rPr>
              <a:t>etworking </a:t>
            </a:r>
            <a:r>
              <a:rPr lang="en-GB" sz="2200" b="0" i="0" dirty="0">
                <a:solidFill>
                  <a:srgbClr val="111111"/>
                </a:solidFill>
                <a:effectLst/>
              </a:rPr>
              <a:t>is an effective low-cost method of increasing those who can support you to grow your business through referrals and introductions to develop sales opportunities and contacts.</a:t>
            </a:r>
          </a:p>
          <a:p>
            <a:pPr fontAlgn="base"/>
            <a:endParaRPr lang="en-GB" sz="700" dirty="0">
              <a:solidFill>
                <a:srgbClr val="111111"/>
              </a:solidFill>
            </a:endParaRPr>
          </a:p>
          <a:p>
            <a:pPr fontAlgn="base"/>
            <a:r>
              <a:rPr lang="en-GB" b="1" i="0" dirty="0">
                <a:solidFill>
                  <a:srgbClr val="C54A9A"/>
                </a:solidFill>
                <a:effectLst/>
              </a:rPr>
              <a:t>Types of business networking </a:t>
            </a:r>
          </a:p>
          <a:p>
            <a:pPr marL="457200" indent="-457200" fontAlgn="base">
              <a:buAutoNum type="arabicPeriod"/>
            </a:pPr>
            <a:r>
              <a:rPr lang="en-GB" sz="2000" b="0" i="0" dirty="0">
                <a:solidFill>
                  <a:srgbClr val="444444"/>
                </a:solidFill>
                <a:effectLst/>
              </a:rPr>
              <a:t>Strong Contact Networks (typically paid for networks that focus on referral business in the network , e.g. </a:t>
            </a:r>
            <a:r>
              <a:rPr lang="en-GB" sz="2000" dirty="0">
                <a:hlinkClick r:id="rId2"/>
              </a:rPr>
              <a:t>BNI: Business Network International | Business Networking</a:t>
            </a:r>
            <a:endParaRPr lang="en-GB" sz="2000" b="0" i="0" dirty="0">
              <a:solidFill>
                <a:srgbClr val="444444"/>
              </a:solidFill>
              <a:effectLst/>
            </a:endParaRPr>
          </a:p>
          <a:p>
            <a:pPr marL="457200" indent="-457200" fontAlgn="base">
              <a:buAutoNum type="arabicPeriod"/>
            </a:pPr>
            <a:r>
              <a:rPr lang="en-GB" sz="2000" b="0" i="0" dirty="0">
                <a:solidFill>
                  <a:srgbClr val="444444"/>
                </a:solidFill>
                <a:effectLst/>
              </a:rPr>
              <a:t>Casual contact networks - your attendance is optional – e.g. Chamber of Commerce networking events in your area </a:t>
            </a:r>
          </a:p>
          <a:p>
            <a:pPr marL="457200" indent="-457200" fontAlgn="base">
              <a:buAutoNum type="arabicPeriod"/>
            </a:pPr>
            <a:r>
              <a:rPr lang="en-GB" sz="2000" b="0" i="0" dirty="0">
                <a:solidFill>
                  <a:srgbClr val="444444"/>
                </a:solidFill>
                <a:effectLst/>
              </a:rPr>
              <a:t>Online networks  - </a:t>
            </a:r>
          </a:p>
          <a:p>
            <a:pPr marL="457200" indent="-457200" fontAlgn="base">
              <a:buAutoNum type="arabicPeriod"/>
            </a:pPr>
            <a:r>
              <a:rPr lang="en-GB" sz="2000" b="0" i="0" dirty="0">
                <a:solidFill>
                  <a:srgbClr val="444444"/>
                </a:solidFill>
                <a:effectLst/>
              </a:rPr>
              <a:t>Community service </a:t>
            </a:r>
            <a:r>
              <a:rPr lang="en-GB" sz="2000" dirty="0">
                <a:solidFill>
                  <a:srgbClr val="444444"/>
                </a:solidFill>
              </a:rPr>
              <a:t>– e.g. </a:t>
            </a:r>
            <a:r>
              <a:rPr lang="en-GB" sz="2000" dirty="0">
                <a:hlinkClick r:id="rId3"/>
              </a:rPr>
              <a:t>TERN – The Entrepreneurial Refugee Network – Supporting refugees into business (wearetern.org)</a:t>
            </a:r>
            <a:endParaRPr lang="en-GB" sz="2000" b="0" i="0" dirty="0">
              <a:solidFill>
                <a:srgbClr val="444444"/>
              </a:solidFill>
              <a:effectLst/>
            </a:endParaRPr>
          </a:p>
          <a:p>
            <a:pPr marL="457200" indent="-457200" fontAlgn="base">
              <a:buAutoNum type="arabicPeriod"/>
            </a:pPr>
            <a:r>
              <a:rPr lang="en-GB" sz="2000" b="0" i="0" dirty="0">
                <a:solidFill>
                  <a:srgbClr val="444444"/>
                </a:solidFill>
                <a:effectLst/>
              </a:rPr>
              <a:t>Professional Associations</a:t>
            </a:r>
            <a:endParaRPr lang="en-GB" sz="2000" b="0" i="0" dirty="0">
              <a:solidFill>
                <a:srgbClr val="111111"/>
              </a:solidFill>
              <a:effectLst/>
            </a:endParaRPr>
          </a:p>
          <a:p>
            <a:pPr fontAlgn="base"/>
            <a:endParaRPr lang="en-GB" dirty="0">
              <a:solidFill>
                <a:srgbClr val="111111"/>
              </a:solidFill>
              <a:latin typeface="Roboto"/>
            </a:endParaRPr>
          </a:p>
        </p:txBody>
      </p:sp>
      <p:grpSp>
        <p:nvGrpSpPr>
          <p:cNvPr id="4" name="Group 3">
            <a:extLst>
              <a:ext uri="{FF2B5EF4-FFF2-40B4-BE49-F238E27FC236}">
                <a16:creationId xmlns:a16="http://schemas.microsoft.com/office/drawing/2014/main" id="{AD4280D0-0EE4-4B0E-BAD0-E5F23E826911}"/>
              </a:ext>
            </a:extLst>
          </p:cNvPr>
          <p:cNvGrpSpPr/>
          <p:nvPr/>
        </p:nvGrpSpPr>
        <p:grpSpPr>
          <a:xfrm>
            <a:off x="8144241" y="2479220"/>
            <a:ext cx="3295919" cy="2052140"/>
            <a:chOff x="7270481" y="2813767"/>
            <a:chExt cx="2143845" cy="1254125"/>
          </a:xfrm>
        </p:grpSpPr>
        <p:pic>
          <p:nvPicPr>
            <p:cNvPr id="7" name="Picture 6" descr="Icon&#10;&#10;Description automatically generated">
              <a:extLst>
                <a:ext uri="{FF2B5EF4-FFF2-40B4-BE49-F238E27FC236}">
                  <a16:creationId xmlns:a16="http://schemas.microsoft.com/office/drawing/2014/main" id="{82307E89-C18C-4C4C-9250-A5D4C3843385}"/>
                </a:ext>
              </a:extLst>
            </p:cNvPr>
            <p:cNvPicPr>
              <a:picLocks noChangeAspect="1"/>
            </p:cNvPicPr>
            <p:nvPr/>
          </p:nvPicPr>
          <p:blipFill>
            <a:blip r:embed="rId4"/>
            <a:stretch>
              <a:fillRect/>
            </a:stretch>
          </p:blipFill>
          <p:spPr>
            <a:xfrm>
              <a:off x="7270481" y="2813767"/>
              <a:ext cx="2143845" cy="1254125"/>
            </a:xfrm>
            <a:prstGeom prst="rect">
              <a:avLst/>
            </a:prstGeom>
          </p:spPr>
        </p:pic>
        <p:pic>
          <p:nvPicPr>
            <p:cNvPr id="8" name="Picture 7" descr="Icon&#10;&#10;Description automatically generated">
              <a:extLst>
                <a:ext uri="{FF2B5EF4-FFF2-40B4-BE49-F238E27FC236}">
                  <a16:creationId xmlns:a16="http://schemas.microsoft.com/office/drawing/2014/main" id="{EE888298-5522-454F-BC91-5E70481F8846}"/>
                </a:ext>
              </a:extLst>
            </p:cNvPr>
            <p:cNvPicPr>
              <a:picLocks noChangeAspect="1"/>
            </p:cNvPicPr>
            <p:nvPr/>
          </p:nvPicPr>
          <p:blipFill>
            <a:blip r:embed="rId5"/>
            <a:stretch>
              <a:fillRect/>
            </a:stretch>
          </p:blipFill>
          <p:spPr>
            <a:xfrm>
              <a:off x="7503498" y="3106283"/>
              <a:ext cx="194895" cy="212551"/>
            </a:xfrm>
            <a:prstGeom prst="rect">
              <a:avLst/>
            </a:prstGeom>
          </p:spPr>
        </p:pic>
        <p:pic>
          <p:nvPicPr>
            <p:cNvPr id="9" name="Picture 8" descr="Icon&#10;&#10;Description automatically generated">
              <a:extLst>
                <a:ext uri="{FF2B5EF4-FFF2-40B4-BE49-F238E27FC236}">
                  <a16:creationId xmlns:a16="http://schemas.microsoft.com/office/drawing/2014/main" id="{4DAF796A-6563-4E9A-92EB-A806362FCAE8}"/>
                </a:ext>
              </a:extLst>
            </p:cNvPr>
            <p:cNvPicPr>
              <a:picLocks noChangeAspect="1"/>
            </p:cNvPicPr>
            <p:nvPr/>
          </p:nvPicPr>
          <p:blipFill>
            <a:blip r:embed="rId5"/>
            <a:stretch>
              <a:fillRect/>
            </a:stretch>
          </p:blipFill>
          <p:spPr>
            <a:xfrm flipH="1">
              <a:off x="9106308" y="3016934"/>
              <a:ext cx="194895" cy="212551"/>
            </a:xfrm>
            <a:prstGeom prst="rect">
              <a:avLst/>
            </a:prstGeom>
          </p:spPr>
        </p:pic>
      </p:grpSp>
    </p:spTree>
    <p:extLst>
      <p:ext uri="{BB962C8B-B14F-4D97-AF65-F5344CB8AC3E}">
        <p14:creationId xmlns:p14="http://schemas.microsoft.com/office/powerpoint/2010/main" val="492528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52680" y="389399"/>
            <a:ext cx="9649486" cy="697353"/>
          </a:xfrm>
        </p:spPr>
        <p:txBody>
          <a:bodyPr>
            <a:noAutofit/>
          </a:bodyPr>
          <a:lstStyle/>
          <a:p>
            <a:pPr fontAlgn="base"/>
            <a:r>
              <a:rPr lang="en-IE" dirty="0">
                <a:solidFill>
                  <a:schemeClr val="bg1"/>
                </a:solidFill>
                <a:highlight>
                  <a:srgbClr val="C54A9A"/>
                </a:highlight>
              </a:rPr>
              <a:t>SPOTLIGHT ON </a:t>
            </a:r>
            <a:r>
              <a:rPr lang="en-GB" dirty="0">
                <a:solidFill>
                  <a:schemeClr val="bg1"/>
                </a:solidFill>
                <a:highlight>
                  <a:srgbClr val="C54A9A"/>
                </a:highlight>
              </a:rPr>
              <a:t>TERN</a:t>
            </a:r>
            <a:r>
              <a:rPr lang="en-GB" dirty="0"/>
              <a:t> </a:t>
            </a:r>
            <a:r>
              <a:rPr lang="en-GB" sz="3200" dirty="0"/>
              <a:t>– The Entrepreneurial Refugee Network – Supporting refugees into business, UK</a:t>
            </a:r>
            <a:endParaRPr lang="en-BA" dirty="0">
              <a:solidFill>
                <a:schemeClr val="bg1"/>
              </a:solidFill>
              <a:highlight>
                <a:srgbClr val="C54A9A"/>
              </a:highligh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6096000" y="1651047"/>
            <a:ext cx="447823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GB" sz="2200" i="0" dirty="0">
                <a:solidFill>
                  <a:srgbClr val="222222"/>
                </a:solidFill>
                <a:effectLst/>
              </a:rPr>
              <a:t>TERN enables refugees to thrive through the power of their own ideas.  Their goal is to launch 2000 refugee-led businesses by 2025.</a:t>
            </a:r>
          </a:p>
          <a:p>
            <a:pPr fontAlgn="base"/>
            <a:r>
              <a:rPr lang="en-GB" sz="2200" dirty="0">
                <a:solidFill>
                  <a:srgbClr val="222222"/>
                </a:solidFill>
              </a:rPr>
              <a:t>It has helped many female led businesses through </a:t>
            </a:r>
            <a:r>
              <a:rPr lang="en-IE" b="1" dirty="0" err="1">
                <a:hlinkClick r:id="rId2"/>
              </a:rPr>
              <a:t>Wearetern</a:t>
            </a:r>
            <a:r>
              <a:rPr lang="en-IE" b="1" dirty="0">
                <a:hlinkClick r:id="rId2"/>
              </a:rPr>
              <a:t> | </a:t>
            </a:r>
            <a:r>
              <a:rPr lang="en-IE" b="1" dirty="0" err="1">
                <a:hlinkClick r:id="rId2"/>
              </a:rPr>
              <a:t>Herfutureforward</a:t>
            </a:r>
            <a:r>
              <a:rPr lang="en-IE" b="1" dirty="0"/>
              <a:t> </a:t>
            </a:r>
            <a:r>
              <a:rPr lang="en-IE" dirty="0"/>
              <a:t>– full of wonderful examples of empowered refugee business women</a:t>
            </a:r>
          </a:p>
          <a:p>
            <a:pPr fontAlgn="base"/>
            <a:r>
              <a:rPr lang="en-GB" sz="2200" b="1" dirty="0">
                <a:solidFill>
                  <a:schemeClr val="bg1"/>
                </a:solidFill>
                <a:highlight>
                  <a:srgbClr val="1EB3DD"/>
                </a:highlight>
              </a:rPr>
              <a:t>TERNS include</a:t>
            </a:r>
          </a:p>
          <a:p>
            <a:pPr fontAlgn="base"/>
            <a:r>
              <a:rPr lang="en-IE" sz="2200" dirty="0">
                <a:hlinkClick r:id="rId3"/>
              </a:rPr>
              <a:t>Luxury handmade lingerie | Maria </a:t>
            </a:r>
            <a:r>
              <a:rPr lang="en-IE" sz="2200" dirty="0" err="1">
                <a:hlinkClick r:id="rId3"/>
              </a:rPr>
              <a:t>Callisto</a:t>
            </a:r>
            <a:r>
              <a:rPr lang="en-IE" sz="2200" dirty="0">
                <a:hlinkClick r:id="rId3"/>
              </a:rPr>
              <a:t>- Luxury Lingerie</a:t>
            </a:r>
            <a:br>
              <a:rPr lang="en-GB" sz="2200" dirty="0">
                <a:solidFill>
                  <a:srgbClr val="222222"/>
                </a:solidFill>
              </a:rPr>
            </a:br>
            <a:br>
              <a:rPr lang="en-GB" dirty="0">
                <a:solidFill>
                  <a:srgbClr val="222222"/>
                </a:solidFill>
              </a:rPr>
            </a:br>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577791" y="1387642"/>
            <a:ext cx="3191569" cy="526810"/>
          </a:xfrm>
        </p:spPr>
        <p:txBody>
          <a:bodyPr/>
          <a:lstStyle/>
          <a:p>
            <a:pPr marL="0" lvl="1" algn="l" fontAlgn="base">
              <a:tabLst>
                <a:tab pos="538163" algn="l"/>
              </a:tabLst>
            </a:pPr>
            <a:r>
              <a:rPr lang="en-IE" dirty="0">
                <a:solidFill>
                  <a:srgbClr val="222222"/>
                </a:solidFill>
                <a:hlinkClick r:id="rId4"/>
              </a:rPr>
              <a:t>www.wearetern.org</a:t>
            </a:r>
            <a:r>
              <a:rPr lang="en-IE" dirty="0">
                <a:solidFill>
                  <a:srgbClr val="222222"/>
                </a:solidFill>
              </a:rPr>
              <a:t> </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r>
              <a:rPr lang="en-IE" dirty="0">
                <a:hlinkClick r:id="rId5"/>
              </a:rPr>
              <a:t>​</a:t>
            </a:r>
            <a:endParaRPr lang="en-IE" dirty="0"/>
          </a:p>
          <a:p>
            <a:endParaRPr lang="en-US" dirty="0"/>
          </a:p>
        </p:txBody>
      </p:sp>
      <p:pic>
        <p:nvPicPr>
          <p:cNvPr id="3" name="Picture 2">
            <a:extLst>
              <a:ext uri="{FF2B5EF4-FFF2-40B4-BE49-F238E27FC236}">
                <a16:creationId xmlns:a16="http://schemas.microsoft.com/office/drawing/2014/main" id="{697CE43D-BEE2-4DCC-ACCC-FB1678CD6A95}"/>
              </a:ext>
            </a:extLst>
          </p:cNvPr>
          <p:cNvPicPr>
            <a:picLocks noChangeAspect="1"/>
          </p:cNvPicPr>
          <p:nvPr/>
        </p:nvPicPr>
        <p:blipFill>
          <a:blip r:embed="rId6"/>
          <a:stretch>
            <a:fillRect/>
          </a:stretch>
        </p:blipFill>
        <p:spPr>
          <a:xfrm>
            <a:off x="314960" y="2110017"/>
            <a:ext cx="5571190" cy="3343633"/>
          </a:xfrm>
          <a:prstGeom prst="rect">
            <a:avLst/>
          </a:prstGeom>
        </p:spPr>
      </p:pic>
    </p:spTree>
    <p:extLst>
      <p:ext uri="{BB962C8B-B14F-4D97-AF65-F5344CB8AC3E}">
        <p14:creationId xmlns:p14="http://schemas.microsoft.com/office/powerpoint/2010/main" val="1628616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52680" y="389399"/>
            <a:ext cx="9649486" cy="697353"/>
          </a:xfrm>
        </p:spPr>
        <p:txBody>
          <a:bodyPr>
            <a:noAutofit/>
          </a:bodyPr>
          <a:lstStyle/>
          <a:p>
            <a:pPr fontAlgn="base"/>
            <a:r>
              <a:rPr lang="en-IE" dirty="0">
                <a:solidFill>
                  <a:schemeClr val="bg1"/>
                </a:solidFill>
                <a:highlight>
                  <a:srgbClr val="C54A9A"/>
                </a:highlight>
              </a:rPr>
              <a:t>EXERCISE</a:t>
            </a:r>
            <a:endParaRPr lang="en-BA" dirty="0">
              <a:solidFill>
                <a:schemeClr val="bg1"/>
              </a:solidFill>
              <a:highlight>
                <a:srgbClr val="C54A9A"/>
              </a:highligh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522671" y="1259663"/>
            <a:ext cx="6696769" cy="3235569"/>
          </a:xfrm>
        </p:spPr>
        <p:txBody>
          <a:bodyPr/>
          <a:lstStyle/>
          <a:p>
            <a:pPr marL="0" lvl="1" algn="l" fontAlgn="base">
              <a:tabLst>
                <a:tab pos="538163" algn="l"/>
              </a:tabLst>
            </a:pPr>
            <a:r>
              <a:rPr lang="en-IE" dirty="0">
                <a:solidFill>
                  <a:srgbClr val="222222"/>
                </a:solidFill>
              </a:rPr>
              <a:t>Research the networking platforms that you can access in your</a:t>
            </a:r>
          </a:p>
          <a:p>
            <a:pPr lvl="1" algn="l" fontAlgn="base"/>
            <a:endParaRPr lang="en-IE" dirty="0">
              <a:solidFill>
                <a:srgbClr val="222222"/>
              </a:solidFill>
            </a:endParaRPr>
          </a:p>
          <a:p>
            <a:pPr marL="800100" lvl="1" indent="-342900" algn="l" fontAlgn="base">
              <a:buFont typeface="Arial" panose="020B0604020202020204" pitchFamily="34" charset="0"/>
              <a:buChar char="•"/>
            </a:pPr>
            <a:r>
              <a:rPr lang="en-IE" dirty="0">
                <a:solidFill>
                  <a:srgbClr val="222222"/>
                </a:solidFill>
              </a:rPr>
              <a:t>Area/region</a:t>
            </a:r>
          </a:p>
          <a:p>
            <a:pPr marL="800100" lvl="1" indent="-342900" algn="l" fontAlgn="base">
              <a:buFont typeface="Arial" panose="020B0604020202020204" pitchFamily="34" charset="0"/>
              <a:buChar char="•"/>
            </a:pPr>
            <a:r>
              <a:rPr lang="en-IE" dirty="0">
                <a:solidFill>
                  <a:srgbClr val="222222"/>
                </a:solidFill>
              </a:rPr>
              <a:t>Sector</a:t>
            </a:r>
          </a:p>
          <a:p>
            <a:pPr marL="800100" lvl="1" indent="-342900" algn="l" fontAlgn="base">
              <a:buFont typeface="Arial" panose="020B0604020202020204" pitchFamily="34" charset="0"/>
              <a:buChar char="•"/>
            </a:pPr>
            <a:r>
              <a:rPr lang="en-IE" dirty="0">
                <a:solidFill>
                  <a:srgbClr val="222222"/>
                </a:solidFill>
              </a:rPr>
              <a:t>Online specific that are relevant to your business</a:t>
            </a:r>
          </a:p>
          <a:p>
            <a:pPr lvl="1" algn="l" fontAlgn="base"/>
            <a:endParaRPr lang="en-IE" dirty="0">
              <a:solidFill>
                <a:srgbClr val="222222"/>
              </a:solidFill>
            </a:endParaRPr>
          </a:p>
          <a:p>
            <a:pPr marL="0" lvl="1" algn="l" fontAlgn="base"/>
            <a:r>
              <a:rPr lang="en-IE" dirty="0">
                <a:solidFill>
                  <a:srgbClr val="222222"/>
                </a:solidFill>
              </a:rPr>
              <a:t>How much time can you set aside to network each month?</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r>
              <a:rPr lang="en-IE" dirty="0">
                <a:hlinkClick r:id="rId2"/>
              </a:rPr>
              <a:t>​</a:t>
            </a:r>
            <a:endParaRPr lang="en-IE" dirty="0"/>
          </a:p>
          <a:p>
            <a:endParaRPr lang="en-US" dirty="0"/>
          </a:p>
        </p:txBody>
      </p:sp>
      <p:pic>
        <p:nvPicPr>
          <p:cNvPr id="12" name="Picture 11" descr="Icon&#10;&#10;Description automatically generated with low confidence">
            <a:extLst>
              <a:ext uri="{FF2B5EF4-FFF2-40B4-BE49-F238E27FC236}">
                <a16:creationId xmlns:a16="http://schemas.microsoft.com/office/drawing/2014/main" id="{0DC83959-6E36-4848-8409-9C642ACC63D8}"/>
              </a:ext>
            </a:extLst>
          </p:cNvPr>
          <p:cNvPicPr>
            <a:picLocks noChangeAspect="1"/>
          </p:cNvPicPr>
          <p:nvPr/>
        </p:nvPicPr>
        <p:blipFill rotWithShape="1">
          <a:blip r:embed="rId3"/>
          <a:srcRect l="12914" t="17479" r="16390" b="26308"/>
          <a:stretch/>
        </p:blipFill>
        <p:spPr>
          <a:xfrm>
            <a:off x="8546202" y="2241971"/>
            <a:ext cx="3300219" cy="1953827"/>
          </a:xfrm>
          <a:prstGeom prst="rect">
            <a:avLst/>
          </a:prstGeom>
        </p:spPr>
      </p:pic>
    </p:spTree>
    <p:extLst>
      <p:ext uri="{BB962C8B-B14F-4D97-AF65-F5344CB8AC3E}">
        <p14:creationId xmlns:p14="http://schemas.microsoft.com/office/powerpoint/2010/main" val="3963563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4" y="824593"/>
            <a:ext cx="6215191" cy="1381662"/>
          </a:xfrm>
        </p:spPr>
        <p:txBody>
          <a:bodyPr>
            <a:normAutofit/>
          </a:bodyPr>
          <a:lstStyle/>
          <a:p>
            <a:pPr fontAlgn="base"/>
            <a:r>
              <a:rPr lang="en-IE" dirty="0">
                <a:solidFill>
                  <a:schemeClr val="bg1"/>
                </a:solidFill>
                <a:highlight>
                  <a:srgbClr val="C54A9A"/>
                </a:highlight>
              </a:rPr>
              <a:t>WATCH</a:t>
            </a:r>
            <a:r>
              <a:rPr lang="en-IE" dirty="0">
                <a:highlight>
                  <a:srgbClr val="C54A9A"/>
                </a:highlight>
              </a:rPr>
              <a:t> </a:t>
            </a:r>
          </a:p>
          <a:p>
            <a:pPr fontAlgn="base"/>
            <a:endParaRPr lang="en-BA" dirty="0"/>
          </a:p>
        </p:txBody>
      </p:sp>
      <p:pic>
        <p:nvPicPr>
          <p:cNvPr id="10" name="Online Media 9" title="Networking tips for introverts">
            <a:hlinkClick r:id="" action="ppaction://media"/>
            <a:extLst>
              <a:ext uri="{FF2B5EF4-FFF2-40B4-BE49-F238E27FC236}">
                <a16:creationId xmlns:a16="http://schemas.microsoft.com/office/drawing/2014/main" id="{2061434E-EA46-4A50-8075-203A7ABD62D2}"/>
              </a:ext>
            </a:extLst>
          </p:cNvPr>
          <p:cNvPicPr>
            <a:picLocks noRot="1" noChangeAspect="1"/>
          </p:cNvPicPr>
          <p:nvPr>
            <a:videoFile r:link="rId1"/>
          </p:nvPr>
        </p:nvPicPr>
        <p:blipFill>
          <a:blip r:embed="rId4"/>
          <a:stretch>
            <a:fillRect/>
          </a:stretch>
        </p:blipFill>
        <p:spPr>
          <a:xfrm>
            <a:off x="304800" y="2808780"/>
            <a:ext cx="4988560" cy="2818536"/>
          </a:xfrm>
          <a:prstGeom prst="rect">
            <a:avLst/>
          </a:prstGeom>
        </p:spPr>
      </p:pic>
      <p:sp>
        <p:nvSpPr>
          <p:cNvPr id="12" name="TextBox 11">
            <a:extLst>
              <a:ext uri="{FF2B5EF4-FFF2-40B4-BE49-F238E27FC236}">
                <a16:creationId xmlns:a16="http://schemas.microsoft.com/office/drawing/2014/main" id="{ADC660B4-2982-46E8-B41C-DF30ED00F57F}"/>
              </a:ext>
            </a:extLst>
          </p:cNvPr>
          <p:cNvSpPr txBox="1"/>
          <p:nvPr/>
        </p:nvSpPr>
        <p:spPr>
          <a:xfrm>
            <a:off x="228939" y="5757610"/>
            <a:ext cx="6116320" cy="369332"/>
          </a:xfrm>
          <a:prstGeom prst="rect">
            <a:avLst/>
          </a:prstGeom>
          <a:noFill/>
        </p:spPr>
        <p:txBody>
          <a:bodyPr wrap="square">
            <a:spAutoFit/>
          </a:bodyPr>
          <a:lstStyle/>
          <a:p>
            <a:r>
              <a:rPr lang="en-IE" dirty="0">
                <a:hlinkClick r:id="rId5"/>
              </a:rPr>
              <a:t>https://youtu.be/7eRyPdlEJ4Y</a:t>
            </a:r>
            <a:r>
              <a:rPr lang="en-IE" dirty="0"/>
              <a:t> </a:t>
            </a:r>
          </a:p>
        </p:txBody>
      </p:sp>
      <p:pic>
        <p:nvPicPr>
          <p:cNvPr id="13" name="Online Media 12" title="10 Simple Ways To Improve Your Networking Skills - How To Network With People Even If You're Shy!">
            <a:hlinkClick r:id="" action="ppaction://media"/>
            <a:extLst>
              <a:ext uri="{FF2B5EF4-FFF2-40B4-BE49-F238E27FC236}">
                <a16:creationId xmlns:a16="http://schemas.microsoft.com/office/drawing/2014/main" id="{189ED205-5709-4CE3-8560-47BDAE255B81}"/>
              </a:ext>
            </a:extLst>
          </p:cNvPr>
          <p:cNvPicPr>
            <a:picLocks noRot="1" noChangeAspect="1"/>
          </p:cNvPicPr>
          <p:nvPr>
            <a:videoFile r:link="rId2"/>
          </p:nvPr>
        </p:nvPicPr>
        <p:blipFill>
          <a:blip r:embed="rId6"/>
          <a:stretch>
            <a:fillRect/>
          </a:stretch>
        </p:blipFill>
        <p:spPr>
          <a:xfrm>
            <a:off x="6585025" y="2808780"/>
            <a:ext cx="4855135" cy="2743151"/>
          </a:xfrm>
          <a:prstGeom prst="rect">
            <a:avLst/>
          </a:prstGeom>
        </p:spPr>
      </p:pic>
      <p:sp>
        <p:nvSpPr>
          <p:cNvPr id="15" name="TextBox 14">
            <a:extLst>
              <a:ext uri="{FF2B5EF4-FFF2-40B4-BE49-F238E27FC236}">
                <a16:creationId xmlns:a16="http://schemas.microsoft.com/office/drawing/2014/main" id="{05CD98DE-D31B-4951-9304-751097739D28}"/>
              </a:ext>
            </a:extLst>
          </p:cNvPr>
          <p:cNvSpPr txBox="1"/>
          <p:nvPr/>
        </p:nvSpPr>
        <p:spPr>
          <a:xfrm>
            <a:off x="6564705" y="5605210"/>
            <a:ext cx="6116320" cy="369332"/>
          </a:xfrm>
          <a:prstGeom prst="rect">
            <a:avLst/>
          </a:prstGeom>
          <a:noFill/>
        </p:spPr>
        <p:txBody>
          <a:bodyPr wrap="square">
            <a:spAutoFit/>
          </a:bodyPr>
          <a:lstStyle/>
          <a:p>
            <a:r>
              <a:rPr lang="en-IE" dirty="0">
                <a:hlinkClick r:id="rId7"/>
              </a:rPr>
              <a:t>https://youtu.be/E5xTbn6OnAA</a:t>
            </a:r>
            <a:r>
              <a:rPr lang="en-IE" dirty="0"/>
              <a:t> </a:t>
            </a:r>
          </a:p>
        </p:txBody>
      </p:sp>
      <p:sp>
        <p:nvSpPr>
          <p:cNvPr id="17" name="TextBox 16">
            <a:extLst>
              <a:ext uri="{FF2B5EF4-FFF2-40B4-BE49-F238E27FC236}">
                <a16:creationId xmlns:a16="http://schemas.microsoft.com/office/drawing/2014/main" id="{2929BBFD-DBC6-4AC7-AF94-4D46B797BDA6}"/>
              </a:ext>
            </a:extLst>
          </p:cNvPr>
          <p:cNvSpPr txBox="1"/>
          <p:nvPr/>
        </p:nvSpPr>
        <p:spPr>
          <a:xfrm>
            <a:off x="304800" y="2309154"/>
            <a:ext cx="6360160" cy="369332"/>
          </a:xfrm>
          <a:prstGeom prst="rect">
            <a:avLst/>
          </a:prstGeom>
          <a:noFill/>
        </p:spPr>
        <p:txBody>
          <a:bodyPr wrap="square">
            <a:spAutoFit/>
          </a:bodyPr>
          <a:lstStyle/>
          <a:p>
            <a:pPr fontAlgn="base"/>
            <a:r>
              <a:rPr lang="en-IE" dirty="0">
                <a:latin typeface="Roboto"/>
              </a:rPr>
              <a:t>3 n</a:t>
            </a:r>
            <a:r>
              <a:rPr lang="en-IE" b="0" i="0" dirty="0">
                <a:effectLst/>
                <a:latin typeface="Roboto"/>
              </a:rPr>
              <a:t>etworking tips for introverts</a:t>
            </a:r>
          </a:p>
        </p:txBody>
      </p:sp>
      <p:sp>
        <p:nvSpPr>
          <p:cNvPr id="19" name="TextBox 18">
            <a:extLst>
              <a:ext uri="{FF2B5EF4-FFF2-40B4-BE49-F238E27FC236}">
                <a16:creationId xmlns:a16="http://schemas.microsoft.com/office/drawing/2014/main" id="{7B340CDE-421A-4A55-98E5-C2407D9E8105}"/>
              </a:ext>
            </a:extLst>
          </p:cNvPr>
          <p:cNvSpPr txBox="1"/>
          <p:nvPr/>
        </p:nvSpPr>
        <p:spPr>
          <a:xfrm>
            <a:off x="6564705" y="1808313"/>
            <a:ext cx="5232400" cy="923330"/>
          </a:xfrm>
          <a:prstGeom prst="rect">
            <a:avLst/>
          </a:prstGeom>
          <a:noFill/>
        </p:spPr>
        <p:txBody>
          <a:bodyPr wrap="square">
            <a:spAutoFit/>
          </a:bodyPr>
          <a:lstStyle/>
          <a:p>
            <a:pPr algn="l"/>
            <a:r>
              <a:rPr lang="en-GB" b="0" i="0" u="none" strike="noStrike" dirty="0">
                <a:solidFill>
                  <a:srgbClr val="111111"/>
                </a:solidFill>
                <a:effectLst/>
                <a:latin typeface="segoe ui" panose="020B0502040204020203" pitchFamily="34" charset="0"/>
              </a:rPr>
              <a:t>10 Simple Ways To Improve Your Networking Skills - How To Network With People Even If You're Shy!</a:t>
            </a:r>
            <a:endParaRPr lang="en-GB" b="0" i="0" dirty="0">
              <a:solidFill>
                <a:srgbClr val="666666"/>
              </a:solidFill>
              <a:effectLst/>
              <a:latin typeface="Roboto"/>
            </a:endParaRPr>
          </a:p>
        </p:txBody>
      </p:sp>
    </p:spTree>
    <p:extLst>
      <p:ext uri="{BB962C8B-B14F-4D97-AF65-F5344CB8AC3E}">
        <p14:creationId xmlns:p14="http://schemas.microsoft.com/office/powerpoint/2010/main" val="414509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377075" y="133762"/>
            <a:ext cx="10373491" cy="1381662"/>
          </a:xfrm>
        </p:spPr>
        <p:txBody>
          <a:bodyPr>
            <a:normAutofit/>
          </a:bodyPr>
          <a:lstStyle/>
          <a:p>
            <a:pPr fontAlgn="base"/>
            <a:r>
              <a:rPr lang="en-IE" dirty="0">
                <a:solidFill>
                  <a:schemeClr val="bg1"/>
                </a:solidFill>
                <a:highlight>
                  <a:srgbClr val="C54A9A"/>
                </a:highlight>
              </a:rPr>
              <a:t>FOR DEEPER LEARNING, </a:t>
            </a:r>
          </a:p>
          <a:p>
            <a:pPr fontAlgn="base"/>
            <a:r>
              <a:rPr lang="en-IE" dirty="0">
                <a:solidFill>
                  <a:schemeClr val="bg1"/>
                </a:solidFill>
                <a:highlight>
                  <a:srgbClr val="C54A9A"/>
                </a:highlight>
              </a:rPr>
              <a:t>THE DIFFERENCE IN FEMALE NETWORKING </a:t>
            </a:r>
            <a:r>
              <a:rPr lang="en-IE" dirty="0">
                <a:highlight>
                  <a:srgbClr val="C54A9A"/>
                </a:highlight>
              </a:rPr>
              <a:t> </a:t>
            </a:r>
          </a:p>
          <a:p>
            <a:pPr fontAlgn="base"/>
            <a:endParaRPr lang="en-BA" dirty="0"/>
          </a:p>
        </p:txBody>
      </p:sp>
      <p:sp>
        <p:nvSpPr>
          <p:cNvPr id="11" name="TextBox 10">
            <a:extLst>
              <a:ext uri="{FF2B5EF4-FFF2-40B4-BE49-F238E27FC236}">
                <a16:creationId xmlns:a16="http://schemas.microsoft.com/office/drawing/2014/main" id="{ABEBC2B9-3FB7-4923-A53A-9C1DC67D891D}"/>
              </a:ext>
            </a:extLst>
          </p:cNvPr>
          <p:cNvSpPr txBox="1"/>
          <p:nvPr/>
        </p:nvSpPr>
        <p:spPr>
          <a:xfrm>
            <a:off x="1493980" y="1568306"/>
            <a:ext cx="6095540" cy="646331"/>
          </a:xfrm>
          <a:prstGeom prst="rect">
            <a:avLst/>
          </a:prstGeom>
          <a:noFill/>
        </p:spPr>
        <p:txBody>
          <a:bodyPr wrap="square">
            <a:spAutoFit/>
          </a:bodyPr>
          <a:lstStyle/>
          <a:p>
            <a:r>
              <a:rPr lang="en-GB" dirty="0">
                <a:solidFill>
                  <a:schemeClr val="bg1"/>
                </a:solidFill>
                <a:highlight>
                  <a:srgbClr val="C54A9A"/>
                </a:highlight>
                <a:hlinkClick r:id="rId2">
                  <a:extLst>
                    <a:ext uri="{A12FA001-AC4F-418D-AE19-62706E023703}">
                      <ahyp:hlinkClr xmlns:ahyp="http://schemas.microsoft.com/office/drawing/2018/hyperlinkcolor" val="tx"/>
                    </a:ext>
                  </a:extLst>
                </a:hlinkClick>
              </a:rPr>
              <a:t>READ  </a:t>
            </a:r>
            <a:r>
              <a:rPr lang="en-GB" dirty="0">
                <a:solidFill>
                  <a:srgbClr val="0563C1"/>
                </a:solidFill>
                <a:hlinkClick r:id="rId2">
                  <a:extLst>
                    <a:ext uri="{A12FA001-AC4F-418D-AE19-62706E023703}">
                      <ahyp:hlinkClr xmlns:ahyp="http://schemas.microsoft.com/office/drawing/2018/hyperlinkcolor" val="tx"/>
                    </a:ext>
                  </a:extLst>
                </a:hlinkClick>
              </a:rPr>
              <a:t> Why Women Need To Network Differently Than Men To Get Ahead (forbes.com)</a:t>
            </a:r>
            <a:endParaRPr lang="en-IE" dirty="0"/>
          </a:p>
        </p:txBody>
      </p:sp>
      <p:sp>
        <p:nvSpPr>
          <p:cNvPr id="14" name="TextBox 13">
            <a:extLst>
              <a:ext uri="{FF2B5EF4-FFF2-40B4-BE49-F238E27FC236}">
                <a16:creationId xmlns:a16="http://schemas.microsoft.com/office/drawing/2014/main" id="{6ABB7301-2720-4843-BC56-A2844D8D2797}"/>
              </a:ext>
            </a:extLst>
          </p:cNvPr>
          <p:cNvSpPr txBox="1"/>
          <p:nvPr/>
        </p:nvSpPr>
        <p:spPr>
          <a:xfrm>
            <a:off x="223425" y="2399599"/>
            <a:ext cx="7772496" cy="4154984"/>
          </a:xfrm>
          <a:prstGeom prst="rect">
            <a:avLst/>
          </a:prstGeom>
          <a:noFill/>
        </p:spPr>
        <p:txBody>
          <a:bodyPr wrap="square">
            <a:spAutoFit/>
          </a:bodyPr>
          <a:lstStyle/>
          <a:p>
            <a:pPr marL="342900" indent="-342900">
              <a:buFont typeface="Arial" panose="020B0604020202020204" pitchFamily="34" charset="0"/>
              <a:buChar char="•"/>
            </a:pPr>
            <a:r>
              <a:rPr lang="en-GB" sz="2200" dirty="0">
                <a:solidFill>
                  <a:srgbClr val="333333"/>
                </a:solidFill>
              </a:rPr>
              <a:t>W</a:t>
            </a:r>
            <a:r>
              <a:rPr lang="en-GB" sz="2200" b="0" i="0" dirty="0">
                <a:solidFill>
                  <a:srgbClr val="333333"/>
                </a:solidFill>
                <a:effectLst/>
              </a:rPr>
              <a:t>omen are more focused on building long-term personal connections or friendships. </a:t>
            </a:r>
          </a:p>
          <a:p>
            <a:pPr marL="342900" indent="-342900">
              <a:buFont typeface="Arial" panose="020B0604020202020204" pitchFamily="34" charset="0"/>
              <a:buChar char="•"/>
            </a:pPr>
            <a:r>
              <a:rPr lang="en-GB" sz="2200" b="0" i="0" dirty="0">
                <a:solidFill>
                  <a:srgbClr val="333333"/>
                </a:solidFill>
                <a:effectLst/>
              </a:rPr>
              <a:t>Women often make contacts through people they know and tend to form smaller, deeper networks based on trust. </a:t>
            </a:r>
          </a:p>
          <a:p>
            <a:pPr marL="342900" indent="-342900">
              <a:buFont typeface="Arial" panose="020B0604020202020204" pitchFamily="34" charset="0"/>
              <a:buChar char="•"/>
            </a:pPr>
            <a:r>
              <a:rPr lang="en-GB" sz="2200" b="0" i="0" dirty="0">
                <a:solidFill>
                  <a:srgbClr val="333333"/>
                </a:solidFill>
                <a:effectLst/>
              </a:rPr>
              <a:t>They also frequently seek advice for both personal and professional needs. </a:t>
            </a:r>
          </a:p>
          <a:p>
            <a:pPr marL="342900" indent="-342900">
              <a:buFont typeface="Arial" panose="020B0604020202020204" pitchFamily="34" charset="0"/>
              <a:buChar char="•"/>
            </a:pPr>
            <a:r>
              <a:rPr lang="en-GB" sz="2200" b="0" i="0" dirty="0">
                <a:solidFill>
                  <a:srgbClr val="333333"/>
                </a:solidFill>
                <a:effectLst/>
              </a:rPr>
              <a:t>In contrast to men, women generally hesitate to ask for what they want out of a networking interaction. Instead, they think about what they can do for the other person first. </a:t>
            </a:r>
          </a:p>
          <a:p>
            <a:pPr marL="342900" indent="-342900">
              <a:buFont typeface="Arial" panose="020B0604020202020204" pitchFamily="34" charset="0"/>
              <a:buChar char="•"/>
            </a:pPr>
            <a:r>
              <a:rPr lang="en-GB" sz="2200" b="0" i="0" dirty="0">
                <a:solidFill>
                  <a:srgbClr val="333333"/>
                </a:solidFill>
                <a:effectLst/>
              </a:rPr>
              <a:t>Many women don’t want to attend events after work, because they want to get home to be with their families (</a:t>
            </a:r>
            <a:r>
              <a:rPr lang="en-GB" sz="2200" dirty="0">
                <a:solidFill>
                  <a:srgbClr val="333333"/>
                </a:solidFill>
              </a:rPr>
              <a:t>the majority of </a:t>
            </a:r>
            <a:r>
              <a:rPr lang="en-GB" sz="2200" b="0" i="0" dirty="0">
                <a:solidFill>
                  <a:srgbClr val="333333"/>
                </a:solidFill>
                <a:effectLst/>
              </a:rPr>
              <a:t>women are still the primary caregivers). </a:t>
            </a:r>
            <a:endParaRPr lang="en-IE" sz="2200" dirty="0"/>
          </a:p>
        </p:txBody>
      </p:sp>
    </p:spTree>
    <p:extLst>
      <p:ext uri="{BB962C8B-B14F-4D97-AF65-F5344CB8AC3E}">
        <p14:creationId xmlns:p14="http://schemas.microsoft.com/office/powerpoint/2010/main" val="30117089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377075" y="133762"/>
            <a:ext cx="10373491" cy="1381662"/>
          </a:xfrm>
        </p:spPr>
        <p:txBody>
          <a:bodyPr>
            <a:normAutofit/>
          </a:bodyPr>
          <a:lstStyle/>
          <a:p>
            <a:pPr fontAlgn="base"/>
            <a:r>
              <a:rPr lang="en-IE" dirty="0">
                <a:solidFill>
                  <a:schemeClr val="bg1"/>
                </a:solidFill>
                <a:highlight>
                  <a:srgbClr val="C54A9A"/>
                </a:highlight>
              </a:rPr>
              <a:t>FOR DEEPER LEARNING, </a:t>
            </a:r>
          </a:p>
          <a:p>
            <a:pPr fontAlgn="base"/>
            <a:r>
              <a:rPr lang="en-IE" dirty="0">
                <a:solidFill>
                  <a:schemeClr val="bg1"/>
                </a:solidFill>
                <a:highlight>
                  <a:srgbClr val="C54A9A"/>
                </a:highlight>
              </a:rPr>
              <a:t>THE DIFFERENCE IN FEMALE NETWORKING </a:t>
            </a:r>
            <a:r>
              <a:rPr lang="en-IE" dirty="0">
                <a:highlight>
                  <a:srgbClr val="C54A9A"/>
                </a:highlight>
              </a:rPr>
              <a:t> </a:t>
            </a:r>
          </a:p>
          <a:p>
            <a:pPr fontAlgn="base"/>
            <a:endParaRPr lang="en-BA" dirty="0"/>
          </a:p>
        </p:txBody>
      </p:sp>
      <p:sp>
        <p:nvSpPr>
          <p:cNvPr id="11" name="TextBox 10">
            <a:extLst>
              <a:ext uri="{FF2B5EF4-FFF2-40B4-BE49-F238E27FC236}">
                <a16:creationId xmlns:a16="http://schemas.microsoft.com/office/drawing/2014/main" id="{ABEBC2B9-3FB7-4923-A53A-9C1DC67D891D}"/>
              </a:ext>
            </a:extLst>
          </p:cNvPr>
          <p:cNvSpPr txBox="1"/>
          <p:nvPr/>
        </p:nvSpPr>
        <p:spPr>
          <a:xfrm>
            <a:off x="1493980" y="1568306"/>
            <a:ext cx="6095540" cy="646331"/>
          </a:xfrm>
          <a:prstGeom prst="rect">
            <a:avLst/>
          </a:prstGeom>
          <a:noFill/>
        </p:spPr>
        <p:txBody>
          <a:bodyPr wrap="square">
            <a:spAutoFit/>
          </a:bodyPr>
          <a:lstStyle/>
          <a:p>
            <a:r>
              <a:rPr lang="en-GB" dirty="0">
                <a:solidFill>
                  <a:schemeClr val="bg1"/>
                </a:solidFill>
                <a:highlight>
                  <a:srgbClr val="C54A9A"/>
                </a:highlight>
                <a:hlinkClick r:id="rId2">
                  <a:extLst>
                    <a:ext uri="{A12FA001-AC4F-418D-AE19-62706E023703}">
                      <ahyp:hlinkClr xmlns:ahyp="http://schemas.microsoft.com/office/drawing/2018/hyperlinkcolor" val="tx"/>
                    </a:ext>
                  </a:extLst>
                </a:hlinkClick>
              </a:rPr>
              <a:t>READ </a:t>
            </a:r>
            <a:r>
              <a:rPr lang="en-GB" dirty="0">
                <a:hlinkClick r:id="rId3"/>
              </a:rPr>
              <a:t>How Women Network Differently Than Men - Small Business BC</a:t>
            </a:r>
            <a:endParaRPr lang="en-IE" dirty="0"/>
          </a:p>
        </p:txBody>
      </p:sp>
      <p:sp>
        <p:nvSpPr>
          <p:cNvPr id="14" name="TextBox 13">
            <a:extLst>
              <a:ext uri="{FF2B5EF4-FFF2-40B4-BE49-F238E27FC236}">
                <a16:creationId xmlns:a16="http://schemas.microsoft.com/office/drawing/2014/main" id="{6ABB7301-2720-4843-BC56-A2844D8D2797}"/>
              </a:ext>
            </a:extLst>
          </p:cNvPr>
          <p:cNvSpPr txBox="1"/>
          <p:nvPr/>
        </p:nvSpPr>
        <p:spPr>
          <a:xfrm>
            <a:off x="223425" y="2399599"/>
            <a:ext cx="7772496" cy="4524315"/>
          </a:xfrm>
          <a:prstGeom prst="rect">
            <a:avLst/>
          </a:prstGeom>
          <a:noFill/>
        </p:spPr>
        <p:txBody>
          <a:bodyPr wrap="square">
            <a:spAutoFit/>
          </a:bodyPr>
          <a:lstStyle/>
          <a:p>
            <a:pPr marL="342900" indent="-342900">
              <a:buFont typeface="Arial" panose="020B0604020202020204" pitchFamily="34" charset="0"/>
              <a:buChar char="•"/>
            </a:pPr>
            <a:r>
              <a:rPr lang="en-GB" sz="2200" b="0" i="0" dirty="0">
                <a:solidFill>
                  <a:srgbClr val="000000"/>
                </a:solidFill>
                <a:effectLst/>
                <a:latin typeface="Gotham SSm A"/>
              </a:rPr>
              <a:t>Men generally go into networking opportunities with more clarity of what they want to achieve and with focus solely on their professional needs. </a:t>
            </a:r>
          </a:p>
          <a:p>
            <a:pPr marL="342900" indent="-342900">
              <a:buFont typeface="Arial" panose="020B0604020202020204" pitchFamily="34" charset="0"/>
              <a:buChar char="•"/>
            </a:pPr>
            <a:r>
              <a:rPr lang="en-GB" sz="2200" b="1" i="0" dirty="0">
                <a:solidFill>
                  <a:srgbClr val="1EB3DD"/>
                </a:solidFill>
                <a:effectLst/>
                <a:latin typeface="Gotham SSm A"/>
              </a:rPr>
              <a:t>Women Connect on Multiple Levels: </a:t>
            </a:r>
            <a:r>
              <a:rPr lang="en-GB" sz="2200" b="0" i="0" dirty="0">
                <a:solidFill>
                  <a:srgbClr val="000000"/>
                </a:solidFill>
                <a:effectLst/>
                <a:latin typeface="Gotham SSm A"/>
              </a:rPr>
              <a:t>While many of the women are interested in learning more about business and how to improve their own, they also want to share the personal challenges they face in running both a business and maintaining family at the same time. A large component in networking is the process of women creating connections with each other.</a:t>
            </a:r>
          </a:p>
          <a:p>
            <a:pPr marL="342900" indent="-342900">
              <a:buFont typeface="Arial" panose="020B0604020202020204" pitchFamily="34" charset="0"/>
              <a:buChar char="•"/>
            </a:pPr>
            <a:r>
              <a:rPr lang="en-GB" sz="2200" b="0" i="0" dirty="0">
                <a:solidFill>
                  <a:srgbClr val="000000"/>
                </a:solidFill>
                <a:effectLst/>
                <a:latin typeface="Gotham SSm A"/>
              </a:rPr>
              <a:t>In a women’s networking group, women feel safe to express how they FEEL about their work/life challenges and look to other women with similar experiences for support and advice. </a:t>
            </a:r>
          </a:p>
          <a:p>
            <a:pPr algn="l"/>
            <a:endParaRPr lang="en-IE" sz="2200" dirty="0"/>
          </a:p>
        </p:txBody>
      </p:sp>
    </p:spTree>
    <p:extLst>
      <p:ext uri="{BB962C8B-B14F-4D97-AF65-F5344CB8AC3E}">
        <p14:creationId xmlns:p14="http://schemas.microsoft.com/office/powerpoint/2010/main" val="40166833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377075" y="133762"/>
            <a:ext cx="10373491" cy="1381662"/>
          </a:xfrm>
        </p:spPr>
        <p:txBody>
          <a:bodyPr>
            <a:normAutofit/>
          </a:bodyPr>
          <a:lstStyle/>
          <a:p>
            <a:pPr fontAlgn="base"/>
            <a:r>
              <a:rPr lang="en-IE" dirty="0">
                <a:solidFill>
                  <a:schemeClr val="bg1"/>
                </a:solidFill>
                <a:highlight>
                  <a:srgbClr val="C54A9A"/>
                </a:highlight>
              </a:rPr>
              <a:t>FOR DEEPER LEARNING, </a:t>
            </a:r>
          </a:p>
          <a:p>
            <a:pPr fontAlgn="base"/>
            <a:r>
              <a:rPr lang="en-IE" dirty="0">
                <a:solidFill>
                  <a:schemeClr val="bg1"/>
                </a:solidFill>
                <a:highlight>
                  <a:srgbClr val="C54A9A"/>
                </a:highlight>
              </a:rPr>
              <a:t>THE DIFFERENCE IN FEMALE NETWORKING </a:t>
            </a:r>
            <a:r>
              <a:rPr lang="en-IE" dirty="0">
                <a:highlight>
                  <a:srgbClr val="C54A9A"/>
                </a:highlight>
              </a:rPr>
              <a:t> </a:t>
            </a:r>
          </a:p>
          <a:p>
            <a:pPr fontAlgn="base"/>
            <a:endParaRPr lang="en-BA" dirty="0"/>
          </a:p>
        </p:txBody>
      </p:sp>
      <p:sp>
        <p:nvSpPr>
          <p:cNvPr id="11" name="TextBox 10">
            <a:extLst>
              <a:ext uri="{FF2B5EF4-FFF2-40B4-BE49-F238E27FC236}">
                <a16:creationId xmlns:a16="http://schemas.microsoft.com/office/drawing/2014/main" id="{ABEBC2B9-3FB7-4923-A53A-9C1DC67D891D}"/>
              </a:ext>
            </a:extLst>
          </p:cNvPr>
          <p:cNvSpPr txBox="1"/>
          <p:nvPr/>
        </p:nvSpPr>
        <p:spPr>
          <a:xfrm>
            <a:off x="1493980" y="1568306"/>
            <a:ext cx="6095540" cy="646331"/>
          </a:xfrm>
          <a:prstGeom prst="rect">
            <a:avLst/>
          </a:prstGeom>
          <a:noFill/>
        </p:spPr>
        <p:txBody>
          <a:bodyPr wrap="square">
            <a:spAutoFit/>
          </a:bodyPr>
          <a:lstStyle/>
          <a:p>
            <a:r>
              <a:rPr lang="en-GB" dirty="0">
                <a:solidFill>
                  <a:schemeClr val="bg1"/>
                </a:solidFill>
                <a:highlight>
                  <a:srgbClr val="C54A9A"/>
                </a:highlight>
                <a:hlinkClick r:id="rId2">
                  <a:extLst>
                    <a:ext uri="{A12FA001-AC4F-418D-AE19-62706E023703}">
                      <ahyp:hlinkClr xmlns:ahyp="http://schemas.microsoft.com/office/drawing/2018/hyperlinkcolor" val="tx"/>
                    </a:ext>
                  </a:extLst>
                </a:hlinkClick>
              </a:rPr>
              <a:t>READ </a:t>
            </a:r>
            <a:r>
              <a:rPr lang="en-GB" dirty="0">
                <a:hlinkClick r:id="rId3"/>
              </a:rPr>
              <a:t>How Women Network Differently Than Men - Small Business BC</a:t>
            </a:r>
            <a:endParaRPr lang="en-IE" dirty="0"/>
          </a:p>
        </p:txBody>
      </p:sp>
      <p:sp>
        <p:nvSpPr>
          <p:cNvPr id="14" name="TextBox 13">
            <a:extLst>
              <a:ext uri="{FF2B5EF4-FFF2-40B4-BE49-F238E27FC236}">
                <a16:creationId xmlns:a16="http://schemas.microsoft.com/office/drawing/2014/main" id="{6ABB7301-2720-4843-BC56-A2844D8D2797}"/>
              </a:ext>
            </a:extLst>
          </p:cNvPr>
          <p:cNvSpPr txBox="1"/>
          <p:nvPr/>
        </p:nvSpPr>
        <p:spPr>
          <a:xfrm>
            <a:off x="223425" y="2399599"/>
            <a:ext cx="7772496" cy="4985980"/>
          </a:xfrm>
          <a:prstGeom prst="rect">
            <a:avLst/>
          </a:prstGeom>
          <a:noFill/>
        </p:spPr>
        <p:txBody>
          <a:bodyPr wrap="square">
            <a:spAutoFit/>
          </a:bodyPr>
          <a:lstStyle/>
          <a:p>
            <a:pPr marL="342900" indent="-342900" algn="l">
              <a:buFont typeface="Arial" panose="020B0604020202020204" pitchFamily="34" charset="0"/>
              <a:buChar char="•"/>
            </a:pPr>
            <a:r>
              <a:rPr lang="en-GB" sz="2200" b="1" i="0" dirty="0">
                <a:solidFill>
                  <a:srgbClr val="1EB3DD"/>
                </a:solidFill>
                <a:effectLst/>
              </a:rPr>
              <a:t>Women are Wired to Connect</a:t>
            </a:r>
          </a:p>
          <a:p>
            <a:pPr algn="l"/>
            <a:r>
              <a:rPr lang="en-GB" sz="2200" b="0" i="0" dirty="0">
                <a:solidFill>
                  <a:srgbClr val="000000"/>
                </a:solidFill>
                <a:effectLst/>
              </a:rPr>
              <a:t>Women are wired to connect and can be natural networkers. Typically  women want to see other women succeed. While they do acknowledge competitors, they prefer to build capacity over competition. In some cases women try to work with their competitors, finding ways in which the two businesses can align to mutual benefit.</a:t>
            </a:r>
          </a:p>
          <a:p>
            <a:pPr marL="342900" indent="-342900">
              <a:buFont typeface="Arial" panose="020B0604020202020204" pitchFamily="34" charset="0"/>
              <a:buChar char="•"/>
            </a:pPr>
            <a:r>
              <a:rPr lang="en-GB" sz="2200" b="1" dirty="0">
                <a:solidFill>
                  <a:srgbClr val="1EB3DD"/>
                </a:solidFill>
              </a:rPr>
              <a:t>The Queen Bee is Not a Networker</a:t>
            </a:r>
          </a:p>
          <a:p>
            <a:pPr algn="l"/>
            <a:r>
              <a:rPr lang="en-GB" sz="2200" b="0" i="0" dirty="0">
                <a:solidFill>
                  <a:srgbClr val="000000"/>
                </a:solidFill>
                <a:effectLst/>
              </a:rPr>
              <a:t>Women are generally still fighting to define their place in the world of business. By connecting and networking with peers they are validating their important role and also beating the loneliness that can come from being a woman in business.</a:t>
            </a:r>
          </a:p>
          <a:p>
            <a:pPr algn="l"/>
            <a:r>
              <a:rPr lang="en-GB" sz="2400" b="0" i="0" dirty="0">
                <a:solidFill>
                  <a:srgbClr val="000000"/>
                </a:solidFill>
                <a:effectLst/>
                <a:latin typeface="Gotham SSm A"/>
              </a:rPr>
              <a:t> </a:t>
            </a:r>
          </a:p>
          <a:p>
            <a:endParaRPr lang="en-IE" sz="2200" dirty="0"/>
          </a:p>
        </p:txBody>
      </p:sp>
    </p:spTree>
    <p:extLst>
      <p:ext uri="{BB962C8B-B14F-4D97-AF65-F5344CB8AC3E}">
        <p14:creationId xmlns:p14="http://schemas.microsoft.com/office/powerpoint/2010/main" val="1114670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785664"/>
            <a:ext cx="6215191" cy="1381662"/>
          </a:xfrm>
        </p:spPr>
        <p:txBody>
          <a:bodyPr>
            <a:normAutofit/>
          </a:bodyPr>
          <a:lstStyle/>
          <a:p>
            <a:pPr fontAlgn="base"/>
            <a:r>
              <a:rPr lang="en-IE" dirty="0"/>
              <a:t>Overcoming barriers to networking</a:t>
            </a:r>
            <a:endParaRPr lang="en-BA" dirty="0"/>
          </a:p>
        </p:txBody>
      </p:sp>
      <p:sp>
        <p:nvSpPr>
          <p:cNvPr id="6" name="Text Placeholder 5"/>
          <p:cNvSpPr>
            <a:spLocks noGrp="1"/>
          </p:cNvSpPr>
          <p:nvPr>
            <p:ph type="body" sz="quarter" idx="14"/>
          </p:nvPr>
        </p:nvSpPr>
        <p:spPr>
          <a:xfrm>
            <a:off x="1639835" y="2025647"/>
            <a:ext cx="5745702" cy="3644887"/>
          </a:xfrm>
        </p:spPr>
        <p:txBody>
          <a:bodyPr/>
          <a:lstStyle/>
          <a:p>
            <a:pPr fontAlgn="base"/>
            <a:r>
              <a:rPr lang="en-BA" dirty="0"/>
              <a:t>Networking sometimes has negative connotations reflecting suspicion about the motives behind it. </a:t>
            </a:r>
            <a:endParaRPr lang="en-IE" dirty="0"/>
          </a:p>
          <a:p>
            <a:pPr fontAlgn="base"/>
            <a:endParaRPr lang="en-IE" dirty="0"/>
          </a:p>
          <a:p>
            <a:pPr fontAlgn="base"/>
            <a:r>
              <a:rPr lang="en-BA" dirty="0"/>
              <a:t>You may have heard people make comments such as ‘</a:t>
            </a:r>
            <a:r>
              <a:rPr lang="en-BA" i="1" dirty="0"/>
              <a:t>the old boys’ network</a:t>
            </a:r>
            <a:r>
              <a:rPr lang="en-BA" dirty="0"/>
              <a:t>’ which is an obvious challenge to female migrant </a:t>
            </a:r>
            <a:r>
              <a:rPr lang="en-IE" dirty="0"/>
              <a:t>entrepreneurs,</a:t>
            </a:r>
            <a:r>
              <a:rPr lang="en-BA" dirty="0"/>
              <a:t> but </a:t>
            </a:r>
            <a:r>
              <a:rPr lang="en-IE" dirty="0"/>
              <a:t>new types of networks and new ways of networking have emerged that mean that the accessibility of networking is increasing all the time. </a:t>
            </a:r>
            <a:endParaRPr lang="en-BA" dirty="0"/>
          </a:p>
          <a:p>
            <a:endParaRPr lang="en-US" dirty="0"/>
          </a:p>
        </p:txBody>
      </p:sp>
      <p:grpSp>
        <p:nvGrpSpPr>
          <p:cNvPr id="4" name="Group 3">
            <a:extLst>
              <a:ext uri="{FF2B5EF4-FFF2-40B4-BE49-F238E27FC236}">
                <a16:creationId xmlns:a16="http://schemas.microsoft.com/office/drawing/2014/main" id="{B5080345-89EF-4F07-9C22-154134A3AAD5}"/>
              </a:ext>
            </a:extLst>
          </p:cNvPr>
          <p:cNvGrpSpPr/>
          <p:nvPr/>
        </p:nvGrpSpPr>
        <p:grpSpPr>
          <a:xfrm>
            <a:off x="8554720" y="2566780"/>
            <a:ext cx="2582385" cy="2005220"/>
            <a:chOff x="2543812" y="650978"/>
            <a:chExt cx="1593053" cy="1254125"/>
          </a:xfrm>
        </p:grpSpPr>
        <p:pic>
          <p:nvPicPr>
            <p:cNvPr id="7" name="Picture 6" descr="Icon&#10;&#10;Description automatically generated">
              <a:extLst>
                <a:ext uri="{FF2B5EF4-FFF2-40B4-BE49-F238E27FC236}">
                  <a16:creationId xmlns:a16="http://schemas.microsoft.com/office/drawing/2014/main" id="{A7903967-E58F-4129-BED6-E1D4978F0657}"/>
                </a:ext>
              </a:extLst>
            </p:cNvPr>
            <p:cNvPicPr>
              <a:picLocks noChangeAspect="1"/>
            </p:cNvPicPr>
            <p:nvPr/>
          </p:nvPicPr>
          <p:blipFill>
            <a:blip r:embed="rId2"/>
            <a:stretch>
              <a:fillRect/>
            </a:stretch>
          </p:blipFill>
          <p:spPr>
            <a:xfrm>
              <a:off x="2543812" y="650978"/>
              <a:ext cx="1593053" cy="1254125"/>
            </a:xfrm>
            <a:prstGeom prst="rect">
              <a:avLst/>
            </a:prstGeom>
          </p:spPr>
        </p:pic>
        <p:pic>
          <p:nvPicPr>
            <p:cNvPr id="8" name="Picture 7" descr="Icon&#10;&#10;Description automatically generated">
              <a:extLst>
                <a:ext uri="{FF2B5EF4-FFF2-40B4-BE49-F238E27FC236}">
                  <a16:creationId xmlns:a16="http://schemas.microsoft.com/office/drawing/2014/main" id="{DAECDA22-F051-4E8F-92B6-850EA06B1914}"/>
                </a:ext>
              </a:extLst>
            </p:cNvPr>
            <p:cNvPicPr>
              <a:picLocks noChangeAspect="1"/>
            </p:cNvPicPr>
            <p:nvPr/>
          </p:nvPicPr>
          <p:blipFill>
            <a:blip r:embed="rId3"/>
            <a:stretch>
              <a:fillRect/>
            </a:stretch>
          </p:blipFill>
          <p:spPr>
            <a:xfrm>
              <a:off x="2671897" y="791866"/>
              <a:ext cx="257439" cy="280760"/>
            </a:xfrm>
            <a:prstGeom prst="rect">
              <a:avLst/>
            </a:prstGeom>
          </p:spPr>
        </p:pic>
        <p:pic>
          <p:nvPicPr>
            <p:cNvPr id="9" name="Picture 8" descr="Icon&#10;&#10;Description automatically generated">
              <a:extLst>
                <a:ext uri="{FF2B5EF4-FFF2-40B4-BE49-F238E27FC236}">
                  <a16:creationId xmlns:a16="http://schemas.microsoft.com/office/drawing/2014/main" id="{9BC07910-D9DA-48E4-B5B0-AFBAABE13CA8}"/>
                </a:ext>
              </a:extLst>
            </p:cNvPr>
            <p:cNvPicPr>
              <a:picLocks noChangeAspect="1"/>
            </p:cNvPicPr>
            <p:nvPr/>
          </p:nvPicPr>
          <p:blipFill>
            <a:blip r:embed="rId3"/>
            <a:stretch>
              <a:fillRect/>
            </a:stretch>
          </p:blipFill>
          <p:spPr>
            <a:xfrm flipH="1">
              <a:off x="3792051" y="651162"/>
              <a:ext cx="276357" cy="301393"/>
            </a:xfrm>
            <a:prstGeom prst="rect">
              <a:avLst/>
            </a:prstGeom>
          </p:spPr>
        </p:pic>
      </p:grpSp>
    </p:spTree>
    <p:extLst>
      <p:ext uri="{BB962C8B-B14F-4D97-AF65-F5344CB8AC3E}">
        <p14:creationId xmlns:p14="http://schemas.microsoft.com/office/powerpoint/2010/main" val="555823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6096000" y="1935234"/>
            <a:ext cx="5597557" cy="697353"/>
          </a:xfrm>
        </p:spPr>
        <p:txBody>
          <a:bodyPr/>
          <a:lstStyle/>
          <a:p>
            <a:pPr fontAlgn="base"/>
            <a:r>
              <a:rPr lang="en-BA" dirty="0"/>
              <a:t>RELEVANT EUROPEAN NETWORKS FOR </a:t>
            </a:r>
            <a:br>
              <a:rPr lang="en-BA" dirty="0"/>
            </a:br>
            <a:r>
              <a:rPr lang="en-BA" dirty="0"/>
              <a:t>FEMALE ENTREPRENEURS</a:t>
            </a:r>
          </a:p>
        </p:txBody>
      </p:sp>
      <p:pic>
        <p:nvPicPr>
          <p:cNvPr id="4" name="Picture Placeholder 3" descr="A picture containing text, silhouette&#10;&#10;Description automatically generated">
            <a:extLst>
              <a:ext uri="{FF2B5EF4-FFF2-40B4-BE49-F238E27FC236}">
                <a16:creationId xmlns:a16="http://schemas.microsoft.com/office/drawing/2014/main" id="{E3EEE446-4204-4DE4-BE8A-3FBCE1041BF4}"/>
              </a:ext>
            </a:extLst>
          </p:cNvPr>
          <p:cNvPicPr>
            <a:picLocks noGrp="1" noChangeAspect="1"/>
          </p:cNvPicPr>
          <p:nvPr>
            <p:ph type="pic" sz="quarter" idx="10"/>
          </p:nvPr>
        </p:nvPicPr>
        <p:blipFill rotWithShape="1">
          <a:blip r:embed="rId2"/>
          <a:srcRect l="16494" r="16494"/>
          <a:stretch/>
        </p:blipFill>
        <p:spPr>
          <a:xfrm>
            <a:off x="0" y="0"/>
            <a:ext cx="6096000" cy="6858000"/>
          </a:xfrm>
          <a:prstGeom prst="rect">
            <a:avLst/>
          </a:prstGeom>
        </p:spPr>
      </p:pic>
    </p:spTree>
    <p:extLst>
      <p:ext uri="{BB962C8B-B14F-4D97-AF65-F5344CB8AC3E}">
        <p14:creationId xmlns:p14="http://schemas.microsoft.com/office/powerpoint/2010/main" val="3343360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863608"/>
            <a:ext cx="5466986" cy="697353"/>
          </a:xfrm>
        </p:spPr>
        <p:txBody>
          <a:bodyPr/>
          <a:lstStyle/>
          <a:p>
            <a:r>
              <a:rPr lang="en-BA" dirty="0"/>
              <a:t>WHAT IS COLLABORATION?</a:t>
            </a:r>
          </a:p>
        </p:txBody>
      </p:sp>
      <p:sp>
        <p:nvSpPr>
          <p:cNvPr id="6" name="Text Placeholder 5"/>
          <p:cNvSpPr>
            <a:spLocks noGrp="1"/>
          </p:cNvSpPr>
          <p:nvPr>
            <p:ph type="body" sz="quarter" idx="14"/>
          </p:nvPr>
        </p:nvSpPr>
        <p:spPr>
          <a:xfrm>
            <a:off x="1639836" y="1560961"/>
            <a:ext cx="7026644" cy="3692769"/>
          </a:xfrm>
        </p:spPr>
        <p:txBody>
          <a:bodyPr/>
          <a:lstStyle/>
          <a:p>
            <a:pPr fontAlgn="base"/>
            <a:r>
              <a:rPr lang="en-IE" dirty="0"/>
              <a:t>Collaboration is the process of two or more people or organisations working together to realize mutual advantage.</a:t>
            </a:r>
            <a:r>
              <a:rPr lang="en-GB" dirty="0"/>
              <a:t> It is a powerful business tool, regardless of the size of your business or the industry you are in. In practice, it is about working together to address problems and achieve goals that seem to be out of reach when working alone.</a:t>
            </a:r>
          </a:p>
          <a:p>
            <a:pPr fontAlgn="base"/>
            <a:endParaRPr lang="en-US" sz="600" dirty="0"/>
          </a:p>
          <a:p>
            <a:pPr fontAlgn="base"/>
            <a:r>
              <a:rPr lang="en-IE" dirty="0">
                <a:solidFill>
                  <a:srgbClr val="C54A9A"/>
                </a:solidFill>
              </a:rPr>
              <a:t>Options range from informal networks and alliances, through joint delivery of projects to a full merger. </a:t>
            </a:r>
            <a:r>
              <a:rPr lang="en-US" dirty="0">
                <a:solidFill>
                  <a:srgbClr val="C54A9A"/>
                </a:solidFill>
              </a:rPr>
              <a:t>​</a:t>
            </a:r>
            <a:br>
              <a:rPr lang="en-US" dirty="0"/>
            </a:br>
            <a:endParaRPr lang="en-US" dirty="0"/>
          </a:p>
          <a:p>
            <a:pPr fontAlgn="base"/>
            <a:r>
              <a:rPr lang="en-GB" dirty="0"/>
              <a:t>Collaboration begins with mutual understanding and respect.</a:t>
            </a:r>
            <a:endParaRPr lang="en-US" dirty="0"/>
          </a:p>
        </p:txBody>
      </p:sp>
      <p:sp>
        <p:nvSpPr>
          <p:cNvPr id="2" name="TextBox 1">
            <a:extLst>
              <a:ext uri="{FF2B5EF4-FFF2-40B4-BE49-F238E27FC236}">
                <a16:creationId xmlns:a16="http://schemas.microsoft.com/office/drawing/2014/main" id="{6B325B57-88AD-1440-868E-30FCF9E8B27D}"/>
              </a:ext>
            </a:extLst>
          </p:cNvPr>
          <p:cNvSpPr txBox="1"/>
          <p:nvPr/>
        </p:nvSpPr>
        <p:spPr>
          <a:xfrm>
            <a:off x="9860096" y="6411817"/>
            <a:ext cx="184731" cy="369332"/>
          </a:xfrm>
          <a:prstGeom prst="rect">
            <a:avLst/>
          </a:prstGeom>
          <a:noFill/>
        </p:spPr>
        <p:txBody>
          <a:bodyPr wrap="none" rtlCol="0">
            <a:spAutoFit/>
          </a:bodyPr>
          <a:lstStyle/>
          <a:p>
            <a:endParaRPr lang="en-BA" dirty="0"/>
          </a:p>
        </p:txBody>
      </p:sp>
      <p:sp>
        <p:nvSpPr>
          <p:cNvPr id="3" name="TextBox 2">
            <a:extLst>
              <a:ext uri="{FF2B5EF4-FFF2-40B4-BE49-F238E27FC236}">
                <a16:creationId xmlns:a16="http://schemas.microsoft.com/office/drawing/2014/main" id="{E514CED6-C435-9F48-9FEE-E0785D6A58D0}"/>
              </a:ext>
            </a:extLst>
          </p:cNvPr>
          <p:cNvSpPr txBox="1"/>
          <p:nvPr/>
        </p:nvSpPr>
        <p:spPr>
          <a:xfrm>
            <a:off x="10653311" y="6422834"/>
            <a:ext cx="184731" cy="369332"/>
          </a:xfrm>
          <a:prstGeom prst="rect">
            <a:avLst/>
          </a:prstGeom>
          <a:noFill/>
        </p:spPr>
        <p:txBody>
          <a:bodyPr wrap="none" rtlCol="0">
            <a:spAutoFit/>
          </a:bodyPr>
          <a:lstStyle/>
          <a:p>
            <a:endParaRPr lang="en-BA" dirty="0"/>
          </a:p>
        </p:txBody>
      </p:sp>
      <p:sp>
        <p:nvSpPr>
          <p:cNvPr id="7" name="TextBox 6">
            <a:extLst>
              <a:ext uri="{FF2B5EF4-FFF2-40B4-BE49-F238E27FC236}">
                <a16:creationId xmlns:a16="http://schemas.microsoft.com/office/drawing/2014/main" id="{8A0BD8A8-5A49-4512-8F29-E4A6371E7B0B}"/>
              </a:ext>
            </a:extLst>
          </p:cNvPr>
          <p:cNvSpPr txBox="1"/>
          <p:nvPr/>
        </p:nvSpPr>
        <p:spPr>
          <a:xfrm>
            <a:off x="8801100" y="4373543"/>
            <a:ext cx="2984500" cy="1477328"/>
          </a:xfrm>
          <a:prstGeom prst="rect">
            <a:avLst/>
          </a:prstGeom>
          <a:noFill/>
        </p:spPr>
        <p:txBody>
          <a:bodyPr wrap="square">
            <a:spAutoFit/>
          </a:bodyPr>
          <a:lstStyle/>
          <a:p>
            <a:r>
              <a:rPr lang="en-US" sz="1800" dirty="0">
                <a:highlight>
                  <a:srgbClr val="1EB3DD"/>
                </a:highlight>
              </a:rPr>
              <a:t>“</a:t>
            </a:r>
            <a:r>
              <a:rPr lang="en-IE" sz="1800" i="1" dirty="0">
                <a:highlight>
                  <a:srgbClr val="1EB3DD"/>
                </a:highlight>
              </a:rPr>
              <a:t>If you want to go fast, go alone.  If you want to go far, go together.”</a:t>
            </a:r>
          </a:p>
          <a:p>
            <a:r>
              <a:rPr lang="en-IE" dirty="0">
                <a:solidFill>
                  <a:srgbClr val="C54A9A"/>
                </a:solidFill>
                <a:highlight>
                  <a:srgbClr val="1EB3DD"/>
                </a:highlight>
              </a:rPr>
              <a:t>African proverb</a:t>
            </a:r>
            <a:br>
              <a:rPr lang="en-IE" sz="1800" i="1" dirty="0"/>
            </a:br>
            <a:endParaRPr lang="en-IE" dirty="0"/>
          </a:p>
        </p:txBody>
      </p:sp>
    </p:spTree>
    <p:extLst>
      <p:ext uri="{BB962C8B-B14F-4D97-AF65-F5344CB8AC3E}">
        <p14:creationId xmlns:p14="http://schemas.microsoft.com/office/powerpoint/2010/main" val="104100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p:txBody>
          <a:bodyPr>
            <a:noAutofit/>
          </a:bodyPr>
          <a:lstStyle/>
          <a:p>
            <a:pPr fontAlgn="base"/>
            <a:r>
              <a:rPr lang="en-BA" dirty="0"/>
              <a:t>RELEVANT EUROPEAN NETWORKS FOR </a:t>
            </a:r>
            <a:br>
              <a:rPr lang="en-BA" dirty="0"/>
            </a:br>
            <a:r>
              <a:rPr lang="en-BA" dirty="0"/>
              <a:t>FEMALE ENTREPRENEURS</a:t>
            </a: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51560" y="2729059"/>
            <a:ext cx="8817149" cy="3235569"/>
          </a:xfrm>
        </p:spPr>
        <p:txBody>
          <a:bodyPr/>
          <a:lstStyle/>
          <a:p>
            <a:pPr marL="800100" lvl="1" indent="-342900" algn="l" fontAlgn="base">
              <a:buFont typeface="Arial" panose="020B0604020202020204" pitchFamily="34" charset="0"/>
              <a:buChar char="•"/>
            </a:pPr>
            <a:r>
              <a:rPr lang="en-BA" dirty="0">
                <a:solidFill>
                  <a:srgbClr val="1EB3DD"/>
                </a:solidFill>
              </a:rPr>
              <a:t>The European network to promote women’s entrepreneurship (WES) - </a:t>
            </a:r>
            <a:r>
              <a:rPr lang="en-GB" dirty="0">
                <a:solidFill>
                  <a:srgbClr val="142D55"/>
                </a:solidFill>
              </a:rPr>
              <a:t>The WES is a policy network with members from 31 European nations (the EU countries, Iceland, Norway, and Turkey). The delegates represent national governments and institutions. They are responsible for promoting and supporting female entrepreneurship at national level. WES members provide advice, support, information, and contacts regarding existing support measures for female entrepreneurs. They also help identify good practices.</a:t>
            </a:r>
            <a:r>
              <a:rPr lang="en-IE" dirty="0">
                <a:solidFill>
                  <a:srgbClr val="142D55"/>
                </a:solidFill>
              </a:rPr>
              <a:t>​           </a:t>
            </a:r>
            <a:br>
              <a:rPr lang="en-IE" dirty="0"/>
            </a:br>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r>
              <a:rPr lang="en-IE" dirty="0">
                <a:hlinkClick r:id="rId2"/>
              </a:rPr>
              <a:t>​</a:t>
            </a:r>
            <a:endParaRPr lang="en-IE" dirty="0"/>
          </a:p>
          <a:p>
            <a:endParaRPr lang="en-US" dirty="0"/>
          </a:p>
        </p:txBody>
      </p:sp>
    </p:spTree>
    <p:extLst>
      <p:ext uri="{BB962C8B-B14F-4D97-AF65-F5344CB8AC3E}">
        <p14:creationId xmlns:p14="http://schemas.microsoft.com/office/powerpoint/2010/main" val="1184676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p:txBody>
          <a:bodyPr>
            <a:noAutofit/>
          </a:bodyPr>
          <a:lstStyle/>
          <a:p>
            <a:pPr fontAlgn="base"/>
            <a:r>
              <a:rPr lang="en-BA" dirty="0"/>
              <a:t>RELEVANT EUROPEAN NETWORKS FOR </a:t>
            </a:r>
            <a:br>
              <a:rPr lang="en-BA" dirty="0"/>
            </a:br>
            <a:r>
              <a:rPr lang="en-BA" dirty="0"/>
              <a:t>FEMALE ENTREPRENEURS</a:t>
            </a: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51560" y="2729059"/>
            <a:ext cx="8817149" cy="3235569"/>
          </a:xfrm>
        </p:spPr>
        <p:txBody>
          <a:bodyPr/>
          <a:lstStyle/>
          <a:p>
            <a:pPr marL="800100" lvl="1" indent="-342900" algn="l" fontAlgn="base">
              <a:buFont typeface="Arial" panose="020B0604020202020204" pitchFamily="34" charset="0"/>
              <a:buChar char="•"/>
            </a:pPr>
            <a:r>
              <a:rPr lang="en-BA" dirty="0">
                <a:solidFill>
                  <a:srgbClr val="1EB3DD"/>
                </a:solidFill>
              </a:rPr>
              <a:t>The European online Platform for women entrepreneurs (WEgate) - </a:t>
            </a:r>
            <a:r>
              <a:rPr lang="en-GB" dirty="0">
                <a:solidFill>
                  <a:srgbClr val="142D55"/>
                </a:solidFill>
              </a:rPr>
              <a:t>An online gateway to useful and inspiring information, mostly presented through a short description </a:t>
            </a:r>
            <a:br>
              <a:rPr lang="en-GB" dirty="0">
                <a:solidFill>
                  <a:srgbClr val="142D55"/>
                </a:solidFill>
              </a:rPr>
            </a:br>
            <a:r>
              <a:rPr lang="en-GB" dirty="0">
                <a:solidFill>
                  <a:srgbClr val="142D55"/>
                </a:solidFill>
              </a:rPr>
              <a:t>text and useful web links.</a:t>
            </a:r>
            <a:endParaRPr lang="en-US" dirty="0">
              <a:solidFill>
                <a:srgbClr val="142D55"/>
              </a:solidFill>
            </a:endParaRPr>
          </a:p>
          <a:p>
            <a:pPr fontAlgn="base"/>
            <a:r>
              <a:rPr lang="en-IE" dirty="0"/>
              <a:t>​            </a:t>
            </a:r>
            <a:r>
              <a:rPr lang="en-IE" dirty="0">
                <a:hlinkClick r:id="rId2"/>
              </a:rPr>
              <a:t>https://wegate.eu/ </a:t>
            </a:r>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r>
              <a:rPr lang="en-IE" dirty="0">
                <a:hlinkClick r:id="rId2"/>
              </a:rPr>
              <a:t>​</a:t>
            </a:r>
            <a:endParaRPr lang="en-IE" dirty="0"/>
          </a:p>
          <a:p>
            <a:endParaRPr lang="en-US" dirty="0"/>
          </a:p>
        </p:txBody>
      </p:sp>
    </p:spTree>
    <p:extLst>
      <p:ext uri="{BB962C8B-B14F-4D97-AF65-F5344CB8AC3E}">
        <p14:creationId xmlns:p14="http://schemas.microsoft.com/office/powerpoint/2010/main" val="4119202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154050" y="2510904"/>
            <a:ext cx="4060089" cy="837258"/>
          </a:xfrm>
          <a:prstGeom prst="rect">
            <a:avLst/>
          </a:prstGeom>
        </p:spPr>
        <p:txBody>
          <a:bodyPr vert="horz" lIns="91440" tIns="45720" rIns="91440" bIns="45720" rtlCol="0" anchor="ctr">
            <a:normAutofit fontScale="250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9600" b="1" dirty="0"/>
              <a:t>Next and finally  Step 6</a:t>
            </a:r>
          </a:p>
          <a:p>
            <a:pPr algn="ctr"/>
            <a:r>
              <a:rPr lang="en-GB" sz="9600" b="1" dirty="0"/>
              <a:t>THE CONFIDENCE TO KEEP GOING AND KEEP GROWING </a:t>
            </a:r>
          </a:p>
          <a:p>
            <a:pPr algn="ctr"/>
            <a:r>
              <a:rPr lang="en-US" sz="9600" dirty="0"/>
              <a:t>Resilience, Managing Risk and Managing Wellbeing</a:t>
            </a:r>
          </a:p>
          <a:p>
            <a:pPr algn="ctr"/>
            <a:endParaRPr lang="en-GB" sz="4500" dirty="0"/>
          </a:p>
          <a:p>
            <a:pPr algn="ctr"/>
            <a:endParaRPr lang="en-US" sz="4500" dirty="0"/>
          </a:p>
        </p:txBody>
      </p:sp>
      <p:sp>
        <p:nvSpPr>
          <p:cNvPr id="2" name="TextBox 1">
            <a:extLst>
              <a:ext uri="{FF2B5EF4-FFF2-40B4-BE49-F238E27FC236}">
                <a16:creationId xmlns:a16="http://schemas.microsoft.com/office/drawing/2014/main" id="{BC582796-E75A-48B1-9D3F-1CED8A9D4CB2}"/>
              </a:ext>
            </a:extLst>
          </p:cNvPr>
          <p:cNvSpPr txBox="1"/>
          <p:nvPr/>
        </p:nvSpPr>
        <p:spPr>
          <a:xfrm>
            <a:off x="384157" y="2768686"/>
            <a:ext cx="5609671" cy="2800767"/>
          </a:xfrm>
          <a:prstGeom prst="rect">
            <a:avLst/>
          </a:prstGeom>
          <a:noFill/>
        </p:spPr>
        <p:txBody>
          <a:bodyPr wrap="square" rtlCol="0">
            <a:spAutoFit/>
          </a:bodyPr>
          <a:lstStyle/>
          <a:p>
            <a:r>
              <a:rPr lang="en-GB" sz="2800" dirty="0"/>
              <a:t>Enjoyed learning about Step 5?</a:t>
            </a:r>
          </a:p>
          <a:p>
            <a:endParaRPr lang="en-GB" sz="2800" dirty="0"/>
          </a:p>
          <a:p>
            <a:r>
              <a:rPr lang="en-GB" sz="2400" dirty="0"/>
              <a:t>Join in the conversation with your peers on our </a:t>
            </a:r>
            <a:r>
              <a:rPr lang="en-GB" sz="2400" dirty="0">
                <a:hlinkClick r:id="rId4"/>
              </a:rPr>
              <a:t>EMINENT Closed Facebook Group</a:t>
            </a:r>
            <a:endParaRPr lang="en-GB" sz="2400" dirty="0"/>
          </a:p>
          <a:p>
            <a:r>
              <a:rPr lang="en-GB" sz="2400" dirty="0"/>
              <a:t>A safe place to talk about your opportunities and challenges, excitement and fears. </a:t>
            </a:r>
            <a:endParaRPr lang="en-IE" sz="2400" dirty="0"/>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87425" y="1400126"/>
            <a:ext cx="8817149" cy="3001108"/>
          </a:xfrm>
        </p:spPr>
        <p:txBody>
          <a:bodyPr/>
          <a:lstStyle/>
          <a:p>
            <a:pPr fontAlgn="base"/>
            <a:r>
              <a:rPr lang="en-US" dirty="0"/>
              <a:t>Collaborating with others can provide you with the </a:t>
            </a:r>
            <a:r>
              <a:rPr lang="en-US" dirty="0">
                <a:solidFill>
                  <a:srgbClr val="C54A9A"/>
                </a:solidFill>
              </a:rPr>
              <a:t>additional skills and resources </a:t>
            </a:r>
            <a:r>
              <a:rPr lang="en-US" dirty="0"/>
              <a:t>to do things that you couldn’t achieve on your own.  </a:t>
            </a:r>
            <a:br>
              <a:rPr lang="en-US" dirty="0"/>
            </a:br>
            <a:br>
              <a:rPr lang="en-US" dirty="0"/>
            </a:br>
            <a:r>
              <a:rPr lang="en-US" dirty="0"/>
              <a:t>This could be anything from developing a new product or using new material in your design process, to securing a new client or gaining access to significant funding.​</a:t>
            </a:r>
          </a:p>
          <a:p>
            <a:pPr fontAlgn="base"/>
            <a:endParaRPr lang="en-US" dirty="0"/>
          </a:p>
          <a:p>
            <a:pPr fontAlgn="base"/>
            <a:r>
              <a:rPr lang="en-US" dirty="0"/>
              <a:t>G</a:t>
            </a:r>
            <a:r>
              <a:rPr lang="en-IE" dirty="0" err="1"/>
              <a:t>etting</a:t>
            </a:r>
            <a:r>
              <a:rPr lang="en-IE" dirty="0"/>
              <a:t> collaboration right though, takes effort and a culture open to change. Collaborations require serious effort  to</a:t>
            </a:r>
            <a:r>
              <a:rPr lang="en-US" dirty="0"/>
              <a:t> </a:t>
            </a:r>
            <a:r>
              <a:rPr lang="en-IE" dirty="0"/>
              <a:t>make the collaboration work.</a:t>
            </a:r>
            <a:endParaRPr lang="en-US" dirty="0"/>
          </a:p>
          <a:p>
            <a:pPr fontAlgn="base"/>
            <a:r>
              <a:rPr lang="en-US" dirty="0"/>
              <a:t>​</a:t>
            </a:r>
          </a:p>
          <a:p>
            <a:endParaRPr lang="en-US" dirty="0"/>
          </a:p>
        </p:txBody>
      </p:sp>
    </p:spTree>
    <p:extLst>
      <p:ext uri="{BB962C8B-B14F-4D97-AF65-F5344CB8AC3E}">
        <p14:creationId xmlns:p14="http://schemas.microsoft.com/office/powerpoint/2010/main" val="1234468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785664"/>
            <a:ext cx="7029805" cy="1381662"/>
          </a:xfrm>
        </p:spPr>
        <p:txBody>
          <a:bodyPr/>
          <a:lstStyle/>
          <a:p>
            <a:r>
              <a:rPr lang="en-IE" dirty="0"/>
              <a:t>THE VALUE OF COLLABORATION</a:t>
            </a:r>
            <a:endParaRPr lang="en-BA" dirty="0"/>
          </a:p>
          <a:p>
            <a:endParaRPr lang="en-US" dirty="0"/>
          </a:p>
        </p:txBody>
      </p:sp>
      <p:sp>
        <p:nvSpPr>
          <p:cNvPr id="6" name="Text Placeholder 5"/>
          <p:cNvSpPr>
            <a:spLocks noGrp="1"/>
          </p:cNvSpPr>
          <p:nvPr>
            <p:ph type="body" sz="quarter" idx="14"/>
          </p:nvPr>
        </p:nvSpPr>
        <p:spPr>
          <a:xfrm>
            <a:off x="1639836" y="1901825"/>
            <a:ext cx="5745702" cy="3644887"/>
          </a:xfrm>
        </p:spPr>
        <p:txBody>
          <a:bodyPr/>
          <a:lstStyle/>
          <a:p>
            <a:r>
              <a:rPr lang="en-US" dirty="0"/>
              <a:t>We</a:t>
            </a:r>
            <a:r>
              <a:rPr lang="en-IE" dirty="0"/>
              <a:t> know the saying - </a:t>
            </a:r>
            <a:r>
              <a:rPr lang="en-IE" b="1" dirty="0">
                <a:solidFill>
                  <a:srgbClr val="C54A9A"/>
                </a:solidFill>
              </a:rPr>
              <a:t>a problem shared is a problem halved. </a:t>
            </a:r>
            <a:br>
              <a:rPr lang="en-IE" b="1" dirty="0">
                <a:solidFill>
                  <a:srgbClr val="C54A9A"/>
                </a:solidFill>
              </a:rPr>
            </a:br>
            <a:r>
              <a:rPr lang="en-US" dirty="0">
                <a:solidFill>
                  <a:srgbClr val="C54A9A"/>
                </a:solidFill>
              </a:rPr>
              <a:t>​</a:t>
            </a:r>
            <a:br>
              <a:rPr lang="en-US" dirty="0"/>
            </a:br>
            <a:r>
              <a:rPr lang="en-IE" dirty="0"/>
              <a:t>Research shows that discussing problems with people in similar situations reduces stress levels. Problems don’t seem as overwhelming when you talk about them, and two people are more likely to find </a:t>
            </a:r>
            <a:br>
              <a:rPr lang="en-IE" dirty="0"/>
            </a:br>
            <a:r>
              <a:rPr lang="en-IE" dirty="0"/>
              <a:t>a solution than one.</a:t>
            </a:r>
            <a:r>
              <a:rPr lang="en-US" dirty="0"/>
              <a:t>​</a:t>
            </a:r>
          </a:p>
          <a:p>
            <a:br>
              <a:rPr lang="en-US" dirty="0"/>
            </a:br>
            <a:r>
              <a:rPr lang="en-IE" sz="1000" dirty="0"/>
              <a:t>Read more: </a:t>
            </a:r>
            <a:r>
              <a:rPr lang="en-IE" sz="1000" u="sng" dirty="0">
                <a:hlinkClick r:id="rId2"/>
              </a:rPr>
              <a:t>www.dailymail.co.uk/sciencetech/article-2548917/A-problem-shared-really-IS-problem-halved-Study-finds-discussing-problems-people-situation-reduces-stress-levels.html</a:t>
            </a:r>
            <a:r>
              <a:rPr lang="en-IE" sz="1000" dirty="0"/>
              <a:t> </a:t>
            </a:r>
            <a:r>
              <a:rPr lang="en-US" sz="1000" dirty="0"/>
              <a:t>​</a:t>
            </a:r>
          </a:p>
          <a:p>
            <a:endParaRPr lang="en-US" dirty="0"/>
          </a:p>
        </p:txBody>
      </p:sp>
      <p:grpSp>
        <p:nvGrpSpPr>
          <p:cNvPr id="4" name="Group 3">
            <a:extLst>
              <a:ext uri="{FF2B5EF4-FFF2-40B4-BE49-F238E27FC236}">
                <a16:creationId xmlns:a16="http://schemas.microsoft.com/office/drawing/2014/main" id="{CCEFD207-0C00-4074-ADC6-91E1CD98F0D9}"/>
              </a:ext>
            </a:extLst>
          </p:cNvPr>
          <p:cNvGrpSpPr/>
          <p:nvPr/>
        </p:nvGrpSpPr>
        <p:grpSpPr>
          <a:xfrm>
            <a:off x="8622138" y="1901824"/>
            <a:ext cx="2706262" cy="2761615"/>
            <a:chOff x="4690218" y="4888970"/>
            <a:chExt cx="1578757" cy="1678570"/>
          </a:xfrm>
        </p:grpSpPr>
        <p:pic>
          <p:nvPicPr>
            <p:cNvPr id="7" name="Picture 6" descr="A picture containing text, vector graphics&#10;&#10;Description automatically generated">
              <a:extLst>
                <a:ext uri="{FF2B5EF4-FFF2-40B4-BE49-F238E27FC236}">
                  <a16:creationId xmlns:a16="http://schemas.microsoft.com/office/drawing/2014/main" id="{FB4E3DF2-2D1F-4707-BA29-8881EBFD1B04}"/>
                </a:ext>
              </a:extLst>
            </p:cNvPr>
            <p:cNvPicPr>
              <a:picLocks noChangeAspect="1"/>
            </p:cNvPicPr>
            <p:nvPr/>
          </p:nvPicPr>
          <p:blipFill>
            <a:blip r:embed="rId3"/>
            <a:stretch>
              <a:fillRect/>
            </a:stretch>
          </p:blipFill>
          <p:spPr>
            <a:xfrm>
              <a:off x="4717930" y="4888970"/>
              <a:ext cx="1523543" cy="1678570"/>
            </a:xfrm>
            <a:prstGeom prst="rect">
              <a:avLst/>
            </a:prstGeom>
          </p:spPr>
        </p:pic>
        <p:pic>
          <p:nvPicPr>
            <p:cNvPr id="8" name="Picture 7" descr="Icon&#10;&#10;Description automatically generated">
              <a:extLst>
                <a:ext uri="{FF2B5EF4-FFF2-40B4-BE49-F238E27FC236}">
                  <a16:creationId xmlns:a16="http://schemas.microsoft.com/office/drawing/2014/main" id="{8960725F-7309-41FF-B381-CF305FE5D4F9}"/>
                </a:ext>
              </a:extLst>
            </p:cNvPr>
            <p:cNvPicPr>
              <a:picLocks noChangeAspect="1"/>
            </p:cNvPicPr>
            <p:nvPr/>
          </p:nvPicPr>
          <p:blipFill>
            <a:blip r:embed="rId4"/>
            <a:stretch>
              <a:fillRect/>
            </a:stretch>
          </p:blipFill>
          <p:spPr>
            <a:xfrm>
              <a:off x="4690218" y="5690316"/>
              <a:ext cx="153845" cy="167783"/>
            </a:xfrm>
            <a:prstGeom prst="rect">
              <a:avLst/>
            </a:prstGeom>
          </p:spPr>
        </p:pic>
        <p:pic>
          <p:nvPicPr>
            <p:cNvPr id="9" name="Picture 8" descr="Icon&#10;&#10;Description automatically generated">
              <a:extLst>
                <a:ext uri="{FF2B5EF4-FFF2-40B4-BE49-F238E27FC236}">
                  <a16:creationId xmlns:a16="http://schemas.microsoft.com/office/drawing/2014/main" id="{6389184E-2C44-4AB3-95B3-E46518429B15}"/>
                </a:ext>
              </a:extLst>
            </p:cNvPr>
            <p:cNvPicPr>
              <a:picLocks noChangeAspect="1"/>
            </p:cNvPicPr>
            <p:nvPr/>
          </p:nvPicPr>
          <p:blipFill>
            <a:blip r:embed="rId4"/>
            <a:stretch>
              <a:fillRect/>
            </a:stretch>
          </p:blipFill>
          <p:spPr>
            <a:xfrm flipH="1">
              <a:off x="6115130" y="5560471"/>
              <a:ext cx="153845" cy="167783"/>
            </a:xfrm>
            <a:prstGeom prst="rect">
              <a:avLst/>
            </a:prstGeom>
          </p:spPr>
        </p:pic>
      </p:grpSp>
    </p:spTree>
    <p:extLst>
      <p:ext uri="{BB962C8B-B14F-4D97-AF65-F5344CB8AC3E}">
        <p14:creationId xmlns:p14="http://schemas.microsoft.com/office/powerpoint/2010/main" val="35278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95558" y="597864"/>
            <a:ext cx="6022842" cy="697353"/>
          </a:xfrm>
        </p:spPr>
        <p:txBody>
          <a:bodyPr>
            <a:normAutofit fontScale="92500"/>
          </a:bodyPr>
          <a:lstStyle/>
          <a:p>
            <a:pPr fontAlgn="base"/>
            <a:r>
              <a:rPr lang="en-IE" dirty="0"/>
              <a:t>THE VALUE OF COLLABORATION</a:t>
            </a:r>
            <a:endParaRPr lang="en-BA" dirty="0"/>
          </a:p>
        </p:txBody>
      </p:sp>
      <p:sp>
        <p:nvSpPr>
          <p:cNvPr id="6" name="Text Placeholder 5"/>
          <p:cNvSpPr>
            <a:spLocks noGrp="1"/>
          </p:cNvSpPr>
          <p:nvPr>
            <p:ph type="body" sz="quarter" idx="14"/>
          </p:nvPr>
        </p:nvSpPr>
        <p:spPr>
          <a:xfrm>
            <a:off x="1495558" y="1295217"/>
            <a:ext cx="9385802" cy="3269859"/>
          </a:xfrm>
        </p:spPr>
        <p:txBody>
          <a:bodyPr/>
          <a:lstStyle/>
          <a:p>
            <a:pPr fontAlgn="base"/>
            <a:r>
              <a:rPr lang="en-IE" dirty="0"/>
              <a:t>When you bounce ideas off someone, or lean on someone for their ideas and critiques, you magnify your own abilities in several ways.</a:t>
            </a:r>
            <a:r>
              <a:rPr lang="en-US" dirty="0"/>
              <a:t>​</a:t>
            </a:r>
            <a:endParaRPr lang="en-IE" dirty="0"/>
          </a:p>
          <a:p>
            <a:pPr marL="342900" indent="-342900" fontAlgn="base">
              <a:buFont typeface="Arial" panose="020B0604020202020204" pitchFamily="34" charset="0"/>
              <a:buChar char="•"/>
            </a:pPr>
            <a:r>
              <a:rPr lang="en-IE" b="1" dirty="0">
                <a:solidFill>
                  <a:srgbClr val="1EB3DD"/>
                </a:solidFill>
              </a:rPr>
              <a:t>Momentum</a:t>
            </a:r>
            <a:r>
              <a:rPr lang="en-IE" dirty="0">
                <a:solidFill>
                  <a:srgbClr val="1EB3DD"/>
                </a:solidFill>
              </a:rPr>
              <a:t>: </a:t>
            </a:r>
            <a:r>
              <a:rPr lang="en-IE" dirty="0"/>
              <a:t>Someone else is supporting you to move to the next step</a:t>
            </a:r>
            <a:r>
              <a:rPr lang="en-US" dirty="0"/>
              <a:t>​</a:t>
            </a:r>
          </a:p>
          <a:p>
            <a:pPr marL="342900" indent="-342900" fontAlgn="base">
              <a:buFont typeface="Arial" panose="020B0604020202020204" pitchFamily="34" charset="0"/>
              <a:buChar char="•"/>
            </a:pPr>
            <a:r>
              <a:rPr lang="en-IE" b="1" dirty="0">
                <a:solidFill>
                  <a:srgbClr val="C54A9A"/>
                </a:solidFill>
              </a:rPr>
              <a:t>Sources</a:t>
            </a:r>
            <a:r>
              <a:rPr lang="en-IE" dirty="0">
                <a:solidFill>
                  <a:srgbClr val="C54A9A"/>
                </a:solidFill>
              </a:rPr>
              <a:t>: </a:t>
            </a:r>
            <a:r>
              <a:rPr lang="en-IE" dirty="0"/>
              <a:t>You add more ideas to project, more research, another    lifetime of knowledge</a:t>
            </a:r>
            <a:r>
              <a:rPr lang="en-US" dirty="0"/>
              <a:t>​</a:t>
            </a:r>
            <a:br>
              <a:rPr lang="en-US" dirty="0"/>
            </a:br>
            <a:r>
              <a:rPr lang="en-IE" b="1" dirty="0">
                <a:solidFill>
                  <a:srgbClr val="1EB3DD"/>
                </a:solidFill>
              </a:rPr>
              <a:t>Perspective</a:t>
            </a:r>
            <a:r>
              <a:rPr lang="en-IE" dirty="0">
                <a:solidFill>
                  <a:srgbClr val="1EB3DD"/>
                </a:solidFill>
              </a:rPr>
              <a:t>: </a:t>
            </a:r>
            <a:r>
              <a:rPr lang="en-IE" dirty="0"/>
              <a:t>You see angles and flaws you would not have seen yourself</a:t>
            </a:r>
          </a:p>
          <a:p>
            <a:pPr marL="342900" indent="-342900" fontAlgn="base">
              <a:buFont typeface="Arial" panose="020B0604020202020204" pitchFamily="34" charset="0"/>
              <a:buChar char="•"/>
            </a:pPr>
            <a:r>
              <a:rPr lang="en-IE" b="1" dirty="0">
                <a:solidFill>
                  <a:srgbClr val="C54A9A"/>
                </a:solidFill>
              </a:rPr>
              <a:t>Speed</a:t>
            </a:r>
            <a:r>
              <a:rPr lang="en-IE" dirty="0">
                <a:solidFill>
                  <a:srgbClr val="C54A9A"/>
                </a:solidFill>
              </a:rPr>
              <a:t>:</a:t>
            </a:r>
            <a:r>
              <a:rPr lang="en-IE" dirty="0"/>
              <a:t> You are able to work faster, identify the be ideas more quickly</a:t>
            </a:r>
            <a:r>
              <a:rPr lang="en-US" dirty="0"/>
              <a:t>​</a:t>
            </a:r>
          </a:p>
          <a:p>
            <a:pPr marL="342900" indent="-342900" fontAlgn="base">
              <a:buFont typeface="Arial" panose="020B0604020202020204" pitchFamily="34" charset="0"/>
              <a:buChar char="•"/>
            </a:pPr>
            <a:r>
              <a:rPr lang="en-IE" b="1" dirty="0">
                <a:solidFill>
                  <a:srgbClr val="1EB3DD"/>
                </a:solidFill>
              </a:rPr>
              <a:t>Decisions</a:t>
            </a:r>
            <a:r>
              <a:rPr lang="en-IE" dirty="0">
                <a:solidFill>
                  <a:srgbClr val="1EB3DD"/>
                </a:solidFill>
              </a:rPr>
              <a:t>:</a:t>
            </a:r>
            <a:r>
              <a:rPr lang="en-IE" dirty="0"/>
              <a:t> A sounding board helps you talk through your own decisions, understand your own thinking more easily. </a:t>
            </a:r>
            <a:r>
              <a:rPr lang="en-US" dirty="0"/>
              <a:t>​</a:t>
            </a:r>
          </a:p>
          <a:p>
            <a:pPr marL="342900" indent="-342900" fontAlgn="base">
              <a:buFont typeface="Arial" panose="020B0604020202020204" pitchFamily="34" charset="0"/>
              <a:buChar char="•"/>
            </a:pPr>
            <a:r>
              <a:rPr lang="en-IE" b="1" dirty="0">
                <a:solidFill>
                  <a:srgbClr val="C54A9A"/>
                </a:solidFill>
              </a:rPr>
              <a:t>Validation</a:t>
            </a:r>
            <a:r>
              <a:rPr lang="en-IE" dirty="0">
                <a:solidFill>
                  <a:srgbClr val="C54A9A"/>
                </a:solidFill>
              </a:rPr>
              <a:t>:</a:t>
            </a:r>
            <a:r>
              <a:rPr lang="en-IE" dirty="0"/>
              <a:t> A good collaboration partner not only sees the flaws in your work, but can help support your best ideas and spur you forward in the right direction.</a:t>
            </a:r>
            <a:r>
              <a:rPr lang="en-US" dirty="0"/>
              <a:t>​</a:t>
            </a:r>
          </a:p>
          <a:p>
            <a:pPr fontAlgn="base"/>
            <a:endParaRPr lang="en-US" dirty="0"/>
          </a:p>
          <a:p>
            <a:pPr fontAlgn="base"/>
            <a:endParaRPr lang="en-US" dirty="0"/>
          </a:p>
          <a:p>
            <a:endParaRPr lang="en-US" dirty="0"/>
          </a:p>
        </p:txBody>
      </p:sp>
    </p:spTree>
    <p:extLst>
      <p:ext uri="{BB962C8B-B14F-4D97-AF65-F5344CB8AC3E}">
        <p14:creationId xmlns:p14="http://schemas.microsoft.com/office/powerpoint/2010/main" val="469363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BA" dirty="0"/>
              <a:t>WHY COLLABORATE?</a:t>
            </a:r>
          </a:p>
          <a:p>
            <a:endParaRPr lang="en-US" dirty="0"/>
          </a:p>
        </p:txBody>
      </p:sp>
      <p:sp>
        <p:nvSpPr>
          <p:cNvPr id="6" name="Text Placeholder 5"/>
          <p:cNvSpPr>
            <a:spLocks noGrp="1"/>
          </p:cNvSpPr>
          <p:nvPr>
            <p:ph type="body" sz="quarter" idx="14"/>
          </p:nvPr>
        </p:nvSpPr>
        <p:spPr>
          <a:xfrm>
            <a:off x="1525536" y="1849279"/>
            <a:ext cx="5745702" cy="3644887"/>
          </a:xfrm>
        </p:spPr>
        <p:txBody>
          <a:bodyPr/>
          <a:lstStyle/>
          <a:p>
            <a:pPr algn="ctr" fontAlgn="base"/>
            <a:r>
              <a:rPr lang="en-IE" sz="3000" dirty="0"/>
              <a:t>“</a:t>
            </a:r>
            <a:r>
              <a:rPr lang="en-IE" sz="3000" i="1" dirty="0"/>
              <a:t>A great partner lets you soar without drifting away. </a:t>
            </a:r>
            <a:br>
              <a:rPr lang="en-IE" sz="3000" i="1" dirty="0"/>
            </a:br>
            <a:r>
              <a:rPr lang="en-IE" sz="3000" i="1" dirty="0"/>
              <a:t>Sometimes they are the </a:t>
            </a:r>
            <a:r>
              <a:rPr lang="en-US" sz="3000" dirty="0"/>
              <a:t>​              </a:t>
            </a:r>
            <a:r>
              <a:rPr lang="en-IE" sz="3000" i="1" dirty="0"/>
              <a:t>wind that’s hoisting you up. Sometimes they are the ones </a:t>
            </a:r>
            <a:br>
              <a:rPr lang="en-IE" sz="3000" i="1" dirty="0"/>
            </a:br>
            <a:r>
              <a:rPr lang="en-IE" sz="3000" i="1" dirty="0"/>
              <a:t>on the ground, holding the</a:t>
            </a:r>
            <a:br>
              <a:rPr lang="en-IE" sz="3000" i="1" dirty="0"/>
            </a:br>
            <a:r>
              <a:rPr lang="en-IE" sz="3000" i="1" dirty="0"/>
              <a:t>kite string. We need to play all of these </a:t>
            </a:r>
            <a:r>
              <a:rPr lang="en-US" sz="3000" dirty="0"/>
              <a:t>​</a:t>
            </a:r>
            <a:r>
              <a:rPr lang="en-IE" sz="3000" i="1" dirty="0"/>
              <a:t>roles for each other.”</a:t>
            </a:r>
            <a:r>
              <a:rPr lang="en-US" sz="3000" dirty="0"/>
              <a:t>​</a:t>
            </a:r>
          </a:p>
          <a:p>
            <a:pPr fontAlgn="base"/>
            <a:r>
              <a:rPr lang="en-US" dirty="0"/>
              <a:t>​</a:t>
            </a:r>
          </a:p>
          <a:p>
            <a:br>
              <a:rPr lang="en-US" dirty="0"/>
            </a:br>
            <a:endParaRPr lang="en-US" sz="1000" dirty="0"/>
          </a:p>
          <a:p>
            <a:endParaRPr lang="en-US" dirty="0"/>
          </a:p>
        </p:txBody>
      </p:sp>
      <p:sp>
        <p:nvSpPr>
          <p:cNvPr id="2" name="Rectangle 1">
            <a:extLst>
              <a:ext uri="{FF2B5EF4-FFF2-40B4-BE49-F238E27FC236}">
                <a16:creationId xmlns:a16="http://schemas.microsoft.com/office/drawing/2014/main" id="{44F062B4-F11B-F149-806E-71F2096C3604}"/>
              </a:ext>
            </a:extLst>
          </p:cNvPr>
          <p:cNvSpPr/>
          <p:nvPr/>
        </p:nvSpPr>
        <p:spPr>
          <a:xfrm>
            <a:off x="420680" y="5641449"/>
            <a:ext cx="6096000" cy="738664"/>
          </a:xfrm>
          <a:prstGeom prst="rect">
            <a:avLst/>
          </a:prstGeom>
        </p:spPr>
        <p:txBody>
          <a:bodyPr>
            <a:spAutoFit/>
          </a:bodyPr>
          <a:lstStyle/>
          <a:p>
            <a:pPr fontAlgn="base"/>
            <a:r>
              <a:rPr lang="en-IE" sz="1400" dirty="0">
                <a:solidFill>
                  <a:srgbClr val="000000"/>
                </a:solidFill>
                <a:latin typeface="Calibri" panose="020F0502020204030204" pitchFamily="34" charset="0"/>
              </a:rPr>
              <a:t>Source: </a:t>
            </a:r>
            <a:r>
              <a:rPr lang="en-IE" sz="1400" u="sng" dirty="0">
                <a:solidFill>
                  <a:srgbClr val="0563C1"/>
                </a:solidFill>
                <a:latin typeface="Calibri" panose="020F0502020204030204" pitchFamily="34" charset="0"/>
                <a:hlinkClick r:id="rId2"/>
              </a:rPr>
              <a:t>http://www.flightofideas.net/Articles/Dynamic%20Duos%20-%20the%20Power%20of%20Creative%20Partnerships%20-%20Summer%202006.pdf</a:t>
            </a:r>
            <a:r>
              <a:rPr lang="en-IE" sz="1400" dirty="0">
                <a:solidFill>
                  <a:srgbClr val="000000"/>
                </a:solidFill>
                <a:latin typeface="Calibri" panose="020F0502020204030204" pitchFamily="34" charset="0"/>
              </a:rPr>
              <a:t> </a:t>
            </a:r>
            <a:r>
              <a:rPr lang="en-US" sz="1400" dirty="0">
                <a:latin typeface="Calibri" panose="020F0502020204030204" pitchFamily="34" charset="0"/>
              </a:rPr>
              <a:t>​</a:t>
            </a:r>
            <a:endParaRPr lang="en-US" sz="1400" b="0" i="0" dirty="0">
              <a:effectLst/>
            </a:endParaRPr>
          </a:p>
        </p:txBody>
      </p:sp>
      <p:grpSp>
        <p:nvGrpSpPr>
          <p:cNvPr id="11" name="Group 10">
            <a:extLst>
              <a:ext uri="{FF2B5EF4-FFF2-40B4-BE49-F238E27FC236}">
                <a16:creationId xmlns:a16="http://schemas.microsoft.com/office/drawing/2014/main" id="{315BFC68-06EC-4852-B96F-6B25281DC090}"/>
              </a:ext>
            </a:extLst>
          </p:cNvPr>
          <p:cNvGrpSpPr/>
          <p:nvPr/>
        </p:nvGrpSpPr>
        <p:grpSpPr>
          <a:xfrm>
            <a:off x="7994968" y="2082594"/>
            <a:ext cx="3495992" cy="2875486"/>
            <a:chOff x="2427288" y="2575748"/>
            <a:chExt cx="2139950" cy="1960563"/>
          </a:xfrm>
        </p:grpSpPr>
        <p:pic>
          <p:nvPicPr>
            <p:cNvPr id="12" name="Picture 11" descr="Logo&#10;&#10;Description automatically generated with medium confidence">
              <a:extLst>
                <a:ext uri="{FF2B5EF4-FFF2-40B4-BE49-F238E27FC236}">
                  <a16:creationId xmlns:a16="http://schemas.microsoft.com/office/drawing/2014/main" id="{F36A90CD-AB68-4234-A6CB-D6690C1F61C7}"/>
                </a:ext>
              </a:extLst>
            </p:cNvPr>
            <p:cNvPicPr>
              <a:picLocks noChangeAspect="1"/>
            </p:cNvPicPr>
            <p:nvPr/>
          </p:nvPicPr>
          <p:blipFill>
            <a:blip r:embed="rId3"/>
            <a:stretch>
              <a:fillRect/>
            </a:stretch>
          </p:blipFill>
          <p:spPr>
            <a:xfrm>
              <a:off x="2427288" y="2575748"/>
              <a:ext cx="2139950" cy="1960563"/>
            </a:xfrm>
            <a:prstGeom prst="rect">
              <a:avLst/>
            </a:prstGeom>
          </p:spPr>
        </p:pic>
        <p:pic>
          <p:nvPicPr>
            <p:cNvPr id="13" name="Picture 12" descr="Icon&#10;&#10;Description automatically generated">
              <a:extLst>
                <a:ext uri="{FF2B5EF4-FFF2-40B4-BE49-F238E27FC236}">
                  <a16:creationId xmlns:a16="http://schemas.microsoft.com/office/drawing/2014/main" id="{8130490F-2C65-44A4-A28C-C2DEF3053933}"/>
                </a:ext>
              </a:extLst>
            </p:cNvPr>
            <p:cNvPicPr>
              <a:picLocks noChangeAspect="1"/>
            </p:cNvPicPr>
            <p:nvPr/>
          </p:nvPicPr>
          <p:blipFill>
            <a:blip r:embed="rId4"/>
            <a:stretch>
              <a:fillRect/>
            </a:stretch>
          </p:blipFill>
          <p:spPr>
            <a:xfrm rot="527299">
              <a:off x="2635908" y="3570300"/>
              <a:ext cx="203889" cy="222359"/>
            </a:xfrm>
            <a:prstGeom prst="rect">
              <a:avLst/>
            </a:prstGeom>
          </p:spPr>
        </p:pic>
        <p:pic>
          <p:nvPicPr>
            <p:cNvPr id="14" name="Picture 13" descr="Icon&#10;&#10;Description automatically generated">
              <a:extLst>
                <a:ext uri="{FF2B5EF4-FFF2-40B4-BE49-F238E27FC236}">
                  <a16:creationId xmlns:a16="http://schemas.microsoft.com/office/drawing/2014/main" id="{0A5B0171-CF73-417A-8356-4180D27EEFE0}"/>
                </a:ext>
              </a:extLst>
            </p:cNvPr>
            <p:cNvPicPr>
              <a:picLocks noChangeAspect="1"/>
            </p:cNvPicPr>
            <p:nvPr/>
          </p:nvPicPr>
          <p:blipFill>
            <a:blip r:embed="rId4"/>
            <a:stretch>
              <a:fillRect/>
            </a:stretch>
          </p:blipFill>
          <p:spPr>
            <a:xfrm rot="1719499">
              <a:off x="3018202" y="2805245"/>
              <a:ext cx="203889" cy="222359"/>
            </a:xfrm>
            <a:prstGeom prst="rect">
              <a:avLst/>
            </a:prstGeom>
          </p:spPr>
        </p:pic>
      </p:grpSp>
    </p:spTree>
    <p:extLst>
      <p:ext uri="{BB962C8B-B14F-4D97-AF65-F5344CB8AC3E}">
        <p14:creationId xmlns:p14="http://schemas.microsoft.com/office/powerpoint/2010/main" val="656107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4380</Words>
  <Application>Microsoft Office PowerPoint</Application>
  <PresentationFormat>Widescreen</PresentationFormat>
  <Paragraphs>336</Paragraphs>
  <Slides>52</Slides>
  <Notes>0</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Arial</vt:lpstr>
      <vt:lpstr>Calibri</vt:lpstr>
      <vt:lpstr>Calibri Light</vt:lpstr>
      <vt:lpstr>Gotham SSm A</vt:lpstr>
      <vt:lpstr>montserrat</vt:lpstr>
      <vt:lpstr>Publico</vt:lpstr>
      <vt:lpstr>Quattrocento Sans</vt:lpstr>
      <vt:lpstr>Roboto</vt:lpstr>
      <vt:lpstr>Rubik</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136</cp:revision>
  <cp:lastPrinted>2021-04-23T17:00:41Z</cp:lastPrinted>
  <dcterms:created xsi:type="dcterms:W3CDTF">2019-11-20T14:08:21Z</dcterms:created>
  <dcterms:modified xsi:type="dcterms:W3CDTF">2021-04-24T05:54:17Z</dcterms:modified>
</cp:coreProperties>
</file>