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342" r:id="rId2"/>
    <p:sldId id="348" r:id="rId3"/>
    <p:sldId id="424" r:id="rId4"/>
    <p:sldId id="438" r:id="rId5"/>
    <p:sldId id="445" r:id="rId6"/>
    <p:sldId id="446" r:id="rId7"/>
    <p:sldId id="511" r:id="rId8"/>
    <p:sldId id="506" r:id="rId9"/>
    <p:sldId id="507" r:id="rId10"/>
    <p:sldId id="508" r:id="rId11"/>
    <p:sldId id="509" r:id="rId12"/>
    <p:sldId id="510" r:id="rId13"/>
    <p:sldId id="505" r:id="rId14"/>
    <p:sldId id="447" r:id="rId15"/>
    <p:sldId id="448" r:id="rId16"/>
    <p:sldId id="449" r:id="rId17"/>
    <p:sldId id="450" r:id="rId18"/>
    <p:sldId id="453" r:id="rId19"/>
    <p:sldId id="454" r:id="rId20"/>
    <p:sldId id="457" r:id="rId21"/>
    <p:sldId id="458" r:id="rId22"/>
    <p:sldId id="459" r:id="rId23"/>
    <p:sldId id="460" r:id="rId24"/>
    <p:sldId id="461" r:id="rId25"/>
    <p:sldId id="462" r:id="rId26"/>
    <p:sldId id="463" r:id="rId27"/>
    <p:sldId id="465" r:id="rId28"/>
    <p:sldId id="466" r:id="rId29"/>
    <p:sldId id="467" r:id="rId30"/>
    <p:sldId id="468" r:id="rId31"/>
    <p:sldId id="469" r:id="rId32"/>
    <p:sldId id="470" r:id="rId33"/>
    <p:sldId id="472" r:id="rId34"/>
    <p:sldId id="473" r:id="rId35"/>
    <p:sldId id="474" r:id="rId36"/>
    <p:sldId id="475" r:id="rId37"/>
    <p:sldId id="479" r:id="rId38"/>
    <p:sldId id="476" r:id="rId39"/>
    <p:sldId id="480" r:id="rId40"/>
    <p:sldId id="481" r:id="rId41"/>
    <p:sldId id="482" r:id="rId42"/>
    <p:sldId id="483" r:id="rId43"/>
    <p:sldId id="485" r:id="rId44"/>
    <p:sldId id="486" r:id="rId45"/>
    <p:sldId id="487" r:id="rId46"/>
    <p:sldId id="488" r:id="rId47"/>
    <p:sldId id="489" r:id="rId48"/>
    <p:sldId id="490" r:id="rId49"/>
    <p:sldId id="491" r:id="rId50"/>
    <p:sldId id="492" r:id="rId51"/>
    <p:sldId id="493" r:id="rId52"/>
    <p:sldId id="495" r:id="rId53"/>
    <p:sldId id="496" r:id="rId54"/>
    <p:sldId id="499" r:id="rId55"/>
    <p:sldId id="497" r:id="rId56"/>
    <p:sldId id="500" r:id="rId57"/>
    <p:sldId id="503" r:id="rId58"/>
    <p:sldId id="504" r:id="rId59"/>
    <p:sldId id="512" r:id="rId60"/>
    <p:sldId id="413" r:id="rId61"/>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3DD"/>
    <a:srgbClr val="142D55"/>
    <a:srgbClr val="F26B27"/>
    <a:srgbClr val="C54A9A"/>
    <a:srgbClr val="FFC652"/>
    <a:srgbClr val="000000"/>
    <a:srgbClr val="1E494F"/>
    <a:srgbClr val="1C9F49"/>
    <a:srgbClr val="DA2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autoAdjust="0"/>
    <p:restoredTop sz="94729"/>
  </p:normalViewPr>
  <p:slideViewPr>
    <p:cSldViewPr snapToGrid="0" snapToObjects="1">
      <p:cViewPr varScale="1">
        <p:scale>
          <a:sx n="63" d="100"/>
          <a:sy n="63" d="100"/>
        </p:scale>
        <p:origin x="644" y="64"/>
      </p:cViewPr>
      <p:guideLst/>
    </p:cSldViewPr>
  </p:slideViewPr>
  <p:notesTextViewPr>
    <p:cViewPr>
      <p:scale>
        <a:sx n="1" d="1"/>
        <a:sy n="1" d="1"/>
      </p:scale>
      <p:origin x="0" y="0"/>
    </p:cViewPr>
  </p:notesTextViewPr>
  <p:sorterViewPr>
    <p:cViewPr>
      <p:scale>
        <a:sx n="66" d="100"/>
        <a:sy n="66"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4/24/2021</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84672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341322"/>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13313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32355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790" y="4867226"/>
            <a:ext cx="4379976" cy="1463040"/>
          </a:xfrm>
          <a:prstGeom prst="rect">
            <a:avLst/>
          </a:prstGeom>
        </p:spPr>
      </p:pic>
      <p:sp>
        <p:nvSpPr>
          <p:cNvPr id="25" name="Footer Placeholder 6"/>
          <p:cNvSpPr txBox="1">
            <a:spLocks noGrp="1"/>
          </p:cNvSpPr>
          <p:nvPr userDrawn="1"/>
        </p:nvSpPr>
        <p:spPr bwMode="auto">
          <a:xfrm>
            <a:off x="9533012" y="5868304"/>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586830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8" name="Rectangle 7"/>
          <p:cNvSpPr/>
          <p:nvPr userDrawn="1"/>
        </p:nvSpPr>
        <p:spPr>
          <a:xfrm>
            <a:off x="0" y="4197460"/>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p:cNvSpPr>
            <a:spLocks noGrp="1"/>
          </p:cNvSpPr>
          <p:nvPr>
            <p:ph type="pic" sz="quarter" idx="10"/>
          </p:nvPr>
        </p:nvSpPr>
        <p:spPr>
          <a:xfrm>
            <a:off x="6457950" y="323555"/>
            <a:ext cx="5734050" cy="5440996"/>
          </a:xfrm>
          <a:custGeom>
            <a:avLst/>
            <a:gdLst/>
            <a:ahLst/>
            <a:cxnLst/>
            <a:rect l="l" t="t" r="r" b="b"/>
            <a:pathLst>
              <a:path w="4686473" h="4446958">
                <a:moveTo>
                  <a:pt x="3158834" y="2999158"/>
                </a:moveTo>
                <a:lnTo>
                  <a:pt x="4686473" y="2999158"/>
                </a:lnTo>
                <a:lnTo>
                  <a:pt x="4686473" y="4446958"/>
                </a:lnTo>
                <a:lnTo>
                  <a:pt x="3158834" y="4446958"/>
                </a:lnTo>
                <a:close/>
                <a:moveTo>
                  <a:pt x="1579417" y="2999158"/>
                </a:moveTo>
                <a:lnTo>
                  <a:pt x="3107056" y="2999158"/>
                </a:lnTo>
                <a:lnTo>
                  <a:pt x="3107056" y="4446958"/>
                </a:lnTo>
                <a:lnTo>
                  <a:pt x="1579417" y="4446958"/>
                </a:lnTo>
                <a:close/>
                <a:moveTo>
                  <a:pt x="0" y="2999158"/>
                </a:moveTo>
                <a:lnTo>
                  <a:pt x="1527639" y="2999158"/>
                </a:lnTo>
                <a:lnTo>
                  <a:pt x="1527639" y="4446958"/>
                </a:lnTo>
                <a:lnTo>
                  <a:pt x="0" y="4446958"/>
                </a:lnTo>
                <a:close/>
                <a:moveTo>
                  <a:pt x="3158834" y="1499579"/>
                </a:moveTo>
                <a:lnTo>
                  <a:pt x="4686473" y="1499579"/>
                </a:lnTo>
                <a:lnTo>
                  <a:pt x="4686473" y="2947379"/>
                </a:lnTo>
                <a:lnTo>
                  <a:pt x="3158834" y="2947379"/>
                </a:lnTo>
                <a:close/>
                <a:moveTo>
                  <a:pt x="1579417" y="1499579"/>
                </a:moveTo>
                <a:lnTo>
                  <a:pt x="3107056" y="1499579"/>
                </a:lnTo>
                <a:lnTo>
                  <a:pt x="3107056" y="2947379"/>
                </a:lnTo>
                <a:lnTo>
                  <a:pt x="1579417" y="2947379"/>
                </a:lnTo>
                <a:close/>
                <a:moveTo>
                  <a:pt x="0" y="1499579"/>
                </a:moveTo>
                <a:lnTo>
                  <a:pt x="1527639" y="1499579"/>
                </a:lnTo>
                <a:lnTo>
                  <a:pt x="1527639" y="2947379"/>
                </a:lnTo>
                <a:lnTo>
                  <a:pt x="0" y="2947379"/>
                </a:lnTo>
                <a:close/>
                <a:moveTo>
                  <a:pt x="3158834" y="0"/>
                </a:moveTo>
                <a:lnTo>
                  <a:pt x="4686473" y="0"/>
                </a:lnTo>
                <a:lnTo>
                  <a:pt x="4686473" y="1447800"/>
                </a:lnTo>
                <a:lnTo>
                  <a:pt x="3158834" y="1447800"/>
                </a:lnTo>
                <a:close/>
                <a:moveTo>
                  <a:pt x="1579417" y="0"/>
                </a:moveTo>
                <a:lnTo>
                  <a:pt x="3107056" y="0"/>
                </a:lnTo>
                <a:lnTo>
                  <a:pt x="3107056" y="1447800"/>
                </a:lnTo>
                <a:lnTo>
                  <a:pt x="1579417" y="1447800"/>
                </a:lnTo>
                <a:close/>
                <a:moveTo>
                  <a:pt x="0" y="0"/>
                </a:moveTo>
                <a:lnTo>
                  <a:pt x="1527639" y="0"/>
                </a:lnTo>
                <a:lnTo>
                  <a:pt x="1527639" y="1447800"/>
                </a:lnTo>
                <a:lnTo>
                  <a:pt x="0" y="1447800"/>
                </a:lnTo>
                <a:close/>
              </a:path>
            </a:pathLst>
          </a:custGeom>
        </p:spPr>
        <p:txBody>
          <a:bodyPr/>
          <a:lstStyle>
            <a:lvl1pPr marL="0" indent="0" algn="ctr">
              <a:buNone/>
              <a:defRPr sz="1600" i="1" baseline="0">
                <a:solidFill>
                  <a:srgbClr val="142D55"/>
                </a:solidFill>
              </a:defRPr>
            </a:lvl1pPr>
          </a:lstStyle>
          <a:p>
            <a:endParaRPr lang="en-US" dirty="0"/>
          </a:p>
          <a:p>
            <a:endParaRPr lang="en-US" dirty="0"/>
          </a:p>
          <a:p>
            <a:endParaRPr lang="en-US" dirty="0"/>
          </a:p>
          <a:p>
            <a:endParaRPr lang="en-US" dirty="0"/>
          </a:p>
          <a:p>
            <a:r>
              <a:rPr lang="en-US" dirty="0"/>
              <a:t>Click to add photo</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15" y="666454"/>
            <a:ext cx="5396010" cy="1802425"/>
          </a:xfrm>
          <a:prstGeom prst="rect">
            <a:avLst/>
          </a:prstGeom>
        </p:spPr>
      </p:pic>
      <p:sp>
        <p:nvSpPr>
          <p:cNvPr id="25" name="Footer Placeholder 6"/>
          <p:cNvSpPr txBox="1">
            <a:spLocks noGrp="1"/>
          </p:cNvSpPr>
          <p:nvPr userDrawn="1"/>
        </p:nvSpPr>
        <p:spPr bwMode="auto">
          <a:xfrm>
            <a:off x="9533012" y="6034109"/>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603410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21" hasCustomPrompt="1"/>
          </p:nvPr>
        </p:nvSpPr>
        <p:spPr>
          <a:xfrm>
            <a:off x="1618706" y="503341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1618706" y="422383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953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15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7968298"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4/24/2021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53" r:id="rId13"/>
    <p:sldLayoutId id="2147483663" r:id="rId14"/>
    <p:sldLayoutId id="2147483664" r:id="rId15"/>
    <p:sldLayoutId id="2147483659" r:id="rId16"/>
    <p:sldLayoutId id="2147483668" r:id="rId17"/>
    <p:sldLayoutId id="2147483656" r:id="rId18"/>
    <p:sldLayoutId id="2147483657" r:id="rId19"/>
    <p:sldLayoutId id="214748365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video" Target="https://www.youtube.com/embed/JDSisEGISwg?feature=oembed" TargetMode="External"/><Relationship Id="rId4" Type="http://schemas.openxmlformats.org/officeDocument/2006/relationships/hyperlink" Target="https://youtu.be/JDSisEGISw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nc.com/partners-in-leadership/5-wildly-successful-entrepreneurs-reveal-how-risk-taking-propelled-their-careers.html"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inc.com/partners-in-leadership/5-wildly-successful-entrepreneurs-reveal-how-risk-taking-propelled-their-careers.html" TargetMode="External"/><Relationship Id="rId1" Type="http://schemas.openxmlformats.org/officeDocument/2006/relationships/slideLayout" Target="../slideLayouts/slideLayout10.xml"/><Relationship Id="rId4" Type="http://schemas.openxmlformats.org/officeDocument/2006/relationships/hyperlink" Target="https://www.prnewswire.com/news-releases/oprah-winfrey-and-weight-watchers-join-forces-in-groundbreaking-partnership-300161712.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huffingtonpost.com/carissa-lada/what-does-success-look-like_b_5651592.html" TargetMode="Externa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hyperlink" Target="http://themakersstories.com/2017/01/11/young-irish-artist-talks-failing-succeeding/" TargetMode="External"/><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futurpreneur.ca/en/resources/understanding-entrepreneurship/articles/setting-achievable-goals/"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doi.org/10.1002/bdm.2042"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ata.unwomen.org/sites/default/files/inline-files/Whose-time-to-care-brief_0.pdf" TargetMode="Externa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hyperlink" Target="http://www.futurpreneur.ca/en/resources/understanding-entrepreneurship/articles/setting-achievable-goals/" TargetMode="Externa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upyourcreativegenius.com/"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1.xml"/><Relationship Id="rId1" Type="http://schemas.openxmlformats.org/officeDocument/2006/relationships/video" Target="https://www.youtube.com/embed/zESeeaFDVSw" TargetMode="External"/><Relationship Id="rId4" Type="http://schemas.openxmlformats.org/officeDocument/2006/relationships/hyperlink" Target="https://www.youtube.com/watch?v=zESeeaFDVSw"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pattidobrowolski.com/product-category/free-downloads/" TargetMode="External"/><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poonamsagar.com/its-a-juggling-act-work-life-balance-for-women-entrepreneurs/" TargetMode="External"/><Relationship Id="rId2" Type="http://schemas.openxmlformats.org/officeDocument/2006/relationships/hyperlink" Target="https://cherieblairfoundation.org/women-entrepreneurs-covid19-research/"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46.png"/><Relationship Id="rId4" Type="http://schemas.openxmlformats.org/officeDocument/2006/relationships/hyperlink" Target="https://www.leadershipgirl.com/how-can-women-entrepreneurs-balance-their-personal-life-and-their-work-life-2/"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eminentproject.eu/open-online-platform-en/" TargetMode="Externa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ordsqueen.com/why-entrepreneurship-is-a-lifestyle/"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463" y="1244172"/>
            <a:ext cx="3574585" cy="1194016"/>
          </a:xfrm>
          <a:prstGeom prst="rect">
            <a:avLst/>
          </a:prstGeom>
        </p:spPr>
      </p:pic>
      <p:sp>
        <p:nvSpPr>
          <p:cNvPr id="18" name="Footer Placeholder 6">
            <a:extLst>
              <a:ext uri="{FF2B5EF4-FFF2-40B4-BE49-F238E27FC236}">
                <a16:creationId xmlns:a16="http://schemas.microsoft.com/office/drawing/2014/main" id="{75D30575-47C9-A446-BAAD-CA7BBB5145FB}"/>
              </a:ext>
            </a:extLst>
          </p:cNvPr>
          <p:cNvSpPr txBox="1">
            <a:spLocks noGrp="1"/>
          </p:cNvSpPr>
          <p:nvPr/>
        </p:nvSpPr>
        <p:spPr bwMode="auto">
          <a:xfrm>
            <a:off x="1918247" y="5711910"/>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9" name="Picture 8">
            <a:extLst>
              <a:ext uri="{FF2B5EF4-FFF2-40B4-BE49-F238E27FC236}">
                <a16:creationId xmlns:a16="http://schemas.microsoft.com/office/drawing/2014/main" id="{7E484368-2679-FF49-894F-57FC64372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47" y="5711910"/>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2">
            <a:extLst>
              <a:ext uri="{FF2B5EF4-FFF2-40B4-BE49-F238E27FC236}">
                <a16:creationId xmlns:a16="http://schemas.microsoft.com/office/drawing/2014/main" id="{DC1F41B7-7CF4-804D-B5D0-1854D34ADC12}"/>
              </a:ext>
            </a:extLst>
          </p:cNvPr>
          <p:cNvSpPr txBox="1">
            <a:spLocks/>
          </p:cNvSpPr>
          <p:nvPr/>
        </p:nvSpPr>
        <p:spPr>
          <a:xfrm>
            <a:off x="292647" y="501850"/>
            <a:ext cx="1799482"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STEP 6</a:t>
            </a:r>
          </a:p>
        </p:txBody>
      </p:sp>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314896" y="1532829"/>
            <a:ext cx="7413285"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bg1"/>
                </a:solidFill>
              </a:rPr>
              <a:t>THE CONFIDENCE TO KEEP GOING AND GROWING</a:t>
            </a:r>
          </a:p>
        </p:txBody>
      </p:sp>
      <p:sp>
        <p:nvSpPr>
          <p:cNvPr id="13" name="Text Placeholder 12"/>
          <p:cNvSpPr>
            <a:spLocks noGrp="1"/>
          </p:cNvSpPr>
          <p:nvPr>
            <p:ph type="body" sz="quarter" idx="4294967295"/>
          </p:nvPr>
        </p:nvSpPr>
        <p:spPr>
          <a:xfrm>
            <a:off x="392128" y="3141620"/>
            <a:ext cx="6252512" cy="2139544"/>
          </a:xfrm>
          <a:noFill/>
        </p:spPr>
        <p:txBody>
          <a:bodyPr>
            <a:noAutofit/>
          </a:bodyPr>
          <a:lstStyle/>
          <a:p>
            <a:pPr marL="0" indent="0">
              <a:buNone/>
            </a:pPr>
            <a:r>
              <a:rPr lang="en-US" sz="4800" dirty="0"/>
              <a:t>Resilience, Managing Risk and Managing Wellbeing</a:t>
            </a:r>
          </a:p>
        </p:txBody>
      </p:sp>
      <p:sp>
        <p:nvSpPr>
          <p:cNvPr id="11" name="TextBox 10">
            <a:extLst>
              <a:ext uri="{FF2B5EF4-FFF2-40B4-BE49-F238E27FC236}">
                <a16:creationId xmlns:a16="http://schemas.microsoft.com/office/drawing/2014/main" id="{E5832AA3-D9B0-4987-A7D3-27CB22B8ED09}"/>
              </a:ext>
            </a:extLst>
          </p:cNvPr>
          <p:cNvSpPr txBox="1"/>
          <p:nvPr/>
        </p:nvSpPr>
        <p:spPr>
          <a:xfrm>
            <a:off x="138048" y="6319110"/>
            <a:ext cx="10571943" cy="523220"/>
          </a:xfrm>
          <a:prstGeom prst="rect">
            <a:avLst/>
          </a:prstGeom>
          <a:noFill/>
        </p:spPr>
        <p:txBody>
          <a:bodyPr wrap="square">
            <a:spAutoFit/>
          </a:bodyPr>
          <a:lstStyle/>
          <a:p>
            <a:r>
              <a:rPr lang="en-GB" sz="1400" dirty="0">
                <a:solidFill>
                  <a:srgbClr val="1E494F"/>
                </a:solidFill>
              </a:rPr>
              <a:t>This project has been funded with support from the European Commission. This publication [communication] reflects the views only of the author, and the Commission cannot be held responsible for any use, which may be made of the information contained therein. </a:t>
            </a:r>
            <a:endParaRPr lang="en-IE" sz="1400" dirty="0">
              <a:solidFill>
                <a:srgbClr val="1E494F"/>
              </a:solidFill>
            </a:endParaRPr>
          </a:p>
        </p:txBody>
      </p:sp>
      <p:grpSp>
        <p:nvGrpSpPr>
          <p:cNvPr id="181" name="Group 180">
            <a:extLst>
              <a:ext uri="{FF2B5EF4-FFF2-40B4-BE49-F238E27FC236}">
                <a16:creationId xmlns:a16="http://schemas.microsoft.com/office/drawing/2014/main" id="{8E353967-CBB3-4DE8-86F7-7BD5147ECD04}"/>
              </a:ext>
            </a:extLst>
          </p:cNvPr>
          <p:cNvGrpSpPr/>
          <p:nvPr/>
        </p:nvGrpSpPr>
        <p:grpSpPr>
          <a:xfrm>
            <a:off x="6846058" y="2068688"/>
            <a:ext cx="3598680" cy="3643222"/>
            <a:chOff x="5085861" y="427286"/>
            <a:chExt cx="2020280" cy="1651359"/>
          </a:xfrm>
        </p:grpSpPr>
        <p:pic>
          <p:nvPicPr>
            <p:cNvPr id="182" name="Picture 181" descr="Icon&#10;&#10;Description automatically generated">
              <a:extLst>
                <a:ext uri="{FF2B5EF4-FFF2-40B4-BE49-F238E27FC236}">
                  <a16:creationId xmlns:a16="http://schemas.microsoft.com/office/drawing/2014/main" id="{E3749983-1F3A-4D92-BA3C-16FD13122EBF}"/>
                </a:ext>
              </a:extLst>
            </p:cNvPr>
            <p:cNvPicPr>
              <a:picLocks noChangeAspect="1"/>
            </p:cNvPicPr>
            <p:nvPr/>
          </p:nvPicPr>
          <p:blipFill>
            <a:blip r:embed="rId4"/>
            <a:stretch>
              <a:fillRect/>
            </a:stretch>
          </p:blipFill>
          <p:spPr>
            <a:xfrm>
              <a:off x="5085861" y="427286"/>
              <a:ext cx="2020280" cy="1651359"/>
            </a:xfrm>
            <a:prstGeom prst="rect">
              <a:avLst/>
            </a:prstGeom>
          </p:spPr>
        </p:pic>
        <p:pic>
          <p:nvPicPr>
            <p:cNvPr id="183" name="Picture 182" descr="Icon&#10;&#10;Description automatically generated">
              <a:extLst>
                <a:ext uri="{FF2B5EF4-FFF2-40B4-BE49-F238E27FC236}">
                  <a16:creationId xmlns:a16="http://schemas.microsoft.com/office/drawing/2014/main" id="{F874AF57-1A9E-4E72-B8EB-4EA5BD13A095}"/>
                </a:ext>
              </a:extLst>
            </p:cNvPr>
            <p:cNvPicPr>
              <a:picLocks noChangeAspect="1"/>
            </p:cNvPicPr>
            <p:nvPr/>
          </p:nvPicPr>
          <p:blipFill>
            <a:blip r:embed="rId5"/>
            <a:stretch>
              <a:fillRect/>
            </a:stretch>
          </p:blipFill>
          <p:spPr>
            <a:xfrm rot="861930">
              <a:off x="5418715" y="822114"/>
              <a:ext cx="224095" cy="244396"/>
            </a:xfrm>
            <a:prstGeom prst="rect">
              <a:avLst/>
            </a:prstGeom>
          </p:spPr>
        </p:pic>
      </p:grpSp>
    </p:spTree>
    <p:extLst>
      <p:ext uri="{BB962C8B-B14F-4D97-AF65-F5344CB8AC3E}">
        <p14:creationId xmlns:p14="http://schemas.microsoft.com/office/powerpoint/2010/main" val="3847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39836" y="247689"/>
            <a:ext cx="9221204" cy="1044868"/>
          </a:xfrm>
        </p:spPr>
        <p:txBody>
          <a:bodyPr>
            <a:noAutofit/>
          </a:bodyPr>
          <a:lstStyle/>
          <a:p>
            <a:r>
              <a:rPr lang="en-GB" dirty="0"/>
              <a:t>8 WAYS TO BOOST YOUR CONFIDENCE IN BUSINESS</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Box 17">
            <a:extLst>
              <a:ext uri="{FF2B5EF4-FFF2-40B4-BE49-F238E27FC236}">
                <a16:creationId xmlns:a16="http://schemas.microsoft.com/office/drawing/2014/main" id="{C37787C1-282C-4C46-8452-2A2A42562006}"/>
              </a:ext>
            </a:extLst>
          </p:cNvPr>
          <p:cNvSpPr txBox="1"/>
          <p:nvPr/>
        </p:nvSpPr>
        <p:spPr>
          <a:xfrm>
            <a:off x="1477276" y="5946283"/>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a:t>
            </a:r>
            <a:r>
              <a:rPr lang="en-GB" b="0" i="0" dirty="0">
                <a:solidFill>
                  <a:srgbClr val="333333"/>
                </a:solidFill>
                <a:effectLst/>
                <a:latin typeface="Montserrat"/>
              </a:rPr>
              <a:t>   Ryan James Lock is an international success coach and business consultant. </a:t>
            </a:r>
            <a:r>
              <a:rPr lang="en-GB" dirty="0">
                <a:hlinkClick r:id="rId2"/>
              </a:rPr>
              <a:t>8 Ways To Boost Your Confidence In Business (wisdomtimes.com)</a:t>
            </a:r>
            <a:endParaRPr lang="en-IE" b="1" dirty="0">
              <a:solidFill>
                <a:schemeClr val="bg1"/>
              </a:solidFill>
              <a:highlight>
                <a:srgbClr val="C54A9A"/>
              </a:highlight>
            </a:endParaRPr>
          </a:p>
        </p:txBody>
      </p:sp>
      <p:sp>
        <p:nvSpPr>
          <p:cNvPr id="5" name="Rectangle 3">
            <a:extLst>
              <a:ext uri="{FF2B5EF4-FFF2-40B4-BE49-F238E27FC236}">
                <a16:creationId xmlns:a16="http://schemas.microsoft.com/office/drawing/2014/main" id="{9AD0327C-0AC7-4485-8CE3-067488864FEF}"/>
              </a:ext>
            </a:extLst>
          </p:cNvPr>
          <p:cNvSpPr>
            <a:spLocks noChangeArrowheads="1"/>
          </p:cNvSpPr>
          <p:nvPr/>
        </p:nvSpPr>
        <p:spPr bwMode="auto">
          <a:xfrm>
            <a:off x="1639836" y="1292557"/>
            <a:ext cx="8990806" cy="459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1EB3DD"/>
                </a:solidFill>
                <a:effectLst/>
                <a:latin typeface="+mn-lt"/>
              </a:rPr>
              <a:t>4. Understand you are not your work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333333"/>
                </a:solidFill>
                <a:effectLst/>
                <a:latin typeface="+mn-lt"/>
              </a:rPr>
              <a:t>You are much more than the work that you do, when you promote your business and the services you offer – it is not about you personally and it’s very important to get clear on that. Women who are self employed often attach too much of their self image to their work and this can lead to additional pressure.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rgbClr val="333333"/>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26B27"/>
                </a:solidFill>
                <a:effectLst/>
                <a:latin typeface="+mn-lt"/>
              </a:rPr>
              <a:t>5. Learn to love NO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333333"/>
                </a:solidFill>
                <a:effectLst/>
                <a:latin typeface="+mn-lt"/>
              </a:rPr>
              <a:t>Afraid of people saying no to you ? Then you are going to find it really hard to succeed. Instead of fearing the word no, learn to love it!</a:t>
            </a:r>
            <a:r>
              <a:rPr lang="en-US" altLang="en-US" sz="2200" dirty="0">
                <a:latin typeface="+mn-lt"/>
              </a:rPr>
              <a:t>  T</a:t>
            </a:r>
            <a:r>
              <a:rPr kumimoji="0" lang="en-US" altLang="en-US" sz="2200" b="0" i="0" u="none" strike="noStrike" cap="none" normalizeH="0" baseline="0" dirty="0">
                <a:ln>
                  <a:noFill/>
                </a:ln>
                <a:solidFill>
                  <a:schemeClr val="tx1"/>
                </a:solidFill>
                <a:effectLst/>
                <a:latin typeface="+mn-lt"/>
              </a:rPr>
              <a:t>hink of it like this, every time someone says no to you it means you are one step closer to getting the big YES that you want. </a:t>
            </a:r>
            <a:r>
              <a:rPr kumimoji="0" lang="en-US" altLang="en-US" sz="2200" b="0" i="0" u="none" strike="noStrike" cap="none" normalizeH="0" baseline="0" dirty="0">
                <a:ln>
                  <a:noFill/>
                </a:ln>
                <a:solidFill>
                  <a:srgbClr val="333333"/>
                </a:solidFill>
                <a:effectLst/>
                <a:latin typeface="+mn-lt"/>
              </a:rPr>
              <a:t>Try and learn from each no you get, how can you learn and grow? Develop an attitude of looking forward and constantly being open to learn. </a:t>
            </a:r>
            <a:endParaRPr kumimoji="0" lang="en-US" altLang="en-US" sz="2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78846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39836" y="247689"/>
            <a:ext cx="9221204" cy="1044868"/>
          </a:xfrm>
        </p:spPr>
        <p:txBody>
          <a:bodyPr>
            <a:noAutofit/>
          </a:bodyPr>
          <a:lstStyle/>
          <a:p>
            <a:r>
              <a:rPr lang="en-GB" dirty="0"/>
              <a:t>8 WAYS TO BOOST YOUR CONFIDENCE IN BUSINESS</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Box 17">
            <a:extLst>
              <a:ext uri="{FF2B5EF4-FFF2-40B4-BE49-F238E27FC236}">
                <a16:creationId xmlns:a16="http://schemas.microsoft.com/office/drawing/2014/main" id="{C37787C1-282C-4C46-8452-2A2A42562006}"/>
              </a:ext>
            </a:extLst>
          </p:cNvPr>
          <p:cNvSpPr txBox="1"/>
          <p:nvPr/>
        </p:nvSpPr>
        <p:spPr>
          <a:xfrm>
            <a:off x="1477276" y="5946283"/>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a:t>
            </a:r>
            <a:r>
              <a:rPr lang="en-GB" b="0" i="0" dirty="0">
                <a:solidFill>
                  <a:srgbClr val="333333"/>
                </a:solidFill>
                <a:effectLst/>
                <a:latin typeface="Montserrat"/>
              </a:rPr>
              <a:t>   Ryan James Lock is an international success coach and business consultant. </a:t>
            </a:r>
            <a:r>
              <a:rPr lang="en-GB" dirty="0">
                <a:hlinkClick r:id="rId2"/>
              </a:rPr>
              <a:t>8 Ways To Boost Your Confidence In Business (wisdomtimes.com)</a:t>
            </a:r>
            <a:endParaRPr lang="en-IE" b="1" dirty="0">
              <a:solidFill>
                <a:schemeClr val="bg1"/>
              </a:solidFill>
              <a:highlight>
                <a:srgbClr val="C54A9A"/>
              </a:highlight>
            </a:endParaRPr>
          </a:p>
        </p:txBody>
      </p:sp>
      <p:sp>
        <p:nvSpPr>
          <p:cNvPr id="12" name="TextBox 11">
            <a:extLst>
              <a:ext uri="{FF2B5EF4-FFF2-40B4-BE49-F238E27FC236}">
                <a16:creationId xmlns:a16="http://schemas.microsoft.com/office/drawing/2014/main" id="{8959C7F6-611F-4473-89B1-E9688DE77FC7}"/>
              </a:ext>
            </a:extLst>
          </p:cNvPr>
          <p:cNvSpPr txBox="1"/>
          <p:nvPr/>
        </p:nvSpPr>
        <p:spPr>
          <a:xfrm>
            <a:off x="1839309" y="1513853"/>
            <a:ext cx="8597463" cy="4154984"/>
          </a:xfrm>
          <a:prstGeom prst="rect">
            <a:avLst/>
          </a:prstGeom>
          <a:noFill/>
        </p:spPr>
        <p:txBody>
          <a:bodyPr wrap="square">
            <a:spAutoFit/>
          </a:bodyPr>
          <a:lstStyle/>
          <a:p>
            <a:r>
              <a:rPr lang="en-GB" sz="2200" dirty="0">
                <a:solidFill>
                  <a:srgbClr val="F26B27"/>
                </a:solidFill>
              </a:rPr>
              <a:t>6. Get over your fear of rejection</a:t>
            </a:r>
          </a:p>
          <a:p>
            <a:r>
              <a:rPr lang="en-GB" sz="2200" dirty="0"/>
              <a:t>We all have a fear of rejection, it’s part of being a human – but it doesn’t have to keep you stuck or hold you back. Understand that it’s not about you, it’s just business and that you are far bigger than any perceived rejection.</a:t>
            </a:r>
          </a:p>
          <a:p>
            <a:endParaRPr lang="en-GB" sz="2200" dirty="0">
              <a:solidFill>
                <a:srgbClr val="1EB3DD"/>
              </a:solidFill>
            </a:endParaRPr>
          </a:p>
          <a:p>
            <a:r>
              <a:rPr lang="en-GB" sz="2200" dirty="0">
                <a:solidFill>
                  <a:srgbClr val="1EB3DD"/>
                </a:solidFill>
              </a:rPr>
              <a:t>7. Play “How would I act….”</a:t>
            </a:r>
          </a:p>
          <a:p>
            <a:r>
              <a:rPr lang="en-GB" sz="2200" dirty="0"/>
              <a:t>A great exercise is “How would I act if…”.  Write down on a piece of paper how you would act if they felt confident, ready, able, powerful etc. Describe how you would speak, act, talk, dress and “show up” in the world. Then act  it out,  starting your day as if they already have what you want. </a:t>
            </a:r>
            <a:endParaRPr lang="en-IE" sz="2200" dirty="0"/>
          </a:p>
        </p:txBody>
      </p:sp>
    </p:spTree>
    <p:extLst>
      <p:ext uri="{BB962C8B-B14F-4D97-AF65-F5344CB8AC3E}">
        <p14:creationId xmlns:p14="http://schemas.microsoft.com/office/powerpoint/2010/main" val="176398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39836" y="247689"/>
            <a:ext cx="9221204" cy="1044868"/>
          </a:xfrm>
        </p:spPr>
        <p:txBody>
          <a:bodyPr>
            <a:noAutofit/>
          </a:bodyPr>
          <a:lstStyle/>
          <a:p>
            <a:r>
              <a:rPr lang="en-GB" dirty="0"/>
              <a:t>8 WAYS TO BOOST YOUR CONFIDENCE IN BUSINESS</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Box 17">
            <a:extLst>
              <a:ext uri="{FF2B5EF4-FFF2-40B4-BE49-F238E27FC236}">
                <a16:creationId xmlns:a16="http://schemas.microsoft.com/office/drawing/2014/main" id="{C37787C1-282C-4C46-8452-2A2A42562006}"/>
              </a:ext>
            </a:extLst>
          </p:cNvPr>
          <p:cNvSpPr txBox="1"/>
          <p:nvPr/>
        </p:nvSpPr>
        <p:spPr>
          <a:xfrm>
            <a:off x="1477276" y="5946283"/>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a:t>
            </a:r>
            <a:r>
              <a:rPr lang="en-GB" b="0" i="0" dirty="0">
                <a:solidFill>
                  <a:srgbClr val="333333"/>
                </a:solidFill>
                <a:effectLst/>
                <a:latin typeface="Montserrat"/>
              </a:rPr>
              <a:t>   Ryan James Lock is an international success coach and business consultant. </a:t>
            </a:r>
            <a:r>
              <a:rPr lang="en-GB" dirty="0">
                <a:hlinkClick r:id="rId2"/>
              </a:rPr>
              <a:t>8 Ways To Boost Your Confidence In Business (wisdomtimes.com)</a:t>
            </a:r>
            <a:endParaRPr lang="en-IE" b="1" dirty="0">
              <a:solidFill>
                <a:schemeClr val="bg1"/>
              </a:solidFill>
              <a:highlight>
                <a:srgbClr val="C54A9A"/>
              </a:highlight>
            </a:endParaRPr>
          </a:p>
        </p:txBody>
      </p:sp>
      <p:sp>
        <p:nvSpPr>
          <p:cNvPr id="12" name="TextBox 11">
            <a:extLst>
              <a:ext uri="{FF2B5EF4-FFF2-40B4-BE49-F238E27FC236}">
                <a16:creationId xmlns:a16="http://schemas.microsoft.com/office/drawing/2014/main" id="{8959C7F6-611F-4473-89B1-E9688DE77FC7}"/>
              </a:ext>
            </a:extLst>
          </p:cNvPr>
          <p:cNvSpPr txBox="1"/>
          <p:nvPr/>
        </p:nvSpPr>
        <p:spPr>
          <a:xfrm>
            <a:off x="1639836" y="1746315"/>
            <a:ext cx="8784324" cy="3139321"/>
          </a:xfrm>
          <a:prstGeom prst="rect">
            <a:avLst/>
          </a:prstGeom>
          <a:noFill/>
        </p:spPr>
        <p:txBody>
          <a:bodyPr wrap="square">
            <a:spAutoFit/>
          </a:bodyPr>
          <a:lstStyle/>
          <a:p>
            <a:pPr algn="l" fontAlgn="base"/>
            <a:r>
              <a:rPr lang="en-GB" sz="2200" b="1" i="0" dirty="0">
                <a:solidFill>
                  <a:srgbClr val="FFC652"/>
                </a:solidFill>
                <a:effectLst/>
              </a:rPr>
              <a:t>8. Practice</a:t>
            </a:r>
          </a:p>
          <a:p>
            <a:pPr algn="l" fontAlgn="base"/>
            <a:r>
              <a:rPr lang="en-GB" sz="2200" b="0" i="0" dirty="0">
                <a:solidFill>
                  <a:srgbClr val="333333"/>
                </a:solidFill>
                <a:effectLst/>
              </a:rPr>
              <a:t>Confidence is just like a muscle, it gets stronger the more you use it. Instead of only using your confidence when a need arises, practice being the confident version of yourself through out your day.</a:t>
            </a:r>
          </a:p>
          <a:p>
            <a:pPr algn="l" fontAlgn="base"/>
            <a:r>
              <a:rPr lang="en-GB" sz="2200" b="0" i="0" dirty="0">
                <a:solidFill>
                  <a:srgbClr val="333333"/>
                </a:solidFill>
                <a:effectLst/>
              </a:rPr>
              <a:t>Ask yourself questions like “</a:t>
            </a:r>
            <a:r>
              <a:rPr lang="en-GB" sz="2200" b="0" i="1" dirty="0">
                <a:solidFill>
                  <a:srgbClr val="333333"/>
                </a:solidFill>
                <a:effectLst/>
              </a:rPr>
              <a:t>How can I practice my confidence now?</a:t>
            </a:r>
            <a:r>
              <a:rPr lang="en-GB" sz="2200" b="0" i="0" dirty="0">
                <a:solidFill>
                  <a:srgbClr val="333333"/>
                </a:solidFill>
                <a:effectLst/>
              </a:rPr>
              <a:t>”  It could be as simple as accepting an invitation to a networking event, reaching out to someone over e-mail or even following up with a prospect, the more you practice the easier it becomes.</a:t>
            </a:r>
          </a:p>
          <a:p>
            <a:endParaRPr lang="en-IE" sz="2200" dirty="0"/>
          </a:p>
        </p:txBody>
      </p:sp>
    </p:spTree>
    <p:extLst>
      <p:ext uri="{BB962C8B-B14F-4D97-AF65-F5344CB8AC3E}">
        <p14:creationId xmlns:p14="http://schemas.microsoft.com/office/powerpoint/2010/main" val="186169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39836" y="247689"/>
            <a:ext cx="6589764" cy="1044868"/>
          </a:xfrm>
        </p:spPr>
        <p:txBody>
          <a:bodyPr>
            <a:noAutofit/>
          </a:bodyPr>
          <a:lstStyle/>
          <a:p>
            <a:r>
              <a:rPr lang="en-GB" dirty="0"/>
              <a:t>CONFIDENCE, A KEY INGREDIENT  </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Online Media 3" title="CONFIDENCE IN ENTREPRENEURSHIP | Challenges I Face Being a Young, Black, Woman Business-Owner">
            <a:hlinkClick r:id="" action="ppaction://media"/>
            <a:extLst>
              <a:ext uri="{FF2B5EF4-FFF2-40B4-BE49-F238E27FC236}">
                <a16:creationId xmlns:a16="http://schemas.microsoft.com/office/drawing/2014/main" id="{94B707D2-5F9C-4106-9408-747B98E1E695}"/>
              </a:ext>
            </a:extLst>
          </p:cNvPr>
          <p:cNvPicPr>
            <a:picLocks noRot="1" noChangeAspect="1"/>
          </p:cNvPicPr>
          <p:nvPr>
            <a:videoFile r:link="rId1"/>
          </p:nvPr>
        </p:nvPicPr>
        <p:blipFill>
          <a:blip r:embed="rId3"/>
          <a:stretch>
            <a:fillRect/>
          </a:stretch>
        </p:blipFill>
        <p:spPr>
          <a:xfrm>
            <a:off x="6756770" y="2097905"/>
            <a:ext cx="4905613" cy="2771671"/>
          </a:xfrm>
          <a:prstGeom prst="rect">
            <a:avLst/>
          </a:prstGeom>
        </p:spPr>
      </p:pic>
      <p:sp>
        <p:nvSpPr>
          <p:cNvPr id="12" name="TextBox 11">
            <a:extLst>
              <a:ext uri="{FF2B5EF4-FFF2-40B4-BE49-F238E27FC236}">
                <a16:creationId xmlns:a16="http://schemas.microsoft.com/office/drawing/2014/main" id="{D1C80E56-879C-4847-A0A4-9257FC56C277}"/>
              </a:ext>
            </a:extLst>
          </p:cNvPr>
          <p:cNvSpPr txBox="1"/>
          <p:nvPr/>
        </p:nvSpPr>
        <p:spPr>
          <a:xfrm>
            <a:off x="6756770" y="5634471"/>
            <a:ext cx="6121400" cy="369332"/>
          </a:xfrm>
          <a:prstGeom prst="rect">
            <a:avLst/>
          </a:prstGeom>
          <a:noFill/>
        </p:spPr>
        <p:txBody>
          <a:bodyPr wrap="square">
            <a:spAutoFit/>
          </a:bodyPr>
          <a:lstStyle/>
          <a:p>
            <a:r>
              <a:rPr lang="en-IE" dirty="0">
                <a:hlinkClick r:id="rId4"/>
              </a:rPr>
              <a:t>https://youtu.be/JDSisEGISwg</a:t>
            </a:r>
            <a:r>
              <a:rPr lang="en-IE" dirty="0"/>
              <a:t> </a:t>
            </a:r>
          </a:p>
        </p:txBody>
      </p:sp>
      <p:sp>
        <p:nvSpPr>
          <p:cNvPr id="14" name="TextBox 13">
            <a:extLst>
              <a:ext uri="{FF2B5EF4-FFF2-40B4-BE49-F238E27FC236}">
                <a16:creationId xmlns:a16="http://schemas.microsoft.com/office/drawing/2014/main" id="{0231AE0C-76EB-48D7-AC41-68CA4D06AFCD}"/>
              </a:ext>
            </a:extLst>
          </p:cNvPr>
          <p:cNvSpPr txBox="1"/>
          <p:nvPr/>
        </p:nvSpPr>
        <p:spPr>
          <a:xfrm>
            <a:off x="1639836" y="1916938"/>
            <a:ext cx="4798061" cy="4154984"/>
          </a:xfrm>
          <a:prstGeom prst="rect">
            <a:avLst/>
          </a:prstGeom>
          <a:noFill/>
        </p:spPr>
        <p:txBody>
          <a:bodyPr wrap="square">
            <a:spAutoFit/>
          </a:bodyPr>
          <a:lstStyle/>
          <a:p>
            <a:r>
              <a:rPr lang="en-GB" sz="2400" b="0" i="0" dirty="0">
                <a:solidFill>
                  <a:srgbClr val="030303"/>
                </a:solidFill>
                <a:effectLst/>
              </a:rPr>
              <a:t>Confidence is just as, if not more, important in life than competence. Being an entrepreneur takes an incredible amount of confidence for things you probably would never expect. In this </a:t>
            </a:r>
            <a:r>
              <a:rPr lang="en-GB" sz="2400" dirty="0">
                <a:solidFill>
                  <a:srgbClr val="030303"/>
                </a:solidFill>
              </a:rPr>
              <a:t>video</a:t>
            </a:r>
            <a:r>
              <a:rPr lang="en-GB" sz="2400" b="0" i="0" dirty="0">
                <a:solidFill>
                  <a:srgbClr val="030303"/>
                </a:solidFill>
                <a:effectLst/>
              </a:rPr>
              <a:t>, Erin  discusses 5 unexpected situations you need confidence for in entrepreneurship, and share a recent personal experience that truly put her confidence to the test. </a:t>
            </a:r>
            <a:r>
              <a:rPr lang="en-GB" dirty="0">
                <a:solidFill>
                  <a:srgbClr val="030303"/>
                </a:solidFill>
              </a:rPr>
              <a:t>	</a:t>
            </a:r>
            <a:endParaRPr lang="en-IE" dirty="0"/>
          </a:p>
        </p:txBody>
      </p:sp>
      <p:sp>
        <p:nvSpPr>
          <p:cNvPr id="16" name="TextBox 15">
            <a:extLst>
              <a:ext uri="{FF2B5EF4-FFF2-40B4-BE49-F238E27FC236}">
                <a16:creationId xmlns:a16="http://schemas.microsoft.com/office/drawing/2014/main" id="{39084B78-8AA9-430B-A3FE-0991D1A6D350}"/>
              </a:ext>
            </a:extLst>
          </p:cNvPr>
          <p:cNvSpPr txBox="1"/>
          <p:nvPr/>
        </p:nvSpPr>
        <p:spPr>
          <a:xfrm>
            <a:off x="6756770" y="5070478"/>
            <a:ext cx="6121400" cy="646331"/>
          </a:xfrm>
          <a:prstGeom prst="rect">
            <a:avLst/>
          </a:prstGeom>
          <a:noFill/>
        </p:spPr>
        <p:txBody>
          <a:bodyPr wrap="square">
            <a:spAutoFit/>
          </a:bodyPr>
          <a:lstStyle/>
          <a:p>
            <a:pPr algn="l"/>
            <a:r>
              <a:rPr lang="en-GB" b="0" i="0" dirty="0">
                <a:effectLst/>
                <a:latin typeface="Roboto"/>
              </a:rPr>
              <a:t>Challenges I Face Being a Young, Black, Woman Business-Owner</a:t>
            </a:r>
          </a:p>
        </p:txBody>
      </p:sp>
      <p:sp>
        <p:nvSpPr>
          <p:cNvPr id="18" name="TextBox 17">
            <a:extLst>
              <a:ext uri="{FF2B5EF4-FFF2-40B4-BE49-F238E27FC236}">
                <a16:creationId xmlns:a16="http://schemas.microsoft.com/office/drawing/2014/main" id="{C37787C1-282C-4C46-8452-2A2A42562006}"/>
              </a:ext>
            </a:extLst>
          </p:cNvPr>
          <p:cNvSpPr txBox="1"/>
          <p:nvPr/>
        </p:nvSpPr>
        <p:spPr>
          <a:xfrm>
            <a:off x="6756770" y="1444222"/>
            <a:ext cx="6461760" cy="461665"/>
          </a:xfrm>
          <a:prstGeom prst="rect">
            <a:avLst/>
          </a:prstGeom>
          <a:noFill/>
        </p:spPr>
        <p:txBody>
          <a:bodyPr wrap="square">
            <a:spAutoFit/>
          </a:bodyPr>
          <a:lstStyle/>
          <a:p>
            <a:r>
              <a:rPr lang="en-GB" sz="2400" b="1" dirty="0">
                <a:solidFill>
                  <a:schemeClr val="bg1"/>
                </a:solidFill>
                <a:highlight>
                  <a:srgbClr val="C54A9A"/>
                </a:highlight>
                <a:latin typeface="Roboto"/>
              </a:rPr>
              <a:t>WATCH</a:t>
            </a:r>
            <a:endParaRPr lang="en-IE" sz="2400" b="1" dirty="0">
              <a:solidFill>
                <a:schemeClr val="bg1"/>
              </a:solidFill>
              <a:highlight>
                <a:srgbClr val="C54A9A"/>
              </a:highlight>
            </a:endParaRPr>
          </a:p>
        </p:txBody>
      </p:sp>
    </p:spTree>
    <p:extLst>
      <p:ext uri="{BB962C8B-B14F-4D97-AF65-F5344CB8AC3E}">
        <p14:creationId xmlns:p14="http://schemas.microsoft.com/office/powerpoint/2010/main" val="34757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C1315E-9D7A-4F46-9BC2-A1ECE591950C}"/>
              </a:ext>
            </a:extLst>
          </p:cNvPr>
          <p:cNvSpPr>
            <a:spLocks noGrp="1"/>
          </p:cNvSpPr>
          <p:nvPr>
            <p:ph type="body" sz="quarter" idx="13"/>
          </p:nvPr>
        </p:nvSpPr>
        <p:spPr/>
        <p:txBody>
          <a:bodyPr/>
          <a:lstStyle/>
          <a:p>
            <a:r>
              <a:rPr lang="bs-Latn-BA" dirty="0"/>
              <a:t>TAKING RISKS</a:t>
            </a:r>
            <a:endParaRPr lang="en-GB" dirty="0"/>
          </a:p>
        </p:txBody>
      </p:sp>
      <p:grpSp>
        <p:nvGrpSpPr>
          <p:cNvPr id="4" name="Group 3">
            <a:extLst>
              <a:ext uri="{FF2B5EF4-FFF2-40B4-BE49-F238E27FC236}">
                <a16:creationId xmlns:a16="http://schemas.microsoft.com/office/drawing/2014/main" id="{1C33EF8F-781F-874E-AE8E-ECA944428067}"/>
              </a:ext>
            </a:extLst>
          </p:cNvPr>
          <p:cNvGrpSpPr/>
          <p:nvPr/>
        </p:nvGrpSpPr>
        <p:grpSpPr>
          <a:xfrm flipH="1">
            <a:off x="537985" y="1906688"/>
            <a:ext cx="6330334" cy="4193975"/>
            <a:chOff x="228600" y="2589279"/>
            <a:chExt cx="2935288" cy="1944688"/>
          </a:xfrm>
        </p:grpSpPr>
        <p:pic>
          <p:nvPicPr>
            <p:cNvPr id="6" name="Picture 5" descr="A picture containing text&#10;&#10;Description automatically generated">
              <a:extLst>
                <a:ext uri="{FF2B5EF4-FFF2-40B4-BE49-F238E27FC236}">
                  <a16:creationId xmlns:a16="http://schemas.microsoft.com/office/drawing/2014/main" id="{31C6EBBA-724F-2342-BDA3-30F63A898905}"/>
                </a:ext>
              </a:extLst>
            </p:cNvPr>
            <p:cNvPicPr>
              <a:picLocks noChangeAspect="1"/>
            </p:cNvPicPr>
            <p:nvPr/>
          </p:nvPicPr>
          <p:blipFill>
            <a:blip r:embed="rId2"/>
            <a:stretch>
              <a:fillRect/>
            </a:stretch>
          </p:blipFill>
          <p:spPr>
            <a:xfrm>
              <a:off x="228600" y="2589279"/>
              <a:ext cx="2935288" cy="1944688"/>
            </a:xfrm>
            <a:prstGeom prst="rect">
              <a:avLst/>
            </a:prstGeom>
          </p:spPr>
        </p:pic>
        <p:pic>
          <p:nvPicPr>
            <p:cNvPr id="7" name="Picture 6" descr="Icon&#10;&#10;Description automatically generated">
              <a:extLst>
                <a:ext uri="{FF2B5EF4-FFF2-40B4-BE49-F238E27FC236}">
                  <a16:creationId xmlns:a16="http://schemas.microsoft.com/office/drawing/2014/main" id="{828E847C-99A9-CD46-9D28-D80F027B0477}"/>
                </a:ext>
              </a:extLst>
            </p:cNvPr>
            <p:cNvPicPr>
              <a:picLocks noChangeAspect="1"/>
            </p:cNvPicPr>
            <p:nvPr/>
          </p:nvPicPr>
          <p:blipFill>
            <a:blip r:embed="rId3"/>
            <a:stretch>
              <a:fillRect/>
            </a:stretch>
          </p:blipFill>
          <p:spPr>
            <a:xfrm flipH="1">
              <a:off x="2493295" y="3198654"/>
              <a:ext cx="241903" cy="263817"/>
            </a:xfrm>
            <a:prstGeom prst="rect">
              <a:avLst/>
            </a:prstGeom>
          </p:spPr>
        </p:pic>
      </p:grpSp>
    </p:spTree>
    <p:extLst>
      <p:ext uri="{BB962C8B-B14F-4D97-AF65-F5344CB8AC3E}">
        <p14:creationId xmlns:p14="http://schemas.microsoft.com/office/powerpoint/2010/main" val="68170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639836" y="785664"/>
            <a:ext cx="6447524" cy="1381662"/>
          </a:xfrm>
        </p:spPr>
        <p:txBody>
          <a:bodyPr/>
          <a:lstStyle/>
          <a:p>
            <a:r>
              <a:rPr lang="bs-Latn-BA" dirty="0"/>
              <a:t>TAKING RISKS VS. BEING RISKY</a:t>
            </a:r>
            <a:endParaRPr lang="en-GB" dirty="0"/>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688333" y="2320782"/>
            <a:ext cx="7016570" cy="3967221"/>
          </a:xfrm>
        </p:spPr>
        <p:txBody>
          <a:bodyPr/>
          <a:lstStyle/>
          <a:p>
            <a:r>
              <a:rPr lang="en-US" dirty="0"/>
              <a:t>It’s important to understand the difference between taking risks and being risky.</a:t>
            </a:r>
          </a:p>
          <a:p>
            <a:pPr marL="342900" indent="-342900">
              <a:buFont typeface="Arial" panose="020B0604020202020204" pitchFamily="34" charset="0"/>
              <a:buChar char="•"/>
            </a:pPr>
            <a:r>
              <a:rPr lang="en-US" dirty="0"/>
              <a:t>Taking risks is </a:t>
            </a:r>
            <a:r>
              <a:rPr lang="bs-Latn-BA" dirty="0"/>
              <a:t>a </a:t>
            </a:r>
            <a:r>
              <a:rPr lang="bs-Latn-BA" dirty="0" err="1"/>
              <a:t>regular</a:t>
            </a:r>
            <a:r>
              <a:rPr lang="bs-Latn-BA" dirty="0"/>
              <a:t> </a:t>
            </a:r>
            <a:r>
              <a:rPr lang="en-US" dirty="0"/>
              <a:t>part of our lives</a:t>
            </a:r>
            <a:r>
              <a:rPr lang="bs-Latn-BA" dirty="0"/>
              <a:t>. </a:t>
            </a:r>
            <a:r>
              <a:rPr lang="bs-Latn-BA" dirty="0" err="1"/>
              <a:t>We</a:t>
            </a:r>
            <a:r>
              <a:rPr lang="bs-Latn-BA" dirty="0"/>
              <a:t> </a:t>
            </a:r>
            <a:r>
              <a:rPr lang="bs-Latn-BA" dirty="0" err="1"/>
              <a:t>take</a:t>
            </a:r>
            <a:r>
              <a:rPr lang="bs-Latn-BA" dirty="0"/>
              <a:t> on </a:t>
            </a:r>
            <a:r>
              <a:rPr lang="bs-Latn-BA" dirty="0" err="1"/>
              <a:t>certain</a:t>
            </a:r>
            <a:r>
              <a:rPr lang="bs-Latn-BA" dirty="0"/>
              <a:t> </a:t>
            </a:r>
            <a:r>
              <a:rPr lang="bs-Latn-BA" dirty="0" err="1"/>
              <a:t>risks</a:t>
            </a:r>
            <a:r>
              <a:rPr lang="bs-Latn-BA" dirty="0"/>
              <a:t> </a:t>
            </a:r>
            <a:r>
              <a:rPr lang="bs-Latn-BA" dirty="0" err="1"/>
              <a:t>daily</a:t>
            </a:r>
            <a:r>
              <a:rPr lang="bs-Latn-BA" dirty="0"/>
              <a:t> in </a:t>
            </a:r>
            <a:r>
              <a:rPr lang="bs-Latn-BA" dirty="0" err="1"/>
              <a:t>order</a:t>
            </a:r>
            <a:r>
              <a:rPr lang="bs-Latn-BA" dirty="0"/>
              <a:t> to </a:t>
            </a:r>
            <a:r>
              <a:rPr lang="en-US" dirty="0"/>
              <a:t>enjoy valuable rewards</a:t>
            </a:r>
            <a:r>
              <a:rPr lang="bs-Latn-BA" dirty="0"/>
              <a:t>. Most </a:t>
            </a:r>
            <a:r>
              <a:rPr lang="en-GB" dirty="0"/>
              <a:t>of</a:t>
            </a:r>
            <a:r>
              <a:rPr lang="bs-Latn-BA" dirty="0"/>
              <a:t> us </a:t>
            </a:r>
            <a:r>
              <a:rPr lang="en-US" dirty="0"/>
              <a:t>have learned to solve </a:t>
            </a:r>
            <a:r>
              <a:rPr lang="en-US" dirty="0" err="1"/>
              <a:t>th</a:t>
            </a:r>
            <a:r>
              <a:rPr lang="bs-Latn-BA" dirty="0" err="1"/>
              <a:t>is</a:t>
            </a:r>
            <a:r>
              <a:rPr lang="en-US" dirty="0"/>
              <a:t> risk vs. reward </a:t>
            </a:r>
            <a:r>
              <a:rPr lang="en-US" dirty="0" err="1"/>
              <a:t>equatio</a:t>
            </a:r>
            <a:r>
              <a:rPr lang="bs-Latn-BA" dirty="0"/>
              <a:t>n </a:t>
            </a:r>
            <a:r>
              <a:rPr lang="bs-Latn-BA" dirty="0" err="1"/>
              <a:t>quickly</a:t>
            </a:r>
            <a:r>
              <a:rPr lang="bs-Latn-BA" dirty="0"/>
              <a:t> in </a:t>
            </a:r>
            <a:r>
              <a:rPr lang="bs-Latn-BA" dirty="0" err="1"/>
              <a:t>our</a:t>
            </a:r>
            <a:r>
              <a:rPr lang="bs-Latn-BA" dirty="0"/>
              <a:t> </a:t>
            </a:r>
            <a:r>
              <a:rPr lang="bs-Latn-BA" dirty="0" err="1"/>
              <a:t>heads</a:t>
            </a:r>
            <a:r>
              <a:rPr lang="bs-Latn-BA" dirty="0"/>
              <a:t>, </a:t>
            </a:r>
            <a:r>
              <a:rPr lang="bs-Latn-BA" dirty="0" err="1"/>
              <a:t>and</a:t>
            </a:r>
            <a:r>
              <a:rPr lang="bs-Latn-BA" dirty="0"/>
              <a:t> </a:t>
            </a:r>
            <a:r>
              <a:rPr lang="bs-Latn-BA" dirty="0" err="1"/>
              <a:t>failure</a:t>
            </a:r>
            <a:r>
              <a:rPr lang="bs-Latn-BA" dirty="0"/>
              <a:t> </a:t>
            </a:r>
            <a:r>
              <a:rPr lang="bs-Latn-BA" dirty="0" err="1"/>
              <a:t>rates</a:t>
            </a:r>
            <a:r>
              <a:rPr lang="bs-Latn-BA" dirty="0"/>
              <a:t> are </a:t>
            </a:r>
            <a:r>
              <a:rPr lang="bs-Latn-BA" dirty="0" err="1"/>
              <a:t>low</a:t>
            </a:r>
            <a:r>
              <a:rPr lang="bs-Latn-BA" dirty="0"/>
              <a:t>.</a:t>
            </a:r>
            <a:endParaRPr lang="en-US" dirty="0"/>
          </a:p>
          <a:p>
            <a:pPr marL="342900" indent="-342900">
              <a:buFont typeface="Arial" panose="020B0604020202020204" pitchFamily="34" charset="0"/>
              <a:buChar char="•"/>
            </a:pPr>
            <a:r>
              <a:rPr lang="bs-Latn-BA" dirty="0" err="1"/>
              <a:t>Being</a:t>
            </a:r>
            <a:r>
              <a:rPr lang="bs-Latn-BA" dirty="0"/>
              <a:t> </a:t>
            </a:r>
            <a:r>
              <a:rPr lang="en-US" dirty="0"/>
              <a:t>risky</a:t>
            </a:r>
            <a:r>
              <a:rPr lang="bs-Latn-BA" dirty="0"/>
              <a:t>, on </a:t>
            </a:r>
            <a:r>
              <a:rPr lang="bs-Latn-BA" dirty="0" err="1"/>
              <a:t>the</a:t>
            </a:r>
            <a:r>
              <a:rPr lang="bs-Latn-BA" dirty="0"/>
              <a:t> </a:t>
            </a:r>
            <a:r>
              <a:rPr lang="bs-Latn-BA" dirty="0" err="1"/>
              <a:t>other</a:t>
            </a:r>
            <a:r>
              <a:rPr lang="bs-Latn-BA" dirty="0"/>
              <a:t> </a:t>
            </a:r>
            <a:r>
              <a:rPr lang="bs-Latn-BA" dirty="0" err="1"/>
              <a:t>hand</a:t>
            </a:r>
            <a:r>
              <a:rPr lang="bs-Latn-BA" dirty="0"/>
              <a:t>, </a:t>
            </a:r>
            <a:r>
              <a:rPr lang="bs-Latn-BA" dirty="0" err="1"/>
              <a:t>is</a:t>
            </a:r>
            <a:r>
              <a:rPr lang="bs-Latn-BA" dirty="0"/>
              <a:t> a </a:t>
            </a:r>
            <a:r>
              <a:rPr lang="bs-Latn-BA" dirty="0" err="1"/>
              <a:t>behaviour</a:t>
            </a:r>
            <a:r>
              <a:rPr lang="bs-Latn-BA" dirty="0"/>
              <a:t> </a:t>
            </a:r>
            <a:r>
              <a:rPr lang="bs-Latn-BA" dirty="0" err="1"/>
              <a:t>trait</a:t>
            </a:r>
            <a:r>
              <a:rPr lang="bs-Latn-BA" dirty="0"/>
              <a:t> </a:t>
            </a:r>
            <a:r>
              <a:rPr lang="bs-Latn-BA" dirty="0" err="1"/>
              <a:t>which</a:t>
            </a:r>
            <a:r>
              <a:rPr lang="bs-Latn-BA" dirty="0"/>
              <a:t> </a:t>
            </a:r>
            <a:r>
              <a:rPr lang="bs-Latn-BA" dirty="0" err="1"/>
              <a:t>is</a:t>
            </a:r>
            <a:r>
              <a:rPr lang="bs-Latn-BA" dirty="0"/>
              <a:t> </a:t>
            </a:r>
            <a:r>
              <a:rPr lang="bs-Latn-BA" dirty="0" err="1"/>
              <a:t>characterised</a:t>
            </a:r>
            <a:r>
              <a:rPr lang="bs-Latn-BA" dirty="0"/>
              <a:t> </a:t>
            </a:r>
            <a:r>
              <a:rPr lang="bs-Latn-BA" dirty="0" err="1"/>
              <a:t>by</a:t>
            </a:r>
            <a:r>
              <a:rPr lang="bs-Latn-BA" dirty="0"/>
              <a:t> </a:t>
            </a:r>
            <a:r>
              <a:rPr lang="bs-Latn-BA" dirty="0" err="1"/>
              <a:t>doing</a:t>
            </a:r>
            <a:r>
              <a:rPr lang="bs-Latn-BA" dirty="0"/>
              <a:t> </a:t>
            </a:r>
            <a:r>
              <a:rPr lang="bs-Latn-BA" dirty="0" err="1"/>
              <a:t>careless</a:t>
            </a:r>
            <a:r>
              <a:rPr lang="bs-Latn-BA" dirty="0"/>
              <a:t> </a:t>
            </a:r>
            <a:r>
              <a:rPr lang="bs-Latn-BA" dirty="0" err="1"/>
              <a:t>actions</a:t>
            </a:r>
            <a:r>
              <a:rPr lang="bs-Latn-BA" dirty="0"/>
              <a:t>. </a:t>
            </a:r>
            <a:r>
              <a:rPr lang="bs-Latn-BA" dirty="0" err="1"/>
              <a:t>It</a:t>
            </a:r>
            <a:r>
              <a:rPr lang="en-US" dirty="0"/>
              <a:t> involves much higher failure rates and more serious consequences.</a:t>
            </a:r>
            <a:endParaRPr lang="en-GB" dirty="0"/>
          </a:p>
        </p:txBody>
      </p:sp>
      <p:sp>
        <p:nvSpPr>
          <p:cNvPr id="4" name="Rectangle 3">
            <a:extLst>
              <a:ext uri="{FF2B5EF4-FFF2-40B4-BE49-F238E27FC236}">
                <a16:creationId xmlns:a16="http://schemas.microsoft.com/office/drawing/2014/main" id="{7C703DAE-F40E-40E7-BAAF-A3894B3B50C7}"/>
              </a:ext>
            </a:extLst>
          </p:cNvPr>
          <p:cNvSpPr/>
          <p:nvPr/>
        </p:nvSpPr>
        <p:spPr>
          <a:xfrm>
            <a:off x="1020767" y="6413117"/>
            <a:ext cx="6684136" cy="319446"/>
          </a:xfrm>
          <a:prstGeom prst="rect">
            <a:avLst/>
          </a:prstGeom>
        </p:spPr>
        <p:txBody>
          <a:bodyPr wrap="square">
            <a:spAutoFit/>
          </a:bodyPr>
          <a:lstStyle/>
          <a:p>
            <a:pPr>
              <a:lnSpc>
                <a:spcPct val="80000"/>
              </a:lnSpc>
            </a:pPr>
            <a:r>
              <a:rPr lang="en-IE" sz="1000" dirty="0">
                <a:solidFill>
                  <a:srgbClr val="142D55"/>
                </a:solidFill>
              </a:rPr>
              <a:t>Source: </a:t>
            </a:r>
            <a:r>
              <a:rPr lang="en-IE" sz="1000" dirty="0">
                <a:solidFill>
                  <a:srgbClr val="142D55"/>
                </a:solidFill>
                <a:hlinkClick r:id="rId2">
                  <a:extLst>
                    <a:ext uri="{A12FA001-AC4F-418D-AE19-62706E023703}">
                      <ahyp:hlinkClr xmlns:ahyp="http://schemas.microsoft.com/office/drawing/2018/hyperlinkcolor" val="tx"/>
                    </a:ext>
                  </a:extLst>
                </a:hlinkClick>
              </a:rPr>
              <a:t>https://www.forbes.com/sites/brockblake/2019/04/23/3-steps-to-take-more-calculated-risks-as-an-entrepreneur/</a:t>
            </a:r>
            <a:r>
              <a:rPr lang="bs-Latn-BA" dirty="0">
                <a:solidFill>
                  <a:srgbClr val="142D55"/>
                </a:solidFill>
              </a:rPr>
              <a:t> </a:t>
            </a:r>
            <a:endParaRPr lang="en-IE" dirty="0">
              <a:solidFill>
                <a:srgbClr val="142D55"/>
              </a:solidFill>
            </a:endParaRPr>
          </a:p>
        </p:txBody>
      </p:sp>
      <p:sp>
        <p:nvSpPr>
          <p:cNvPr id="5" name="Google Shape;681;p39">
            <a:extLst>
              <a:ext uri="{FF2B5EF4-FFF2-40B4-BE49-F238E27FC236}">
                <a16:creationId xmlns:a16="http://schemas.microsoft.com/office/drawing/2014/main" id="{096E4242-F0C4-40FE-868D-B6830DA8B809}"/>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roup 9">
            <a:extLst>
              <a:ext uri="{FF2B5EF4-FFF2-40B4-BE49-F238E27FC236}">
                <a16:creationId xmlns:a16="http://schemas.microsoft.com/office/drawing/2014/main" id="{8553C605-CF2D-1C45-B1BE-0BA4DC4C21CE}"/>
              </a:ext>
            </a:extLst>
          </p:cNvPr>
          <p:cNvGrpSpPr/>
          <p:nvPr/>
        </p:nvGrpSpPr>
        <p:grpSpPr>
          <a:xfrm>
            <a:off x="8745881" y="1962850"/>
            <a:ext cx="2006582" cy="4151695"/>
            <a:chOff x="5836866" y="59227"/>
            <a:chExt cx="1009164" cy="2087999"/>
          </a:xfrm>
        </p:grpSpPr>
        <p:pic>
          <p:nvPicPr>
            <p:cNvPr id="11" name="Picture 10" descr="Icon&#10;&#10;Description automatically generated">
              <a:extLst>
                <a:ext uri="{FF2B5EF4-FFF2-40B4-BE49-F238E27FC236}">
                  <a16:creationId xmlns:a16="http://schemas.microsoft.com/office/drawing/2014/main" id="{1CE0A747-F223-2446-AE3D-24F9A07B65C7}"/>
                </a:ext>
              </a:extLst>
            </p:cNvPr>
            <p:cNvPicPr>
              <a:picLocks noChangeAspect="1"/>
            </p:cNvPicPr>
            <p:nvPr/>
          </p:nvPicPr>
          <p:blipFill>
            <a:blip r:embed="rId3"/>
            <a:stretch>
              <a:fillRect/>
            </a:stretch>
          </p:blipFill>
          <p:spPr>
            <a:xfrm>
              <a:off x="5836866" y="59227"/>
              <a:ext cx="1009164" cy="2087999"/>
            </a:xfrm>
            <a:prstGeom prst="rect">
              <a:avLst/>
            </a:prstGeom>
          </p:spPr>
        </p:pic>
        <p:pic>
          <p:nvPicPr>
            <p:cNvPr id="12" name="Picture 11" descr="Icon&#10;&#10;Description automatically generated">
              <a:extLst>
                <a:ext uri="{FF2B5EF4-FFF2-40B4-BE49-F238E27FC236}">
                  <a16:creationId xmlns:a16="http://schemas.microsoft.com/office/drawing/2014/main" id="{6EE2395F-EEB8-A84A-BCD3-05C3F54F95C2}"/>
                </a:ext>
              </a:extLst>
            </p:cNvPr>
            <p:cNvPicPr>
              <a:picLocks noChangeAspect="1"/>
            </p:cNvPicPr>
            <p:nvPr/>
          </p:nvPicPr>
          <p:blipFill>
            <a:blip r:embed="rId4"/>
            <a:stretch>
              <a:fillRect/>
            </a:stretch>
          </p:blipFill>
          <p:spPr>
            <a:xfrm>
              <a:off x="5984190" y="1132288"/>
              <a:ext cx="165049" cy="180000"/>
            </a:xfrm>
            <a:prstGeom prst="rect">
              <a:avLst/>
            </a:prstGeom>
          </p:spPr>
        </p:pic>
      </p:grpSp>
    </p:spTree>
    <p:extLst>
      <p:ext uri="{BB962C8B-B14F-4D97-AF65-F5344CB8AC3E}">
        <p14:creationId xmlns:p14="http://schemas.microsoft.com/office/powerpoint/2010/main" val="58012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639836" y="1056648"/>
            <a:ext cx="6075414" cy="697353"/>
          </a:xfrm>
        </p:spPr>
        <p:txBody>
          <a:bodyPr>
            <a:noAutofit/>
          </a:bodyPr>
          <a:lstStyle/>
          <a:p>
            <a:r>
              <a:rPr lang="bs-Latn-BA" dirty="0"/>
              <a:t>CALCULATING RISKS IN 3 STEPS</a:t>
            </a:r>
            <a:endParaRPr lang="en-GB" dirty="0"/>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548396" y="2627468"/>
            <a:ext cx="8817149" cy="3235569"/>
          </a:xfrm>
        </p:spPr>
        <p:txBody>
          <a:bodyPr/>
          <a:lstStyle/>
          <a:p>
            <a:r>
              <a:rPr lang="en-US" dirty="0"/>
              <a:t>As an woman entrepreneur, you will often </a:t>
            </a:r>
            <a:r>
              <a:rPr lang="bs-Latn-BA" dirty="0" err="1"/>
              <a:t>be</a:t>
            </a:r>
            <a:r>
              <a:rPr lang="bs-Latn-BA" dirty="0"/>
              <a:t> </a:t>
            </a:r>
            <a:r>
              <a:rPr lang="en-US" dirty="0"/>
              <a:t>face</a:t>
            </a:r>
            <a:r>
              <a:rPr lang="bs-Latn-BA" dirty="0"/>
              <a:t>d </a:t>
            </a:r>
            <a:r>
              <a:rPr lang="bs-Latn-BA" dirty="0" err="1"/>
              <a:t>with</a:t>
            </a:r>
            <a:r>
              <a:rPr lang="en-US" dirty="0"/>
              <a:t> difficult decisions. To help you in these situations, here is an effective three-step process for calculating risk vs. reward.</a:t>
            </a:r>
            <a:endParaRPr lang="bs-Latn-BA" dirty="0"/>
          </a:p>
          <a:p>
            <a:pPr marL="457200" indent="-457200">
              <a:buFont typeface="+mj-lt"/>
              <a:buAutoNum type="arabicPeriod"/>
            </a:pPr>
            <a:r>
              <a:rPr lang="en-US" b="1" dirty="0">
                <a:solidFill>
                  <a:srgbClr val="F26B27"/>
                </a:solidFill>
              </a:rPr>
              <a:t>Remove the </a:t>
            </a:r>
            <a:r>
              <a:rPr lang="bs-Latn-BA" b="1" dirty="0">
                <a:solidFill>
                  <a:srgbClr val="F26B27"/>
                </a:solidFill>
              </a:rPr>
              <a:t>f</a:t>
            </a:r>
            <a:r>
              <a:rPr lang="en-US" b="1" dirty="0">
                <a:solidFill>
                  <a:srgbClr val="F26B27"/>
                </a:solidFill>
              </a:rPr>
              <a:t>ear of </a:t>
            </a:r>
            <a:r>
              <a:rPr lang="bs-Latn-BA" b="1" dirty="0">
                <a:solidFill>
                  <a:srgbClr val="F26B27"/>
                </a:solidFill>
              </a:rPr>
              <a:t>f</a:t>
            </a:r>
            <a:r>
              <a:rPr lang="en-US" b="1" dirty="0" err="1">
                <a:solidFill>
                  <a:srgbClr val="F26B27"/>
                </a:solidFill>
              </a:rPr>
              <a:t>ailure</a:t>
            </a:r>
            <a:endParaRPr lang="bs-Latn-BA" b="1" dirty="0">
              <a:solidFill>
                <a:srgbClr val="F26B27"/>
              </a:solidFill>
            </a:endParaRPr>
          </a:p>
          <a:p>
            <a:r>
              <a:rPr lang="bs-Latn-BA" dirty="0" err="1"/>
              <a:t>We</a:t>
            </a:r>
            <a:r>
              <a:rPr lang="bs-Latn-BA" dirty="0"/>
              <a:t> </a:t>
            </a:r>
            <a:r>
              <a:rPr lang="bs-Latn-BA" dirty="0" err="1"/>
              <a:t>often</a:t>
            </a:r>
            <a:r>
              <a:rPr lang="bs-Latn-BA" dirty="0"/>
              <a:t> let </a:t>
            </a:r>
            <a:r>
              <a:rPr lang="bs-Latn-BA" dirty="0" err="1"/>
              <a:t>fear</a:t>
            </a:r>
            <a:r>
              <a:rPr lang="bs-Latn-BA" dirty="0"/>
              <a:t> </a:t>
            </a:r>
            <a:r>
              <a:rPr lang="bs-Latn-BA" dirty="0" err="1"/>
              <a:t>of</a:t>
            </a:r>
            <a:r>
              <a:rPr lang="bs-Latn-BA" dirty="0"/>
              <a:t> </a:t>
            </a:r>
            <a:r>
              <a:rPr lang="bs-Latn-BA" dirty="0" err="1"/>
              <a:t>failure</a:t>
            </a:r>
            <a:r>
              <a:rPr lang="bs-Latn-BA" dirty="0"/>
              <a:t> </a:t>
            </a:r>
            <a:r>
              <a:rPr lang="bs-Latn-BA" dirty="0" err="1"/>
              <a:t>hold</a:t>
            </a:r>
            <a:r>
              <a:rPr lang="bs-Latn-BA" dirty="0"/>
              <a:t> us </a:t>
            </a:r>
            <a:r>
              <a:rPr lang="bs-Latn-BA" dirty="0" err="1"/>
              <a:t>back</a:t>
            </a:r>
            <a:r>
              <a:rPr lang="bs-Latn-BA" dirty="0"/>
              <a:t>. </a:t>
            </a:r>
            <a:r>
              <a:rPr lang="bs-Latn-BA" dirty="0" err="1"/>
              <a:t>It</a:t>
            </a:r>
            <a:r>
              <a:rPr lang="bs-Latn-BA" dirty="0"/>
              <a:t> </a:t>
            </a:r>
            <a:r>
              <a:rPr lang="bs-Latn-BA" dirty="0" err="1"/>
              <a:t>is</a:t>
            </a:r>
            <a:r>
              <a:rPr lang="bs-Latn-BA" dirty="0"/>
              <a:t> </a:t>
            </a:r>
            <a:r>
              <a:rPr lang="en-US" dirty="0"/>
              <a:t>the number one reason why most people avoid risk</a:t>
            </a:r>
            <a:r>
              <a:rPr lang="bs-Latn-BA" dirty="0"/>
              <a:t>, </a:t>
            </a:r>
            <a:r>
              <a:rPr lang="bs-Latn-BA" dirty="0" err="1"/>
              <a:t>and</a:t>
            </a:r>
            <a:r>
              <a:rPr lang="bs-Latn-BA" dirty="0"/>
              <a:t> </a:t>
            </a:r>
            <a:r>
              <a:rPr lang="bs-Latn-BA" dirty="0" err="1"/>
              <a:t>therefore</a:t>
            </a:r>
            <a:r>
              <a:rPr lang="bs-Latn-BA" dirty="0"/>
              <a:t> </a:t>
            </a:r>
            <a:r>
              <a:rPr lang="en-US" dirty="0"/>
              <a:t>never </a:t>
            </a:r>
            <a:r>
              <a:rPr lang="bs-Latn-BA" dirty="0" err="1"/>
              <a:t>end</a:t>
            </a:r>
            <a:r>
              <a:rPr lang="bs-Latn-BA" dirty="0"/>
              <a:t> </a:t>
            </a:r>
            <a:r>
              <a:rPr lang="bs-Latn-BA" dirty="0" err="1"/>
              <a:t>up</a:t>
            </a:r>
            <a:r>
              <a:rPr lang="bs-Latn-BA" dirty="0"/>
              <a:t> </a:t>
            </a:r>
            <a:r>
              <a:rPr lang="bs-Latn-BA" dirty="0" err="1"/>
              <a:t>making</a:t>
            </a:r>
            <a:r>
              <a:rPr lang="bs-Latn-BA" dirty="0"/>
              <a:t> </a:t>
            </a:r>
            <a:r>
              <a:rPr lang="bs-Latn-BA" dirty="0" err="1"/>
              <a:t>the</a:t>
            </a:r>
            <a:r>
              <a:rPr lang="bs-Latn-BA" dirty="0"/>
              <a:t> </a:t>
            </a:r>
            <a:r>
              <a:rPr lang="bs-Latn-BA" dirty="0" err="1"/>
              <a:t>necessary</a:t>
            </a:r>
            <a:r>
              <a:rPr lang="bs-Latn-BA" dirty="0"/>
              <a:t> </a:t>
            </a:r>
            <a:r>
              <a:rPr lang="bs-Latn-BA" dirty="0" err="1"/>
              <a:t>decisions</a:t>
            </a:r>
            <a:r>
              <a:rPr lang="bs-Latn-BA" dirty="0"/>
              <a:t>. </a:t>
            </a:r>
          </a:p>
          <a:p>
            <a:r>
              <a:rPr lang="bs-Latn-BA" dirty="0"/>
              <a:t>You </a:t>
            </a:r>
            <a:r>
              <a:rPr lang="bs-Latn-BA" dirty="0" err="1"/>
              <a:t>need</a:t>
            </a:r>
            <a:r>
              <a:rPr lang="bs-Latn-BA" dirty="0"/>
              <a:t> to </a:t>
            </a:r>
            <a:r>
              <a:rPr lang="bs-Latn-BA" dirty="0" err="1"/>
              <a:t>examine</a:t>
            </a:r>
            <a:r>
              <a:rPr lang="bs-Latn-BA" dirty="0"/>
              <a:t> </a:t>
            </a:r>
            <a:r>
              <a:rPr lang="en-US" dirty="0"/>
              <a:t>the cost of </a:t>
            </a:r>
            <a:r>
              <a:rPr lang="en-US" b="1" u="sng" dirty="0"/>
              <a:t>not</a:t>
            </a:r>
            <a:r>
              <a:rPr lang="en-US" dirty="0"/>
              <a:t> taking a risk. Can you afford </a:t>
            </a:r>
            <a:r>
              <a:rPr lang="bs-Latn-BA" dirty="0" err="1"/>
              <a:t>it</a:t>
            </a:r>
            <a:r>
              <a:rPr lang="bs-Latn-BA" dirty="0"/>
              <a:t>?</a:t>
            </a:r>
            <a:endParaRPr lang="en-GB" dirty="0"/>
          </a:p>
        </p:txBody>
      </p:sp>
      <p:sp>
        <p:nvSpPr>
          <p:cNvPr id="4" name="Rectangle 3">
            <a:extLst>
              <a:ext uri="{FF2B5EF4-FFF2-40B4-BE49-F238E27FC236}">
                <a16:creationId xmlns:a16="http://schemas.microsoft.com/office/drawing/2014/main" id="{08C0CD14-1C32-496A-85ED-D7481FBD6D0A}"/>
              </a:ext>
            </a:extLst>
          </p:cNvPr>
          <p:cNvSpPr/>
          <p:nvPr/>
        </p:nvSpPr>
        <p:spPr>
          <a:xfrm>
            <a:off x="1639836" y="6335914"/>
            <a:ext cx="6684136" cy="319446"/>
          </a:xfrm>
          <a:prstGeom prst="rect">
            <a:avLst/>
          </a:prstGeom>
        </p:spPr>
        <p:txBody>
          <a:bodyPr wrap="square">
            <a:spAutoFit/>
          </a:bodyPr>
          <a:lstStyle/>
          <a:p>
            <a:pPr>
              <a:lnSpc>
                <a:spcPct val="80000"/>
              </a:lnSpc>
            </a:pPr>
            <a:r>
              <a:rPr lang="en-IE" sz="1000" dirty="0">
                <a:solidFill>
                  <a:srgbClr val="142D55"/>
                </a:solidFill>
              </a:rPr>
              <a:t>Source: </a:t>
            </a:r>
            <a:r>
              <a:rPr lang="en-IE" sz="1000" dirty="0">
                <a:solidFill>
                  <a:srgbClr val="142D55"/>
                </a:solidFill>
                <a:hlinkClick r:id="rId2">
                  <a:extLst>
                    <a:ext uri="{A12FA001-AC4F-418D-AE19-62706E023703}">
                      <ahyp:hlinkClr xmlns:ahyp="http://schemas.microsoft.com/office/drawing/2018/hyperlinkcolor" val="tx"/>
                    </a:ext>
                  </a:extLst>
                </a:hlinkClick>
              </a:rPr>
              <a:t>https://www.forbes.com/sites/brockblake/2019/04/23/3-steps-to-take-more-calculated-risks-as-an-entrepreneur/</a:t>
            </a:r>
            <a:r>
              <a:rPr lang="bs-Latn-BA" dirty="0">
                <a:solidFill>
                  <a:srgbClr val="142D55"/>
                </a:solidFill>
              </a:rPr>
              <a:t> </a:t>
            </a:r>
            <a:endParaRPr lang="en-IE" dirty="0">
              <a:solidFill>
                <a:srgbClr val="142D55"/>
              </a:solidFill>
            </a:endParaRPr>
          </a:p>
        </p:txBody>
      </p:sp>
      <p:sp>
        <p:nvSpPr>
          <p:cNvPr id="6" name="Google Shape;681;p39">
            <a:extLst>
              <a:ext uri="{FF2B5EF4-FFF2-40B4-BE49-F238E27FC236}">
                <a16:creationId xmlns:a16="http://schemas.microsoft.com/office/drawing/2014/main" id="{E70045CA-413A-437A-864D-AC804709032C}"/>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Picture 6" descr="Graphical user interface&#10;&#10;Description automatically generated">
            <a:extLst>
              <a:ext uri="{FF2B5EF4-FFF2-40B4-BE49-F238E27FC236}">
                <a16:creationId xmlns:a16="http://schemas.microsoft.com/office/drawing/2014/main" id="{EB477166-9BA1-AD42-A5EB-6EB713C283B5}"/>
              </a:ext>
            </a:extLst>
          </p:cNvPr>
          <p:cNvPicPr>
            <a:picLocks noChangeAspect="1"/>
          </p:cNvPicPr>
          <p:nvPr/>
        </p:nvPicPr>
        <p:blipFill rotWithShape="1">
          <a:blip r:embed="rId3"/>
          <a:srcRect l="18909" t="13226" r="19291" b="21112"/>
          <a:stretch/>
        </p:blipFill>
        <p:spPr>
          <a:xfrm>
            <a:off x="8635377" y="239356"/>
            <a:ext cx="2967448" cy="2347472"/>
          </a:xfrm>
          <a:prstGeom prst="rect">
            <a:avLst/>
          </a:prstGeom>
        </p:spPr>
      </p:pic>
    </p:spTree>
    <p:extLst>
      <p:ext uri="{BB962C8B-B14F-4D97-AF65-F5344CB8AC3E}">
        <p14:creationId xmlns:p14="http://schemas.microsoft.com/office/powerpoint/2010/main" val="408469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731276" y="503773"/>
            <a:ext cx="6113514" cy="697353"/>
          </a:xfrm>
        </p:spPr>
        <p:txBody>
          <a:bodyPr>
            <a:noAutofit/>
          </a:bodyPr>
          <a:lstStyle/>
          <a:p>
            <a:r>
              <a:rPr lang="bs-Latn-BA" dirty="0"/>
              <a:t>CALCULATING RISKS IN 3 STEPS</a:t>
            </a:r>
            <a:endParaRPr lang="en-GB" dirty="0"/>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554252"/>
            <a:ext cx="9091182" cy="3001108"/>
          </a:xfrm>
        </p:spPr>
        <p:txBody>
          <a:bodyPr/>
          <a:lstStyle/>
          <a:p>
            <a:pPr marL="457200" indent="-457200">
              <a:buFont typeface="+mj-lt"/>
              <a:buAutoNum type="arabicPeriod" startAt="2"/>
            </a:pPr>
            <a:r>
              <a:rPr lang="bs-Latn-BA" b="1" dirty="0">
                <a:solidFill>
                  <a:srgbClr val="F26B27"/>
                </a:solidFill>
              </a:rPr>
              <a:t>Do </a:t>
            </a:r>
            <a:r>
              <a:rPr lang="en-GB" b="1" dirty="0">
                <a:solidFill>
                  <a:srgbClr val="F26B27"/>
                </a:solidFill>
              </a:rPr>
              <a:t>your sums</a:t>
            </a:r>
            <a:endParaRPr lang="bs-Latn-BA" b="1" dirty="0">
              <a:solidFill>
                <a:srgbClr val="F26B27"/>
              </a:solidFill>
            </a:endParaRPr>
          </a:p>
          <a:p>
            <a:r>
              <a:rPr lang="bs-Latn-BA" dirty="0"/>
              <a:t>W</a:t>
            </a:r>
            <a:r>
              <a:rPr lang="en-US" dirty="0"/>
              <a:t>hen weighing</a:t>
            </a:r>
            <a:r>
              <a:rPr lang="bs-Latn-BA" dirty="0"/>
              <a:t> on</a:t>
            </a:r>
            <a:r>
              <a:rPr lang="en-US" dirty="0"/>
              <a:t> risk vs. </a:t>
            </a:r>
            <a:r>
              <a:rPr lang="bs-Latn-BA" dirty="0"/>
              <a:t>r</a:t>
            </a:r>
            <a:r>
              <a:rPr lang="en-US" dirty="0" err="1"/>
              <a:t>eward</a:t>
            </a:r>
            <a:r>
              <a:rPr lang="bs-Latn-BA" dirty="0"/>
              <a:t>, you need to do the</a:t>
            </a:r>
            <a:r>
              <a:rPr lang="en-GB" dirty="0"/>
              <a:t> sums</a:t>
            </a:r>
            <a:r>
              <a:rPr lang="bs-Latn-BA" dirty="0"/>
              <a:t>, literally</a:t>
            </a:r>
            <a:r>
              <a:rPr lang="en-US" dirty="0"/>
              <a:t>. </a:t>
            </a:r>
            <a:endParaRPr lang="bs-Latn-BA" dirty="0"/>
          </a:p>
          <a:p>
            <a:r>
              <a:rPr lang="en-GB" dirty="0"/>
              <a:t>Look at</a:t>
            </a:r>
            <a:r>
              <a:rPr lang="en-US" dirty="0"/>
              <a:t> all the ways you can fail and what it will cost you. Then</a:t>
            </a:r>
            <a:r>
              <a:rPr lang="bs-Latn-BA" dirty="0"/>
              <a:t>,</a:t>
            </a:r>
            <a:r>
              <a:rPr lang="en-US" dirty="0"/>
              <a:t> </a:t>
            </a:r>
            <a:r>
              <a:rPr lang="bs-Latn-BA" dirty="0" err="1"/>
              <a:t>consider</a:t>
            </a:r>
            <a:r>
              <a:rPr lang="bs-Latn-BA" dirty="0"/>
              <a:t> </a:t>
            </a:r>
            <a:r>
              <a:rPr lang="en-US" dirty="0"/>
              <a:t>how you can push the boundaries just enough to make some mistakes and learn quickly. From there, adjust your way and go. </a:t>
            </a:r>
            <a:endParaRPr lang="bs-Latn-BA" dirty="0"/>
          </a:p>
          <a:p>
            <a:r>
              <a:rPr lang="bs-Latn-BA" dirty="0" err="1"/>
              <a:t>Along</a:t>
            </a:r>
            <a:r>
              <a:rPr lang="bs-Latn-BA" dirty="0"/>
              <a:t> </a:t>
            </a:r>
            <a:r>
              <a:rPr lang="en-US" dirty="0"/>
              <a:t>the way, some decisions will be wrong</a:t>
            </a:r>
            <a:r>
              <a:rPr lang="bs-Latn-BA" dirty="0"/>
              <a:t>, but y</a:t>
            </a:r>
            <a:r>
              <a:rPr lang="en-US" dirty="0" err="1"/>
              <a:t>ou’ll</a:t>
            </a:r>
            <a:r>
              <a:rPr lang="en-US" dirty="0"/>
              <a:t> get comfortable with that. Be open to adjusting</a:t>
            </a:r>
            <a:r>
              <a:rPr lang="bs-Latn-BA" dirty="0"/>
              <a:t> to</a:t>
            </a:r>
            <a:r>
              <a:rPr lang="en-US" dirty="0"/>
              <a:t> get back on track.</a:t>
            </a:r>
          </a:p>
          <a:p>
            <a:pPr marL="457200" indent="-457200">
              <a:buFont typeface="+mj-lt"/>
              <a:buAutoNum type="arabicPeriod" startAt="3"/>
            </a:pPr>
            <a:r>
              <a:rPr lang="bs-Latn-BA" b="1" dirty="0">
                <a:solidFill>
                  <a:srgbClr val="F26B27"/>
                </a:solidFill>
              </a:rPr>
              <a:t>Let others challenge you</a:t>
            </a:r>
          </a:p>
          <a:p>
            <a:r>
              <a:rPr lang="bs-Latn-BA" dirty="0"/>
              <a:t>For </a:t>
            </a:r>
            <a:r>
              <a:rPr lang="en-US" dirty="0"/>
              <a:t>entrepreneur</a:t>
            </a:r>
            <a:r>
              <a:rPr lang="bs-Latn-BA" dirty="0"/>
              <a:t>s</a:t>
            </a:r>
            <a:r>
              <a:rPr lang="en-US" dirty="0"/>
              <a:t>, the higher the risk, the more homework </a:t>
            </a:r>
            <a:r>
              <a:rPr lang="bs-Latn-BA" dirty="0"/>
              <a:t>there is to do</a:t>
            </a:r>
            <a:r>
              <a:rPr lang="en-US" dirty="0"/>
              <a:t>. </a:t>
            </a:r>
            <a:r>
              <a:rPr lang="bs-Latn-BA" dirty="0"/>
              <a:t>You can ask </a:t>
            </a:r>
            <a:r>
              <a:rPr lang="en-GB" dirty="0"/>
              <a:t>others in your network </a:t>
            </a:r>
            <a:r>
              <a:rPr lang="en-US" dirty="0"/>
              <a:t>to </a:t>
            </a:r>
            <a:r>
              <a:rPr lang="bs-Latn-BA" dirty="0"/>
              <a:t>create </a:t>
            </a:r>
            <a:r>
              <a:rPr lang="en-US" dirty="0"/>
              <a:t>a list of the reasons why </a:t>
            </a:r>
            <a:r>
              <a:rPr lang="bs-Latn-BA" dirty="0"/>
              <a:t>something </a:t>
            </a:r>
            <a:r>
              <a:rPr lang="en-US" dirty="0"/>
              <a:t>won’t work. </a:t>
            </a:r>
            <a:r>
              <a:rPr lang="bs-Latn-BA" dirty="0"/>
              <a:t>This will help you define the risks more clearly</a:t>
            </a:r>
            <a:r>
              <a:rPr lang="en-GB" dirty="0"/>
              <a:t>.</a:t>
            </a:r>
          </a:p>
        </p:txBody>
      </p:sp>
      <p:sp>
        <p:nvSpPr>
          <p:cNvPr id="4" name="Rectangle 3">
            <a:extLst>
              <a:ext uri="{FF2B5EF4-FFF2-40B4-BE49-F238E27FC236}">
                <a16:creationId xmlns:a16="http://schemas.microsoft.com/office/drawing/2014/main" id="{08C0CD14-1C32-496A-85ED-D7481FBD6D0A}"/>
              </a:ext>
            </a:extLst>
          </p:cNvPr>
          <p:cNvSpPr/>
          <p:nvPr/>
        </p:nvSpPr>
        <p:spPr>
          <a:xfrm>
            <a:off x="1639836" y="6354442"/>
            <a:ext cx="6684136" cy="319446"/>
          </a:xfrm>
          <a:prstGeom prst="rect">
            <a:avLst/>
          </a:prstGeom>
        </p:spPr>
        <p:txBody>
          <a:bodyPr wrap="square">
            <a:spAutoFit/>
          </a:bodyPr>
          <a:lstStyle/>
          <a:p>
            <a:pPr>
              <a:lnSpc>
                <a:spcPct val="80000"/>
              </a:lnSpc>
            </a:pPr>
            <a:r>
              <a:rPr lang="en-IE" sz="1000" dirty="0">
                <a:solidFill>
                  <a:srgbClr val="142D55"/>
                </a:solidFill>
              </a:rPr>
              <a:t>Source: </a:t>
            </a:r>
            <a:r>
              <a:rPr lang="en-IE" sz="1000" dirty="0">
                <a:solidFill>
                  <a:srgbClr val="142D55"/>
                </a:solidFill>
                <a:hlinkClick r:id="rId2">
                  <a:extLst>
                    <a:ext uri="{A12FA001-AC4F-418D-AE19-62706E023703}">
                      <ahyp:hlinkClr xmlns:ahyp="http://schemas.microsoft.com/office/drawing/2018/hyperlinkcolor" val="tx"/>
                    </a:ext>
                  </a:extLst>
                </a:hlinkClick>
              </a:rPr>
              <a:t>https://www.forbes.com/sites/brockblake/2019/04/23/3-steps-to-take-more-calculated-risks-as-an-entrepreneur/</a:t>
            </a:r>
            <a:r>
              <a:rPr lang="bs-Latn-BA" dirty="0">
                <a:solidFill>
                  <a:srgbClr val="142D55"/>
                </a:solidFill>
              </a:rPr>
              <a:t> </a:t>
            </a:r>
            <a:endParaRPr lang="en-IE" dirty="0">
              <a:solidFill>
                <a:srgbClr val="142D55"/>
              </a:solidFill>
            </a:endParaRPr>
          </a:p>
        </p:txBody>
      </p:sp>
      <p:sp>
        <p:nvSpPr>
          <p:cNvPr id="6" name="Google Shape;681;p39">
            <a:extLst>
              <a:ext uri="{FF2B5EF4-FFF2-40B4-BE49-F238E27FC236}">
                <a16:creationId xmlns:a16="http://schemas.microsoft.com/office/drawing/2014/main" id="{39F681A5-2751-4576-BC7C-8EED56D792CE}"/>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Picture 6" descr="Graphical user interface&#10;&#10;Description automatically generated">
            <a:extLst>
              <a:ext uri="{FF2B5EF4-FFF2-40B4-BE49-F238E27FC236}">
                <a16:creationId xmlns:a16="http://schemas.microsoft.com/office/drawing/2014/main" id="{5A19A22A-97B1-4247-83A8-634AD1F4EAE5}"/>
              </a:ext>
            </a:extLst>
          </p:cNvPr>
          <p:cNvPicPr>
            <a:picLocks noChangeAspect="1"/>
          </p:cNvPicPr>
          <p:nvPr/>
        </p:nvPicPr>
        <p:blipFill rotWithShape="1">
          <a:blip r:embed="rId3"/>
          <a:srcRect l="18909" t="13226" r="19291" b="21112"/>
          <a:stretch/>
        </p:blipFill>
        <p:spPr>
          <a:xfrm>
            <a:off x="8879217" y="-241336"/>
            <a:ext cx="2967448" cy="2347472"/>
          </a:xfrm>
          <a:prstGeom prst="rect">
            <a:avLst/>
          </a:prstGeom>
        </p:spPr>
      </p:pic>
    </p:spTree>
    <p:extLst>
      <p:ext uri="{BB962C8B-B14F-4D97-AF65-F5344CB8AC3E}">
        <p14:creationId xmlns:p14="http://schemas.microsoft.com/office/powerpoint/2010/main" val="112092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F936-5841-462F-BCFF-51743E861DF5}"/>
              </a:ext>
            </a:extLst>
          </p:cNvPr>
          <p:cNvSpPr>
            <a:spLocks noGrp="1"/>
          </p:cNvSpPr>
          <p:nvPr>
            <p:ph type="body" sz="quarter" idx="13"/>
          </p:nvPr>
        </p:nvSpPr>
        <p:spPr/>
        <p:txBody>
          <a:bodyPr>
            <a:noAutofit/>
          </a:bodyPr>
          <a:lstStyle/>
          <a:p>
            <a:r>
              <a:rPr lang="en-US" dirty="0"/>
              <a:t>HOW RISK</a:t>
            </a:r>
            <a:r>
              <a:rPr lang="bs-Latn-BA" dirty="0"/>
              <a:t>-</a:t>
            </a:r>
            <a:r>
              <a:rPr lang="en-US" dirty="0"/>
              <a:t>TAKING BOOSTED THE CAREERS OF SUCCESSFUL ENTREPRENEURS</a:t>
            </a:r>
          </a:p>
        </p:txBody>
      </p:sp>
      <p:sp>
        <p:nvSpPr>
          <p:cNvPr id="3" name="Text Placeholder 2">
            <a:extLst>
              <a:ext uri="{FF2B5EF4-FFF2-40B4-BE49-F238E27FC236}">
                <a16:creationId xmlns:a16="http://schemas.microsoft.com/office/drawing/2014/main" id="{427300E2-B69C-42B4-A60E-C31D61C3F4CB}"/>
              </a:ext>
            </a:extLst>
          </p:cNvPr>
          <p:cNvSpPr>
            <a:spLocks noGrp="1"/>
          </p:cNvSpPr>
          <p:nvPr>
            <p:ph type="body" sz="quarter" idx="14"/>
          </p:nvPr>
        </p:nvSpPr>
        <p:spPr/>
        <p:txBody>
          <a:bodyPr/>
          <a:lstStyle/>
          <a:p>
            <a:r>
              <a:rPr lang="en-US" dirty="0"/>
              <a:t>The entrepreneurs behind some of the world's most successful corporations have one thing in common: They've all embraced risk</a:t>
            </a:r>
            <a:r>
              <a:rPr lang="bs-Latn-BA" dirty="0"/>
              <a:t>-</a:t>
            </a:r>
            <a:r>
              <a:rPr lang="en-US" dirty="0"/>
              <a:t>taking.</a:t>
            </a:r>
            <a:endParaRPr lang="bs-Latn-BA" dirty="0"/>
          </a:p>
          <a:p>
            <a:r>
              <a:rPr lang="bs-Latn-BA" dirty="0" err="1"/>
              <a:t>They</a:t>
            </a:r>
            <a:r>
              <a:rPr lang="bs-Latn-BA" dirty="0"/>
              <a:t> </a:t>
            </a:r>
            <a:r>
              <a:rPr lang="en-US" dirty="0"/>
              <a:t>are living proof that success is n</a:t>
            </a:r>
            <a:r>
              <a:rPr lang="bs-Latn-BA" dirty="0" err="1"/>
              <a:t>either</a:t>
            </a:r>
            <a:r>
              <a:rPr lang="en-US" dirty="0"/>
              <a:t> about being risk-avers</a:t>
            </a:r>
            <a:r>
              <a:rPr lang="bs-Latn-BA" dirty="0"/>
              <a:t>e</a:t>
            </a:r>
            <a:r>
              <a:rPr lang="en-US" dirty="0"/>
              <a:t> </a:t>
            </a:r>
            <a:r>
              <a:rPr lang="bs-Latn-BA" dirty="0"/>
              <a:t>n</a:t>
            </a:r>
            <a:r>
              <a:rPr lang="en-US" dirty="0"/>
              <a:t>or about taking uncalculated risks. Success lies somewhere between the two. </a:t>
            </a:r>
            <a:endParaRPr lang="bs-Latn-BA" dirty="0"/>
          </a:p>
          <a:p>
            <a:endParaRPr lang="en-GB" dirty="0"/>
          </a:p>
        </p:txBody>
      </p:sp>
      <p:sp>
        <p:nvSpPr>
          <p:cNvPr id="4" name="Rectangle 3">
            <a:extLst>
              <a:ext uri="{FF2B5EF4-FFF2-40B4-BE49-F238E27FC236}">
                <a16:creationId xmlns:a16="http://schemas.microsoft.com/office/drawing/2014/main" id="{83E33C24-FFCF-4032-945D-5D122BEFE14E}"/>
              </a:ext>
            </a:extLst>
          </p:cNvPr>
          <p:cNvSpPr/>
          <p:nvPr/>
        </p:nvSpPr>
        <p:spPr>
          <a:xfrm>
            <a:off x="349573" y="6411533"/>
            <a:ext cx="7443990" cy="218521"/>
          </a:xfrm>
          <a:prstGeom prst="rect">
            <a:avLst/>
          </a:prstGeom>
        </p:spPr>
        <p:txBody>
          <a:bodyPr wrap="square">
            <a:spAutoFit/>
          </a:bodyPr>
          <a:lstStyle/>
          <a:p>
            <a:pPr>
              <a:lnSpc>
                <a:spcPct val="80000"/>
              </a:lnSpc>
            </a:pPr>
            <a:r>
              <a:rPr lang="en-IE" sz="1000" dirty="0">
                <a:solidFill>
                  <a:srgbClr val="142D55"/>
                </a:solidFill>
              </a:rPr>
              <a:t>Source: </a:t>
            </a:r>
            <a:r>
              <a:rPr lang="en-IE" sz="1000" dirty="0">
                <a:solidFill>
                  <a:srgbClr val="142D55"/>
                </a:solidFill>
                <a:hlinkClick r:id="rId2">
                  <a:extLst>
                    <a:ext uri="{A12FA001-AC4F-418D-AE19-62706E023703}">
                      <ahyp:hlinkClr xmlns:ahyp="http://schemas.microsoft.com/office/drawing/2018/hyperlinkcolor" val="tx"/>
                    </a:ext>
                  </a:extLst>
                </a:hlinkClick>
              </a:rPr>
              <a:t>https://www.inc.com/partners-in-leadership/5-wildly-successful-entrepreneurs-reveal-how-risk-taking-propelled-their-careers.html</a:t>
            </a:r>
            <a:r>
              <a:rPr lang="bs-Latn-BA" sz="1000" dirty="0">
                <a:solidFill>
                  <a:srgbClr val="142D55"/>
                </a:solidFill>
              </a:rPr>
              <a:t> </a:t>
            </a:r>
            <a:endParaRPr lang="en-IE" dirty="0">
              <a:solidFill>
                <a:srgbClr val="142D55"/>
              </a:solidFill>
            </a:endParaRPr>
          </a:p>
        </p:txBody>
      </p:sp>
      <p:grpSp>
        <p:nvGrpSpPr>
          <p:cNvPr id="5" name="Google Shape;534;p39">
            <a:extLst>
              <a:ext uri="{FF2B5EF4-FFF2-40B4-BE49-F238E27FC236}">
                <a16:creationId xmlns:a16="http://schemas.microsoft.com/office/drawing/2014/main" id="{99A4A2D3-C20A-468D-9BC9-6DC202280291}"/>
              </a:ext>
            </a:extLst>
          </p:cNvPr>
          <p:cNvGrpSpPr/>
          <p:nvPr/>
        </p:nvGrpSpPr>
        <p:grpSpPr>
          <a:xfrm>
            <a:off x="198032" y="1043571"/>
            <a:ext cx="991447" cy="697353"/>
            <a:chOff x="4595425" y="1707325"/>
            <a:chExt cx="470075" cy="288625"/>
          </a:xfrm>
        </p:grpSpPr>
        <p:sp>
          <p:nvSpPr>
            <p:cNvPr id="6" name="Google Shape;535;p39">
              <a:extLst>
                <a:ext uri="{FF2B5EF4-FFF2-40B4-BE49-F238E27FC236}">
                  <a16:creationId xmlns:a16="http://schemas.microsoft.com/office/drawing/2014/main" id="{C6A450C5-DC49-4A1B-BD4F-56379C68F41B}"/>
                </a:ext>
              </a:extLst>
            </p:cNvPr>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36;p39">
              <a:extLst>
                <a:ext uri="{FF2B5EF4-FFF2-40B4-BE49-F238E27FC236}">
                  <a16:creationId xmlns:a16="http://schemas.microsoft.com/office/drawing/2014/main" id="{CAE95DC5-0ABC-4811-9144-C396776BBC50}"/>
                </a:ext>
              </a:extLst>
            </p:cNvPr>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37;p39">
              <a:extLst>
                <a:ext uri="{FF2B5EF4-FFF2-40B4-BE49-F238E27FC236}">
                  <a16:creationId xmlns:a16="http://schemas.microsoft.com/office/drawing/2014/main" id="{28006078-DDC9-4223-A399-C348782B8684}"/>
                </a:ext>
              </a:extLst>
            </p:cNvPr>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38;p39">
              <a:extLst>
                <a:ext uri="{FF2B5EF4-FFF2-40B4-BE49-F238E27FC236}">
                  <a16:creationId xmlns:a16="http://schemas.microsoft.com/office/drawing/2014/main" id="{BC2E7F32-3137-4B71-AEE0-977A38FD076E}"/>
                </a:ext>
              </a:extLst>
            </p:cNvPr>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39;p39">
              <a:extLst>
                <a:ext uri="{FF2B5EF4-FFF2-40B4-BE49-F238E27FC236}">
                  <a16:creationId xmlns:a16="http://schemas.microsoft.com/office/drawing/2014/main" id="{6361E4BB-75CC-4ED9-B5AA-740A1E64E7E2}"/>
                </a:ext>
              </a:extLst>
            </p:cNvPr>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roup 16">
            <a:extLst>
              <a:ext uri="{FF2B5EF4-FFF2-40B4-BE49-F238E27FC236}">
                <a16:creationId xmlns:a16="http://schemas.microsoft.com/office/drawing/2014/main" id="{A15EC1F1-F65E-9F4E-B752-73A6EE9E99C6}"/>
              </a:ext>
            </a:extLst>
          </p:cNvPr>
          <p:cNvGrpSpPr/>
          <p:nvPr/>
        </p:nvGrpSpPr>
        <p:grpSpPr>
          <a:xfrm>
            <a:off x="8129057" y="2930487"/>
            <a:ext cx="3469867" cy="2489691"/>
            <a:chOff x="3413839" y="2597230"/>
            <a:chExt cx="2755900" cy="1977407"/>
          </a:xfrm>
        </p:grpSpPr>
        <p:pic>
          <p:nvPicPr>
            <p:cNvPr id="18" name="Picture 17" descr="Icon&#10;&#10;Description automatically generated">
              <a:extLst>
                <a:ext uri="{FF2B5EF4-FFF2-40B4-BE49-F238E27FC236}">
                  <a16:creationId xmlns:a16="http://schemas.microsoft.com/office/drawing/2014/main" id="{C6CF68B5-B5C5-3444-8E15-A3C6EEB1D76C}"/>
                </a:ext>
              </a:extLst>
            </p:cNvPr>
            <p:cNvPicPr>
              <a:picLocks noChangeAspect="1"/>
            </p:cNvPicPr>
            <p:nvPr/>
          </p:nvPicPr>
          <p:blipFill>
            <a:blip r:embed="rId3"/>
            <a:stretch>
              <a:fillRect/>
            </a:stretch>
          </p:blipFill>
          <p:spPr>
            <a:xfrm>
              <a:off x="3413839" y="2629949"/>
              <a:ext cx="2755900" cy="1944688"/>
            </a:xfrm>
            <a:prstGeom prst="rect">
              <a:avLst/>
            </a:prstGeom>
          </p:spPr>
        </p:pic>
        <p:pic>
          <p:nvPicPr>
            <p:cNvPr id="19" name="Picture 18" descr="Icon&#10;&#10;Description automatically generated">
              <a:extLst>
                <a:ext uri="{FF2B5EF4-FFF2-40B4-BE49-F238E27FC236}">
                  <a16:creationId xmlns:a16="http://schemas.microsoft.com/office/drawing/2014/main" id="{F348EA25-BF73-6945-9250-60B9400FD176}"/>
                </a:ext>
              </a:extLst>
            </p:cNvPr>
            <p:cNvPicPr>
              <a:picLocks noChangeAspect="1"/>
            </p:cNvPicPr>
            <p:nvPr/>
          </p:nvPicPr>
          <p:blipFill>
            <a:blip r:embed="rId4"/>
            <a:stretch>
              <a:fillRect/>
            </a:stretch>
          </p:blipFill>
          <p:spPr>
            <a:xfrm>
              <a:off x="3940406" y="2597230"/>
              <a:ext cx="241903" cy="263817"/>
            </a:xfrm>
            <a:prstGeom prst="rect">
              <a:avLst/>
            </a:prstGeom>
          </p:spPr>
        </p:pic>
      </p:grpSp>
    </p:spTree>
    <p:extLst>
      <p:ext uri="{BB962C8B-B14F-4D97-AF65-F5344CB8AC3E}">
        <p14:creationId xmlns:p14="http://schemas.microsoft.com/office/powerpoint/2010/main" val="2343691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14DC1-796F-4608-B2A1-DA1E5E514DE3}"/>
              </a:ext>
            </a:extLst>
          </p:cNvPr>
          <p:cNvSpPr>
            <a:spLocks noGrp="1"/>
          </p:cNvSpPr>
          <p:nvPr>
            <p:ph type="body" sz="quarter" idx="13"/>
          </p:nvPr>
        </p:nvSpPr>
        <p:spPr>
          <a:xfrm>
            <a:off x="1675006" y="997584"/>
            <a:ext cx="9685252" cy="1126103"/>
          </a:xfrm>
        </p:spPr>
        <p:txBody>
          <a:bodyPr>
            <a:normAutofit/>
          </a:bodyPr>
          <a:lstStyle/>
          <a:p>
            <a:r>
              <a:rPr lang="en-US" dirty="0"/>
              <a:t>HOW RISK-TAKING BOOSTED THE CAREERS OF SUCCESSFUL ENTREPRENEURS</a:t>
            </a:r>
          </a:p>
          <a:p>
            <a:endParaRPr lang="en-GB" dirty="0"/>
          </a:p>
        </p:txBody>
      </p:sp>
      <p:sp>
        <p:nvSpPr>
          <p:cNvPr id="3" name="Text Placeholder 2">
            <a:extLst>
              <a:ext uri="{FF2B5EF4-FFF2-40B4-BE49-F238E27FC236}">
                <a16:creationId xmlns:a16="http://schemas.microsoft.com/office/drawing/2014/main" id="{1239B8B7-B7E6-4C0D-8EAD-333B2F288F6A}"/>
              </a:ext>
            </a:extLst>
          </p:cNvPr>
          <p:cNvSpPr>
            <a:spLocks noGrp="1"/>
          </p:cNvSpPr>
          <p:nvPr>
            <p:ph type="body" sz="quarter" idx="14"/>
          </p:nvPr>
        </p:nvSpPr>
        <p:spPr/>
        <p:txBody>
          <a:bodyPr/>
          <a:lstStyle/>
          <a:p>
            <a:r>
              <a:rPr lang="bs-Latn-BA" b="1" dirty="0">
                <a:solidFill>
                  <a:srgbClr val="C54A9A"/>
                </a:solidFill>
              </a:rPr>
              <a:t>1. Oprah Winfrey</a:t>
            </a:r>
            <a:endParaRPr lang="en-GB" b="1" dirty="0">
              <a:solidFill>
                <a:srgbClr val="C54A9A"/>
              </a:solidFill>
            </a:endParaRPr>
          </a:p>
        </p:txBody>
      </p:sp>
      <p:sp>
        <p:nvSpPr>
          <p:cNvPr id="4" name="Text Placeholder 3">
            <a:extLst>
              <a:ext uri="{FF2B5EF4-FFF2-40B4-BE49-F238E27FC236}">
                <a16:creationId xmlns:a16="http://schemas.microsoft.com/office/drawing/2014/main" id="{BFA13327-490A-4022-A9D6-D15AEB7E0CAE}"/>
              </a:ext>
            </a:extLst>
          </p:cNvPr>
          <p:cNvSpPr>
            <a:spLocks noGrp="1"/>
          </p:cNvSpPr>
          <p:nvPr>
            <p:ph type="body" sz="quarter" idx="15"/>
          </p:nvPr>
        </p:nvSpPr>
        <p:spPr>
          <a:xfrm>
            <a:off x="7904137" y="2602523"/>
            <a:ext cx="3865832" cy="3245241"/>
          </a:xfrm>
        </p:spPr>
        <p:txBody>
          <a:bodyPr/>
          <a:lstStyle/>
          <a:p>
            <a:r>
              <a:rPr lang="en-US" sz="3000" dirty="0"/>
              <a:t>"Do the one thing you think you cannot do. Fail at it. Try again. Do better the second time. The only people who never tumble are those who never mount the high wire</a:t>
            </a:r>
            <a:r>
              <a:rPr lang="bs-Latn-BA" sz="3000" dirty="0"/>
              <a:t>.</a:t>
            </a:r>
            <a:r>
              <a:rPr lang="en-US" sz="3000" dirty="0"/>
              <a:t>"</a:t>
            </a:r>
            <a:endParaRPr lang="en-GB" sz="3000" dirty="0"/>
          </a:p>
        </p:txBody>
      </p:sp>
      <p:grpSp>
        <p:nvGrpSpPr>
          <p:cNvPr id="5" name="Google Shape;534;p39">
            <a:extLst>
              <a:ext uri="{FF2B5EF4-FFF2-40B4-BE49-F238E27FC236}">
                <a16:creationId xmlns:a16="http://schemas.microsoft.com/office/drawing/2014/main" id="{AB097C61-6B6C-4979-91D0-787D62696EC0}"/>
              </a:ext>
            </a:extLst>
          </p:cNvPr>
          <p:cNvGrpSpPr/>
          <p:nvPr/>
        </p:nvGrpSpPr>
        <p:grpSpPr>
          <a:xfrm>
            <a:off x="198032" y="1043571"/>
            <a:ext cx="991447" cy="697353"/>
            <a:chOff x="4595425" y="1707325"/>
            <a:chExt cx="470075" cy="288625"/>
          </a:xfrm>
        </p:grpSpPr>
        <p:sp>
          <p:nvSpPr>
            <p:cNvPr id="6" name="Google Shape;535;p39">
              <a:extLst>
                <a:ext uri="{FF2B5EF4-FFF2-40B4-BE49-F238E27FC236}">
                  <a16:creationId xmlns:a16="http://schemas.microsoft.com/office/drawing/2014/main" id="{84E13BC0-31F8-4878-83CD-3095212631B2}"/>
                </a:ext>
              </a:extLst>
            </p:cNvPr>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36;p39">
              <a:extLst>
                <a:ext uri="{FF2B5EF4-FFF2-40B4-BE49-F238E27FC236}">
                  <a16:creationId xmlns:a16="http://schemas.microsoft.com/office/drawing/2014/main" id="{1999BE1E-05F1-4411-9179-930B39F99801}"/>
                </a:ext>
              </a:extLst>
            </p:cNvPr>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37;p39">
              <a:extLst>
                <a:ext uri="{FF2B5EF4-FFF2-40B4-BE49-F238E27FC236}">
                  <a16:creationId xmlns:a16="http://schemas.microsoft.com/office/drawing/2014/main" id="{C9A4EEBB-A9F8-4100-8D8D-7D3A1A198970}"/>
                </a:ext>
              </a:extLst>
            </p:cNvPr>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38;p39">
              <a:extLst>
                <a:ext uri="{FF2B5EF4-FFF2-40B4-BE49-F238E27FC236}">
                  <a16:creationId xmlns:a16="http://schemas.microsoft.com/office/drawing/2014/main" id="{A08C8885-99F4-49B8-8FAB-DF6075F50B9A}"/>
                </a:ext>
              </a:extLst>
            </p:cNvPr>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39;p39">
              <a:extLst>
                <a:ext uri="{FF2B5EF4-FFF2-40B4-BE49-F238E27FC236}">
                  <a16:creationId xmlns:a16="http://schemas.microsoft.com/office/drawing/2014/main" id="{37E37405-C6C8-49D6-8157-565930C7CDA2}"/>
                </a:ext>
              </a:extLst>
            </p:cNvPr>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Rectangle 10">
            <a:extLst>
              <a:ext uri="{FF2B5EF4-FFF2-40B4-BE49-F238E27FC236}">
                <a16:creationId xmlns:a16="http://schemas.microsoft.com/office/drawing/2014/main" id="{5FEE416F-BD6D-4306-820F-1C41F10F4ACD}"/>
              </a:ext>
            </a:extLst>
          </p:cNvPr>
          <p:cNvSpPr/>
          <p:nvPr/>
        </p:nvSpPr>
        <p:spPr>
          <a:xfrm>
            <a:off x="3000777" y="6284876"/>
            <a:ext cx="7443990" cy="218521"/>
          </a:xfrm>
          <a:prstGeom prst="rect">
            <a:avLst/>
          </a:prstGeom>
        </p:spPr>
        <p:txBody>
          <a:bodyPr wrap="square">
            <a:spAutoFit/>
          </a:bodyPr>
          <a:lstStyle/>
          <a:p>
            <a:pPr>
              <a:lnSpc>
                <a:spcPct val="80000"/>
              </a:lnSpc>
            </a:pPr>
            <a:r>
              <a:rPr lang="en-IE" sz="1000" dirty="0">
                <a:solidFill>
                  <a:srgbClr val="142D55"/>
                </a:solidFill>
              </a:rPr>
              <a:t>Source: </a:t>
            </a:r>
            <a:r>
              <a:rPr lang="en-IE" sz="1000" dirty="0">
                <a:solidFill>
                  <a:srgbClr val="142D55"/>
                </a:solidFill>
                <a:hlinkClick r:id="rId2">
                  <a:extLst>
                    <a:ext uri="{A12FA001-AC4F-418D-AE19-62706E023703}">
                      <ahyp:hlinkClr xmlns:ahyp="http://schemas.microsoft.com/office/drawing/2018/hyperlinkcolor" val="tx"/>
                    </a:ext>
                  </a:extLst>
                </a:hlinkClick>
              </a:rPr>
              <a:t>https://www.inc.com/partners-in-leadership/5-wildly-successful-entrepreneurs-reveal-how-risk-taking-propelled-their-careers.html</a:t>
            </a:r>
            <a:r>
              <a:rPr lang="bs-Latn-BA" sz="1000" dirty="0">
                <a:solidFill>
                  <a:srgbClr val="142D55"/>
                </a:solidFill>
              </a:rPr>
              <a:t> </a:t>
            </a:r>
            <a:endParaRPr lang="en-IE" dirty="0">
              <a:solidFill>
                <a:srgbClr val="142D55"/>
              </a:solidFill>
            </a:endParaRPr>
          </a:p>
        </p:txBody>
      </p:sp>
      <p:pic>
        <p:nvPicPr>
          <p:cNvPr id="13" name="Picture 12" descr="Oprah Winfrey">
            <a:extLst>
              <a:ext uri="{FF2B5EF4-FFF2-40B4-BE49-F238E27FC236}">
                <a16:creationId xmlns:a16="http://schemas.microsoft.com/office/drawing/2014/main" id="{1E06C5FB-5045-4826-B977-0A0037FB74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7864" y="2123687"/>
            <a:ext cx="2918801" cy="3736729"/>
          </a:xfrm>
          <a:prstGeom prst="rect">
            <a:avLst/>
          </a:prstGeom>
        </p:spPr>
      </p:pic>
      <p:sp>
        <p:nvSpPr>
          <p:cNvPr id="12" name="Rectangle 11">
            <a:extLst>
              <a:ext uri="{FF2B5EF4-FFF2-40B4-BE49-F238E27FC236}">
                <a16:creationId xmlns:a16="http://schemas.microsoft.com/office/drawing/2014/main" id="{A13B23B8-B0B1-4781-AD5A-40541F8B7096}"/>
              </a:ext>
            </a:extLst>
          </p:cNvPr>
          <p:cNvSpPr/>
          <p:nvPr/>
        </p:nvSpPr>
        <p:spPr>
          <a:xfrm>
            <a:off x="3000777" y="6488138"/>
            <a:ext cx="8577330" cy="246221"/>
          </a:xfrm>
          <a:prstGeom prst="rect">
            <a:avLst/>
          </a:prstGeom>
        </p:spPr>
        <p:txBody>
          <a:bodyPr wrap="square">
            <a:spAutoFit/>
          </a:bodyPr>
          <a:lstStyle/>
          <a:p>
            <a:r>
              <a:rPr lang="bs-Latn-BA" sz="1000" dirty="0" err="1">
                <a:solidFill>
                  <a:srgbClr val="142D55"/>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Image</a:t>
            </a:r>
            <a:r>
              <a:rPr lang="bs-Latn-BA" sz="1000" dirty="0">
                <a:solidFill>
                  <a:srgbClr val="142D55"/>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bs-Latn-BA" sz="1000" dirty="0" err="1">
                <a:solidFill>
                  <a:srgbClr val="142D55"/>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source</a:t>
            </a:r>
            <a:r>
              <a:rPr lang="bs-Latn-BA" sz="1000" dirty="0">
                <a:solidFill>
                  <a:srgbClr val="142D55"/>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000" u="sng" dirty="0">
                <a:solidFill>
                  <a:srgbClr val="142D55"/>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https://www.prnewswire.com/news-releases/oprah-winfrey-and-weight-watchers-join-forces-in-groundbreaking-partnership-300161712.html</a:t>
            </a:r>
            <a:r>
              <a:rPr lang="en-US" sz="1000" dirty="0">
                <a:solidFill>
                  <a:srgbClr val="142D55"/>
                </a:solidFill>
                <a:latin typeface="Calibri" panose="020F0502020204030204" pitchFamily="34" charset="0"/>
                <a:ea typeface="Calibri" panose="020F0502020204030204" pitchFamily="34" charset="0"/>
                <a:cs typeface="Times New Roman" panose="02020603050405020304" pitchFamily="18" charset="0"/>
              </a:rPr>
              <a:t> </a:t>
            </a:r>
            <a:endParaRPr lang="en-GB" sz="1000" dirty="0">
              <a:solidFill>
                <a:srgbClr val="142D55"/>
              </a:solidFill>
            </a:endParaRPr>
          </a:p>
        </p:txBody>
      </p:sp>
    </p:spTree>
    <p:extLst>
      <p:ext uri="{BB962C8B-B14F-4D97-AF65-F5344CB8AC3E}">
        <p14:creationId xmlns:p14="http://schemas.microsoft.com/office/powerpoint/2010/main" val="280072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462213"/>
          </a:xfrm>
          <a:prstGeom prst="rect">
            <a:avLst/>
          </a:prstGeom>
          <a:noFill/>
        </p:spPr>
        <p:txBody>
          <a:bodyPr wrap="square" rtlCol="0">
            <a:spAutoFit/>
          </a:bodyPr>
          <a:lstStyle/>
          <a:p>
            <a:r>
              <a:rPr lang="en-US" sz="2400" dirty="0">
                <a:solidFill>
                  <a:srgbClr val="1EB3DD"/>
                </a:solidFill>
              </a:rPr>
              <a:t>EMIMENT wants to </a:t>
            </a:r>
            <a:r>
              <a:rPr lang="en-IE" sz="2400" b="1" u="sng" dirty="0">
                <a:solidFill>
                  <a:srgbClr val="1EB3DD"/>
                </a:solidFill>
              </a:rPr>
              <a:t>e</a:t>
            </a:r>
            <a:r>
              <a:rPr lang="en-IE" sz="2400" b="1" i="0" u="sng" strike="noStrike" baseline="0" dirty="0">
                <a:solidFill>
                  <a:srgbClr val="1EB3DD"/>
                </a:solidFill>
              </a:rPr>
              <a:t>nable </a:t>
            </a:r>
            <a:r>
              <a:rPr lang="en-IE" sz="2400" b="0" i="0" u="none" strike="noStrike" baseline="0" dirty="0">
                <a:solidFill>
                  <a:srgbClr val="1EB3DD"/>
                </a:solidFill>
              </a:rPr>
              <a:t>Female Migrant Entrepreneurs.  We want to bring you on your learning journey to </a:t>
            </a:r>
            <a:r>
              <a:rPr lang="en-IE" sz="2400" b="0" i="0" u="sng" strike="noStrike" baseline="0" dirty="0">
                <a:solidFill>
                  <a:srgbClr val="1EB3DD"/>
                </a:solidFill>
              </a:rPr>
              <a:t>gain the </a:t>
            </a:r>
            <a:r>
              <a:rPr lang="en-GB" sz="2400" b="0" i="0" u="sng" strike="noStrike" baseline="0" dirty="0">
                <a:solidFill>
                  <a:srgbClr val="1EB3DD"/>
                </a:solidFill>
              </a:rPr>
              <a:t>knowledge and skills you need to gain the confidence to establish and successfully run your own business</a:t>
            </a:r>
            <a:r>
              <a:rPr lang="en-IE" sz="2400" u="sng" dirty="0">
                <a:solidFill>
                  <a:srgbClr val="1EB3DD"/>
                </a:solidFill>
              </a:rPr>
              <a:t>.  </a:t>
            </a:r>
          </a:p>
          <a:p>
            <a:endParaRPr lang="en-IE" sz="1200" dirty="0">
              <a:solidFill>
                <a:srgbClr val="1EB3DD"/>
              </a:solidFill>
            </a:endParaRPr>
          </a:p>
          <a:p>
            <a:r>
              <a:rPr lang="en-IE" sz="2400" dirty="0">
                <a:solidFill>
                  <a:srgbClr val="1EB3DD"/>
                </a:solidFill>
              </a:rPr>
              <a:t>Can you? Of course, you can. Open your mind and let us bring you on </a:t>
            </a:r>
            <a:r>
              <a:rPr lang="en-IE" sz="2400" b="1" dirty="0">
                <a:solidFill>
                  <a:srgbClr val="1EB3DD"/>
                </a:solidFill>
              </a:rPr>
              <a:t>Your Entrepreneurial Learning  Journey…….</a:t>
            </a:r>
            <a:endParaRPr lang="en-US" sz="2400" b="1" dirty="0">
              <a:solidFill>
                <a:srgbClr val="1EB3DD"/>
              </a:solidFill>
            </a:endParaRPr>
          </a:p>
          <a:p>
            <a:endParaRPr lang="en-IE" dirty="0"/>
          </a:p>
        </p:txBody>
      </p:sp>
      <p:pic>
        <p:nvPicPr>
          <p:cNvPr id="3" name="Picture 2">
            <a:extLst>
              <a:ext uri="{FF2B5EF4-FFF2-40B4-BE49-F238E27FC236}">
                <a16:creationId xmlns:a16="http://schemas.microsoft.com/office/drawing/2014/main" id="{3F93D945-11E4-40A4-AF14-85C784241A21}"/>
              </a:ext>
            </a:extLst>
          </p:cNvPr>
          <p:cNvPicPr>
            <a:picLocks noChangeAspect="1"/>
          </p:cNvPicPr>
          <p:nvPr/>
        </p:nvPicPr>
        <p:blipFill>
          <a:blip r:embed="rId2"/>
          <a:stretch>
            <a:fillRect/>
          </a:stretch>
        </p:blipFill>
        <p:spPr>
          <a:xfrm>
            <a:off x="610667" y="2521068"/>
            <a:ext cx="10620375" cy="3743325"/>
          </a:xfrm>
          <a:prstGeom prst="rect">
            <a:avLst/>
          </a:prstGeom>
        </p:spPr>
      </p:pic>
    </p:spTree>
    <p:extLst>
      <p:ext uri="{BB962C8B-B14F-4D97-AF65-F5344CB8AC3E}">
        <p14:creationId xmlns:p14="http://schemas.microsoft.com/office/powerpoint/2010/main" val="14540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B4CE7A-3E52-4CAF-BC57-52B22F35F25A}"/>
              </a:ext>
            </a:extLst>
          </p:cNvPr>
          <p:cNvSpPr>
            <a:spLocks noGrp="1"/>
          </p:cNvSpPr>
          <p:nvPr>
            <p:ph type="body" sz="quarter" idx="13"/>
          </p:nvPr>
        </p:nvSpPr>
        <p:spPr/>
        <p:txBody>
          <a:bodyPr/>
          <a:lstStyle/>
          <a:p>
            <a:r>
              <a:rPr lang="bs-Latn-BA" dirty="0"/>
              <a:t>BUILDING </a:t>
            </a:r>
            <a:r>
              <a:rPr lang="en-US" dirty="0"/>
              <a:t>RESILIENCE</a:t>
            </a:r>
            <a:endParaRPr lang="en-GB" dirty="0"/>
          </a:p>
        </p:txBody>
      </p:sp>
      <p:grpSp>
        <p:nvGrpSpPr>
          <p:cNvPr id="4" name="Group 3">
            <a:extLst>
              <a:ext uri="{FF2B5EF4-FFF2-40B4-BE49-F238E27FC236}">
                <a16:creationId xmlns:a16="http://schemas.microsoft.com/office/drawing/2014/main" id="{44E1ABF5-9FB1-1549-916D-74F3C565DA18}"/>
              </a:ext>
            </a:extLst>
          </p:cNvPr>
          <p:cNvGrpSpPr/>
          <p:nvPr/>
        </p:nvGrpSpPr>
        <p:grpSpPr>
          <a:xfrm>
            <a:off x="742022" y="1848779"/>
            <a:ext cx="5353978" cy="3658552"/>
            <a:chOff x="4896377" y="4309068"/>
            <a:chExt cx="3006708" cy="2054584"/>
          </a:xfrm>
        </p:grpSpPr>
        <p:pic>
          <p:nvPicPr>
            <p:cNvPr id="6" name="Picture 5">
              <a:extLst>
                <a:ext uri="{FF2B5EF4-FFF2-40B4-BE49-F238E27FC236}">
                  <a16:creationId xmlns:a16="http://schemas.microsoft.com/office/drawing/2014/main" id="{CC525ADC-36AB-944A-9AFF-9108F8519D51}"/>
                </a:ext>
              </a:extLst>
            </p:cNvPr>
            <p:cNvPicPr>
              <a:picLocks noChangeAspect="1"/>
            </p:cNvPicPr>
            <p:nvPr/>
          </p:nvPicPr>
          <p:blipFill>
            <a:blip r:embed="rId2"/>
            <a:stretch>
              <a:fillRect/>
            </a:stretch>
          </p:blipFill>
          <p:spPr>
            <a:xfrm>
              <a:off x="4896377" y="4309068"/>
              <a:ext cx="3006708" cy="2054584"/>
            </a:xfrm>
            <a:prstGeom prst="rect">
              <a:avLst/>
            </a:prstGeom>
          </p:spPr>
        </p:pic>
        <p:pic>
          <p:nvPicPr>
            <p:cNvPr id="7" name="Picture 6" descr="Icon&#10;&#10;Description automatically generated">
              <a:extLst>
                <a:ext uri="{FF2B5EF4-FFF2-40B4-BE49-F238E27FC236}">
                  <a16:creationId xmlns:a16="http://schemas.microsoft.com/office/drawing/2014/main" id="{A0F5941E-C1C1-3345-AC89-2C1263F738A0}"/>
                </a:ext>
              </a:extLst>
            </p:cNvPr>
            <p:cNvPicPr>
              <a:picLocks noChangeAspect="1"/>
            </p:cNvPicPr>
            <p:nvPr/>
          </p:nvPicPr>
          <p:blipFill>
            <a:blip r:embed="rId3"/>
            <a:stretch>
              <a:fillRect/>
            </a:stretch>
          </p:blipFill>
          <p:spPr>
            <a:xfrm>
              <a:off x="5227631" y="5239573"/>
              <a:ext cx="194895" cy="212551"/>
            </a:xfrm>
            <a:prstGeom prst="rect">
              <a:avLst/>
            </a:prstGeom>
          </p:spPr>
        </p:pic>
      </p:grpSp>
    </p:spTree>
    <p:extLst>
      <p:ext uri="{BB962C8B-B14F-4D97-AF65-F5344CB8AC3E}">
        <p14:creationId xmlns:p14="http://schemas.microsoft.com/office/powerpoint/2010/main" val="362216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044BD-1CE1-4505-AB69-35B41CA15D09}"/>
              </a:ext>
            </a:extLst>
          </p:cNvPr>
          <p:cNvSpPr>
            <a:spLocks noGrp="1"/>
          </p:cNvSpPr>
          <p:nvPr>
            <p:ph type="body" sz="quarter" idx="13"/>
          </p:nvPr>
        </p:nvSpPr>
        <p:spPr>
          <a:xfrm>
            <a:off x="1639835" y="1056648"/>
            <a:ext cx="8611605" cy="1171397"/>
          </a:xfrm>
        </p:spPr>
        <p:txBody>
          <a:bodyPr>
            <a:noAutofit/>
          </a:bodyPr>
          <a:lstStyle/>
          <a:p>
            <a:r>
              <a:rPr lang="en-US" dirty="0"/>
              <a:t>OVERCOMING STRESS</a:t>
            </a:r>
          </a:p>
        </p:txBody>
      </p:sp>
      <p:sp>
        <p:nvSpPr>
          <p:cNvPr id="3" name="Text Placeholder 2">
            <a:extLst>
              <a:ext uri="{FF2B5EF4-FFF2-40B4-BE49-F238E27FC236}">
                <a16:creationId xmlns:a16="http://schemas.microsoft.com/office/drawing/2014/main" id="{A2EAD1E8-6754-40FE-B0BD-9F6A6629A3E4}"/>
              </a:ext>
            </a:extLst>
          </p:cNvPr>
          <p:cNvSpPr>
            <a:spLocks noGrp="1"/>
          </p:cNvSpPr>
          <p:nvPr>
            <p:ph type="body" sz="quarter" idx="14"/>
          </p:nvPr>
        </p:nvSpPr>
        <p:spPr>
          <a:xfrm>
            <a:off x="1639835" y="2093834"/>
            <a:ext cx="6935205" cy="3001108"/>
          </a:xfrm>
        </p:spPr>
        <p:txBody>
          <a:bodyPr/>
          <a:lstStyle/>
          <a:p>
            <a:r>
              <a:rPr lang="en-US" dirty="0"/>
              <a:t>Entrepreneurship can be a minefield of factors that may have a negative impact on your mental wellbeing. </a:t>
            </a:r>
            <a:endParaRPr lang="bs-Latn-BA" dirty="0"/>
          </a:p>
          <a:p>
            <a:r>
              <a:rPr lang="en-US" dirty="0"/>
              <a:t>Stress, anxiety, insomnia are only some of the issues that can emerge from feeling overwhelmed in your business</a:t>
            </a:r>
            <a:r>
              <a:rPr lang="bs-Latn-BA" dirty="0"/>
              <a:t>. T</a:t>
            </a:r>
            <a:r>
              <a:rPr lang="en-US" dirty="0"/>
              <a:t>his can stem from an unrealistic workload, financial pressures or difficulties with customers or staff.  </a:t>
            </a:r>
          </a:p>
          <a:p>
            <a:endParaRPr lang="en-US" dirty="0"/>
          </a:p>
          <a:p>
            <a:r>
              <a:rPr lang="en-US" dirty="0"/>
              <a:t>There are 7 useful tips and techniques which you can learn to help you through the stress…</a:t>
            </a:r>
          </a:p>
        </p:txBody>
      </p:sp>
      <p:sp>
        <p:nvSpPr>
          <p:cNvPr id="6" name="Google Shape;681;p39">
            <a:extLst>
              <a:ext uri="{FF2B5EF4-FFF2-40B4-BE49-F238E27FC236}">
                <a16:creationId xmlns:a16="http://schemas.microsoft.com/office/drawing/2014/main" id="{2578CB84-1312-403D-8CB9-9A3BC47E3FAC}"/>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Picture 4">
            <a:extLst>
              <a:ext uri="{FF2B5EF4-FFF2-40B4-BE49-F238E27FC236}">
                <a16:creationId xmlns:a16="http://schemas.microsoft.com/office/drawing/2014/main" id="{2AA5283C-048E-4FDD-95DD-840A916D4263}"/>
              </a:ext>
            </a:extLst>
          </p:cNvPr>
          <p:cNvPicPr>
            <a:picLocks noChangeAspect="1"/>
          </p:cNvPicPr>
          <p:nvPr/>
        </p:nvPicPr>
        <p:blipFill>
          <a:blip r:embed="rId2"/>
          <a:stretch>
            <a:fillRect/>
          </a:stretch>
        </p:blipFill>
        <p:spPr>
          <a:xfrm>
            <a:off x="9174480" y="2388280"/>
            <a:ext cx="1509667" cy="2546427"/>
          </a:xfrm>
          <a:prstGeom prst="rect">
            <a:avLst/>
          </a:prstGeom>
        </p:spPr>
      </p:pic>
    </p:spTree>
    <p:extLst>
      <p:ext uri="{BB962C8B-B14F-4D97-AF65-F5344CB8AC3E}">
        <p14:creationId xmlns:p14="http://schemas.microsoft.com/office/powerpoint/2010/main" val="140047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75005" y="1074656"/>
            <a:ext cx="8434910" cy="697353"/>
          </a:xfrm>
        </p:spPr>
        <p:txBody>
          <a:bodyPr>
            <a:noAutofit/>
          </a:bodyPr>
          <a:lstStyle/>
          <a:p>
            <a:r>
              <a:rPr lang="bs-Latn-BA" dirty="0"/>
              <a:t>1. GET BETTER AT DEALING WITH CHANGE</a:t>
            </a:r>
            <a:endParaRPr lang="en-GB" dirty="0"/>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422032" y="2471135"/>
            <a:ext cx="7005958" cy="3508016"/>
          </a:xfrm>
        </p:spPr>
        <p:txBody>
          <a:bodyPr/>
          <a:lstStyle/>
          <a:p>
            <a:r>
              <a:rPr lang="en-US" dirty="0"/>
              <a:t>Bouncing back from disappointment &amp; difficulty means using the response flexibility in our brains to shift our perspectives, see options that we couldn’t see before..</a:t>
            </a:r>
          </a:p>
          <a:p>
            <a:r>
              <a:rPr lang="en-US" dirty="0"/>
              <a:t>By shifting our response, we become more resilient; we learn and grow; we recover our well-being.</a:t>
            </a:r>
            <a:r>
              <a:rPr lang="bs-Latn-BA" dirty="0"/>
              <a:t> </a:t>
            </a:r>
            <a:endParaRPr lang="en-GB" dirty="0"/>
          </a:p>
          <a:p>
            <a:r>
              <a:rPr lang="en-US" dirty="0"/>
              <a:t>We strengthen our capacity to challenge life events, even potential crises, by mindfully, compassionately paying attention to our reactivity.</a:t>
            </a:r>
          </a:p>
          <a:p>
            <a:endParaRPr lang="en-GB" dirty="0"/>
          </a:p>
        </p:txBody>
      </p:sp>
      <p:sp>
        <p:nvSpPr>
          <p:cNvPr id="9" name="Text Placeholder 8">
            <a:extLst>
              <a:ext uri="{FF2B5EF4-FFF2-40B4-BE49-F238E27FC236}">
                <a16:creationId xmlns:a16="http://schemas.microsoft.com/office/drawing/2014/main" id="{E7FD4475-8D15-4722-BE6E-CB59D8E290C0}"/>
              </a:ext>
            </a:extLst>
          </p:cNvPr>
          <p:cNvSpPr>
            <a:spLocks noGrp="1"/>
          </p:cNvSpPr>
          <p:nvPr>
            <p:ph type="body" sz="quarter" idx="15"/>
          </p:nvPr>
        </p:nvSpPr>
        <p:spPr/>
        <p:txBody>
          <a:bodyPr/>
          <a:lstStyle/>
          <a:p>
            <a:r>
              <a:rPr lang="bs-Latn-BA" sz="3000" dirty="0"/>
              <a:t>“</a:t>
            </a:r>
            <a:r>
              <a:rPr lang="en-US" sz="3000" dirty="0"/>
              <a:t>How you respond to the issue…is the issue.</a:t>
            </a:r>
            <a:r>
              <a:rPr lang="bs-Latn-BA" sz="3000" dirty="0"/>
              <a:t>“</a:t>
            </a:r>
            <a:r>
              <a:rPr lang="en-US" sz="3000" dirty="0"/>
              <a:t> </a:t>
            </a:r>
            <a:endParaRPr lang="bs-Latn-BA" sz="3000" dirty="0"/>
          </a:p>
          <a:p>
            <a:r>
              <a:rPr lang="en-US" sz="3000" dirty="0"/>
              <a:t>—Frankie Perez</a:t>
            </a:r>
          </a:p>
          <a:p>
            <a:endParaRPr lang="en-GB" dirty="0"/>
          </a:p>
        </p:txBody>
      </p:sp>
      <p:grpSp>
        <p:nvGrpSpPr>
          <p:cNvPr id="4" name="Google Shape;477;p39">
            <a:extLst>
              <a:ext uri="{FF2B5EF4-FFF2-40B4-BE49-F238E27FC236}">
                <a16:creationId xmlns:a16="http://schemas.microsoft.com/office/drawing/2014/main" id="{435B2D22-E42C-4FA9-8A5E-0702330E20C9}"/>
              </a:ext>
            </a:extLst>
          </p:cNvPr>
          <p:cNvGrpSpPr/>
          <p:nvPr/>
        </p:nvGrpSpPr>
        <p:grpSpPr>
          <a:xfrm>
            <a:off x="246990" y="832214"/>
            <a:ext cx="888643" cy="1146220"/>
            <a:chOff x="4630125" y="278900"/>
            <a:chExt cx="400675" cy="456675"/>
          </a:xfrm>
        </p:grpSpPr>
        <p:sp>
          <p:nvSpPr>
            <p:cNvPr id="5" name="Google Shape;478;p39">
              <a:extLst>
                <a:ext uri="{FF2B5EF4-FFF2-40B4-BE49-F238E27FC236}">
                  <a16:creationId xmlns:a16="http://schemas.microsoft.com/office/drawing/2014/main" id="{E0724A43-45EF-4B23-9FA5-254A404ADBAE}"/>
                </a:ext>
              </a:extLst>
            </p:cNvPr>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479;p39">
              <a:extLst>
                <a:ext uri="{FF2B5EF4-FFF2-40B4-BE49-F238E27FC236}">
                  <a16:creationId xmlns:a16="http://schemas.microsoft.com/office/drawing/2014/main" id="{3E6402C2-61E7-439F-8822-9E5F241C28E8}"/>
                </a:ext>
              </a:extLst>
            </p:cNvPr>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480;p39">
              <a:extLst>
                <a:ext uri="{FF2B5EF4-FFF2-40B4-BE49-F238E27FC236}">
                  <a16:creationId xmlns:a16="http://schemas.microsoft.com/office/drawing/2014/main" id="{19DF9379-0656-4EBC-802B-3DF62C67C21B}"/>
                </a:ext>
              </a:extLst>
            </p:cNvPr>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481;p39">
              <a:extLst>
                <a:ext uri="{FF2B5EF4-FFF2-40B4-BE49-F238E27FC236}">
                  <a16:creationId xmlns:a16="http://schemas.microsoft.com/office/drawing/2014/main" id="{2AFBB36F-DD99-4E48-BFFB-FB2AFA97C0D1}"/>
                </a:ext>
              </a:extLst>
            </p:cNvPr>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3209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39836" y="1056648"/>
            <a:ext cx="7800378" cy="697353"/>
          </a:xfrm>
        </p:spPr>
        <p:txBody>
          <a:bodyPr>
            <a:normAutofit/>
          </a:bodyPr>
          <a:lstStyle/>
          <a:p>
            <a:r>
              <a:rPr lang="bs-Latn-BA" dirty="0"/>
              <a:t>2. AVOID ENTREPRENEURSHIP BURNOUT</a:t>
            </a:r>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39836" y="2218808"/>
            <a:ext cx="6918515" cy="3899657"/>
          </a:xfrm>
        </p:spPr>
        <p:txBody>
          <a:bodyPr/>
          <a:lstStyle/>
          <a:p>
            <a:r>
              <a:rPr lang="en-US" dirty="0"/>
              <a:t>Entrepreneurship demands sacrifice and commitment, and even if you go into it with a sparkling optimistic attitude and a great support system, the daily rigors and stresses of business ownership will begin to take their toll on you. </a:t>
            </a:r>
          </a:p>
          <a:p>
            <a:r>
              <a:rPr lang="en-US" dirty="0"/>
              <a:t>Burnout is unfortunately common among women entrepreneurs. After months or years of constant effort, it’s only natural that you’d start feeling exhausted or frustrated in your business. </a:t>
            </a:r>
          </a:p>
        </p:txBody>
      </p:sp>
      <p:grpSp>
        <p:nvGrpSpPr>
          <p:cNvPr id="4" name="Google Shape;571;p39">
            <a:extLst>
              <a:ext uri="{FF2B5EF4-FFF2-40B4-BE49-F238E27FC236}">
                <a16:creationId xmlns:a16="http://schemas.microsoft.com/office/drawing/2014/main" id="{1FCEF9CB-9509-4BAF-BD08-F5F270BC9C93}"/>
              </a:ext>
            </a:extLst>
          </p:cNvPr>
          <p:cNvGrpSpPr/>
          <p:nvPr/>
        </p:nvGrpSpPr>
        <p:grpSpPr>
          <a:xfrm>
            <a:off x="231086" y="959441"/>
            <a:ext cx="887539" cy="891765"/>
            <a:chOff x="1951075" y="2333250"/>
            <a:chExt cx="381200" cy="381175"/>
          </a:xfrm>
        </p:grpSpPr>
        <p:sp>
          <p:nvSpPr>
            <p:cNvPr id="5" name="Google Shape;572;p39">
              <a:extLst>
                <a:ext uri="{FF2B5EF4-FFF2-40B4-BE49-F238E27FC236}">
                  <a16:creationId xmlns:a16="http://schemas.microsoft.com/office/drawing/2014/main" id="{932DE6C2-444E-45B3-A57A-E313A559F0FF}"/>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73;p39">
              <a:extLst>
                <a:ext uri="{FF2B5EF4-FFF2-40B4-BE49-F238E27FC236}">
                  <a16:creationId xmlns:a16="http://schemas.microsoft.com/office/drawing/2014/main" id="{025B603F-B30A-47EE-BA14-9A57561D6B2B}"/>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74;p39">
              <a:extLst>
                <a:ext uri="{FF2B5EF4-FFF2-40B4-BE49-F238E27FC236}">
                  <a16:creationId xmlns:a16="http://schemas.microsoft.com/office/drawing/2014/main" id="{64766659-6DEF-464D-AED5-D493ADE8BE59}"/>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75;p39">
              <a:extLst>
                <a:ext uri="{FF2B5EF4-FFF2-40B4-BE49-F238E27FC236}">
                  <a16:creationId xmlns:a16="http://schemas.microsoft.com/office/drawing/2014/main" id="{4BB0990C-6DB6-46D1-95A9-D13907C4BADC}"/>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 name="Group 8">
            <a:extLst>
              <a:ext uri="{FF2B5EF4-FFF2-40B4-BE49-F238E27FC236}">
                <a16:creationId xmlns:a16="http://schemas.microsoft.com/office/drawing/2014/main" id="{77FB0CE7-57CF-994C-B170-A24B25F45350}"/>
              </a:ext>
            </a:extLst>
          </p:cNvPr>
          <p:cNvGrpSpPr/>
          <p:nvPr/>
        </p:nvGrpSpPr>
        <p:grpSpPr>
          <a:xfrm>
            <a:off x="8558351" y="3106756"/>
            <a:ext cx="3321176" cy="1871085"/>
            <a:chOff x="359740" y="2825599"/>
            <a:chExt cx="2184072" cy="1230463"/>
          </a:xfrm>
        </p:grpSpPr>
        <p:pic>
          <p:nvPicPr>
            <p:cNvPr id="10" name="Picture 9" descr="Icon&#10;&#10;Description automatically generated">
              <a:extLst>
                <a:ext uri="{FF2B5EF4-FFF2-40B4-BE49-F238E27FC236}">
                  <a16:creationId xmlns:a16="http://schemas.microsoft.com/office/drawing/2014/main" id="{252A152D-DB32-9841-B4A5-CB032075D178}"/>
                </a:ext>
              </a:extLst>
            </p:cNvPr>
            <p:cNvPicPr>
              <a:picLocks noChangeAspect="1"/>
            </p:cNvPicPr>
            <p:nvPr/>
          </p:nvPicPr>
          <p:blipFill>
            <a:blip r:embed="rId2"/>
            <a:stretch>
              <a:fillRect/>
            </a:stretch>
          </p:blipFill>
          <p:spPr>
            <a:xfrm>
              <a:off x="359740" y="2825599"/>
              <a:ext cx="2184072" cy="1230463"/>
            </a:xfrm>
            <a:prstGeom prst="rect">
              <a:avLst/>
            </a:prstGeom>
          </p:spPr>
        </p:pic>
        <p:pic>
          <p:nvPicPr>
            <p:cNvPr id="11" name="Picture 10" descr="Icon&#10;&#10;Description automatically generated">
              <a:extLst>
                <a:ext uri="{FF2B5EF4-FFF2-40B4-BE49-F238E27FC236}">
                  <a16:creationId xmlns:a16="http://schemas.microsoft.com/office/drawing/2014/main" id="{10C61044-21ED-8F4E-BAA8-EE7AFCD565BE}"/>
                </a:ext>
              </a:extLst>
            </p:cNvPr>
            <p:cNvPicPr>
              <a:picLocks noChangeAspect="1"/>
            </p:cNvPicPr>
            <p:nvPr/>
          </p:nvPicPr>
          <p:blipFill>
            <a:blip r:embed="rId3"/>
            <a:stretch>
              <a:fillRect/>
            </a:stretch>
          </p:blipFill>
          <p:spPr>
            <a:xfrm>
              <a:off x="611536" y="2983343"/>
              <a:ext cx="194895" cy="212551"/>
            </a:xfrm>
            <a:prstGeom prst="rect">
              <a:avLst/>
            </a:prstGeom>
          </p:spPr>
        </p:pic>
        <p:pic>
          <p:nvPicPr>
            <p:cNvPr id="12" name="Picture 11" descr="Icon&#10;&#10;Description automatically generated">
              <a:extLst>
                <a:ext uri="{FF2B5EF4-FFF2-40B4-BE49-F238E27FC236}">
                  <a16:creationId xmlns:a16="http://schemas.microsoft.com/office/drawing/2014/main" id="{B65821C1-106B-0447-8962-EA9BD949B618}"/>
                </a:ext>
              </a:extLst>
            </p:cNvPr>
            <p:cNvPicPr>
              <a:picLocks noChangeAspect="1"/>
            </p:cNvPicPr>
            <p:nvPr/>
          </p:nvPicPr>
          <p:blipFill>
            <a:blip r:embed="rId3"/>
            <a:stretch>
              <a:fillRect/>
            </a:stretch>
          </p:blipFill>
          <p:spPr>
            <a:xfrm rot="19042418" flipH="1">
              <a:off x="1973226" y="2872744"/>
              <a:ext cx="194895" cy="212551"/>
            </a:xfrm>
            <a:prstGeom prst="rect">
              <a:avLst/>
            </a:prstGeom>
          </p:spPr>
        </p:pic>
      </p:grpSp>
    </p:spTree>
    <p:extLst>
      <p:ext uri="{BB962C8B-B14F-4D97-AF65-F5344CB8AC3E}">
        <p14:creationId xmlns:p14="http://schemas.microsoft.com/office/powerpoint/2010/main" val="396476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39836" y="1056648"/>
            <a:ext cx="7800378" cy="697353"/>
          </a:xfrm>
        </p:spPr>
        <p:txBody>
          <a:bodyPr>
            <a:normAutofit/>
          </a:bodyPr>
          <a:lstStyle/>
          <a:p>
            <a:r>
              <a:rPr lang="bs-Latn-BA" dirty="0"/>
              <a:t>2. AVOID ENTREPRENEURSHIP BURNOUT</a:t>
            </a:r>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39837" y="1925943"/>
            <a:ext cx="5502644" cy="3899657"/>
          </a:xfrm>
        </p:spPr>
        <p:txBody>
          <a:bodyPr/>
          <a:lstStyle/>
          <a:p>
            <a:r>
              <a:rPr lang="en-US" dirty="0"/>
              <a:t>To avoid or mitigate that burnout, and remain interested in your work, try these long-term strategies:</a:t>
            </a:r>
          </a:p>
          <a:p>
            <a:endParaRPr lang="en-US" dirty="0"/>
          </a:p>
          <a:p>
            <a:pPr marL="342900" indent="-342900">
              <a:buFont typeface="Arial" panose="020B0604020202020204" pitchFamily="34" charset="0"/>
              <a:buChar char="•"/>
            </a:pPr>
            <a:r>
              <a:rPr lang="en-US" dirty="0"/>
              <a:t>Set realistic expectations </a:t>
            </a:r>
            <a:endParaRPr lang="bs-Latn-BA" dirty="0"/>
          </a:p>
          <a:p>
            <a:pPr marL="342900" indent="-342900">
              <a:buFont typeface="Arial" panose="020B0604020202020204" pitchFamily="34" charset="0"/>
              <a:buChar char="•"/>
            </a:pPr>
            <a:r>
              <a:rPr lang="en-US" dirty="0"/>
              <a:t>Establish boundaries </a:t>
            </a:r>
            <a:endParaRPr lang="bs-Latn-BA" dirty="0"/>
          </a:p>
          <a:p>
            <a:pPr marL="342900" indent="-342900">
              <a:buFont typeface="Arial" panose="020B0604020202020204" pitchFamily="34" charset="0"/>
              <a:buChar char="•"/>
            </a:pPr>
            <a:r>
              <a:rPr lang="en-US" dirty="0"/>
              <a:t>Change up your routine</a:t>
            </a:r>
            <a:endParaRPr lang="bs-Latn-BA" dirty="0"/>
          </a:p>
          <a:p>
            <a:pPr marL="342900" indent="-342900">
              <a:buFont typeface="Arial" panose="020B0604020202020204" pitchFamily="34" charset="0"/>
              <a:buChar char="•"/>
            </a:pPr>
            <a:r>
              <a:rPr lang="en-US" dirty="0"/>
              <a:t>Remind yourself why you got started </a:t>
            </a:r>
            <a:endParaRPr lang="bs-Latn-BA" dirty="0"/>
          </a:p>
          <a:p>
            <a:pPr marL="342900" indent="-342900">
              <a:buFont typeface="Arial" panose="020B0604020202020204" pitchFamily="34" charset="0"/>
              <a:buChar char="•"/>
            </a:pPr>
            <a:r>
              <a:rPr lang="en-US" dirty="0"/>
              <a:t>Take real time off</a:t>
            </a:r>
          </a:p>
        </p:txBody>
      </p:sp>
      <p:grpSp>
        <p:nvGrpSpPr>
          <p:cNvPr id="9" name="Google Shape;566;p39">
            <a:extLst>
              <a:ext uri="{FF2B5EF4-FFF2-40B4-BE49-F238E27FC236}">
                <a16:creationId xmlns:a16="http://schemas.microsoft.com/office/drawing/2014/main" id="{9FAAC2D7-1BE2-4D89-A385-D5A6005B0A08}"/>
              </a:ext>
            </a:extLst>
          </p:cNvPr>
          <p:cNvGrpSpPr/>
          <p:nvPr/>
        </p:nvGrpSpPr>
        <p:grpSpPr>
          <a:xfrm>
            <a:off x="212451" y="958243"/>
            <a:ext cx="887539" cy="894161"/>
            <a:chOff x="1278900" y="2333250"/>
            <a:chExt cx="381175" cy="381175"/>
          </a:xfrm>
        </p:grpSpPr>
        <p:sp>
          <p:nvSpPr>
            <p:cNvPr id="10" name="Google Shape;567;p39">
              <a:extLst>
                <a:ext uri="{FF2B5EF4-FFF2-40B4-BE49-F238E27FC236}">
                  <a16:creationId xmlns:a16="http://schemas.microsoft.com/office/drawing/2014/main" id="{A122E9F7-04F8-4D09-8F80-1BBF24356C08}"/>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68;p39">
              <a:extLst>
                <a:ext uri="{FF2B5EF4-FFF2-40B4-BE49-F238E27FC236}">
                  <a16:creationId xmlns:a16="http://schemas.microsoft.com/office/drawing/2014/main" id="{93382005-C76C-40E2-8E7D-3B5D30DD1E2C}"/>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69;p39">
              <a:extLst>
                <a:ext uri="{FF2B5EF4-FFF2-40B4-BE49-F238E27FC236}">
                  <a16:creationId xmlns:a16="http://schemas.microsoft.com/office/drawing/2014/main" id="{8BF5B83B-0FB4-4E47-958C-F58E3723EEB1}"/>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70;p39">
              <a:extLst>
                <a:ext uri="{FF2B5EF4-FFF2-40B4-BE49-F238E27FC236}">
                  <a16:creationId xmlns:a16="http://schemas.microsoft.com/office/drawing/2014/main" id="{76AD55D5-927C-4B93-93C8-27620B9C809F}"/>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roup 13">
            <a:extLst>
              <a:ext uri="{FF2B5EF4-FFF2-40B4-BE49-F238E27FC236}">
                <a16:creationId xmlns:a16="http://schemas.microsoft.com/office/drawing/2014/main" id="{5EFF3EF6-5D04-401D-82F9-EE93B9379F8F}"/>
              </a:ext>
            </a:extLst>
          </p:cNvPr>
          <p:cNvGrpSpPr/>
          <p:nvPr/>
        </p:nvGrpSpPr>
        <p:grpSpPr>
          <a:xfrm>
            <a:off x="7519204" y="2689230"/>
            <a:ext cx="4042875" cy="2980050"/>
            <a:chOff x="430290" y="4459871"/>
            <a:chExt cx="3032958" cy="2081567"/>
          </a:xfrm>
        </p:grpSpPr>
        <p:pic>
          <p:nvPicPr>
            <p:cNvPr id="15" name="Picture 14" descr="Icon&#10;&#10;Description automatically generated">
              <a:extLst>
                <a:ext uri="{FF2B5EF4-FFF2-40B4-BE49-F238E27FC236}">
                  <a16:creationId xmlns:a16="http://schemas.microsoft.com/office/drawing/2014/main" id="{A8AED525-5846-4E99-84C6-C02A07CCC1AD}"/>
                </a:ext>
              </a:extLst>
            </p:cNvPr>
            <p:cNvPicPr>
              <a:picLocks noChangeAspect="1"/>
            </p:cNvPicPr>
            <p:nvPr/>
          </p:nvPicPr>
          <p:blipFill>
            <a:blip r:embed="rId2"/>
            <a:stretch>
              <a:fillRect/>
            </a:stretch>
          </p:blipFill>
          <p:spPr>
            <a:xfrm>
              <a:off x="430290" y="4459871"/>
              <a:ext cx="3032958" cy="2081567"/>
            </a:xfrm>
            <a:prstGeom prst="rect">
              <a:avLst/>
            </a:prstGeom>
          </p:spPr>
        </p:pic>
        <p:pic>
          <p:nvPicPr>
            <p:cNvPr id="16" name="Picture 15" descr="Icon&#10;&#10;Description automatically generated">
              <a:extLst>
                <a:ext uri="{FF2B5EF4-FFF2-40B4-BE49-F238E27FC236}">
                  <a16:creationId xmlns:a16="http://schemas.microsoft.com/office/drawing/2014/main" id="{CF63DABE-C154-40B3-A617-B01DD07519FC}"/>
                </a:ext>
              </a:extLst>
            </p:cNvPr>
            <p:cNvPicPr>
              <a:picLocks noChangeAspect="1"/>
            </p:cNvPicPr>
            <p:nvPr/>
          </p:nvPicPr>
          <p:blipFill>
            <a:blip r:embed="rId3"/>
            <a:stretch>
              <a:fillRect/>
            </a:stretch>
          </p:blipFill>
          <p:spPr>
            <a:xfrm rot="1369970">
              <a:off x="1007707" y="5236876"/>
              <a:ext cx="213552" cy="232898"/>
            </a:xfrm>
            <a:prstGeom prst="rect">
              <a:avLst/>
            </a:prstGeom>
          </p:spPr>
        </p:pic>
      </p:grpSp>
    </p:spTree>
    <p:extLst>
      <p:ext uri="{BB962C8B-B14F-4D97-AF65-F5344CB8AC3E}">
        <p14:creationId xmlns:p14="http://schemas.microsoft.com/office/powerpoint/2010/main" val="822834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39836" y="559655"/>
            <a:ext cx="7800378" cy="697353"/>
          </a:xfrm>
        </p:spPr>
        <p:txBody>
          <a:bodyPr>
            <a:normAutofit/>
          </a:bodyPr>
          <a:lstStyle/>
          <a:p>
            <a:r>
              <a:rPr lang="bs-Latn-BA" dirty="0"/>
              <a:t>3. THINK HEALTHY, WORK HEALTHY</a:t>
            </a:r>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575367" y="1589836"/>
            <a:ext cx="7348870" cy="4325423"/>
          </a:xfrm>
        </p:spPr>
        <p:txBody>
          <a:bodyPr/>
          <a:lstStyle/>
          <a:p>
            <a:r>
              <a:rPr lang="en-US" dirty="0">
                <a:solidFill>
                  <a:srgbClr val="1EB3DD"/>
                </a:solidFill>
              </a:rPr>
              <a:t>SET REALISTIC EXPECTATIONS. </a:t>
            </a:r>
            <a:endParaRPr lang="bs-Latn-BA" dirty="0">
              <a:solidFill>
                <a:srgbClr val="1EB3DD"/>
              </a:solidFill>
            </a:endParaRPr>
          </a:p>
          <a:p>
            <a:r>
              <a:rPr lang="en-US" dirty="0"/>
              <a:t>Burnout is a product of fatigue and/or disappointment. Fatigue tends to happen when working for too long without satisfactory results, and disappointment tends to happen when reality falls short of your hopes. Both are products of setting unrealistic expectations for yourself. For example, if you tell yourself your product must launch by the end of the month (when three months is more reasonable), you could burn yourself out rushing to get things done or disappoint your clientele.</a:t>
            </a:r>
          </a:p>
          <a:p>
            <a:r>
              <a:rPr lang="en-US" dirty="0"/>
              <a:t>Set more manageable expectations for yourself and your business, in terms of your goals, your hopes, your daily tasks, and everything in between. </a:t>
            </a:r>
          </a:p>
        </p:txBody>
      </p:sp>
      <p:grpSp>
        <p:nvGrpSpPr>
          <p:cNvPr id="4" name="Google Shape;721;p39">
            <a:extLst>
              <a:ext uri="{FF2B5EF4-FFF2-40B4-BE49-F238E27FC236}">
                <a16:creationId xmlns:a16="http://schemas.microsoft.com/office/drawing/2014/main" id="{EE710EAE-7B6D-455D-BBC6-754E49303BB4}"/>
              </a:ext>
            </a:extLst>
          </p:cNvPr>
          <p:cNvGrpSpPr/>
          <p:nvPr/>
        </p:nvGrpSpPr>
        <p:grpSpPr>
          <a:xfrm>
            <a:off x="286105" y="848266"/>
            <a:ext cx="741315" cy="921687"/>
            <a:chOff x="3968275" y="4980625"/>
            <a:chExt cx="379975" cy="452425"/>
          </a:xfrm>
        </p:grpSpPr>
        <p:sp>
          <p:nvSpPr>
            <p:cNvPr id="5" name="Google Shape;722;p39">
              <a:extLst>
                <a:ext uri="{FF2B5EF4-FFF2-40B4-BE49-F238E27FC236}">
                  <a16:creationId xmlns:a16="http://schemas.microsoft.com/office/drawing/2014/main" id="{CACB562C-50E5-4AE0-AB43-7B2B41D57F4F}"/>
                </a:ext>
              </a:extLst>
            </p:cNvPr>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723;p39">
              <a:extLst>
                <a:ext uri="{FF2B5EF4-FFF2-40B4-BE49-F238E27FC236}">
                  <a16:creationId xmlns:a16="http://schemas.microsoft.com/office/drawing/2014/main" id="{5B6B73B1-4DBF-4E70-845F-310BDDA91C44}"/>
                </a:ext>
              </a:extLst>
            </p:cNvPr>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24;p39">
              <a:extLst>
                <a:ext uri="{FF2B5EF4-FFF2-40B4-BE49-F238E27FC236}">
                  <a16:creationId xmlns:a16="http://schemas.microsoft.com/office/drawing/2014/main" id="{5AAB7526-FF41-448D-80BB-397265EE173C}"/>
                </a:ext>
              </a:extLst>
            </p:cNvPr>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 name="Group 10">
            <a:extLst>
              <a:ext uri="{FF2B5EF4-FFF2-40B4-BE49-F238E27FC236}">
                <a16:creationId xmlns:a16="http://schemas.microsoft.com/office/drawing/2014/main" id="{9FA02CFA-6103-0B4E-944C-FDA543AF56F6}"/>
              </a:ext>
            </a:extLst>
          </p:cNvPr>
          <p:cNvGrpSpPr/>
          <p:nvPr/>
        </p:nvGrpSpPr>
        <p:grpSpPr>
          <a:xfrm>
            <a:off x="9134506" y="2618709"/>
            <a:ext cx="2964253" cy="2662339"/>
            <a:chOff x="9638944" y="284346"/>
            <a:chExt cx="1931876" cy="1735111"/>
          </a:xfrm>
        </p:grpSpPr>
        <p:pic>
          <p:nvPicPr>
            <p:cNvPr id="12" name="Picture 11" descr="Icon&#10;&#10;Description automatically generated">
              <a:extLst>
                <a:ext uri="{FF2B5EF4-FFF2-40B4-BE49-F238E27FC236}">
                  <a16:creationId xmlns:a16="http://schemas.microsoft.com/office/drawing/2014/main" id="{7E8C63E4-04EB-664C-9B28-6602F716A00A}"/>
                </a:ext>
              </a:extLst>
            </p:cNvPr>
            <p:cNvPicPr>
              <a:picLocks noChangeAspect="1"/>
            </p:cNvPicPr>
            <p:nvPr/>
          </p:nvPicPr>
          <p:blipFill>
            <a:blip r:embed="rId2"/>
            <a:stretch>
              <a:fillRect/>
            </a:stretch>
          </p:blipFill>
          <p:spPr>
            <a:xfrm flipH="1">
              <a:off x="9638944" y="284346"/>
              <a:ext cx="1931876" cy="1735111"/>
            </a:xfrm>
            <a:prstGeom prst="rect">
              <a:avLst/>
            </a:prstGeom>
          </p:spPr>
        </p:pic>
        <p:pic>
          <p:nvPicPr>
            <p:cNvPr id="13" name="Picture 12" descr="Icon&#10;&#10;Description automatically generated">
              <a:extLst>
                <a:ext uri="{FF2B5EF4-FFF2-40B4-BE49-F238E27FC236}">
                  <a16:creationId xmlns:a16="http://schemas.microsoft.com/office/drawing/2014/main" id="{9510EAB6-0754-CE4F-A58C-647D8A449271}"/>
                </a:ext>
              </a:extLst>
            </p:cNvPr>
            <p:cNvPicPr>
              <a:picLocks noChangeAspect="1"/>
            </p:cNvPicPr>
            <p:nvPr/>
          </p:nvPicPr>
          <p:blipFill>
            <a:blip r:embed="rId3"/>
            <a:stretch>
              <a:fillRect/>
            </a:stretch>
          </p:blipFill>
          <p:spPr>
            <a:xfrm flipH="1">
              <a:off x="10710996" y="1022143"/>
              <a:ext cx="194024" cy="211601"/>
            </a:xfrm>
            <a:prstGeom prst="rect">
              <a:avLst/>
            </a:prstGeom>
          </p:spPr>
        </p:pic>
      </p:grpSp>
    </p:spTree>
    <p:extLst>
      <p:ext uri="{BB962C8B-B14F-4D97-AF65-F5344CB8AC3E}">
        <p14:creationId xmlns:p14="http://schemas.microsoft.com/office/powerpoint/2010/main" val="333554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39836" y="1056648"/>
            <a:ext cx="7800378" cy="697353"/>
          </a:xfrm>
        </p:spPr>
        <p:txBody>
          <a:bodyPr>
            <a:normAutofit/>
          </a:bodyPr>
          <a:lstStyle/>
          <a:p>
            <a:r>
              <a:rPr lang="bs-Latn-BA" dirty="0"/>
              <a:t>3. THINK HEALTHY, WORK HEALTHY</a:t>
            </a:r>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39836" y="1794553"/>
            <a:ext cx="8871283" cy="4582237"/>
          </a:xfrm>
        </p:spPr>
        <p:txBody>
          <a:bodyPr/>
          <a:lstStyle/>
          <a:p>
            <a:r>
              <a:rPr lang="en-US" dirty="0">
                <a:solidFill>
                  <a:srgbClr val="1EB3DD"/>
                </a:solidFill>
              </a:rPr>
              <a:t>ESTABLISH BOUNDARIES</a:t>
            </a:r>
            <a:r>
              <a:rPr lang="bs-Latn-BA" dirty="0">
                <a:solidFill>
                  <a:srgbClr val="1EB3DD"/>
                </a:solidFill>
              </a:rPr>
              <a:t>.</a:t>
            </a:r>
          </a:p>
          <a:p>
            <a:r>
              <a:rPr lang="en-US" dirty="0"/>
              <a:t>Being a woman entrepreneur is a lifestyle choice as much as it is a professional one. For most women entrepreneurs, your professional responsibilities will fall into your personal life, and your personal life into your business time. Especially in the early days.  To avoid burnout over the long term that you set real boundaries for yourself</a:t>
            </a:r>
            <a:r>
              <a:rPr lang="bs-Latn-BA" dirty="0"/>
              <a:t>. H</a:t>
            </a:r>
            <a:r>
              <a:rPr lang="en-US" dirty="0"/>
              <a:t>ow about</a:t>
            </a:r>
            <a:r>
              <a:rPr lang="bs-Latn-BA" dirty="0"/>
              <a:t>:</a:t>
            </a:r>
            <a:endParaRPr lang="en-US" dirty="0"/>
          </a:p>
          <a:p>
            <a:pPr marL="342900" indent="-342900">
              <a:buFont typeface="Arial" panose="020B0604020202020204" pitchFamily="34" charset="0"/>
              <a:buChar char="•"/>
            </a:pPr>
            <a:r>
              <a:rPr lang="en-US" dirty="0"/>
              <a:t>Not taking any work-related calls or answering emails after 7pm on weekdays</a:t>
            </a:r>
          </a:p>
          <a:p>
            <a:pPr marL="342900" indent="-342900">
              <a:buFont typeface="Arial" panose="020B0604020202020204" pitchFamily="34" charset="0"/>
              <a:buChar char="•"/>
            </a:pPr>
            <a:r>
              <a:rPr lang="en-US" dirty="0"/>
              <a:t>Not taking work calls during family time</a:t>
            </a:r>
          </a:p>
          <a:p>
            <a:pPr marL="342900" indent="-342900">
              <a:buFont typeface="Arial" panose="020B0604020202020204" pitchFamily="34" charset="0"/>
              <a:buChar char="•"/>
            </a:pPr>
            <a:r>
              <a:rPr lang="en-US" dirty="0"/>
              <a:t>Only doing work for a set number of hours during the weekend</a:t>
            </a:r>
            <a:endParaRPr lang="bs-Latn-BA" dirty="0"/>
          </a:p>
        </p:txBody>
      </p:sp>
      <p:grpSp>
        <p:nvGrpSpPr>
          <p:cNvPr id="4" name="Google Shape;721;p39">
            <a:extLst>
              <a:ext uri="{FF2B5EF4-FFF2-40B4-BE49-F238E27FC236}">
                <a16:creationId xmlns:a16="http://schemas.microsoft.com/office/drawing/2014/main" id="{2814A50E-631F-431A-9D9A-26A479F255C3}"/>
              </a:ext>
            </a:extLst>
          </p:cNvPr>
          <p:cNvGrpSpPr/>
          <p:nvPr/>
        </p:nvGrpSpPr>
        <p:grpSpPr>
          <a:xfrm>
            <a:off x="286105" y="848266"/>
            <a:ext cx="741315" cy="921687"/>
            <a:chOff x="3968275" y="4980625"/>
            <a:chExt cx="379975" cy="452425"/>
          </a:xfrm>
        </p:grpSpPr>
        <p:sp>
          <p:nvSpPr>
            <p:cNvPr id="5" name="Google Shape;722;p39">
              <a:extLst>
                <a:ext uri="{FF2B5EF4-FFF2-40B4-BE49-F238E27FC236}">
                  <a16:creationId xmlns:a16="http://schemas.microsoft.com/office/drawing/2014/main" id="{5F62868F-C2A2-422A-9A4E-FE65269BD55B}"/>
                </a:ext>
              </a:extLst>
            </p:cNvPr>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723;p39">
              <a:extLst>
                <a:ext uri="{FF2B5EF4-FFF2-40B4-BE49-F238E27FC236}">
                  <a16:creationId xmlns:a16="http://schemas.microsoft.com/office/drawing/2014/main" id="{76E00232-6966-4611-8EAA-29AE550DE912}"/>
                </a:ext>
              </a:extLst>
            </p:cNvPr>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24;p39">
              <a:extLst>
                <a:ext uri="{FF2B5EF4-FFF2-40B4-BE49-F238E27FC236}">
                  <a16:creationId xmlns:a16="http://schemas.microsoft.com/office/drawing/2014/main" id="{A3854D2E-0DEC-475E-8B14-4111494C38B5}"/>
                </a:ext>
              </a:extLst>
            </p:cNvPr>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43399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506828" y="2390274"/>
            <a:ext cx="8992247" cy="4291744"/>
          </a:xfrm>
        </p:spPr>
        <p:txBody>
          <a:bodyPr/>
          <a:lstStyle/>
          <a:p>
            <a:r>
              <a:rPr lang="en-US" dirty="0"/>
              <a:t>While it's always nice to be the hero and adhere to everyone's wants and desires, doing this can take up an unreasonable amount of time.</a:t>
            </a:r>
            <a:endParaRPr lang="bs-Latn-BA" dirty="0"/>
          </a:p>
          <a:p>
            <a:r>
              <a:rPr lang="en-US" dirty="0"/>
              <a:t>This is one of the key learnings shared by women entrepreneurs. </a:t>
            </a:r>
            <a:endParaRPr lang="bs-Latn-BA" dirty="0"/>
          </a:p>
          <a:p>
            <a:r>
              <a:rPr lang="en-US" dirty="0"/>
              <a:t>You must be willing to say no in situations that do not add as much value to your business as other opportunities. </a:t>
            </a:r>
          </a:p>
          <a:p>
            <a:r>
              <a:rPr lang="en-US" dirty="0"/>
              <a:t>When a client demands a near-impossible deadline, you may feel obliged to say yes in order to keep their all-too-important sale.   </a:t>
            </a:r>
            <a:endParaRPr lang="bs-Latn-BA" dirty="0"/>
          </a:p>
          <a:p>
            <a:r>
              <a:rPr lang="en-US" dirty="0"/>
              <a:t>Think carefully about each situation, and </a:t>
            </a:r>
            <a:r>
              <a:rPr lang="bs-Latn-BA" dirty="0"/>
              <a:t>d</a:t>
            </a:r>
            <a:r>
              <a:rPr lang="en-US" dirty="0" err="1"/>
              <a:t>on’t</a:t>
            </a:r>
            <a:r>
              <a:rPr lang="en-US" dirty="0"/>
              <a:t> be afraid to say no if it doesn’t make sense to say yes.</a:t>
            </a:r>
          </a:p>
        </p:txBody>
      </p:sp>
      <p:grpSp>
        <p:nvGrpSpPr>
          <p:cNvPr id="4" name="Google Shape;710;p39">
            <a:extLst>
              <a:ext uri="{FF2B5EF4-FFF2-40B4-BE49-F238E27FC236}">
                <a16:creationId xmlns:a16="http://schemas.microsoft.com/office/drawing/2014/main" id="{D0D59CEE-D9C9-4546-AE18-EAC825D65E14}"/>
              </a:ext>
            </a:extLst>
          </p:cNvPr>
          <p:cNvGrpSpPr/>
          <p:nvPr/>
        </p:nvGrpSpPr>
        <p:grpSpPr>
          <a:xfrm>
            <a:off x="198348" y="893758"/>
            <a:ext cx="860432" cy="1032508"/>
            <a:chOff x="2605025" y="4998300"/>
            <a:chExt cx="417700" cy="429275"/>
          </a:xfrm>
        </p:grpSpPr>
        <p:sp>
          <p:nvSpPr>
            <p:cNvPr id="5" name="Google Shape;711;p39">
              <a:extLst>
                <a:ext uri="{FF2B5EF4-FFF2-40B4-BE49-F238E27FC236}">
                  <a16:creationId xmlns:a16="http://schemas.microsoft.com/office/drawing/2014/main" id="{59F26A90-C7E0-4B29-9F93-3797F00B7D58}"/>
                </a:ext>
              </a:extLst>
            </p:cNvPr>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712;p39">
              <a:extLst>
                <a:ext uri="{FF2B5EF4-FFF2-40B4-BE49-F238E27FC236}">
                  <a16:creationId xmlns:a16="http://schemas.microsoft.com/office/drawing/2014/main" id="{1F99D64D-C098-4DCB-ADE8-EE701A3917A7}"/>
                </a:ext>
              </a:extLst>
            </p:cNvPr>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13;p39">
              <a:extLst>
                <a:ext uri="{FF2B5EF4-FFF2-40B4-BE49-F238E27FC236}">
                  <a16:creationId xmlns:a16="http://schemas.microsoft.com/office/drawing/2014/main" id="{BBD69E0D-63D1-4251-BAA9-4CE2DC08AEE0}"/>
                </a:ext>
              </a:extLst>
            </p:cNvPr>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roup 7">
            <a:extLst>
              <a:ext uri="{FF2B5EF4-FFF2-40B4-BE49-F238E27FC236}">
                <a16:creationId xmlns:a16="http://schemas.microsoft.com/office/drawing/2014/main" id="{BDE9414B-4E8D-2D46-AFF3-C33DFAFA2477}"/>
              </a:ext>
            </a:extLst>
          </p:cNvPr>
          <p:cNvGrpSpPr/>
          <p:nvPr/>
        </p:nvGrpSpPr>
        <p:grpSpPr>
          <a:xfrm>
            <a:off x="9391748" y="108195"/>
            <a:ext cx="2800252" cy="2498165"/>
            <a:chOff x="585808" y="2451829"/>
            <a:chExt cx="2226347" cy="1986172"/>
          </a:xfrm>
        </p:grpSpPr>
        <p:pic>
          <p:nvPicPr>
            <p:cNvPr id="9" name="Picture 8" descr="Icon&#10;&#10;Description automatically generated">
              <a:extLst>
                <a:ext uri="{FF2B5EF4-FFF2-40B4-BE49-F238E27FC236}">
                  <a16:creationId xmlns:a16="http://schemas.microsoft.com/office/drawing/2014/main" id="{89F2D4AA-ABD7-DF45-9023-B4DFA4FE126F}"/>
                </a:ext>
              </a:extLst>
            </p:cNvPr>
            <p:cNvPicPr>
              <a:picLocks noChangeAspect="1"/>
            </p:cNvPicPr>
            <p:nvPr/>
          </p:nvPicPr>
          <p:blipFill>
            <a:blip r:embed="rId2"/>
            <a:stretch>
              <a:fillRect/>
            </a:stretch>
          </p:blipFill>
          <p:spPr>
            <a:xfrm>
              <a:off x="628837" y="2451829"/>
              <a:ext cx="2183318" cy="1986172"/>
            </a:xfrm>
            <a:prstGeom prst="rect">
              <a:avLst/>
            </a:prstGeom>
          </p:spPr>
        </p:pic>
        <p:pic>
          <p:nvPicPr>
            <p:cNvPr id="10" name="Picture 9" descr="Icon&#10;&#10;Description automatically generated">
              <a:extLst>
                <a:ext uri="{FF2B5EF4-FFF2-40B4-BE49-F238E27FC236}">
                  <a16:creationId xmlns:a16="http://schemas.microsoft.com/office/drawing/2014/main" id="{0E92E27B-77B8-1A4D-9BEF-1E1E18C24CCE}"/>
                </a:ext>
              </a:extLst>
            </p:cNvPr>
            <p:cNvPicPr>
              <a:picLocks noChangeAspect="1"/>
            </p:cNvPicPr>
            <p:nvPr/>
          </p:nvPicPr>
          <p:blipFill>
            <a:blip r:embed="rId3"/>
            <a:stretch>
              <a:fillRect/>
            </a:stretch>
          </p:blipFill>
          <p:spPr>
            <a:xfrm rot="19707622">
              <a:off x="585808" y="3380455"/>
              <a:ext cx="251484" cy="274267"/>
            </a:xfrm>
            <a:prstGeom prst="rect">
              <a:avLst/>
            </a:prstGeom>
          </p:spPr>
        </p:pic>
      </p:grpSp>
      <p:sp>
        <p:nvSpPr>
          <p:cNvPr id="11" name="Text Placeholder 1">
            <a:extLst>
              <a:ext uri="{FF2B5EF4-FFF2-40B4-BE49-F238E27FC236}">
                <a16:creationId xmlns:a16="http://schemas.microsoft.com/office/drawing/2014/main" id="{7B00AB06-3DE7-ED48-899C-CBE1E03645E8}"/>
              </a:ext>
            </a:extLst>
          </p:cNvPr>
          <p:cNvSpPr txBox="1">
            <a:spLocks/>
          </p:cNvSpPr>
          <p:nvPr/>
        </p:nvSpPr>
        <p:spPr>
          <a:xfrm>
            <a:off x="1792236" y="1209048"/>
            <a:ext cx="7800378"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bs-Latn-BA"/>
              <a:t>4. DON‘T BE AFRAID TO SAY “NO“</a:t>
            </a:r>
            <a:endParaRPr lang="bs-Latn-BA" dirty="0"/>
          </a:p>
        </p:txBody>
      </p:sp>
      <p:sp>
        <p:nvSpPr>
          <p:cNvPr id="14" name="Text Placeholder 1">
            <a:extLst>
              <a:ext uri="{FF2B5EF4-FFF2-40B4-BE49-F238E27FC236}">
                <a16:creationId xmlns:a16="http://schemas.microsoft.com/office/drawing/2014/main" id="{63E6FD3D-3105-9B42-BB6A-D31D63EAB0DE}"/>
              </a:ext>
            </a:extLst>
          </p:cNvPr>
          <p:cNvSpPr txBox="1">
            <a:spLocks/>
          </p:cNvSpPr>
          <p:nvPr/>
        </p:nvSpPr>
        <p:spPr>
          <a:xfrm>
            <a:off x="10154239" y="824663"/>
            <a:ext cx="1468820" cy="6512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bs-Latn-BA" dirty="0">
                <a:solidFill>
                  <a:srgbClr val="000000"/>
                </a:solidFill>
              </a:rPr>
              <a:t>“NO“</a:t>
            </a:r>
          </a:p>
        </p:txBody>
      </p:sp>
    </p:spTree>
    <p:extLst>
      <p:ext uri="{BB962C8B-B14F-4D97-AF65-F5344CB8AC3E}">
        <p14:creationId xmlns:p14="http://schemas.microsoft.com/office/powerpoint/2010/main" val="1330507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39836" y="1056649"/>
            <a:ext cx="8431444" cy="643362"/>
          </a:xfrm>
        </p:spPr>
        <p:txBody>
          <a:bodyPr>
            <a:normAutofit fontScale="92500"/>
          </a:bodyPr>
          <a:lstStyle/>
          <a:p>
            <a:r>
              <a:rPr lang="bs-Latn-BA" sz="3900" dirty="0"/>
              <a:t>5. </a:t>
            </a:r>
            <a:r>
              <a:rPr lang="en-US" sz="3900" dirty="0"/>
              <a:t>REMIND YOURSELF WHY YOU STARTED</a:t>
            </a:r>
          </a:p>
          <a:p>
            <a:endParaRPr lang="bs-Latn-BA" dirty="0"/>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506828" y="2653048"/>
            <a:ext cx="8950157" cy="4043966"/>
          </a:xfrm>
        </p:spPr>
        <p:txBody>
          <a:bodyPr/>
          <a:lstStyle/>
          <a:p>
            <a:r>
              <a:rPr lang="en-US" dirty="0"/>
              <a:t>Most women choose to be entrepreneurs at least in part because they seek more fulfilling work.   Whatever the case, women entrepreneurs generally go into business with the expectation that entrepreneurship is going to make them happier and improve their lives.</a:t>
            </a:r>
          </a:p>
          <a:p>
            <a:endParaRPr lang="en-US" dirty="0"/>
          </a:p>
          <a:p>
            <a:r>
              <a:rPr lang="en-US" dirty="0"/>
              <a:t>Remind yourself regularly what was that great goal and the reasons you are determined to set up a business and make it a success. </a:t>
            </a:r>
          </a:p>
        </p:txBody>
      </p:sp>
      <p:grpSp>
        <p:nvGrpSpPr>
          <p:cNvPr id="4" name="Google Shape;813;p39">
            <a:extLst>
              <a:ext uri="{FF2B5EF4-FFF2-40B4-BE49-F238E27FC236}">
                <a16:creationId xmlns:a16="http://schemas.microsoft.com/office/drawing/2014/main" id="{60A697D1-3AE4-4DA4-9342-415C8F3DB4F9}"/>
              </a:ext>
            </a:extLst>
          </p:cNvPr>
          <p:cNvGrpSpPr/>
          <p:nvPr/>
        </p:nvGrpSpPr>
        <p:grpSpPr>
          <a:xfrm>
            <a:off x="326881" y="852348"/>
            <a:ext cx="747940" cy="1074754"/>
            <a:chOff x="6718575" y="2318625"/>
            <a:chExt cx="256950" cy="407375"/>
          </a:xfrm>
        </p:grpSpPr>
        <p:sp>
          <p:nvSpPr>
            <p:cNvPr id="5" name="Google Shape;814;p39">
              <a:extLst>
                <a:ext uri="{FF2B5EF4-FFF2-40B4-BE49-F238E27FC236}">
                  <a16:creationId xmlns:a16="http://schemas.microsoft.com/office/drawing/2014/main" id="{D49EA7C0-D088-40A0-AA85-7BC923645341}"/>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15;p39">
              <a:extLst>
                <a:ext uri="{FF2B5EF4-FFF2-40B4-BE49-F238E27FC236}">
                  <a16:creationId xmlns:a16="http://schemas.microsoft.com/office/drawing/2014/main" id="{D77E70A4-A412-4AC6-B779-E46A45F578D1}"/>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16;p39">
              <a:extLst>
                <a:ext uri="{FF2B5EF4-FFF2-40B4-BE49-F238E27FC236}">
                  <a16:creationId xmlns:a16="http://schemas.microsoft.com/office/drawing/2014/main" id="{918F6D64-5F18-45FD-985E-C55F80549EA8}"/>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17;p39">
              <a:extLst>
                <a:ext uri="{FF2B5EF4-FFF2-40B4-BE49-F238E27FC236}">
                  <a16:creationId xmlns:a16="http://schemas.microsoft.com/office/drawing/2014/main" id="{4D751BEB-42A3-47F4-B1AC-A1E58ACD446B}"/>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18;p39">
              <a:extLst>
                <a:ext uri="{FF2B5EF4-FFF2-40B4-BE49-F238E27FC236}">
                  <a16:creationId xmlns:a16="http://schemas.microsoft.com/office/drawing/2014/main" id="{80AF9F61-D910-4430-9BDF-FE92EA587A12}"/>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19;p39">
              <a:extLst>
                <a:ext uri="{FF2B5EF4-FFF2-40B4-BE49-F238E27FC236}">
                  <a16:creationId xmlns:a16="http://schemas.microsoft.com/office/drawing/2014/main" id="{13463E07-FDEB-4A80-8D24-4287EBA67F7F}"/>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20;p39">
              <a:extLst>
                <a:ext uri="{FF2B5EF4-FFF2-40B4-BE49-F238E27FC236}">
                  <a16:creationId xmlns:a16="http://schemas.microsoft.com/office/drawing/2014/main" id="{5B76892B-2E31-4290-A226-E5096BAE0B5D}"/>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21;p39">
              <a:extLst>
                <a:ext uri="{FF2B5EF4-FFF2-40B4-BE49-F238E27FC236}">
                  <a16:creationId xmlns:a16="http://schemas.microsoft.com/office/drawing/2014/main" id="{E00E9F6A-C19B-4ED7-9CCA-A7CBE8BC7CE3}"/>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roup 12">
            <a:extLst>
              <a:ext uri="{FF2B5EF4-FFF2-40B4-BE49-F238E27FC236}">
                <a16:creationId xmlns:a16="http://schemas.microsoft.com/office/drawing/2014/main" id="{21349D0A-BAB5-0E4A-B836-A8DA48D77710}"/>
              </a:ext>
            </a:extLst>
          </p:cNvPr>
          <p:cNvGrpSpPr/>
          <p:nvPr/>
        </p:nvGrpSpPr>
        <p:grpSpPr>
          <a:xfrm>
            <a:off x="10128870" y="1927102"/>
            <a:ext cx="2096198" cy="3802212"/>
            <a:chOff x="8867079" y="87830"/>
            <a:chExt cx="1151135" cy="2087999"/>
          </a:xfrm>
        </p:grpSpPr>
        <p:pic>
          <p:nvPicPr>
            <p:cNvPr id="14" name="Picture 13" descr="Icon&#10;&#10;Description automatically generated">
              <a:extLst>
                <a:ext uri="{FF2B5EF4-FFF2-40B4-BE49-F238E27FC236}">
                  <a16:creationId xmlns:a16="http://schemas.microsoft.com/office/drawing/2014/main" id="{4C80D4EC-6E33-9C44-9849-6F1A4D4BDD18}"/>
                </a:ext>
              </a:extLst>
            </p:cNvPr>
            <p:cNvPicPr>
              <a:picLocks noChangeAspect="1"/>
            </p:cNvPicPr>
            <p:nvPr/>
          </p:nvPicPr>
          <p:blipFill>
            <a:blip r:embed="rId2"/>
            <a:stretch>
              <a:fillRect/>
            </a:stretch>
          </p:blipFill>
          <p:spPr>
            <a:xfrm>
              <a:off x="8867079" y="87830"/>
              <a:ext cx="1151135" cy="2087999"/>
            </a:xfrm>
            <a:prstGeom prst="rect">
              <a:avLst/>
            </a:prstGeom>
          </p:spPr>
        </p:pic>
        <p:pic>
          <p:nvPicPr>
            <p:cNvPr id="15" name="Picture 14" descr="Icon&#10;&#10;Description automatically generated">
              <a:extLst>
                <a:ext uri="{FF2B5EF4-FFF2-40B4-BE49-F238E27FC236}">
                  <a16:creationId xmlns:a16="http://schemas.microsoft.com/office/drawing/2014/main" id="{E173E051-7ECB-BE4C-90A1-07B9994ECAE1}"/>
                </a:ext>
              </a:extLst>
            </p:cNvPr>
            <p:cNvPicPr>
              <a:picLocks noChangeAspect="1"/>
            </p:cNvPicPr>
            <p:nvPr/>
          </p:nvPicPr>
          <p:blipFill>
            <a:blip r:embed="rId3"/>
            <a:stretch>
              <a:fillRect/>
            </a:stretch>
          </p:blipFill>
          <p:spPr>
            <a:xfrm flipH="1">
              <a:off x="9645127" y="1160891"/>
              <a:ext cx="179368" cy="195618"/>
            </a:xfrm>
            <a:prstGeom prst="rect">
              <a:avLst/>
            </a:prstGeom>
          </p:spPr>
        </p:pic>
      </p:grpSp>
    </p:spTree>
    <p:extLst>
      <p:ext uri="{BB962C8B-B14F-4D97-AF65-F5344CB8AC3E}">
        <p14:creationId xmlns:p14="http://schemas.microsoft.com/office/powerpoint/2010/main" val="3993850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p:txBody>
          <a:bodyPr>
            <a:normAutofit/>
          </a:bodyPr>
          <a:lstStyle/>
          <a:p>
            <a:r>
              <a:rPr lang="bs-Latn-BA" dirty="0"/>
              <a:t>6. </a:t>
            </a:r>
            <a:r>
              <a:rPr lang="en-US" dirty="0"/>
              <a:t>TAKE REAL TIME OFF</a:t>
            </a:r>
          </a:p>
          <a:p>
            <a:endParaRPr lang="bs-Latn-BA" dirty="0"/>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651560" y="2112094"/>
            <a:ext cx="7258760" cy="1228628"/>
          </a:xfrm>
        </p:spPr>
        <p:txBody>
          <a:bodyPr/>
          <a:lstStyle/>
          <a:p>
            <a:r>
              <a:rPr lang="en-US" dirty="0"/>
              <a:t>Research shows you get more done quicker when you step back and recharge the brain and body. </a:t>
            </a:r>
          </a:p>
          <a:p>
            <a:r>
              <a:rPr lang="en-US" dirty="0"/>
              <a:t>Studies show that performance increases after breaks of all durations:  from a short holidays down to microbreaks of 30 seconds.</a:t>
            </a:r>
          </a:p>
        </p:txBody>
      </p:sp>
      <p:grpSp>
        <p:nvGrpSpPr>
          <p:cNvPr id="11" name="Google Shape;695;p39">
            <a:extLst>
              <a:ext uri="{FF2B5EF4-FFF2-40B4-BE49-F238E27FC236}">
                <a16:creationId xmlns:a16="http://schemas.microsoft.com/office/drawing/2014/main" id="{61E09730-C127-4463-BDCC-5D7B9CEDE4CD}"/>
              </a:ext>
            </a:extLst>
          </p:cNvPr>
          <p:cNvGrpSpPr/>
          <p:nvPr/>
        </p:nvGrpSpPr>
        <p:grpSpPr>
          <a:xfrm>
            <a:off x="250404" y="899248"/>
            <a:ext cx="915437" cy="922920"/>
            <a:chOff x="1247825" y="5001950"/>
            <a:chExt cx="443300" cy="428675"/>
          </a:xfrm>
        </p:grpSpPr>
        <p:sp>
          <p:nvSpPr>
            <p:cNvPr id="12" name="Google Shape;696;p39">
              <a:extLst>
                <a:ext uri="{FF2B5EF4-FFF2-40B4-BE49-F238E27FC236}">
                  <a16:creationId xmlns:a16="http://schemas.microsoft.com/office/drawing/2014/main" id="{289782CA-6D70-4024-94FD-1CDC6136CBB4}"/>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97;p39">
              <a:extLst>
                <a:ext uri="{FF2B5EF4-FFF2-40B4-BE49-F238E27FC236}">
                  <a16:creationId xmlns:a16="http://schemas.microsoft.com/office/drawing/2014/main" id="{0EAFBDAC-16EA-4C28-9C6F-4C1CCE3D5922}"/>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98;p39">
              <a:extLst>
                <a:ext uri="{FF2B5EF4-FFF2-40B4-BE49-F238E27FC236}">
                  <a16:creationId xmlns:a16="http://schemas.microsoft.com/office/drawing/2014/main" id="{45F52CCB-78EA-49E3-A5A6-946CC161629E}"/>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99;p39">
              <a:extLst>
                <a:ext uri="{FF2B5EF4-FFF2-40B4-BE49-F238E27FC236}">
                  <a16:creationId xmlns:a16="http://schemas.microsoft.com/office/drawing/2014/main" id="{32FD6C18-058A-4947-BCAD-6B95A404784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700;p39">
              <a:extLst>
                <a:ext uri="{FF2B5EF4-FFF2-40B4-BE49-F238E27FC236}">
                  <a16:creationId xmlns:a16="http://schemas.microsoft.com/office/drawing/2014/main" id="{6E83779B-7D40-494B-A25E-880CEF9243E5}"/>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701;p39">
              <a:extLst>
                <a:ext uri="{FF2B5EF4-FFF2-40B4-BE49-F238E27FC236}">
                  <a16:creationId xmlns:a16="http://schemas.microsoft.com/office/drawing/2014/main" id="{D195A79A-7167-4046-8EA3-CF5C92352C52}"/>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 name="Rectangle 20">
            <a:extLst>
              <a:ext uri="{FF2B5EF4-FFF2-40B4-BE49-F238E27FC236}">
                <a16:creationId xmlns:a16="http://schemas.microsoft.com/office/drawing/2014/main" id="{FE03D8E0-5AAA-4F91-B20C-C2312DEF5BD0}"/>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36A8D4-94B7-4FBB-9BA0-C5E7769669FC}"/>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DA22FED-7A10-8349-AD97-D54154DE89A7}"/>
              </a:ext>
            </a:extLst>
          </p:cNvPr>
          <p:cNvGrpSpPr/>
          <p:nvPr/>
        </p:nvGrpSpPr>
        <p:grpSpPr>
          <a:xfrm>
            <a:off x="8750305" y="3333376"/>
            <a:ext cx="2825975" cy="2342248"/>
            <a:chOff x="9580759" y="2511231"/>
            <a:chExt cx="2146640" cy="1779196"/>
          </a:xfrm>
        </p:grpSpPr>
        <p:pic>
          <p:nvPicPr>
            <p:cNvPr id="19" name="Picture 18" descr="A picture containing text, clock&#10;&#10;Description automatically generated">
              <a:extLst>
                <a:ext uri="{FF2B5EF4-FFF2-40B4-BE49-F238E27FC236}">
                  <a16:creationId xmlns:a16="http://schemas.microsoft.com/office/drawing/2014/main" id="{543A2476-AE52-EF49-9313-803EC76C2F45}"/>
                </a:ext>
              </a:extLst>
            </p:cNvPr>
            <p:cNvPicPr>
              <a:picLocks noChangeAspect="1"/>
            </p:cNvPicPr>
            <p:nvPr/>
          </p:nvPicPr>
          <p:blipFill>
            <a:blip r:embed="rId2"/>
            <a:stretch>
              <a:fillRect/>
            </a:stretch>
          </p:blipFill>
          <p:spPr>
            <a:xfrm>
              <a:off x="9580759" y="2511231"/>
              <a:ext cx="2146640" cy="1779196"/>
            </a:xfrm>
            <a:prstGeom prst="rect">
              <a:avLst/>
            </a:prstGeom>
          </p:spPr>
        </p:pic>
        <p:pic>
          <p:nvPicPr>
            <p:cNvPr id="20" name="Picture 19" descr="Icon&#10;&#10;Description automatically generated">
              <a:extLst>
                <a:ext uri="{FF2B5EF4-FFF2-40B4-BE49-F238E27FC236}">
                  <a16:creationId xmlns:a16="http://schemas.microsoft.com/office/drawing/2014/main" id="{E1BD08D7-44EA-634F-926A-88EE539F9380}"/>
                </a:ext>
              </a:extLst>
            </p:cNvPr>
            <p:cNvPicPr>
              <a:picLocks noChangeAspect="1"/>
            </p:cNvPicPr>
            <p:nvPr/>
          </p:nvPicPr>
          <p:blipFill>
            <a:blip r:embed="rId3"/>
            <a:stretch>
              <a:fillRect/>
            </a:stretch>
          </p:blipFill>
          <p:spPr>
            <a:xfrm flipH="1">
              <a:off x="11340749" y="3156433"/>
              <a:ext cx="224095" cy="244396"/>
            </a:xfrm>
            <a:prstGeom prst="rect">
              <a:avLst/>
            </a:prstGeom>
          </p:spPr>
        </p:pic>
      </p:grpSp>
    </p:spTree>
    <p:extLst>
      <p:ext uri="{BB962C8B-B14F-4D97-AF65-F5344CB8AC3E}">
        <p14:creationId xmlns:p14="http://schemas.microsoft.com/office/powerpoint/2010/main" val="228975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STEP SIX, YOU WILL LEARN</a:t>
            </a:r>
            <a:endParaRPr lang="en-US" sz="3200" b="1" dirty="0">
              <a:solidFill>
                <a:srgbClr val="1EB3DD"/>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926217"/>
            <a:ext cx="9113520" cy="6170920"/>
          </a:xfrm>
          <a:prstGeom prst="rect">
            <a:avLst/>
          </a:prstGeom>
          <a:noFill/>
        </p:spPr>
        <p:txBody>
          <a:bodyPr wrap="square">
            <a:spAutoFit/>
          </a:bodyPr>
          <a:lstStyle/>
          <a:p>
            <a:pPr>
              <a:lnSpc>
                <a:spcPct val="150000"/>
              </a:lnSpc>
            </a:pPr>
            <a:r>
              <a:rPr lang="en-GB" sz="1800" b="0" i="0" dirty="0">
                <a:solidFill>
                  <a:srgbClr val="1EB3DD"/>
                </a:solidFill>
                <a:effectLst/>
              </a:rPr>
              <a:t>	</a:t>
            </a:r>
          </a:p>
          <a:p>
            <a:pPr>
              <a:lnSpc>
                <a:spcPct val="150000"/>
              </a:lnSpc>
            </a:pPr>
            <a:r>
              <a:rPr lang="en-GB" dirty="0">
                <a:solidFill>
                  <a:srgbClr val="1EB3DD"/>
                </a:solidFill>
              </a:rPr>
              <a:t>								</a:t>
            </a:r>
            <a:r>
              <a:rPr lang="en-GB" b="1" dirty="0">
                <a:solidFill>
                  <a:srgbClr val="1EB3DD"/>
                </a:solidFill>
              </a:rPr>
              <a:t>PAGES</a:t>
            </a:r>
            <a:endParaRPr lang="en-GB" sz="1800" b="1" i="0" dirty="0">
              <a:solidFill>
                <a:srgbClr val="1EB3DD"/>
              </a:solidFill>
              <a:effectLst/>
            </a:endParaRPr>
          </a:p>
          <a:p>
            <a:r>
              <a:rPr lang="en-GB" dirty="0">
                <a:solidFill>
                  <a:srgbClr val="1EB3DD"/>
                </a:solidFill>
              </a:rPr>
              <a:t>Entrepreneurship isn’t a job, it’s a lifestyle				4- 7	</a:t>
            </a:r>
          </a:p>
          <a:p>
            <a:r>
              <a:rPr lang="en-GB" sz="1800" b="0" i="0" dirty="0">
                <a:solidFill>
                  <a:srgbClr val="1EB3DD"/>
                </a:solidFill>
                <a:effectLst/>
              </a:rPr>
              <a:t>8 ways to boost your confidence in business				8 - 13</a:t>
            </a:r>
          </a:p>
          <a:p>
            <a:r>
              <a:rPr lang="en-GB" sz="1800" b="0" i="0" dirty="0">
                <a:solidFill>
                  <a:srgbClr val="1EB3DD"/>
                </a:solidFill>
                <a:effectLst/>
              </a:rPr>
              <a:t>Taking risks							14 - 19</a:t>
            </a:r>
          </a:p>
          <a:p>
            <a:r>
              <a:rPr lang="en-IE" dirty="0">
                <a:solidFill>
                  <a:srgbClr val="1EB3DD"/>
                </a:solidFill>
              </a:rPr>
              <a:t>B</a:t>
            </a:r>
            <a:r>
              <a:rPr lang="bs-Latn-BA" dirty="0">
                <a:solidFill>
                  <a:srgbClr val="1EB3DD"/>
                </a:solidFill>
              </a:rPr>
              <a:t>uilding </a:t>
            </a:r>
            <a:r>
              <a:rPr lang="en-US" dirty="0">
                <a:solidFill>
                  <a:srgbClr val="1EB3DD"/>
                </a:solidFill>
              </a:rPr>
              <a:t>resilience - 7 useful tips and techniques to overcome stress		20 – 30</a:t>
            </a:r>
          </a:p>
          <a:p>
            <a:r>
              <a:rPr lang="en-US" dirty="0">
                <a:solidFill>
                  <a:srgbClr val="1EB3DD"/>
                </a:solidFill>
              </a:rPr>
              <a:t>Defining Success							31- 41</a:t>
            </a:r>
          </a:p>
          <a:p>
            <a:r>
              <a:rPr lang="en-US" dirty="0">
                <a:solidFill>
                  <a:srgbClr val="1EB3DD"/>
                </a:solidFill>
              </a:rPr>
              <a:t>Learn to live with failure						42-  49</a:t>
            </a:r>
          </a:p>
          <a:p>
            <a:r>
              <a:rPr lang="en-GB" dirty="0">
                <a:solidFill>
                  <a:srgbClr val="1EB3DD"/>
                </a:solidFill>
              </a:rPr>
              <a:t>Find happiness in your work and business 				50 - 58</a:t>
            </a:r>
          </a:p>
          <a:p>
            <a:endParaRPr lang="en-GB" dirty="0">
              <a:solidFill>
                <a:srgbClr val="1EB3DD"/>
              </a:solidFill>
            </a:endParaRPr>
          </a:p>
          <a:p>
            <a:endParaRPr lang="en-GB" sz="1800" b="0" i="0" dirty="0">
              <a:solidFill>
                <a:srgbClr val="1EB3DD"/>
              </a:solidFill>
              <a:effectLst/>
            </a:endParaRPr>
          </a:p>
          <a:p>
            <a:r>
              <a:rPr lang="en-GB" sz="2000" b="0" i="0" dirty="0">
                <a:solidFill>
                  <a:srgbClr val="142D55"/>
                </a:solidFill>
                <a:effectLst/>
              </a:rPr>
              <a:t>This is your final step on our EMIMENT entrepreneurship journey, we end, not by sharing more business advice, we end by sharing the essential tools to stay resilient and realistic. </a:t>
            </a:r>
            <a:r>
              <a:rPr lang="en-GB" sz="2000" dirty="0">
                <a:solidFill>
                  <a:srgbClr val="142D55"/>
                </a:solidFill>
              </a:rPr>
              <a:t>Y</a:t>
            </a:r>
            <a:r>
              <a:rPr lang="en-GB" sz="2000" b="0" i="0" dirty="0">
                <a:solidFill>
                  <a:srgbClr val="142D55"/>
                </a:solidFill>
                <a:effectLst/>
              </a:rPr>
              <a:t>our plan is never finished. In order to stay in business,  you need strength and vision for the rewarding road ahead. </a:t>
            </a:r>
          </a:p>
          <a:p>
            <a:pPr>
              <a:lnSpc>
                <a:spcPct val="150000"/>
              </a:lnSpc>
            </a:pPr>
            <a:r>
              <a:rPr lang="en-GB" sz="1800" b="0" i="0" dirty="0">
                <a:solidFill>
                  <a:srgbClr val="142D55"/>
                </a:solidFill>
                <a:effectLst/>
              </a:rPr>
              <a:t>		</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Tree>
    <p:extLst>
      <p:ext uri="{BB962C8B-B14F-4D97-AF65-F5344CB8AC3E}">
        <p14:creationId xmlns:p14="http://schemas.microsoft.com/office/powerpoint/2010/main" val="942983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1214F-E49E-40C1-B1B1-1CEF79729BDD}"/>
              </a:ext>
            </a:extLst>
          </p:cNvPr>
          <p:cNvSpPr>
            <a:spLocks noGrp="1"/>
          </p:cNvSpPr>
          <p:nvPr>
            <p:ph type="body" sz="quarter" idx="13"/>
          </p:nvPr>
        </p:nvSpPr>
        <p:spPr>
          <a:xfrm>
            <a:off x="1639835" y="1056649"/>
            <a:ext cx="8573111" cy="733514"/>
          </a:xfrm>
        </p:spPr>
        <p:txBody>
          <a:bodyPr>
            <a:normAutofit/>
          </a:bodyPr>
          <a:lstStyle/>
          <a:p>
            <a:r>
              <a:rPr lang="bs-Latn-BA" dirty="0"/>
              <a:t>7. </a:t>
            </a:r>
            <a:r>
              <a:rPr lang="en-US" dirty="0"/>
              <a:t>CREATE YOUR IDEAL ENVIRONMENT</a:t>
            </a:r>
          </a:p>
          <a:p>
            <a:endParaRPr lang="bs-Latn-BA" dirty="0"/>
          </a:p>
        </p:txBody>
      </p:sp>
      <p:sp>
        <p:nvSpPr>
          <p:cNvPr id="3" name="Text Placeholder 2">
            <a:extLst>
              <a:ext uri="{FF2B5EF4-FFF2-40B4-BE49-F238E27FC236}">
                <a16:creationId xmlns:a16="http://schemas.microsoft.com/office/drawing/2014/main" id="{6F60F838-09F6-4FDD-8D3B-CC6056AB8D57}"/>
              </a:ext>
            </a:extLst>
          </p:cNvPr>
          <p:cNvSpPr>
            <a:spLocks noGrp="1"/>
          </p:cNvSpPr>
          <p:nvPr>
            <p:ph type="body" sz="quarter" idx="14"/>
          </p:nvPr>
        </p:nvSpPr>
        <p:spPr>
          <a:xfrm>
            <a:off x="1506828" y="2653048"/>
            <a:ext cx="7725307" cy="4043966"/>
          </a:xfrm>
        </p:spPr>
        <p:txBody>
          <a:bodyPr/>
          <a:lstStyle/>
          <a:p>
            <a:r>
              <a:rPr lang="en-US" dirty="0"/>
              <a:t>The spaces we occupy shape who we are and how we behave. This has serious consequences for our psychological well-being. </a:t>
            </a:r>
            <a:endParaRPr lang="bs-Latn-BA" dirty="0"/>
          </a:p>
          <a:p>
            <a:r>
              <a:rPr lang="en-US" dirty="0"/>
              <a:t>Given that many of us spend years working in the same room, or even at the same desk, it makes sense to organize and optimize that space in the most beneficial ways possible. </a:t>
            </a:r>
            <a:endParaRPr lang="bs-Latn-BA" dirty="0"/>
          </a:p>
          <a:p>
            <a:r>
              <a:rPr lang="en-US" dirty="0"/>
              <a:t>Creating your ideal environment means looking honestly at what's working and what isn't in your working environments. </a:t>
            </a:r>
          </a:p>
        </p:txBody>
      </p:sp>
      <p:grpSp>
        <p:nvGrpSpPr>
          <p:cNvPr id="4" name="Google Shape;832;p39">
            <a:extLst>
              <a:ext uri="{FF2B5EF4-FFF2-40B4-BE49-F238E27FC236}">
                <a16:creationId xmlns:a16="http://schemas.microsoft.com/office/drawing/2014/main" id="{F70C5574-82F8-41A8-9C02-AD69DC360F28}"/>
              </a:ext>
            </a:extLst>
          </p:cNvPr>
          <p:cNvGrpSpPr/>
          <p:nvPr/>
        </p:nvGrpSpPr>
        <p:grpSpPr>
          <a:xfrm>
            <a:off x="349872" y="985396"/>
            <a:ext cx="576747" cy="907847"/>
            <a:chOff x="1988225" y="4286525"/>
            <a:chExt cx="305075" cy="493200"/>
          </a:xfrm>
        </p:grpSpPr>
        <p:sp>
          <p:nvSpPr>
            <p:cNvPr id="5" name="Google Shape;833;p39">
              <a:extLst>
                <a:ext uri="{FF2B5EF4-FFF2-40B4-BE49-F238E27FC236}">
                  <a16:creationId xmlns:a16="http://schemas.microsoft.com/office/drawing/2014/main" id="{3AEB9CBF-4C56-472E-BE4A-9D017BAAB3EA}"/>
                </a:ext>
              </a:extLst>
            </p:cNvPr>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34;p39">
              <a:extLst>
                <a:ext uri="{FF2B5EF4-FFF2-40B4-BE49-F238E27FC236}">
                  <a16:creationId xmlns:a16="http://schemas.microsoft.com/office/drawing/2014/main" id="{3372A286-3327-49AE-B21F-5D10A58F623B}"/>
                </a:ext>
              </a:extLst>
            </p:cNvPr>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35;p39">
              <a:extLst>
                <a:ext uri="{FF2B5EF4-FFF2-40B4-BE49-F238E27FC236}">
                  <a16:creationId xmlns:a16="http://schemas.microsoft.com/office/drawing/2014/main" id="{8D013013-2F92-4381-855C-A8DD5C3D2301}"/>
                </a:ext>
              </a:extLst>
            </p:cNvPr>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36;p39">
              <a:extLst>
                <a:ext uri="{FF2B5EF4-FFF2-40B4-BE49-F238E27FC236}">
                  <a16:creationId xmlns:a16="http://schemas.microsoft.com/office/drawing/2014/main" id="{7012ED67-DF70-4C01-B688-B1D8672F6E23}"/>
                </a:ext>
              </a:extLst>
            </p:cNvPr>
            <p:cNvSpPr/>
            <p:nvPr/>
          </p:nvSpPr>
          <p:spPr>
            <a:xfrm>
              <a:off x="2161750" y="4522750"/>
              <a:ext cx="25" cy="256975"/>
            </a:xfrm>
            <a:custGeom>
              <a:avLst/>
              <a:gdLst/>
              <a:ahLst/>
              <a:cxnLst/>
              <a:rect l="l" t="t" r="r" b="b"/>
              <a:pathLst>
                <a:path w="1" h="10279" fill="none" extrusionOk="0">
                  <a:moveTo>
                    <a:pt x="1" y="10279"/>
                  </a:move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37;p39">
              <a:extLst>
                <a:ext uri="{FF2B5EF4-FFF2-40B4-BE49-F238E27FC236}">
                  <a16:creationId xmlns:a16="http://schemas.microsoft.com/office/drawing/2014/main" id="{D1731892-75E8-4D91-9DCC-598B43D8446E}"/>
                </a:ext>
              </a:extLst>
            </p:cNvPr>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38;p39">
              <a:extLst>
                <a:ext uri="{FF2B5EF4-FFF2-40B4-BE49-F238E27FC236}">
                  <a16:creationId xmlns:a16="http://schemas.microsoft.com/office/drawing/2014/main" id="{6BE4E080-10D3-42ED-A40B-1B385CBEC168}"/>
                </a:ext>
              </a:extLst>
            </p:cNvPr>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39;p39">
              <a:extLst>
                <a:ext uri="{FF2B5EF4-FFF2-40B4-BE49-F238E27FC236}">
                  <a16:creationId xmlns:a16="http://schemas.microsoft.com/office/drawing/2014/main" id="{5F44B69B-1B34-42AE-84E4-833C6701F8A9}"/>
                </a:ext>
              </a:extLst>
            </p:cNvPr>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roup 14">
            <a:extLst>
              <a:ext uri="{FF2B5EF4-FFF2-40B4-BE49-F238E27FC236}">
                <a16:creationId xmlns:a16="http://schemas.microsoft.com/office/drawing/2014/main" id="{32DB69F4-A9CC-5B41-A748-C77943D049F0}"/>
              </a:ext>
            </a:extLst>
          </p:cNvPr>
          <p:cNvGrpSpPr/>
          <p:nvPr/>
        </p:nvGrpSpPr>
        <p:grpSpPr>
          <a:xfrm>
            <a:off x="8930226" y="3131728"/>
            <a:ext cx="2854150" cy="2277554"/>
            <a:chOff x="7512271" y="4906565"/>
            <a:chExt cx="1928828" cy="1539166"/>
          </a:xfrm>
        </p:grpSpPr>
        <p:pic>
          <p:nvPicPr>
            <p:cNvPr id="16" name="Picture 15" descr="Icon&#10;&#10;Description automatically generated">
              <a:extLst>
                <a:ext uri="{FF2B5EF4-FFF2-40B4-BE49-F238E27FC236}">
                  <a16:creationId xmlns:a16="http://schemas.microsoft.com/office/drawing/2014/main" id="{1314AEE9-3DE2-7A42-AB63-3F271A1D0450}"/>
                </a:ext>
              </a:extLst>
            </p:cNvPr>
            <p:cNvPicPr>
              <a:picLocks noChangeAspect="1"/>
            </p:cNvPicPr>
            <p:nvPr/>
          </p:nvPicPr>
          <p:blipFill>
            <a:blip r:embed="rId2"/>
            <a:stretch>
              <a:fillRect/>
            </a:stretch>
          </p:blipFill>
          <p:spPr>
            <a:xfrm>
              <a:off x="7512271" y="4906565"/>
              <a:ext cx="1928828" cy="1539166"/>
            </a:xfrm>
            <a:prstGeom prst="rect">
              <a:avLst/>
            </a:prstGeom>
          </p:spPr>
        </p:pic>
        <p:pic>
          <p:nvPicPr>
            <p:cNvPr id="17" name="Picture 16" descr="Icon&#10;&#10;Description automatically generated">
              <a:extLst>
                <a:ext uri="{FF2B5EF4-FFF2-40B4-BE49-F238E27FC236}">
                  <a16:creationId xmlns:a16="http://schemas.microsoft.com/office/drawing/2014/main" id="{AC96C15D-4C8B-B341-AA1C-0A3604E92095}"/>
                </a:ext>
              </a:extLst>
            </p:cNvPr>
            <p:cNvPicPr>
              <a:picLocks noChangeAspect="1"/>
            </p:cNvPicPr>
            <p:nvPr/>
          </p:nvPicPr>
          <p:blipFill>
            <a:blip r:embed="rId3"/>
            <a:stretch>
              <a:fillRect/>
            </a:stretch>
          </p:blipFill>
          <p:spPr>
            <a:xfrm flipH="1">
              <a:off x="9093931" y="5327359"/>
              <a:ext cx="224095" cy="244396"/>
            </a:xfrm>
            <a:prstGeom prst="rect">
              <a:avLst/>
            </a:prstGeom>
          </p:spPr>
        </p:pic>
      </p:grpSp>
    </p:spTree>
    <p:extLst>
      <p:ext uri="{BB962C8B-B14F-4D97-AF65-F5344CB8AC3E}">
        <p14:creationId xmlns:p14="http://schemas.microsoft.com/office/powerpoint/2010/main" val="1964456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A3CA19-F03E-4ADC-88E1-2ACA549D7550}"/>
              </a:ext>
            </a:extLst>
          </p:cNvPr>
          <p:cNvSpPr>
            <a:spLocks noGrp="1"/>
          </p:cNvSpPr>
          <p:nvPr>
            <p:ph type="body" sz="quarter" idx="13"/>
          </p:nvPr>
        </p:nvSpPr>
        <p:spPr/>
        <p:txBody>
          <a:bodyPr/>
          <a:lstStyle/>
          <a:p>
            <a:r>
              <a:rPr lang="bs-Latn-BA" dirty="0"/>
              <a:t>DEFINING SUCCESS</a:t>
            </a:r>
            <a:endParaRPr lang="en-GB" dirty="0"/>
          </a:p>
        </p:txBody>
      </p:sp>
      <p:grpSp>
        <p:nvGrpSpPr>
          <p:cNvPr id="8" name="Graphic 472">
            <a:extLst>
              <a:ext uri="{FF2B5EF4-FFF2-40B4-BE49-F238E27FC236}">
                <a16:creationId xmlns:a16="http://schemas.microsoft.com/office/drawing/2014/main" id="{75D9BA7B-7725-CB4F-A0F1-48036B0EF245}"/>
              </a:ext>
            </a:extLst>
          </p:cNvPr>
          <p:cNvGrpSpPr/>
          <p:nvPr/>
        </p:nvGrpSpPr>
        <p:grpSpPr>
          <a:xfrm>
            <a:off x="926035" y="2064936"/>
            <a:ext cx="4830946" cy="3322312"/>
            <a:chOff x="885303" y="907911"/>
            <a:chExt cx="2884176" cy="1983490"/>
          </a:xfrm>
        </p:grpSpPr>
        <p:grpSp>
          <p:nvGrpSpPr>
            <p:cNvPr id="9" name="Graphic 472">
              <a:extLst>
                <a:ext uri="{FF2B5EF4-FFF2-40B4-BE49-F238E27FC236}">
                  <a16:creationId xmlns:a16="http://schemas.microsoft.com/office/drawing/2014/main" id="{25727104-E75A-2340-BD68-61AC15D601E4}"/>
                </a:ext>
              </a:extLst>
            </p:cNvPr>
            <p:cNvGrpSpPr/>
            <p:nvPr/>
          </p:nvGrpSpPr>
          <p:grpSpPr>
            <a:xfrm>
              <a:off x="885303" y="2377619"/>
              <a:ext cx="2884176" cy="513782"/>
              <a:chOff x="885303" y="2377619"/>
              <a:chExt cx="2884176" cy="513782"/>
            </a:xfrm>
          </p:grpSpPr>
          <p:sp>
            <p:nvSpPr>
              <p:cNvPr id="89" name="Graphic 472">
                <a:extLst>
                  <a:ext uri="{FF2B5EF4-FFF2-40B4-BE49-F238E27FC236}">
                    <a16:creationId xmlns:a16="http://schemas.microsoft.com/office/drawing/2014/main" id="{701AB4F0-B170-9842-86F7-CB963E5E3A44}"/>
                  </a:ext>
                </a:extLst>
              </p:cNvPr>
              <p:cNvSpPr/>
              <p:nvPr/>
            </p:nvSpPr>
            <p:spPr>
              <a:xfrm>
                <a:off x="1061451" y="2389565"/>
                <a:ext cx="2644213" cy="501836"/>
              </a:xfrm>
              <a:custGeom>
                <a:avLst/>
                <a:gdLst>
                  <a:gd name="connsiteX0" fmla="*/ 1918929 w 2644213"/>
                  <a:gd name="connsiteY0" fmla="*/ 5676 h 501836"/>
                  <a:gd name="connsiteX1" fmla="*/ 1918776 w 2644213"/>
                  <a:gd name="connsiteY1" fmla="*/ 5676 h 501836"/>
                  <a:gd name="connsiteX2" fmla="*/ 1625245 w 2644213"/>
                  <a:gd name="connsiteY2" fmla="*/ 5881 h 501836"/>
                  <a:gd name="connsiteX3" fmla="*/ 1480888 w 2644213"/>
                  <a:gd name="connsiteY3" fmla="*/ 4447 h 501836"/>
                  <a:gd name="connsiteX4" fmla="*/ 1394264 w 2644213"/>
                  <a:gd name="connsiteY4" fmla="*/ 3115 h 501836"/>
                  <a:gd name="connsiteX5" fmla="*/ 1357995 w 2644213"/>
                  <a:gd name="connsiteY5" fmla="*/ 2910 h 501836"/>
                  <a:gd name="connsiteX6" fmla="*/ 1335404 w 2644213"/>
                  <a:gd name="connsiteY6" fmla="*/ 2910 h 501836"/>
                  <a:gd name="connsiteX7" fmla="*/ 1322085 w 2644213"/>
                  <a:gd name="connsiteY7" fmla="*/ 2910 h 501836"/>
                  <a:gd name="connsiteX8" fmla="*/ 1307946 w 2644213"/>
                  <a:gd name="connsiteY8" fmla="*/ 2910 h 501836"/>
                  <a:gd name="connsiteX9" fmla="*/ 1300109 w 2644213"/>
                  <a:gd name="connsiteY9" fmla="*/ 2910 h 501836"/>
                  <a:gd name="connsiteX10" fmla="*/ 1271370 w 2644213"/>
                  <a:gd name="connsiteY10" fmla="*/ 2961 h 501836"/>
                  <a:gd name="connsiteX11" fmla="*/ 1262815 w 2644213"/>
                  <a:gd name="connsiteY11" fmla="*/ 2961 h 501836"/>
                  <a:gd name="connsiteX12" fmla="*/ 1254158 w 2644213"/>
                  <a:gd name="connsiteY12" fmla="*/ 2961 h 501836"/>
                  <a:gd name="connsiteX13" fmla="*/ 1245347 w 2644213"/>
                  <a:gd name="connsiteY13" fmla="*/ 3012 h 501836"/>
                  <a:gd name="connsiteX14" fmla="*/ 1231977 w 2644213"/>
                  <a:gd name="connsiteY14" fmla="*/ 3064 h 501836"/>
                  <a:gd name="connsiteX15" fmla="*/ 1222961 w 2644213"/>
                  <a:gd name="connsiteY15" fmla="*/ 3115 h 501836"/>
                  <a:gd name="connsiteX16" fmla="*/ 1195503 w 2644213"/>
                  <a:gd name="connsiteY16" fmla="*/ 3217 h 501836"/>
                  <a:gd name="connsiteX17" fmla="*/ 1181672 w 2644213"/>
                  <a:gd name="connsiteY17" fmla="*/ 3269 h 501836"/>
                  <a:gd name="connsiteX18" fmla="*/ 1172400 w 2644213"/>
                  <a:gd name="connsiteY18" fmla="*/ 3320 h 501836"/>
                  <a:gd name="connsiteX19" fmla="*/ 1163128 w 2644213"/>
                  <a:gd name="connsiteY19" fmla="*/ 3371 h 501836"/>
                  <a:gd name="connsiteX20" fmla="*/ 1153907 w 2644213"/>
                  <a:gd name="connsiteY20" fmla="*/ 3422 h 501836"/>
                  <a:gd name="connsiteX21" fmla="*/ 1144686 w 2644213"/>
                  <a:gd name="connsiteY21" fmla="*/ 3473 h 501836"/>
                  <a:gd name="connsiteX22" fmla="*/ 1121890 w 2644213"/>
                  <a:gd name="connsiteY22" fmla="*/ 3576 h 501836"/>
                  <a:gd name="connsiteX23" fmla="*/ 1112874 w 2644213"/>
                  <a:gd name="connsiteY23" fmla="*/ 3627 h 501836"/>
                  <a:gd name="connsiteX24" fmla="*/ 1099504 w 2644213"/>
                  <a:gd name="connsiteY24" fmla="*/ 3678 h 501836"/>
                  <a:gd name="connsiteX25" fmla="*/ 1069331 w 2644213"/>
                  <a:gd name="connsiteY25" fmla="*/ 3832 h 501836"/>
                  <a:gd name="connsiteX26" fmla="*/ 1061033 w 2644213"/>
                  <a:gd name="connsiteY26" fmla="*/ 3883 h 501836"/>
                  <a:gd name="connsiteX27" fmla="*/ 1052888 w 2644213"/>
                  <a:gd name="connsiteY27" fmla="*/ 3934 h 501836"/>
                  <a:gd name="connsiteX28" fmla="*/ 1037110 w 2644213"/>
                  <a:gd name="connsiteY28" fmla="*/ 4037 h 501836"/>
                  <a:gd name="connsiteX29" fmla="*/ 1033268 w 2644213"/>
                  <a:gd name="connsiteY29" fmla="*/ 4037 h 501836"/>
                  <a:gd name="connsiteX30" fmla="*/ 1021127 w 2644213"/>
                  <a:gd name="connsiteY30" fmla="*/ 4088 h 501836"/>
                  <a:gd name="connsiteX31" fmla="*/ 1002224 w 2644213"/>
                  <a:gd name="connsiteY31" fmla="*/ 4191 h 501836"/>
                  <a:gd name="connsiteX32" fmla="*/ 998689 w 2644213"/>
                  <a:gd name="connsiteY32" fmla="*/ 4191 h 501836"/>
                  <a:gd name="connsiteX33" fmla="*/ 971642 w 2644213"/>
                  <a:gd name="connsiteY33" fmla="*/ 4344 h 501836"/>
                  <a:gd name="connsiteX34" fmla="*/ 943569 w 2644213"/>
                  <a:gd name="connsiteY34" fmla="*/ 4549 h 501836"/>
                  <a:gd name="connsiteX35" fmla="*/ 942186 w 2644213"/>
                  <a:gd name="connsiteY35" fmla="*/ 4549 h 501836"/>
                  <a:gd name="connsiteX36" fmla="*/ 937320 w 2644213"/>
                  <a:gd name="connsiteY36" fmla="*/ 4549 h 501836"/>
                  <a:gd name="connsiteX37" fmla="*/ 934810 w 2644213"/>
                  <a:gd name="connsiteY37" fmla="*/ 4549 h 501836"/>
                  <a:gd name="connsiteX38" fmla="*/ 890191 w 2644213"/>
                  <a:gd name="connsiteY38" fmla="*/ 4344 h 501836"/>
                  <a:gd name="connsiteX39" fmla="*/ 881995 w 2644213"/>
                  <a:gd name="connsiteY39" fmla="*/ 4293 h 501836"/>
                  <a:gd name="connsiteX40" fmla="*/ 876308 w 2644213"/>
                  <a:gd name="connsiteY40" fmla="*/ 4242 h 501836"/>
                  <a:gd name="connsiteX41" fmla="*/ 864475 w 2644213"/>
                  <a:gd name="connsiteY41" fmla="*/ 4139 h 501836"/>
                  <a:gd name="connsiteX42" fmla="*/ 858328 w 2644213"/>
                  <a:gd name="connsiteY42" fmla="*/ 4088 h 501836"/>
                  <a:gd name="connsiteX43" fmla="*/ 839169 w 2644213"/>
                  <a:gd name="connsiteY43" fmla="*/ 3934 h 501836"/>
                  <a:gd name="connsiteX44" fmla="*/ 832561 w 2644213"/>
                  <a:gd name="connsiteY44" fmla="*/ 3883 h 501836"/>
                  <a:gd name="connsiteX45" fmla="*/ 805206 w 2644213"/>
                  <a:gd name="connsiteY45" fmla="*/ 3627 h 501836"/>
                  <a:gd name="connsiteX46" fmla="*/ 798187 w 2644213"/>
                  <a:gd name="connsiteY46" fmla="*/ 3576 h 501836"/>
                  <a:gd name="connsiteX47" fmla="*/ 791118 w 2644213"/>
                  <a:gd name="connsiteY47" fmla="*/ 3525 h 501836"/>
                  <a:gd name="connsiteX48" fmla="*/ 758743 w 2644213"/>
                  <a:gd name="connsiteY48" fmla="*/ 3166 h 501836"/>
                  <a:gd name="connsiteX49" fmla="*/ 744245 w 2644213"/>
                  <a:gd name="connsiteY49" fmla="*/ 3012 h 501836"/>
                  <a:gd name="connsiteX50" fmla="*/ 708233 w 2644213"/>
                  <a:gd name="connsiteY50" fmla="*/ 2603 h 501836"/>
                  <a:gd name="connsiteX51" fmla="*/ 694094 w 2644213"/>
                  <a:gd name="connsiteY51" fmla="*/ 2449 h 501836"/>
                  <a:gd name="connsiteX52" fmla="*/ 676831 w 2644213"/>
                  <a:gd name="connsiteY52" fmla="*/ 2244 h 501836"/>
                  <a:gd name="connsiteX53" fmla="*/ 670069 w 2644213"/>
                  <a:gd name="connsiteY53" fmla="*/ 2142 h 501836"/>
                  <a:gd name="connsiteX54" fmla="*/ 647222 w 2644213"/>
                  <a:gd name="connsiteY54" fmla="*/ 1885 h 501836"/>
                  <a:gd name="connsiteX55" fmla="*/ 611773 w 2644213"/>
                  <a:gd name="connsiteY55" fmla="*/ 1476 h 501836"/>
                  <a:gd name="connsiteX56" fmla="*/ 606445 w 2644213"/>
                  <a:gd name="connsiteY56" fmla="*/ 1424 h 501836"/>
                  <a:gd name="connsiteX57" fmla="*/ 593895 w 2644213"/>
                  <a:gd name="connsiteY57" fmla="*/ 1271 h 501836"/>
                  <a:gd name="connsiteX58" fmla="*/ 582625 w 2644213"/>
                  <a:gd name="connsiteY58" fmla="*/ 1117 h 501836"/>
                  <a:gd name="connsiteX59" fmla="*/ 574633 w 2644213"/>
                  <a:gd name="connsiteY59" fmla="*/ 1015 h 501836"/>
                  <a:gd name="connsiteX60" fmla="*/ 509678 w 2644213"/>
                  <a:gd name="connsiteY60" fmla="*/ 912 h 501836"/>
                  <a:gd name="connsiteX61" fmla="*/ 493387 w 2644213"/>
                  <a:gd name="connsiteY61" fmla="*/ 912 h 501836"/>
                  <a:gd name="connsiteX62" fmla="*/ 477149 w 2644213"/>
                  <a:gd name="connsiteY62" fmla="*/ 861 h 501836"/>
                  <a:gd name="connsiteX63" fmla="*/ 444671 w 2644213"/>
                  <a:gd name="connsiteY63" fmla="*/ 451 h 501836"/>
                  <a:gd name="connsiteX64" fmla="*/ 419621 w 2644213"/>
                  <a:gd name="connsiteY64" fmla="*/ 144 h 501836"/>
                  <a:gd name="connsiteX65" fmla="*/ 244271 w 2644213"/>
                  <a:gd name="connsiteY65" fmla="*/ 758 h 501836"/>
                  <a:gd name="connsiteX66" fmla="*/ 243042 w 2644213"/>
                  <a:gd name="connsiteY66" fmla="*/ 707 h 501836"/>
                  <a:gd name="connsiteX67" fmla="*/ 242581 w 2644213"/>
                  <a:gd name="connsiteY67" fmla="*/ 707 h 501836"/>
                  <a:gd name="connsiteX68" fmla="*/ 241658 w 2644213"/>
                  <a:gd name="connsiteY68" fmla="*/ 656 h 501836"/>
                  <a:gd name="connsiteX69" fmla="*/ 241095 w 2644213"/>
                  <a:gd name="connsiteY69" fmla="*/ 656 h 501836"/>
                  <a:gd name="connsiteX70" fmla="*/ 240019 w 2644213"/>
                  <a:gd name="connsiteY70" fmla="*/ 605 h 501836"/>
                  <a:gd name="connsiteX71" fmla="*/ 239558 w 2644213"/>
                  <a:gd name="connsiteY71" fmla="*/ 605 h 501836"/>
                  <a:gd name="connsiteX72" fmla="*/ 237868 w 2644213"/>
                  <a:gd name="connsiteY72" fmla="*/ 554 h 501836"/>
                  <a:gd name="connsiteX73" fmla="*/ 237509 w 2644213"/>
                  <a:gd name="connsiteY73" fmla="*/ 554 h 501836"/>
                  <a:gd name="connsiteX74" fmla="*/ 236023 w 2644213"/>
                  <a:gd name="connsiteY74" fmla="*/ 502 h 501836"/>
                  <a:gd name="connsiteX75" fmla="*/ 235255 w 2644213"/>
                  <a:gd name="connsiteY75" fmla="*/ 502 h 501836"/>
                  <a:gd name="connsiteX76" fmla="*/ 234077 w 2644213"/>
                  <a:gd name="connsiteY76" fmla="*/ 451 h 501836"/>
                  <a:gd name="connsiteX77" fmla="*/ 233206 w 2644213"/>
                  <a:gd name="connsiteY77" fmla="*/ 451 h 501836"/>
                  <a:gd name="connsiteX78" fmla="*/ 231772 w 2644213"/>
                  <a:gd name="connsiteY78" fmla="*/ 400 h 501836"/>
                  <a:gd name="connsiteX79" fmla="*/ 231106 w 2644213"/>
                  <a:gd name="connsiteY79" fmla="*/ 400 h 501836"/>
                  <a:gd name="connsiteX80" fmla="*/ 228903 w 2644213"/>
                  <a:gd name="connsiteY80" fmla="*/ 349 h 501836"/>
                  <a:gd name="connsiteX81" fmla="*/ 228186 w 2644213"/>
                  <a:gd name="connsiteY81" fmla="*/ 349 h 501836"/>
                  <a:gd name="connsiteX82" fmla="*/ 226598 w 2644213"/>
                  <a:gd name="connsiteY82" fmla="*/ 297 h 501836"/>
                  <a:gd name="connsiteX83" fmla="*/ 225573 w 2644213"/>
                  <a:gd name="connsiteY83" fmla="*/ 297 h 501836"/>
                  <a:gd name="connsiteX84" fmla="*/ 224088 w 2644213"/>
                  <a:gd name="connsiteY84" fmla="*/ 246 h 501836"/>
                  <a:gd name="connsiteX85" fmla="*/ 223012 w 2644213"/>
                  <a:gd name="connsiteY85" fmla="*/ 246 h 501836"/>
                  <a:gd name="connsiteX86" fmla="*/ 221321 w 2644213"/>
                  <a:gd name="connsiteY86" fmla="*/ 195 h 501836"/>
                  <a:gd name="connsiteX87" fmla="*/ 220399 w 2644213"/>
                  <a:gd name="connsiteY87" fmla="*/ 195 h 501836"/>
                  <a:gd name="connsiteX88" fmla="*/ 217838 w 2644213"/>
                  <a:gd name="connsiteY88" fmla="*/ 144 h 501836"/>
                  <a:gd name="connsiteX89" fmla="*/ 216711 w 2644213"/>
                  <a:gd name="connsiteY89" fmla="*/ 144 h 501836"/>
                  <a:gd name="connsiteX90" fmla="*/ 81677 w 2644213"/>
                  <a:gd name="connsiteY90" fmla="*/ 5113 h 501836"/>
                  <a:gd name="connsiteX91" fmla="*/ 1865 w 2644213"/>
                  <a:gd name="connsiteY91" fmla="*/ 54598 h 501836"/>
                  <a:gd name="connsiteX92" fmla="*/ 98070 w 2644213"/>
                  <a:gd name="connsiteY92" fmla="*/ 152851 h 501836"/>
                  <a:gd name="connsiteX93" fmla="*/ 1008167 w 2644213"/>
                  <a:gd name="connsiteY93" fmla="*/ 427069 h 501836"/>
                  <a:gd name="connsiteX94" fmla="*/ 1158671 w 2644213"/>
                  <a:gd name="connsiteY94" fmla="*/ 467487 h 501836"/>
                  <a:gd name="connsiteX95" fmla="*/ 1402357 w 2644213"/>
                  <a:gd name="connsiteY95" fmla="*/ 492844 h 501836"/>
                  <a:gd name="connsiteX96" fmla="*/ 2220809 w 2644213"/>
                  <a:gd name="connsiteY96" fmla="*/ 454680 h 501836"/>
                  <a:gd name="connsiteX97" fmla="*/ 2618996 w 2644213"/>
                  <a:gd name="connsiteY97" fmla="*/ 212940 h 501836"/>
                  <a:gd name="connsiteX98" fmla="*/ 2627039 w 2644213"/>
                  <a:gd name="connsiteY98" fmla="*/ 56493 h 501836"/>
                  <a:gd name="connsiteX99" fmla="*/ 2343959 w 2644213"/>
                  <a:gd name="connsiteY99" fmla="*/ 14385 h 501836"/>
                  <a:gd name="connsiteX100" fmla="*/ 2170710 w 2644213"/>
                  <a:gd name="connsiteY100" fmla="*/ 5164 h 501836"/>
                  <a:gd name="connsiteX101" fmla="*/ 1918929 w 2644213"/>
                  <a:gd name="connsiteY101" fmla="*/ 5676 h 501836"/>
                  <a:gd name="connsiteX102" fmla="*/ 218504 w 2644213"/>
                  <a:gd name="connsiteY102" fmla="*/ 107976 h 501836"/>
                  <a:gd name="connsiteX103" fmla="*/ 214918 w 2644213"/>
                  <a:gd name="connsiteY103" fmla="*/ 106286 h 501836"/>
                  <a:gd name="connsiteX104" fmla="*/ 218504 w 2644213"/>
                  <a:gd name="connsiteY104" fmla="*/ 107976 h 501836"/>
                  <a:gd name="connsiteX105" fmla="*/ 178137 w 2644213"/>
                  <a:gd name="connsiteY105" fmla="*/ 76625 h 501836"/>
                  <a:gd name="connsiteX106" fmla="*/ 175525 w 2644213"/>
                  <a:gd name="connsiteY106" fmla="*/ 72271 h 501836"/>
                  <a:gd name="connsiteX107" fmla="*/ 178137 w 2644213"/>
                  <a:gd name="connsiteY107" fmla="*/ 76625 h 50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644213" h="501836">
                    <a:moveTo>
                      <a:pt x="1918929" y="5676"/>
                    </a:moveTo>
                    <a:cubicBezTo>
                      <a:pt x="1918878" y="5676"/>
                      <a:pt x="1918827" y="5676"/>
                      <a:pt x="1918776" y="5676"/>
                    </a:cubicBezTo>
                    <a:cubicBezTo>
                      <a:pt x="1820932" y="5830"/>
                      <a:pt x="1723089" y="5830"/>
                      <a:pt x="1625245" y="5881"/>
                    </a:cubicBezTo>
                    <a:cubicBezTo>
                      <a:pt x="1577144" y="5932"/>
                      <a:pt x="1528990" y="5215"/>
                      <a:pt x="1480888" y="4447"/>
                    </a:cubicBezTo>
                    <a:cubicBezTo>
                      <a:pt x="1451996" y="3986"/>
                      <a:pt x="1423155" y="3473"/>
                      <a:pt x="1394264" y="3115"/>
                    </a:cubicBezTo>
                    <a:cubicBezTo>
                      <a:pt x="1385760" y="3012"/>
                      <a:pt x="1373312" y="2910"/>
                      <a:pt x="1357995" y="2910"/>
                    </a:cubicBezTo>
                    <a:cubicBezTo>
                      <a:pt x="1351028" y="2910"/>
                      <a:pt x="1343446" y="2910"/>
                      <a:pt x="1335404" y="2910"/>
                    </a:cubicBezTo>
                    <a:cubicBezTo>
                      <a:pt x="1331101" y="2910"/>
                      <a:pt x="1326644" y="2910"/>
                      <a:pt x="1322085" y="2910"/>
                    </a:cubicBezTo>
                    <a:cubicBezTo>
                      <a:pt x="1317526" y="2910"/>
                      <a:pt x="1312813" y="2910"/>
                      <a:pt x="1307946" y="2910"/>
                    </a:cubicBezTo>
                    <a:cubicBezTo>
                      <a:pt x="1305385" y="2910"/>
                      <a:pt x="1302772" y="2910"/>
                      <a:pt x="1300109" y="2910"/>
                    </a:cubicBezTo>
                    <a:cubicBezTo>
                      <a:pt x="1290888" y="2910"/>
                      <a:pt x="1281257" y="2961"/>
                      <a:pt x="1271370" y="2961"/>
                    </a:cubicBezTo>
                    <a:cubicBezTo>
                      <a:pt x="1268553" y="2961"/>
                      <a:pt x="1265684" y="2961"/>
                      <a:pt x="1262815" y="2961"/>
                    </a:cubicBezTo>
                    <a:cubicBezTo>
                      <a:pt x="1259947" y="2961"/>
                      <a:pt x="1257027" y="2961"/>
                      <a:pt x="1254158" y="2961"/>
                    </a:cubicBezTo>
                    <a:cubicBezTo>
                      <a:pt x="1251238" y="2961"/>
                      <a:pt x="1248318" y="2961"/>
                      <a:pt x="1245347" y="3012"/>
                    </a:cubicBezTo>
                    <a:cubicBezTo>
                      <a:pt x="1240942" y="3012"/>
                      <a:pt x="1236485" y="3064"/>
                      <a:pt x="1231977" y="3064"/>
                    </a:cubicBezTo>
                    <a:cubicBezTo>
                      <a:pt x="1229006" y="3064"/>
                      <a:pt x="1225983" y="3064"/>
                      <a:pt x="1222961" y="3115"/>
                    </a:cubicBezTo>
                    <a:cubicBezTo>
                      <a:pt x="1213894" y="3166"/>
                      <a:pt x="1204724" y="3166"/>
                      <a:pt x="1195503" y="3217"/>
                    </a:cubicBezTo>
                    <a:cubicBezTo>
                      <a:pt x="1190893" y="3217"/>
                      <a:pt x="1186282" y="3269"/>
                      <a:pt x="1181672" y="3269"/>
                    </a:cubicBezTo>
                    <a:cubicBezTo>
                      <a:pt x="1178598" y="3269"/>
                      <a:pt x="1175525" y="3320"/>
                      <a:pt x="1172400" y="3320"/>
                    </a:cubicBezTo>
                    <a:cubicBezTo>
                      <a:pt x="1169326" y="3320"/>
                      <a:pt x="1166253" y="3371"/>
                      <a:pt x="1163128" y="3371"/>
                    </a:cubicBezTo>
                    <a:cubicBezTo>
                      <a:pt x="1160054" y="3371"/>
                      <a:pt x="1156981" y="3422"/>
                      <a:pt x="1153907" y="3422"/>
                    </a:cubicBezTo>
                    <a:cubicBezTo>
                      <a:pt x="1150833" y="3422"/>
                      <a:pt x="1147760" y="3473"/>
                      <a:pt x="1144686" y="3473"/>
                    </a:cubicBezTo>
                    <a:cubicBezTo>
                      <a:pt x="1137053" y="3525"/>
                      <a:pt x="1129420" y="3525"/>
                      <a:pt x="1121890" y="3576"/>
                    </a:cubicBezTo>
                    <a:cubicBezTo>
                      <a:pt x="1118868" y="3576"/>
                      <a:pt x="1115845" y="3627"/>
                      <a:pt x="1112874" y="3627"/>
                    </a:cubicBezTo>
                    <a:cubicBezTo>
                      <a:pt x="1108366" y="3627"/>
                      <a:pt x="1103910" y="3678"/>
                      <a:pt x="1099504" y="3678"/>
                    </a:cubicBezTo>
                    <a:cubicBezTo>
                      <a:pt x="1089207" y="3730"/>
                      <a:pt x="1079116" y="3781"/>
                      <a:pt x="1069331" y="3832"/>
                    </a:cubicBezTo>
                    <a:cubicBezTo>
                      <a:pt x="1066514" y="3832"/>
                      <a:pt x="1063748" y="3883"/>
                      <a:pt x="1061033" y="3883"/>
                    </a:cubicBezTo>
                    <a:cubicBezTo>
                      <a:pt x="1058266" y="3883"/>
                      <a:pt x="1055551" y="3934"/>
                      <a:pt x="1052888" y="3934"/>
                    </a:cubicBezTo>
                    <a:cubicBezTo>
                      <a:pt x="1047509" y="3986"/>
                      <a:pt x="1042232" y="3986"/>
                      <a:pt x="1037110" y="4037"/>
                    </a:cubicBezTo>
                    <a:cubicBezTo>
                      <a:pt x="1035829" y="4037"/>
                      <a:pt x="1034548" y="4037"/>
                      <a:pt x="1033268" y="4037"/>
                    </a:cubicBezTo>
                    <a:cubicBezTo>
                      <a:pt x="1029118" y="4037"/>
                      <a:pt x="1025071" y="4088"/>
                      <a:pt x="1021127" y="4088"/>
                    </a:cubicBezTo>
                    <a:cubicBezTo>
                      <a:pt x="1014519" y="4139"/>
                      <a:pt x="1008218" y="4139"/>
                      <a:pt x="1002224" y="4191"/>
                    </a:cubicBezTo>
                    <a:cubicBezTo>
                      <a:pt x="1001046" y="4191"/>
                      <a:pt x="999868" y="4191"/>
                      <a:pt x="998689" y="4191"/>
                    </a:cubicBezTo>
                    <a:cubicBezTo>
                      <a:pt x="988598" y="4242"/>
                      <a:pt x="979531" y="4293"/>
                      <a:pt x="971642" y="4344"/>
                    </a:cubicBezTo>
                    <a:cubicBezTo>
                      <a:pt x="958528" y="4447"/>
                      <a:pt x="948846" y="4498"/>
                      <a:pt x="943569" y="4549"/>
                    </a:cubicBezTo>
                    <a:cubicBezTo>
                      <a:pt x="943108" y="4549"/>
                      <a:pt x="942647" y="4549"/>
                      <a:pt x="942186" y="4549"/>
                    </a:cubicBezTo>
                    <a:cubicBezTo>
                      <a:pt x="940752" y="4549"/>
                      <a:pt x="939113" y="4549"/>
                      <a:pt x="937320" y="4549"/>
                    </a:cubicBezTo>
                    <a:cubicBezTo>
                      <a:pt x="936500" y="4549"/>
                      <a:pt x="935680" y="4549"/>
                      <a:pt x="934810" y="4549"/>
                    </a:cubicBezTo>
                    <a:cubicBezTo>
                      <a:pt x="924308" y="4549"/>
                      <a:pt x="908889" y="4498"/>
                      <a:pt x="890191" y="4344"/>
                    </a:cubicBezTo>
                    <a:cubicBezTo>
                      <a:pt x="887527" y="4344"/>
                      <a:pt x="884761" y="4293"/>
                      <a:pt x="881995" y="4293"/>
                    </a:cubicBezTo>
                    <a:cubicBezTo>
                      <a:pt x="880150" y="4293"/>
                      <a:pt x="878255" y="4242"/>
                      <a:pt x="876308" y="4242"/>
                    </a:cubicBezTo>
                    <a:cubicBezTo>
                      <a:pt x="872466" y="4191"/>
                      <a:pt x="868522" y="4191"/>
                      <a:pt x="864475" y="4139"/>
                    </a:cubicBezTo>
                    <a:cubicBezTo>
                      <a:pt x="862477" y="4139"/>
                      <a:pt x="860428" y="4088"/>
                      <a:pt x="858328" y="4088"/>
                    </a:cubicBezTo>
                    <a:cubicBezTo>
                      <a:pt x="852129" y="4037"/>
                      <a:pt x="845726" y="3986"/>
                      <a:pt x="839169" y="3934"/>
                    </a:cubicBezTo>
                    <a:cubicBezTo>
                      <a:pt x="836966" y="3934"/>
                      <a:pt x="834763" y="3883"/>
                      <a:pt x="832561" y="3883"/>
                    </a:cubicBezTo>
                    <a:cubicBezTo>
                      <a:pt x="823647" y="3781"/>
                      <a:pt x="814529" y="3730"/>
                      <a:pt x="805206" y="3627"/>
                    </a:cubicBezTo>
                    <a:cubicBezTo>
                      <a:pt x="802849" y="3627"/>
                      <a:pt x="800544" y="3576"/>
                      <a:pt x="798187" y="3576"/>
                    </a:cubicBezTo>
                    <a:cubicBezTo>
                      <a:pt x="795831" y="3576"/>
                      <a:pt x="793475" y="3525"/>
                      <a:pt x="791118" y="3525"/>
                    </a:cubicBezTo>
                    <a:cubicBezTo>
                      <a:pt x="780463" y="3422"/>
                      <a:pt x="769603" y="3320"/>
                      <a:pt x="758743" y="3166"/>
                    </a:cubicBezTo>
                    <a:cubicBezTo>
                      <a:pt x="753927" y="3115"/>
                      <a:pt x="749061" y="3064"/>
                      <a:pt x="744245" y="3012"/>
                    </a:cubicBezTo>
                    <a:cubicBezTo>
                      <a:pt x="732156" y="2859"/>
                      <a:pt x="720118" y="2756"/>
                      <a:pt x="708233" y="2603"/>
                    </a:cubicBezTo>
                    <a:cubicBezTo>
                      <a:pt x="703469" y="2551"/>
                      <a:pt x="698807" y="2500"/>
                      <a:pt x="694094" y="2449"/>
                    </a:cubicBezTo>
                    <a:cubicBezTo>
                      <a:pt x="688255" y="2398"/>
                      <a:pt x="682517" y="2295"/>
                      <a:pt x="676831" y="2244"/>
                    </a:cubicBezTo>
                    <a:cubicBezTo>
                      <a:pt x="674577" y="2193"/>
                      <a:pt x="672323" y="2193"/>
                      <a:pt x="670069" y="2142"/>
                    </a:cubicBezTo>
                    <a:cubicBezTo>
                      <a:pt x="662231" y="2039"/>
                      <a:pt x="654598" y="1937"/>
                      <a:pt x="647222" y="1885"/>
                    </a:cubicBezTo>
                    <a:cubicBezTo>
                      <a:pt x="634569" y="1732"/>
                      <a:pt x="622633" y="1578"/>
                      <a:pt x="611773" y="1476"/>
                    </a:cubicBezTo>
                    <a:cubicBezTo>
                      <a:pt x="609980" y="1476"/>
                      <a:pt x="608187" y="1424"/>
                      <a:pt x="606445" y="1424"/>
                    </a:cubicBezTo>
                    <a:cubicBezTo>
                      <a:pt x="602091" y="1373"/>
                      <a:pt x="597890" y="1322"/>
                      <a:pt x="593895" y="1271"/>
                    </a:cubicBezTo>
                    <a:cubicBezTo>
                      <a:pt x="589899" y="1219"/>
                      <a:pt x="586159" y="1168"/>
                      <a:pt x="582625" y="1117"/>
                    </a:cubicBezTo>
                    <a:cubicBezTo>
                      <a:pt x="579807" y="1066"/>
                      <a:pt x="577143" y="1066"/>
                      <a:pt x="574633" y="1015"/>
                    </a:cubicBezTo>
                    <a:cubicBezTo>
                      <a:pt x="552964" y="758"/>
                      <a:pt x="531347" y="861"/>
                      <a:pt x="509678" y="912"/>
                    </a:cubicBezTo>
                    <a:cubicBezTo>
                      <a:pt x="504248" y="912"/>
                      <a:pt x="498817" y="912"/>
                      <a:pt x="493387" y="912"/>
                    </a:cubicBezTo>
                    <a:cubicBezTo>
                      <a:pt x="487957" y="912"/>
                      <a:pt x="482579" y="912"/>
                      <a:pt x="477149" y="861"/>
                    </a:cubicBezTo>
                    <a:cubicBezTo>
                      <a:pt x="466340" y="810"/>
                      <a:pt x="455479" y="707"/>
                      <a:pt x="444671" y="451"/>
                    </a:cubicBezTo>
                    <a:cubicBezTo>
                      <a:pt x="436321" y="246"/>
                      <a:pt x="427971" y="195"/>
                      <a:pt x="419621" y="144"/>
                    </a:cubicBezTo>
                    <a:cubicBezTo>
                      <a:pt x="361171" y="41"/>
                      <a:pt x="302721" y="3525"/>
                      <a:pt x="244271" y="758"/>
                    </a:cubicBezTo>
                    <a:cubicBezTo>
                      <a:pt x="243861" y="758"/>
                      <a:pt x="243451" y="707"/>
                      <a:pt x="243042" y="707"/>
                    </a:cubicBezTo>
                    <a:cubicBezTo>
                      <a:pt x="242888" y="707"/>
                      <a:pt x="242734" y="707"/>
                      <a:pt x="242581" y="707"/>
                    </a:cubicBezTo>
                    <a:cubicBezTo>
                      <a:pt x="242273" y="707"/>
                      <a:pt x="241966" y="707"/>
                      <a:pt x="241658" y="656"/>
                    </a:cubicBezTo>
                    <a:cubicBezTo>
                      <a:pt x="241454" y="656"/>
                      <a:pt x="241300" y="656"/>
                      <a:pt x="241095" y="656"/>
                    </a:cubicBezTo>
                    <a:cubicBezTo>
                      <a:pt x="240736" y="656"/>
                      <a:pt x="240378" y="605"/>
                      <a:pt x="240019" y="605"/>
                    </a:cubicBezTo>
                    <a:cubicBezTo>
                      <a:pt x="239866" y="605"/>
                      <a:pt x="239712" y="605"/>
                      <a:pt x="239558" y="605"/>
                    </a:cubicBezTo>
                    <a:cubicBezTo>
                      <a:pt x="238995" y="605"/>
                      <a:pt x="238431" y="554"/>
                      <a:pt x="237868" y="554"/>
                    </a:cubicBezTo>
                    <a:cubicBezTo>
                      <a:pt x="237765" y="554"/>
                      <a:pt x="237612" y="554"/>
                      <a:pt x="237509" y="554"/>
                    </a:cubicBezTo>
                    <a:cubicBezTo>
                      <a:pt x="237048" y="554"/>
                      <a:pt x="236536" y="502"/>
                      <a:pt x="236023" y="502"/>
                    </a:cubicBezTo>
                    <a:cubicBezTo>
                      <a:pt x="235767" y="502"/>
                      <a:pt x="235511" y="502"/>
                      <a:pt x="235255" y="502"/>
                    </a:cubicBezTo>
                    <a:cubicBezTo>
                      <a:pt x="234845" y="502"/>
                      <a:pt x="234487" y="502"/>
                      <a:pt x="234077" y="451"/>
                    </a:cubicBezTo>
                    <a:cubicBezTo>
                      <a:pt x="233821" y="451"/>
                      <a:pt x="233513" y="451"/>
                      <a:pt x="233206" y="451"/>
                    </a:cubicBezTo>
                    <a:cubicBezTo>
                      <a:pt x="232745" y="451"/>
                      <a:pt x="232284" y="451"/>
                      <a:pt x="231772" y="400"/>
                    </a:cubicBezTo>
                    <a:cubicBezTo>
                      <a:pt x="231567" y="400"/>
                      <a:pt x="231362" y="400"/>
                      <a:pt x="231106" y="400"/>
                    </a:cubicBezTo>
                    <a:cubicBezTo>
                      <a:pt x="230389" y="400"/>
                      <a:pt x="229671" y="349"/>
                      <a:pt x="228903" y="349"/>
                    </a:cubicBezTo>
                    <a:cubicBezTo>
                      <a:pt x="228647" y="349"/>
                      <a:pt x="228391" y="349"/>
                      <a:pt x="228186" y="349"/>
                    </a:cubicBezTo>
                    <a:cubicBezTo>
                      <a:pt x="227673" y="349"/>
                      <a:pt x="227110" y="349"/>
                      <a:pt x="226598" y="297"/>
                    </a:cubicBezTo>
                    <a:cubicBezTo>
                      <a:pt x="226239" y="297"/>
                      <a:pt x="225932" y="297"/>
                      <a:pt x="225573" y="297"/>
                    </a:cubicBezTo>
                    <a:cubicBezTo>
                      <a:pt x="225112" y="297"/>
                      <a:pt x="224600" y="297"/>
                      <a:pt x="224088" y="246"/>
                    </a:cubicBezTo>
                    <a:cubicBezTo>
                      <a:pt x="223729" y="246"/>
                      <a:pt x="223370" y="246"/>
                      <a:pt x="223012" y="246"/>
                    </a:cubicBezTo>
                    <a:cubicBezTo>
                      <a:pt x="222448" y="246"/>
                      <a:pt x="221885" y="246"/>
                      <a:pt x="221321" y="195"/>
                    </a:cubicBezTo>
                    <a:cubicBezTo>
                      <a:pt x="221014" y="195"/>
                      <a:pt x="220707" y="195"/>
                      <a:pt x="220399" y="195"/>
                    </a:cubicBezTo>
                    <a:cubicBezTo>
                      <a:pt x="219528" y="195"/>
                      <a:pt x="218709" y="144"/>
                      <a:pt x="217838" y="144"/>
                    </a:cubicBezTo>
                    <a:cubicBezTo>
                      <a:pt x="217479" y="144"/>
                      <a:pt x="217121" y="144"/>
                      <a:pt x="216711" y="144"/>
                    </a:cubicBezTo>
                    <a:cubicBezTo>
                      <a:pt x="171529" y="-625"/>
                      <a:pt x="127013" y="1783"/>
                      <a:pt x="81677" y="5113"/>
                    </a:cubicBezTo>
                    <a:cubicBezTo>
                      <a:pt x="48328" y="7572"/>
                      <a:pt x="10574" y="22325"/>
                      <a:pt x="1865" y="54598"/>
                    </a:cubicBezTo>
                    <a:cubicBezTo>
                      <a:pt x="-11454" y="103878"/>
                      <a:pt x="49250" y="138149"/>
                      <a:pt x="98070" y="152851"/>
                    </a:cubicBezTo>
                    <a:cubicBezTo>
                      <a:pt x="401435" y="244240"/>
                      <a:pt x="704801" y="335680"/>
                      <a:pt x="1008167" y="427069"/>
                    </a:cubicBezTo>
                    <a:cubicBezTo>
                      <a:pt x="1057908" y="442078"/>
                      <a:pt x="1107752" y="457088"/>
                      <a:pt x="1158671" y="467487"/>
                    </a:cubicBezTo>
                    <a:cubicBezTo>
                      <a:pt x="1238739" y="483879"/>
                      <a:pt x="1320702" y="488746"/>
                      <a:pt x="1402357" y="492844"/>
                    </a:cubicBezTo>
                    <a:cubicBezTo>
                      <a:pt x="1675909" y="506573"/>
                      <a:pt x="1952893" y="511695"/>
                      <a:pt x="2220809" y="454680"/>
                    </a:cubicBezTo>
                    <a:cubicBezTo>
                      <a:pt x="2377820" y="421280"/>
                      <a:pt x="2544307" y="355044"/>
                      <a:pt x="2618996" y="212940"/>
                    </a:cubicBezTo>
                    <a:cubicBezTo>
                      <a:pt x="2644456" y="164480"/>
                      <a:pt x="2656341" y="102700"/>
                      <a:pt x="2627039" y="56493"/>
                    </a:cubicBezTo>
                    <a:cubicBezTo>
                      <a:pt x="2561110" y="-47344"/>
                      <a:pt x="2434528" y="28165"/>
                      <a:pt x="2343959" y="14385"/>
                    </a:cubicBezTo>
                    <a:cubicBezTo>
                      <a:pt x="2285970" y="5574"/>
                      <a:pt x="2229518" y="5164"/>
                      <a:pt x="2170710" y="5164"/>
                    </a:cubicBezTo>
                    <a:cubicBezTo>
                      <a:pt x="2086749" y="5061"/>
                      <a:pt x="2002839" y="5523"/>
                      <a:pt x="1918929" y="5676"/>
                    </a:cubicBezTo>
                    <a:close/>
                    <a:moveTo>
                      <a:pt x="218504" y="107976"/>
                    </a:moveTo>
                    <a:cubicBezTo>
                      <a:pt x="218350" y="108079"/>
                      <a:pt x="216455" y="107105"/>
                      <a:pt x="214918" y="106286"/>
                    </a:cubicBezTo>
                    <a:cubicBezTo>
                      <a:pt x="217018" y="107105"/>
                      <a:pt x="218709" y="107823"/>
                      <a:pt x="218504" y="107976"/>
                    </a:cubicBezTo>
                    <a:close/>
                    <a:moveTo>
                      <a:pt x="178137" y="76625"/>
                    </a:moveTo>
                    <a:cubicBezTo>
                      <a:pt x="177266" y="75140"/>
                      <a:pt x="176395" y="73706"/>
                      <a:pt x="175525" y="72271"/>
                    </a:cubicBezTo>
                    <a:cubicBezTo>
                      <a:pt x="176242" y="73398"/>
                      <a:pt x="177113" y="74833"/>
                      <a:pt x="178137" y="76625"/>
                    </a:cubicBezTo>
                    <a:close/>
                  </a:path>
                </a:pathLst>
              </a:custGeom>
              <a:solidFill>
                <a:srgbClr val="FFFFFF"/>
              </a:solidFill>
              <a:ln w="5123" cap="flat">
                <a:noFill/>
                <a:prstDash val="solid"/>
                <a:miter/>
              </a:ln>
            </p:spPr>
            <p:txBody>
              <a:bodyPr rtlCol="0" anchor="ctr"/>
              <a:lstStyle/>
              <a:p>
                <a:endParaRPr lang="en-US"/>
              </a:p>
            </p:txBody>
          </p:sp>
          <p:sp>
            <p:nvSpPr>
              <p:cNvPr id="90" name="Graphic 472">
                <a:extLst>
                  <a:ext uri="{FF2B5EF4-FFF2-40B4-BE49-F238E27FC236}">
                    <a16:creationId xmlns:a16="http://schemas.microsoft.com/office/drawing/2014/main" id="{6DCAC449-9CD7-5744-A11C-8EB4BD595316}"/>
                  </a:ext>
                </a:extLst>
              </p:cNvPr>
              <p:cNvSpPr/>
              <p:nvPr/>
            </p:nvSpPr>
            <p:spPr>
              <a:xfrm>
                <a:off x="1236975" y="2461785"/>
                <a:ext cx="2612" cy="4354"/>
              </a:xfrm>
              <a:custGeom>
                <a:avLst/>
                <a:gdLst>
                  <a:gd name="connsiteX0" fmla="*/ 0 w 2612"/>
                  <a:gd name="connsiteY0" fmla="*/ 0 h 4354"/>
                  <a:gd name="connsiteX1" fmla="*/ 2613 w 2612"/>
                  <a:gd name="connsiteY1" fmla="*/ 4354 h 4354"/>
                  <a:gd name="connsiteX2" fmla="*/ 0 w 2612"/>
                  <a:gd name="connsiteY2" fmla="*/ 0 h 4354"/>
                </a:gdLst>
                <a:ahLst/>
                <a:cxnLst>
                  <a:cxn ang="0">
                    <a:pos x="connsiteX0" y="connsiteY0"/>
                  </a:cxn>
                  <a:cxn ang="0">
                    <a:pos x="connsiteX1" y="connsiteY1"/>
                  </a:cxn>
                  <a:cxn ang="0">
                    <a:pos x="connsiteX2" y="connsiteY2"/>
                  </a:cxn>
                </a:cxnLst>
                <a:rect l="l" t="t" r="r" b="b"/>
                <a:pathLst>
                  <a:path w="2612" h="4354">
                    <a:moveTo>
                      <a:pt x="0" y="0"/>
                    </a:moveTo>
                    <a:cubicBezTo>
                      <a:pt x="871" y="1434"/>
                      <a:pt x="1742" y="2920"/>
                      <a:pt x="2613" y="4354"/>
                    </a:cubicBezTo>
                    <a:cubicBezTo>
                      <a:pt x="1588" y="2613"/>
                      <a:pt x="717" y="1178"/>
                      <a:pt x="0" y="0"/>
                    </a:cubicBezTo>
                    <a:close/>
                  </a:path>
                </a:pathLst>
              </a:custGeom>
              <a:solidFill>
                <a:srgbClr val="FFFFFF"/>
              </a:solidFill>
              <a:ln w="5123" cap="flat">
                <a:noFill/>
                <a:prstDash val="solid"/>
                <a:miter/>
              </a:ln>
            </p:spPr>
            <p:txBody>
              <a:bodyPr rtlCol="0" anchor="ctr"/>
              <a:lstStyle/>
              <a:p>
                <a:endParaRPr lang="en-US"/>
              </a:p>
            </p:txBody>
          </p:sp>
          <p:sp>
            <p:nvSpPr>
              <p:cNvPr id="91" name="Graphic 472">
                <a:extLst>
                  <a:ext uri="{FF2B5EF4-FFF2-40B4-BE49-F238E27FC236}">
                    <a16:creationId xmlns:a16="http://schemas.microsoft.com/office/drawing/2014/main" id="{EF8D26C6-1600-D145-86CF-D0B3A0857C95}"/>
                  </a:ext>
                </a:extLst>
              </p:cNvPr>
              <p:cNvSpPr/>
              <p:nvPr/>
            </p:nvSpPr>
            <p:spPr>
              <a:xfrm>
                <a:off x="1276420" y="2495799"/>
                <a:ext cx="3595" cy="1706"/>
              </a:xfrm>
              <a:custGeom>
                <a:avLst/>
                <a:gdLst>
                  <a:gd name="connsiteX0" fmla="*/ 0 w 3595"/>
                  <a:gd name="connsiteY0" fmla="*/ 0 h 1706"/>
                  <a:gd name="connsiteX1" fmla="*/ 3586 w 3595"/>
                  <a:gd name="connsiteY1" fmla="*/ 1691 h 1706"/>
                  <a:gd name="connsiteX2" fmla="*/ 0 w 3595"/>
                  <a:gd name="connsiteY2" fmla="*/ 0 h 1706"/>
                </a:gdLst>
                <a:ahLst/>
                <a:cxnLst>
                  <a:cxn ang="0">
                    <a:pos x="connsiteX0" y="connsiteY0"/>
                  </a:cxn>
                  <a:cxn ang="0">
                    <a:pos x="connsiteX1" y="connsiteY1"/>
                  </a:cxn>
                  <a:cxn ang="0">
                    <a:pos x="connsiteX2" y="connsiteY2"/>
                  </a:cxn>
                </a:cxnLst>
                <a:rect l="l" t="t" r="r" b="b"/>
                <a:pathLst>
                  <a:path w="3595" h="1706">
                    <a:moveTo>
                      <a:pt x="0" y="0"/>
                    </a:moveTo>
                    <a:cubicBezTo>
                      <a:pt x="1537" y="820"/>
                      <a:pt x="3432" y="1844"/>
                      <a:pt x="3586" y="1691"/>
                    </a:cubicBezTo>
                    <a:cubicBezTo>
                      <a:pt x="3740" y="1588"/>
                      <a:pt x="2049" y="871"/>
                      <a:pt x="0" y="0"/>
                    </a:cubicBezTo>
                    <a:close/>
                  </a:path>
                </a:pathLst>
              </a:custGeom>
              <a:solidFill>
                <a:srgbClr val="FFFFFF"/>
              </a:solidFill>
              <a:ln w="5123" cap="flat">
                <a:noFill/>
                <a:prstDash val="solid"/>
                <a:miter/>
              </a:ln>
            </p:spPr>
            <p:txBody>
              <a:bodyPr rtlCol="0" anchor="ctr"/>
              <a:lstStyle/>
              <a:p>
                <a:endParaRPr lang="en-US"/>
              </a:p>
            </p:txBody>
          </p:sp>
          <p:sp>
            <p:nvSpPr>
              <p:cNvPr id="92" name="Graphic 472">
                <a:extLst>
                  <a:ext uri="{FF2B5EF4-FFF2-40B4-BE49-F238E27FC236}">
                    <a16:creationId xmlns:a16="http://schemas.microsoft.com/office/drawing/2014/main" id="{C00A73C9-81AF-2840-A005-DE2530E3D1BD}"/>
                  </a:ext>
                </a:extLst>
              </p:cNvPr>
              <p:cNvSpPr/>
              <p:nvPr/>
            </p:nvSpPr>
            <p:spPr>
              <a:xfrm>
                <a:off x="885303" y="2377619"/>
                <a:ext cx="2884176" cy="17826"/>
              </a:xfrm>
              <a:custGeom>
                <a:avLst/>
                <a:gdLst>
                  <a:gd name="connsiteX0" fmla="*/ 2881871 w 2884176"/>
                  <a:gd name="connsiteY0" fmla="*/ 8350 h 17826"/>
                  <a:gd name="connsiteX1" fmla="*/ 2722556 w 2884176"/>
                  <a:gd name="connsiteY1" fmla="*/ 8299 h 17826"/>
                  <a:gd name="connsiteX2" fmla="*/ 2340813 w 2884176"/>
                  <a:gd name="connsiteY2" fmla="*/ 7786 h 17826"/>
                  <a:gd name="connsiteX3" fmla="*/ 1875672 w 2884176"/>
                  <a:gd name="connsiteY3" fmla="*/ 9016 h 17826"/>
                  <a:gd name="connsiteX4" fmla="*/ 1391117 w 2884176"/>
                  <a:gd name="connsiteY4" fmla="*/ 5737 h 17826"/>
                  <a:gd name="connsiteX5" fmla="*/ 972440 w 2884176"/>
                  <a:gd name="connsiteY5" fmla="*/ 6250 h 17826"/>
                  <a:gd name="connsiteX6" fmla="*/ 545720 w 2884176"/>
                  <a:gd name="connsiteY6" fmla="*/ 3432 h 17826"/>
                  <a:gd name="connsiteX7" fmla="*/ 354797 w 2884176"/>
                  <a:gd name="connsiteY7" fmla="*/ 1588 h 17826"/>
                  <a:gd name="connsiteX8" fmla="*/ 6916 w 2884176"/>
                  <a:gd name="connsiteY8" fmla="*/ 0 h 17826"/>
                  <a:gd name="connsiteX9" fmla="*/ 0 w 2884176"/>
                  <a:gd name="connsiteY9" fmla="*/ 10194 h 17826"/>
                  <a:gd name="connsiteX10" fmla="*/ 18083 w 2884176"/>
                  <a:gd name="connsiteY10" fmla="*/ 10245 h 17826"/>
                  <a:gd name="connsiteX11" fmla="*/ 53430 w 2884176"/>
                  <a:gd name="connsiteY11" fmla="*/ 10348 h 17826"/>
                  <a:gd name="connsiteX12" fmla="*/ 61062 w 2884176"/>
                  <a:gd name="connsiteY12" fmla="*/ 10348 h 17826"/>
                  <a:gd name="connsiteX13" fmla="*/ 65775 w 2884176"/>
                  <a:gd name="connsiteY13" fmla="*/ 10348 h 17826"/>
                  <a:gd name="connsiteX14" fmla="*/ 106859 w 2884176"/>
                  <a:gd name="connsiteY14" fmla="*/ 10450 h 17826"/>
                  <a:gd name="connsiteX15" fmla="*/ 311869 w 2884176"/>
                  <a:gd name="connsiteY15" fmla="*/ 11167 h 17826"/>
                  <a:gd name="connsiteX16" fmla="*/ 311869 w 2884176"/>
                  <a:gd name="connsiteY16" fmla="*/ 11167 h 17826"/>
                  <a:gd name="connsiteX17" fmla="*/ 326110 w 2884176"/>
                  <a:gd name="connsiteY17" fmla="*/ 11270 h 17826"/>
                  <a:gd name="connsiteX18" fmla="*/ 326776 w 2884176"/>
                  <a:gd name="connsiteY18" fmla="*/ 11270 h 17826"/>
                  <a:gd name="connsiteX19" fmla="*/ 330926 w 2884176"/>
                  <a:gd name="connsiteY19" fmla="*/ 11321 h 17826"/>
                  <a:gd name="connsiteX20" fmla="*/ 331233 w 2884176"/>
                  <a:gd name="connsiteY20" fmla="*/ 11321 h 17826"/>
                  <a:gd name="connsiteX21" fmla="*/ 335075 w 2884176"/>
                  <a:gd name="connsiteY21" fmla="*/ 11372 h 17826"/>
                  <a:gd name="connsiteX22" fmla="*/ 335843 w 2884176"/>
                  <a:gd name="connsiteY22" fmla="*/ 11372 h 17826"/>
                  <a:gd name="connsiteX23" fmla="*/ 339890 w 2884176"/>
                  <a:gd name="connsiteY23" fmla="*/ 11423 h 17826"/>
                  <a:gd name="connsiteX24" fmla="*/ 340864 w 2884176"/>
                  <a:gd name="connsiteY24" fmla="*/ 11423 h 17826"/>
                  <a:gd name="connsiteX25" fmla="*/ 344450 w 2884176"/>
                  <a:gd name="connsiteY25" fmla="*/ 11475 h 17826"/>
                  <a:gd name="connsiteX26" fmla="*/ 344911 w 2884176"/>
                  <a:gd name="connsiteY26" fmla="*/ 11475 h 17826"/>
                  <a:gd name="connsiteX27" fmla="*/ 348343 w 2884176"/>
                  <a:gd name="connsiteY27" fmla="*/ 11526 h 17826"/>
                  <a:gd name="connsiteX28" fmla="*/ 349521 w 2884176"/>
                  <a:gd name="connsiteY28" fmla="*/ 11526 h 17826"/>
                  <a:gd name="connsiteX29" fmla="*/ 352543 w 2884176"/>
                  <a:gd name="connsiteY29" fmla="*/ 11577 h 17826"/>
                  <a:gd name="connsiteX30" fmla="*/ 353466 w 2884176"/>
                  <a:gd name="connsiteY30" fmla="*/ 11577 h 17826"/>
                  <a:gd name="connsiteX31" fmla="*/ 357256 w 2884176"/>
                  <a:gd name="connsiteY31" fmla="*/ 11628 h 17826"/>
                  <a:gd name="connsiteX32" fmla="*/ 358178 w 2884176"/>
                  <a:gd name="connsiteY32" fmla="*/ 11628 h 17826"/>
                  <a:gd name="connsiteX33" fmla="*/ 361098 w 2884176"/>
                  <a:gd name="connsiteY33" fmla="*/ 11680 h 17826"/>
                  <a:gd name="connsiteX34" fmla="*/ 362174 w 2884176"/>
                  <a:gd name="connsiteY34" fmla="*/ 11680 h 17826"/>
                  <a:gd name="connsiteX35" fmla="*/ 364531 w 2884176"/>
                  <a:gd name="connsiteY35" fmla="*/ 11680 h 17826"/>
                  <a:gd name="connsiteX36" fmla="*/ 366119 w 2884176"/>
                  <a:gd name="connsiteY36" fmla="*/ 11680 h 17826"/>
                  <a:gd name="connsiteX37" fmla="*/ 368629 w 2884176"/>
                  <a:gd name="connsiteY37" fmla="*/ 11731 h 17826"/>
                  <a:gd name="connsiteX38" fmla="*/ 370217 w 2884176"/>
                  <a:gd name="connsiteY38" fmla="*/ 11731 h 17826"/>
                  <a:gd name="connsiteX39" fmla="*/ 372932 w 2884176"/>
                  <a:gd name="connsiteY39" fmla="*/ 11782 h 17826"/>
                  <a:gd name="connsiteX40" fmla="*/ 374212 w 2884176"/>
                  <a:gd name="connsiteY40" fmla="*/ 11782 h 17826"/>
                  <a:gd name="connsiteX41" fmla="*/ 376159 w 2884176"/>
                  <a:gd name="connsiteY41" fmla="*/ 11782 h 17826"/>
                  <a:gd name="connsiteX42" fmla="*/ 377798 w 2884176"/>
                  <a:gd name="connsiteY42" fmla="*/ 11782 h 17826"/>
                  <a:gd name="connsiteX43" fmla="*/ 379642 w 2884176"/>
                  <a:gd name="connsiteY43" fmla="*/ 11782 h 17826"/>
                  <a:gd name="connsiteX44" fmla="*/ 380923 w 2884176"/>
                  <a:gd name="connsiteY44" fmla="*/ 11782 h 17826"/>
                  <a:gd name="connsiteX45" fmla="*/ 383331 w 2884176"/>
                  <a:gd name="connsiteY45" fmla="*/ 11833 h 17826"/>
                  <a:gd name="connsiteX46" fmla="*/ 385124 w 2884176"/>
                  <a:gd name="connsiteY46" fmla="*/ 11833 h 17826"/>
                  <a:gd name="connsiteX47" fmla="*/ 387019 w 2884176"/>
                  <a:gd name="connsiteY47" fmla="*/ 11885 h 17826"/>
                  <a:gd name="connsiteX48" fmla="*/ 388300 w 2884176"/>
                  <a:gd name="connsiteY48" fmla="*/ 11885 h 17826"/>
                  <a:gd name="connsiteX49" fmla="*/ 389939 w 2884176"/>
                  <a:gd name="connsiteY49" fmla="*/ 11885 h 17826"/>
                  <a:gd name="connsiteX50" fmla="*/ 391322 w 2884176"/>
                  <a:gd name="connsiteY50" fmla="*/ 11885 h 17826"/>
                  <a:gd name="connsiteX51" fmla="*/ 392961 w 2884176"/>
                  <a:gd name="connsiteY51" fmla="*/ 11936 h 17826"/>
                  <a:gd name="connsiteX52" fmla="*/ 394088 w 2884176"/>
                  <a:gd name="connsiteY52" fmla="*/ 11936 h 17826"/>
                  <a:gd name="connsiteX53" fmla="*/ 396650 w 2884176"/>
                  <a:gd name="connsiteY53" fmla="*/ 11987 h 17826"/>
                  <a:gd name="connsiteX54" fmla="*/ 397572 w 2884176"/>
                  <a:gd name="connsiteY54" fmla="*/ 11987 h 17826"/>
                  <a:gd name="connsiteX55" fmla="*/ 399262 w 2884176"/>
                  <a:gd name="connsiteY55" fmla="*/ 12038 h 17826"/>
                  <a:gd name="connsiteX56" fmla="*/ 400338 w 2884176"/>
                  <a:gd name="connsiteY56" fmla="*/ 12038 h 17826"/>
                  <a:gd name="connsiteX57" fmla="*/ 401824 w 2884176"/>
                  <a:gd name="connsiteY57" fmla="*/ 12089 h 17826"/>
                  <a:gd name="connsiteX58" fmla="*/ 402848 w 2884176"/>
                  <a:gd name="connsiteY58" fmla="*/ 12089 h 17826"/>
                  <a:gd name="connsiteX59" fmla="*/ 404436 w 2884176"/>
                  <a:gd name="connsiteY59" fmla="*/ 12141 h 17826"/>
                  <a:gd name="connsiteX60" fmla="*/ 405153 w 2884176"/>
                  <a:gd name="connsiteY60" fmla="*/ 12141 h 17826"/>
                  <a:gd name="connsiteX61" fmla="*/ 407356 w 2884176"/>
                  <a:gd name="connsiteY61" fmla="*/ 12192 h 17826"/>
                  <a:gd name="connsiteX62" fmla="*/ 408022 w 2884176"/>
                  <a:gd name="connsiteY62" fmla="*/ 12192 h 17826"/>
                  <a:gd name="connsiteX63" fmla="*/ 409457 w 2884176"/>
                  <a:gd name="connsiteY63" fmla="*/ 12243 h 17826"/>
                  <a:gd name="connsiteX64" fmla="*/ 410327 w 2884176"/>
                  <a:gd name="connsiteY64" fmla="*/ 12243 h 17826"/>
                  <a:gd name="connsiteX65" fmla="*/ 411506 w 2884176"/>
                  <a:gd name="connsiteY65" fmla="*/ 12294 h 17826"/>
                  <a:gd name="connsiteX66" fmla="*/ 412274 w 2884176"/>
                  <a:gd name="connsiteY66" fmla="*/ 12294 h 17826"/>
                  <a:gd name="connsiteX67" fmla="*/ 413760 w 2884176"/>
                  <a:gd name="connsiteY67" fmla="*/ 12346 h 17826"/>
                  <a:gd name="connsiteX68" fmla="*/ 414118 w 2884176"/>
                  <a:gd name="connsiteY68" fmla="*/ 12346 h 17826"/>
                  <a:gd name="connsiteX69" fmla="*/ 415809 w 2884176"/>
                  <a:gd name="connsiteY69" fmla="*/ 12397 h 17826"/>
                  <a:gd name="connsiteX70" fmla="*/ 416270 w 2884176"/>
                  <a:gd name="connsiteY70" fmla="*/ 12397 h 17826"/>
                  <a:gd name="connsiteX71" fmla="*/ 417345 w 2884176"/>
                  <a:gd name="connsiteY71" fmla="*/ 12448 h 17826"/>
                  <a:gd name="connsiteX72" fmla="*/ 417909 w 2884176"/>
                  <a:gd name="connsiteY72" fmla="*/ 12448 h 17826"/>
                  <a:gd name="connsiteX73" fmla="*/ 418831 w 2884176"/>
                  <a:gd name="connsiteY73" fmla="*/ 12499 h 17826"/>
                  <a:gd name="connsiteX74" fmla="*/ 419292 w 2884176"/>
                  <a:gd name="connsiteY74" fmla="*/ 12499 h 17826"/>
                  <a:gd name="connsiteX75" fmla="*/ 420522 w 2884176"/>
                  <a:gd name="connsiteY75" fmla="*/ 12550 h 17826"/>
                  <a:gd name="connsiteX76" fmla="*/ 595871 w 2884176"/>
                  <a:gd name="connsiteY76" fmla="*/ 11936 h 17826"/>
                  <a:gd name="connsiteX77" fmla="*/ 620921 w 2884176"/>
                  <a:gd name="connsiteY77" fmla="*/ 12243 h 17826"/>
                  <a:gd name="connsiteX78" fmla="*/ 653399 w 2884176"/>
                  <a:gd name="connsiteY78" fmla="*/ 12653 h 17826"/>
                  <a:gd name="connsiteX79" fmla="*/ 669638 w 2884176"/>
                  <a:gd name="connsiteY79" fmla="*/ 12704 h 17826"/>
                  <a:gd name="connsiteX80" fmla="*/ 685928 w 2884176"/>
                  <a:gd name="connsiteY80" fmla="*/ 12704 h 17826"/>
                  <a:gd name="connsiteX81" fmla="*/ 750884 w 2884176"/>
                  <a:gd name="connsiteY81" fmla="*/ 12807 h 17826"/>
                  <a:gd name="connsiteX82" fmla="*/ 758875 w 2884176"/>
                  <a:gd name="connsiteY82" fmla="*/ 12909 h 17826"/>
                  <a:gd name="connsiteX83" fmla="*/ 770145 w 2884176"/>
                  <a:gd name="connsiteY83" fmla="*/ 13063 h 17826"/>
                  <a:gd name="connsiteX84" fmla="*/ 782696 w 2884176"/>
                  <a:gd name="connsiteY84" fmla="*/ 13216 h 17826"/>
                  <a:gd name="connsiteX85" fmla="*/ 788023 w 2884176"/>
                  <a:gd name="connsiteY85" fmla="*/ 13268 h 17826"/>
                  <a:gd name="connsiteX86" fmla="*/ 823472 w 2884176"/>
                  <a:gd name="connsiteY86" fmla="*/ 13677 h 17826"/>
                  <a:gd name="connsiteX87" fmla="*/ 846319 w 2884176"/>
                  <a:gd name="connsiteY87" fmla="*/ 13934 h 17826"/>
                  <a:gd name="connsiteX88" fmla="*/ 853081 w 2884176"/>
                  <a:gd name="connsiteY88" fmla="*/ 14036 h 17826"/>
                  <a:gd name="connsiteX89" fmla="*/ 870345 w 2884176"/>
                  <a:gd name="connsiteY89" fmla="*/ 14241 h 17826"/>
                  <a:gd name="connsiteX90" fmla="*/ 884484 w 2884176"/>
                  <a:gd name="connsiteY90" fmla="*/ 14395 h 17826"/>
                  <a:gd name="connsiteX91" fmla="*/ 920496 w 2884176"/>
                  <a:gd name="connsiteY91" fmla="*/ 14804 h 17826"/>
                  <a:gd name="connsiteX92" fmla="*/ 934993 w 2884176"/>
                  <a:gd name="connsiteY92" fmla="*/ 14958 h 17826"/>
                  <a:gd name="connsiteX93" fmla="*/ 967369 w 2884176"/>
                  <a:gd name="connsiteY93" fmla="*/ 15317 h 17826"/>
                  <a:gd name="connsiteX94" fmla="*/ 974438 w 2884176"/>
                  <a:gd name="connsiteY94" fmla="*/ 15368 h 17826"/>
                  <a:gd name="connsiteX95" fmla="*/ 981456 w 2884176"/>
                  <a:gd name="connsiteY95" fmla="*/ 15419 h 17826"/>
                  <a:gd name="connsiteX96" fmla="*/ 1008811 w 2884176"/>
                  <a:gd name="connsiteY96" fmla="*/ 15675 h 17826"/>
                  <a:gd name="connsiteX97" fmla="*/ 1015419 w 2884176"/>
                  <a:gd name="connsiteY97" fmla="*/ 15727 h 17826"/>
                  <a:gd name="connsiteX98" fmla="*/ 1034578 w 2884176"/>
                  <a:gd name="connsiteY98" fmla="*/ 15880 h 17826"/>
                  <a:gd name="connsiteX99" fmla="*/ 1040726 w 2884176"/>
                  <a:gd name="connsiteY99" fmla="*/ 15931 h 17826"/>
                  <a:gd name="connsiteX100" fmla="*/ 1052559 w 2884176"/>
                  <a:gd name="connsiteY100" fmla="*/ 16034 h 17826"/>
                  <a:gd name="connsiteX101" fmla="*/ 1058245 w 2884176"/>
                  <a:gd name="connsiteY101" fmla="*/ 16085 h 17826"/>
                  <a:gd name="connsiteX102" fmla="*/ 1066441 w 2884176"/>
                  <a:gd name="connsiteY102" fmla="*/ 16136 h 17826"/>
                  <a:gd name="connsiteX103" fmla="*/ 1111060 w 2884176"/>
                  <a:gd name="connsiteY103" fmla="*/ 16341 h 17826"/>
                  <a:gd name="connsiteX104" fmla="*/ 1113570 w 2884176"/>
                  <a:gd name="connsiteY104" fmla="*/ 16341 h 17826"/>
                  <a:gd name="connsiteX105" fmla="*/ 1118437 w 2884176"/>
                  <a:gd name="connsiteY105" fmla="*/ 16341 h 17826"/>
                  <a:gd name="connsiteX106" fmla="*/ 1119820 w 2884176"/>
                  <a:gd name="connsiteY106" fmla="*/ 16341 h 17826"/>
                  <a:gd name="connsiteX107" fmla="*/ 1147892 w 2884176"/>
                  <a:gd name="connsiteY107" fmla="*/ 16136 h 17826"/>
                  <a:gd name="connsiteX108" fmla="*/ 1174940 w 2884176"/>
                  <a:gd name="connsiteY108" fmla="*/ 15983 h 17826"/>
                  <a:gd name="connsiteX109" fmla="*/ 1178475 w 2884176"/>
                  <a:gd name="connsiteY109" fmla="*/ 15983 h 17826"/>
                  <a:gd name="connsiteX110" fmla="*/ 1197377 w 2884176"/>
                  <a:gd name="connsiteY110" fmla="*/ 15880 h 17826"/>
                  <a:gd name="connsiteX111" fmla="*/ 1209518 w 2884176"/>
                  <a:gd name="connsiteY111" fmla="*/ 15829 h 17826"/>
                  <a:gd name="connsiteX112" fmla="*/ 1213360 w 2884176"/>
                  <a:gd name="connsiteY112" fmla="*/ 15829 h 17826"/>
                  <a:gd name="connsiteX113" fmla="*/ 1229138 w 2884176"/>
                  <a:gd name="connsiteY113" fmla="*/ 15727 h 17826"/>
                  <a:gd name="connsiteX114" fmla="*/ 1237283 w 2884176"/>
                  <a:gd name="connsiteY114" fmla="*/ 15675 h 17826"/>
                  <a:gd name="connsiteX115" fmla="*/ 1245582 w 2884176"/>
                  <a:gd name="connsiteY115" fmla="*/ 15624 h 17826"/>
                  <a:gd name="connsiteX116" fmla="*/ 1275754 w 2884176"/>
                  <a:gd name="connsiteY116" fmla="*/ 15470 h 17826"/>
                  <a:gd name="connsiteX117" fmla="*/ 1289125 w 2884176"/>
                  <a:gd name="connsiteY117" fmla="*/ 15419 h 17826"/>
                  <a:gd name="connsiteX118" fmla="*/ 1298141 w 2884176"/>
                  <a:gd name="connsiteY118" fmla="*/ 15368 h 17826"/>
                  <a:gd name="connsiteX119" fmla="*/ 1320937 w 2884176"/>
                  <a:gd name="connsiteY119" fmla="*/ 15266 h 17826"/>
                  <a:gd name="connsiteX120" fmla="*/ 1330158 w 2884176"/>
                  <a:gd name="connsiteY120" fmla="*/ 15214 h 17826"/>
                  <a:gd name="connsiteX121" fmla="*/ 1339378 w 2884176"/>
                  <a:gd name="connsiteY121" fmla="*/ 15163 h 17826"/>
                  <a:gd name="connsiteX122" fmla="*/ 1348650 w 2884176"/>
                  <a:gd name="connsiteY122" fmla="*/ 15112 h 17826"/>
                  <a:gd name="connsiteX123" fmla="*/ 1357922 w 2884176"/>
                  <a:gd name="connsiteY123" fmla="*/ 15061 h 17826"/>
                  <a:gd name="connsiteX124" fmla="*/ 1371754 w 2884176"/>
                  <a:gd name="connsiteY124" fmla="*/ 15009 h 17826"/>
                  <a:gd name="connsiteX125" fmla="*/ 1399211 w 2884176"/>
                  <a:gd name="connsiteY125" fmla="*/ 14907 h 17826"/>
                  <a:gd name="connsiteX126" fmla="*/ 1408227 w 2884176"/>
                  <a:gd name="connsiteY126" fmla="*/ 14856 h 17826"/>
                  <a:gd name="connsiteX127" fmla="*/ 1421597 w 2884176"/>
                  <a:gd name="connsiteY127" fmla="*/ 14804 h 17826"/>
                  <a:gd name="connsiteX128" fmla="*/ 1430408 w 2884176"/>
                  <a:gd name="connsiteY128" fmla="*/ 14753 h 17826"/>
                  <a:gd name="connsiteX129" fmla="*/ 1439066 w 2884176"/>
                  <a:gd name="connsiteY129" fmla="*/ 14753 h 17826"/>
                  <a:gd name="connsiteX130" fmla="*/ 1447621 w 2884176"/>
                  <a:gd name="connsiteY130" fmla="*/ 14753 h 17826"/>
                  <a:gd name="connsiteX131" fmla="*/ 1476359 w 2884176"/>
                  <a:gd name="connsiteY131" fmla="*/ 14702 h 17826"/>
                  <a:gd name="connsiteX132" fmla="*/ 1476359 w 2884176"/>
                  <a:gd name="connsiteY132" fmla="*/ 14702 h 17826"/>
                  <a:gd name="connsiteX133" fmla="*/ 1484197 w 2884176"/>
                  <a:gd name="connsiteY133" fmla="*/ 14702 h 17826"/>
                  <a:gd name="connsiteX134" fmla="*/ 1498335 w 2884176"/>
                  <a:gd name="connsiteY134" fmla="*/ 14702 h 17826"/>
                  <a:gd name="connsiteX135" fmla="*/ 1511654 w 2884176"/>
                  <a:gd name="connsiteY135" fmla="*/ 14702 h 17826"/>
                  <a:gd name="connsiteX136" fmla="*/ 1534245 w 2884176"/>
                  <a:gd name="connsiteY136" fmla="*/ 14702 h 17826"/>
                  <a:gd name="connsiteX137" fmla="*/ 1570514 w 2884176"/>
                  <a:gd name="connsiteY137" fmla="*/ 14907 h 17826"/>
                  <a:gd name="connsiteX138" fmla="*/ 1657139 w 2884176"/>
                  <a:gd name="connsiteY138" fmla="*/ 16239 h 17826"/>
                  <a:gd name="connsiteX139" fmla="*/ 1801496 w 2884176"/>
                  <a:gd name="connsiteY139" fmla="*/ 17673 h 17826"/>
                  <a:gd name="connsiteX140" fmla="*/ 2095026 w 2884176"/>
                  <a:gd name="connsiteY140" fmla="*/ 17468 h 17826"/>
                  <a:gd name="connsiteX141" fmla="*/ 2095180 w 2884176"/>
                  <a:gd name="connsiteY141" fmla="*/ 17468 h 17826"/>
                  <a:gd name="connsiteX142" fmla="*/ 2346960 w 2884176"/>
                  <a:gd name="connsiteY142" fmla="*/ 16854 h 17826"/>
                  <a:gd name="connsiteX143" fmla="*/ 2346960 w 2884176"/>
                  <a:gd name="connsiteY143" fmla="*/ 16854 h 17826"/>
                  <a:gd name="connsiteX144" fmla="*/ 2444240 w 2884176"/>
                  <a:gd name="connsiteY144" fmla="*/ 16802 h 17826"/>
                  <a:gd name="connsiteX145" fmla="*/ 2446596 w 2884176"/>
                  <a:gd name="connsiteY145" fmla="*/ 16802 h 17826"/>
                  <a:gd name="connsiteX146" fmla="*/ 2575381 w 2884176"/>
                  <a:gd name="connsiteY146" fmla="*/ 16751 h 17826"/>
                  <a:gd name="connsiteX147" fmla="*/ 2575381 w 2884176"/>
                  <a:gd name="connsiteY147" fmla="*/ 16751 h 17826"/>
                  <a:gd name="connsiteX148" fmla="*/ 2722658 w 2884176"/>
                  <a:gd name="connsiteY148" fmla="*/ 17212 h 17826"/>
                  <a:gd name="connsiteX149" fmla="*/ 2884177 w 2884176"/>
                  <a:gd name="connsiteY149" fmla="*/ 17827 h 17826"/>
                  <a:gd name="connsiteX150" fmla="*/ 2881871 w 2884176"/>
                  <a:gd name="connsiteY150" fmla="*/ 8350 h 1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2884176" h="17826">
                    <a:moveTo>
                      <a:pt x="2881871" y="8350"/>
                    </a:moveTo>
                    <a:cubicBezTo>
                      <a:pt x="2793402" y="8094"/>
                      <a:pt x="2731828" y="8043"/>
                      <a:pt x="2722556" y="8299"/>
                    </a:cubicBezTo>
                    <a:cubicBezTo>
                      <a:pt x="2667538" y="9733"/>
                      <a:pt x="2413043" y="9477"/>
                      <a:pt x="2340813" y="7786"/>
                    </a:cubicBezTo>
                    <a:cubicBezTo>
                      <a:pt x="2282568" y="6403"/>
                      <a:pt x="1972440" y="8811"/>
                      <a:pt x="1875672" y="9016"/>
                    </a:cubicBezTo>
                    <a:cubicBezTo>
                      <a:pt x="1796015" y="9170"/>
                      <a:pt x="1472978" y="5686"/>
                      <a:pt x="1391117" y="5737"/>
                    </a:cubicBezTo>
                    <a:cubicBezTo>
                      <a:pt x="1299677" y="5840"/>
                      <a:pt x="1020542" y="10040"/>
                      <a:pt x="972440" y="6250"/>
                    </a:cubicBezTo>
                    <a:cubicBezTo>
                      <a:pt x="953281" y="4713"/>
                      <a:pt x="630757" y="2408"/>
                      <a:pt x="545720" y="3432"/>
                    </a:cubicBezTo>
                    <a:cubicBezTo>
                      <a:pt x="482045" y="4200"/>
                      <a:pt x="418421" y="3637"/>
                      <a:pt x="354797" y="1588"/>
                    </a:cubicBezTo>
                    <a:cubicBezTo>
                      <a:pt x="344655" y="1281"/>
                      <a:pt x="189540" y="615"/>
                      <a:pt x="6916" y="0"/>
                    </a:cubicBezTo>
                    <a:cubicBezTo>
                      <a:pt x="4662" y="3483"/>
                      <a:pt x="2408" y="6916"/>
                      <a:pt x="0" y="10194"/>
                    </a:cubicBezTo>
                    <a:cubicBezTo>
                      <a:pt x="6045" y="10194"/>
                      <a:pt x="12089" y="10245"/>
                      <a:pt x="18083" y="10245"/>
                    </a:cubicBezTo>
                    <a:cubicBezTo>
                      <a:pt x="30019" y="10296"/>
                      <a:pt x="41801" y="10296"/>
                      <a:pt x="53430" y="10348"/>
                    </a:cubicBezTo>
                    <a:cubicBezTo>
                      <a:pt x="55991" y="10348"/>
                      <a:pt x="58501" y="10348"/>
                      <a:pt x="61062" y="10348"/>
                    </a:cubicBezTo>
                    <a:cubicBezTo>
                      <a:pt x="62650" y="10348"/>
                      <a:pt x="64187" y="10348"/>
                      <a:pt x="65775" y="10348"/>
                    </a:cubicBezTo>
                    <a:cubicBezTo>
                      <a:pt x="79811" y="10399"/>
                      <a:pt x="93489" y="10450"/>
                      <a:pt x="106859" y="10450"/>
                    </a:cubicBezTo>
                    <a:cubicBezTo>
                      <a:pt x="202500" y="10758"/>
                      <a:pt x="279238" y="11014"/>
                      <a:pt x="311869" y="11167"/>
                    </a:cubicBezTo>
                    <a:cubicBezTo>
                      <a:pt x="311869" y="11167"/>
                      <a:pt x="311869" y="11167"/>
                      <a:pt x="311869" y="11167"/>
                    </a:cubicBezTo>
                    <a:cubicBezTo>
                      <a:pt x="316685" y="11219"/>
                      <a:pt x="321449" y="11219"/>
                      <a:pt x="326110" y="11270"/>
                    </a:cubicBezTo>
                    <a:cubicBezTo>
                      <a:pt x="326315" y="11270"/>
                      <a:pt x="326520" y="11270"/>
                      <a:pt x="326776" y="11270"/>
                    </a:cubicBezTo>
                    <a:cubicBezTo>
                      <a:pt x="328159" y="11270"/>
                      <a:pt x="329543" y="11270"/>
                      <a:pt x="330926" y="11321"/>
                    </a:cubicBezTo>
                    <a:cubicBezTo>
                      <a:pt x="331028" y="11321"/>
                      <a:pt x="331131" y="11321"/>
                      <a:pt x="331233" y="11321"/>
                    </a:cubicBezTo>
                    <a:cubicBezTo>
                      <a:pt x="332514" y="11321"/>
                      <a:pt x="333794" y="11321"/>
                      <a:pt x="335075" y="11372"/>
                    </a:cubicBezTo>
                    <a:cubicBezTo>
                      <a:pt x="335331" y="11372"/>
                      <a:pt x="335587" y="11372"/>
                      <a:pt x="335843" y="11372"/>
                    </a:cubicBezTo>
                    <a:cubicBezTo>
                      <a:pt x="337227" y="11372"/>
                      <a:pt x="338559" y="11372"/>
                      <a:pt x="339890" y="11423"/>
                    </a:cubicBezTo>
                    <a:cubicBezTo>
                      <a:pt x="340198" y="11423"/>
                      <a:pt x="340556" y="11423"/>
                      <a:pt x="340864" y="11423"/>
                    </a:cubicBezTo>
                    <a:cubicBezTo>
                      <a:pt x="342042" y="11423"/>
                      <a:pt x="343271" y="11423"/>
                      <a:pt x="344450" y="11475"/>
                    </a:cubicBezTo>
                    <a:cubicBezTo>
                      <a:pt x="344603" y="11475"/>
                      <a:pt x="344757" y="11475"/>
                      <a:pt x="344911" y="11475"/>
                    </a:cubicBezTo>
                    <a:cubicBezTo>
                      <a:pt x="346038" y="11475"/>
                      <a:pt x="347216" y="11475"/>
                      <a:pt x="348343" y="11526"/>
                    </a:cubicBezTo>
                    <a:cubicBezTo>
                      <a:pt x="348753" y="11526"/>
                      <a:pt x="349162" y="11526"/>
                      <a:pt x="349521" y="11526"/>
                    </a:cubicBezTo>
                    <a:cubicBezTo>
                      <a:pt x="350546" y="11526"/>
                      <a:pt x="351519" y="11526"/>
                      <a:pt x="352543" y="11577"/>
                    </a:cubicBezTo>
                    <a:cubicBezTo>
                      <a:pt x="352851" y="11577"/>
                      <a:pt x="353158" y="11577"/>
                      <a:pt x="353466" y="11577"/>
                    </a:cubicBezTo>
                    <a:cubicBezTo>
                      <a:pt x="354746" y="11577"/>
                      <a:pt x="356027" y="11577"/>
                      <a:pt x="357256" y="11628"/>
                    </a:cubicBezTo>
                    <a:cubicBezTo>
                      <a:pt x="357564" y="11628"/>
                      <a:pt x="357871" y="11628"/>
                      <a:pt x="358178" y="11628"/>
                    </a:cubicBezTo>
                    <a:cubicBezTo>
                      <a:pt x="359152" y="11628"/>
                      <a:pt x="360125" y="11628"/>
                      <a:pt x="361098" y="11680"/>
                    </a:cubicBezTo>
                    <a:cubicBezTo>
                      <a:pt x="361457" y="11680"/>
                      <a:pt x="361815" y="11680"/>
                      <a:pt x="362174" y="11680"/>
                    </a:cubicBezTo>
                    <a:cubicBezTo>
                      <a:pt x="362942" y="11680"/>
                      <a:pt x="363711" y="11680"/>
                      <a:pt x="364531" y="11680"/>
                    </a:cubicBezTo>
                    <a:cubicBezTo>
                      <a:pt x="365043" y="11680"/>
                      <a:pt x="365606" y="11680"/>
                      <a:pt x="366119" y="11680"/>
                    </a:cubicBezTo>
                    <a:cubicBezTo>
                      <a:pt x="366938" y="11680"/>
                      <a:pt x="367809" y="11680"/>
                      <a:pt x="368629" y="11731"/>
                    </a:cubicBezTo>
                    <a:cubicBezTo>
                      <a:pt x="369141" y="11731"/>
                      <a:pt x="369704" y="11731"/>
                      <a:pt x="370217" y="11731"/>
                    </a:cubicBezTo>
                    <a:cubicBezTo>
                      <a:pt x="371139" y="11731"/>
                      <a:pt x="372010" y="11731"/>
                      <a:pt x="372932" y="11782"/>
                    </a:cubicBezTo>
                    <a:cubicBezTo>
                      <a:pt x="373342" y="11782"/>
                      <a:pt x="373803" y="11782"/>
                      <a:pt x="374212" y="11782"/>
                    </a:cubicBezTo>
                    <a:cubicBezTo>
                      <a:pt x="374878" y="11782"/>
                      <a:pt x="375493" y="11782"/>
                      <a:pt x="376159" y="11782"/>
                    </a:cubicBezTo>
                    <a:cubicBezTo>
                      <a:pt x="376723" y="11782"/>
                      <a:pt x="377235" y="11782"/>
                      <a:pt x="377798" y="11782"/>
                    </a:cubicBezTo>
                    <a:cubicBezTo>
                      <a:pt x="378413" y="11782"/>
                      <a:pt x="379028" y="11782"/>
                      <a:pt x="379642" y="11782"/>
                    </a:cubicBezTo>
                    <a:cubicBezTo>
                      <a:pt x="380052" y="11782"/>
                      <a:pt x="380462" y="11782"/>
                      <a:pt x="380923" y="11782"/>
                    </a:cubicBezTo>
                    <a:cubicBezTo>
                      <a:pt x="381743" y="11782"/>
                      <a:pt x="382562" y="11782"/>
                      <a:pt x="383331" y="11833"/>
                    </a:cubicBezTo>
                    <a:cubicBezTo>
                      <a:pt x="383946" y="11833"/>
                      <a:pt x="384560" y="11833"/>
                      <a:pt x="385124" y="11833"/>
                    </a:cubicBezTo>
                    <a:cubicBezTo>
                      <a:pt x="385738" y="11833"/>
                      <a:pt x="386404" y="11833"/>
                      <a:pt x="387019" y="11885"/>
                    </a:cubicBezTo>
                    <a:cubicBezTo>
                      <a:pt x="387429" y="11885"/>
                      <a:pt x="387839" y="11885"/>
                      <a:pt x="388300" y="11885"/>
                    </a:cubicBezTo>
                    <a:cubicBezTo>
                      <a:pt x="388863" y="11885"/>
                      <a:pt x="389427" y="11885"/>
                      <a:pt x="389939" y="11885"/>
                    </a:cubicBezTo>
                    <a:cubicBezTo>
                      <a:pt x="390400" y="11885"/>
                      <a:pt x="390861" y="11885"/>
                      <a:pt x="391322" y="11885"/>
                    </a:cubicBezTo>
                    <a:cubicBezTo>
                      <a:pt x="391886" y="11885"/>
                      <a:pt x="392449" y="11885"/>
                      <a:pt x="392961" y="11936"/>
                    </a:cubicBezTo>
                    <a:cubicBezTo>
                      <a:pt x="393320" y="11936"/>
                      <a:pt x="393730" y="11936"/>
                      <a:pt x="394088" y="11936"/>
                    </a:cubicBezTo>
                    <a:cubicBezTo>
                      <a:pt x="394959" y="11936"/>
                      <a:pt x="395830" y="11987"/>
                      <a:pt x="396650" y="11987"/>
                    </a:cubicBezTo>
                    <a:cubicBezTo>
                      <a:pt x="396957" y="11987"/>
                      <a:pt x="397264" y="11987"/>
                      <a:pt x="397572" y="11987"/>
                    </a:cubicBezTo>
                    <a:cubicBezTo>
                      <a:pt x="398135" y="11987"/>
                      <a:pt x="398699" y="11987"/>
                      <a:pt x="399262" y="12038"/>
                    </a:cubicBezTo>
                    <a:cubicBezTo>
                      <a:pt x="399621" y="12038"/>
                      <a:pt x="399980" y="12038"/>
                      <a:pt x="400338" y="12038"/>
                    </a:cubicBezTo>
                    <a:cubicBezTo>
                      <a:pt x="400850" y="12038"/>
                      <a:pt x="401311" y="12038"/>
                      <a:pt x="401824" y="12089"/>
                    </a:cubicBezTo>
                    <a:cubicBezTo>
                      <a:pt x="402182" y="12089"/>
                      <a:pt x="402490" y="12089"/>
                      <a:pt x="402848" y="12089"/>
                    </a:cubicBezTo>
                    <a:cubicBezTo>
                      <a:pt x="403412" y="12089"/>
                      <a:pt x="403924" y="12089"/>
                      <a:pt x="404436" y="12141"/>
                    </a:cubicBezTo>
                    <a:cubicBezTo>
                      <a:pt x="404692" y="12141"/>
                      <a:pt x="404949" y="12141"/>
                      <a:pt x="405153" y="12141"/>
                    </a:cubicBezTo>
                    <a:cubicBezTo>
                      <a:pt x="405922" y="12141"/>
                      <a:pt x="406639" y="12192"/>
                      <a:pt x="407356" y="12192"/>
                    </a:cubicBezTo>
                    <a:cubicBezTo>
                      <a:pt x="407561" y="12192"/>
                      <a:pt x="407766" y="12192"/>
                      <a:pt x="408022" y="12192"/>
                    </a:cubicBezTo>
                    <a:cubicBezTo>
                      <a:pt x="408483" y="12192"/>
                      <a:pt x="408995" y="12192"/>
                      <a:pt x="409457" y="12243"/>
                    </a:cubicBezTo>
                    <a:cubicBezTo>
                      <a:pt x="409764" y="12243"/>
                      <a:pt x="410020" y="12243"/>
                      <a:pt x="410327" y="12243"/>
                    </a:cubicBezTo>
                    <a:cubicBezTo>
                      <a:pt x="410737" y="12243"/>
                      <a:pt x="411147" y="12243"/>
                      <a:pt x="411506" y="12294"/>
                    </a:cubicBezTo>
                    <a:cubicBezTo>
                      <a:pt x="411762" y="12294"/>
                      <a:pt x="412018" y="12294"/>
                      <a:pt x="412274" y="12294"/>
                    </a:cubicBezTo>
                    <a:cubicBezTo>
                      <a:pt x="412786" y="12294"/>
                      <a:pt x="413247" y="12346"/>
                      <a:pt x="413760" y="12346"/>
                    </a:cubicBezTo>
                    <a:cubicBezTo>
                      <a:pt x="413862" y="12346"/>
                      <a:pt x="414016" y="12346"/>
                      <a:pt x="414118" y="12346"/>
                    </a:cubicBezTo>
                    <a:cubicBezTo>
                      <a:pt x="414682" y="12346"/>
                      <a:pt x="415245" y="12397"/>
                      <a:pt x="415809" y="12397"/>
                    </a:cubicBezTo>
                    <a:cubicBezTo>
                      <a:pt x="415962" y="12397"/>
                      <a:pt x="416116" y="12397"/>
                      <a:pt x="416270" y="12397"/>
                    </a:cubicBezTo>
                    <a:cubicBezTo>
                      <a:pt x="416628" y="12397"/>
                      <a:pt x="416987" y="12397"/>
                      <a:pt x="417345" y="12448"/>
                    </a:cubicBezTo>
                    <a:cubicBezTo>
                      <a:pt x="417550" y="12448"/>
                      <a:pt x="417704" y="12448"/>
                      <a:pt x="417909" y="12448"/>
                    </a:cubicBezTo>
                    <a:cubicBezTo>
                      <a:pt x="418216" y="12448"/>
                      <a:pt x="418524" y="12448"/>
                      <a:pt x="418831" y="12499"/>
                    </a:cubicBezTo>
                    <a:cubicBezTo>
                      <a:pt x="418985" y="12499"/>
                      <a:pt x="419138" y="12499"/>
                      <a:pt x="419292" y="12499"/>
                    </a:cubicBezTo>
                    <a:cubicBezTo>
                      <a:pt x="419753" y="12499"/>
                      <a:pt x="420163" y="12550"/>
                      <a:pt x="420522" y="12550"/>
                    </a:cubicBezTo>
                    <a:cubicBezTo>
                      <a:pt x="478971" y="15317"/>
                      <a:pt x="537421" y="11833"/>
                      <a:pt x="595871" y="11936"/>
                    </a:cubicBezTo>
                    <a:cubicBezTo>
                      <a:pt x="604221" y="11936"/>
                      <a:pt x="612571" y="12038"/>
                      <a:pt x="620921" y="12243"/>
                    </a:cubicBezTo>
                    <a:cubicBezTo>
                      <a:pt x="631730" y="12499"/>
                      <a:pt x="642590" y="12602"/>
                      <a:pt x="653399" y="12653"/>
                    </a:cubicBezTo>
                    <a:cubicBezTo>
                      <a:pt x="658829" y="12704"/>
                      <a:pt x="664208" y="12704"/>
                      <a:pt x="669638" y="12704"/>
                    </a:cubicBezTo>
                    <a:cubicBezTo>
                      <a:pt x="675068" y="12704"/>
                      <a:pt x="680498" y="12704"/>
                      <a:pt x="685928" y="12704"/>
                    </a:cubicBezTo>
                    <a:cubicBezTo>
                      <a:pt x="707597" y="12653"/>
                      <a:pt x="729215" y="12550"/>
                      <a:pt x="750884" y="12807"/>
                    </a:cubicBezTo>
                    <a:cubicBezTo>
                      <a:pt x="753394" y="12858"/>
                      <a:pt x="756058" y="12858"/>
                      <a:pt x="758875" y="12909"/>
                    </a:cubicBezTo>
                    <a:cubicBezTo>
                      <a:pt x="762410" y="12960"/>
                      <a:pt x="766149" y="13012"/>
                      <a:pt x="770145" y="13063"/>
                    </a:cubicBezTo>
                    <a:cubicBezTo>
                      <a:pt x="774141" y="13114"/>
                      <a:pt x="778290" y="13165"/>
                      <a:pt x="782696" y="13216"/>
                    </a:cubicBezTo>
                    <a:cubicBezTo>
                      <a:pt x="784437" y="13216"/>
                      <a:pt x="786230" y="13268"/>
                      <a:pt x="788023" y="13268"/>
                    </a:cubicBezTo>
                    <a:cubicBezTo>
                      <a:pt x="798883" y="13421"/>
                      <a:pt x="810819" y="13524"/>
                      <a:pt x="823472" y="13677"/>
                    </a:cubicBezTo>
                    <a:cubicBezTo>
                      <a:pt x="830849" y="13780"/>
                      <a:pt x="838482" y="13831"/>
                      <a:pt x="846319" y="13934"/>
                    </a:cubicBezTo>
                    <a:cubicBezTo>
                      <a:pt x="848573" y="13985"/>
                      <a:pt x="850827" y="13985"/>
                      <a:pt x="853081" y="14036"/>
                    </a:cubicBezTo>
                    <a:cubicBezTo>
                      <a:pt x="858768" y="14087"/>
                      <a:pt x="864505" y="14190"/>
                      <a:pt x="870345" y="14241"/>
                    </a:cubicBezTo>
                    <a:cubicBezTo>
                      <a:pt x="875007" y="14292"/>
                      <a:pt x="879719" y="14343"/>
                      <a:pt x="884484" y="14395"/>
                    </a:cubicBezTo>
                    <a:cubicBezTo>
                      <a:pt x="896317" y="14548"/>
                      <a:pt x="908406" y="14651"/>
                      <a:pt x="920496" y="14804"/>
                    </a:cubicBezTo>
                    <a:cubicBezTo>
                      <a:pt x="925311" y="14856"/>
                      <a:pt x="930178" y="14907"/>
                      <a:pt x="934993" y="14958"/>
                    </a:cubicBezTo>
                    <a:cubicBezTo>
                      <a:pt x="945853" y="15061"/>
                      <a:pt x="956713" y="15214"/>
                      <a:pt x="967369" y="15317"/>
                    </a:cubicBezTo>
                    <a:cubicBezTo>
                      <a:pt x="969725" y="15317"/>
                      <a:pt x="972081" y="15368"/>
                      <a:pt x="974438" y="15368"/>
                    </a:cubicBezTo>
                    <a:cubicBezTo>
                      <a:pt x="976794" y="15368"/>
                      <a:pt x="979151" y="15419"/>
                      <a:pt x="981456" y="15419"/>
                    </a:cubicBezTo>
                    <a:cubicBezTo>
                      <a:pt x="990779" y="15522"/>
                      <a:pt x="999949" y="15624"/>
                      <a:pt x="1008811" y="15675"/>
                    </a:cubicBezTo>
                    <a:cubicBezTo>
                      <a:pt x="1011014" y="15675"/>
                      <a:pt x="1013217" y="15727"/>
                      <a:pt x="1015419" y="15727"/>
                    </a:cubicBezTo>
                    <a:cubicBezTo>
                      <a:pt x="1021977" y="15778"/>
                      <a:pt x="1028380" y="15829"/>
                      <a:pt x="1034578" y="15880"/>
                    </a:cubicBezTo>
                    <a:cubicBezTo>
                      <a:pt x="1036627" y="15880"/>
                      <a:pt x="1038676" y="15931"/>
                      <a:pt x="1040726" y="15931"/>
                    </a:cubicBezTo>
                    <a:cubicBezTo>
                      <a:pt x="1044772" y="15983"/>
                      <a:pt x="1048717" y="15983"/>
                      <a:pt x="1052559" y="16034"/>
                    </a:cubicBezTo>
                    <a:cubicBezTo>
                      <a:pt x="1054506" y="16034"/>
                      <a:pt x="1056401" y="16085"/>
                      <a:pt x="1058245" y="16085"/>
                    </a:cubicBezTo>
                    <a:cubicBezTo>
                      <a:pt x="1061063" y="16085"/>
                      <a:pt x="1063778" y="16136"/>
                      <a:pt x="1066441" y="16136"/>
                    </a:cubicBezTo>
                    <a:cubicBezTo>
                      <a:pt x="1085139" y="16290"/>
                      <a:pt x="1100559" y="16341"/>
                      <a:pt x="1111060" y="16341"/>
                    </a:cubicBezTo>
                    <a:cubicBezTo>
                      <a:pt x="1111931" y="16341"/>
                      <a:pt x="1112751" y="16341"/>
                      <a:pt x="1113570" y="16341"/>
                    </a:cubicBezTo>
                    <a:cubicBezTo>
                      <a:pt x="1115363" y="16341"/>
                      <a:pt x="1117002" y="16341"/>
                      <a:pt x="1118437" y="16341"/>
                    </a:cubicBezTo>
                    <a:cubicBezTo>
                      <a:pt x="1118898" y="16341"/>
                      <a:pt x="1119359" y="16341"/>
                      <a:pt x="1119820" y="16341"/>
                    </a:cubicBezTo>
                    <a:cubicBezTo>
                      <a:pt x="1125096" y="16290"/>
                      <a:pt x="1134778" y="16239"/>
                      <a:pt x="1147892" y="16136"/>
                    </a:cubicBezTo>
                    <a:cubicBezTo>
                      <a:pt x="1155730" y="16085"/>
                      <a:pt x="1164848" y="16034"/>
                      <a:pt x="1174940" y="15983"/>
                    </a:cubicBezTo>
                    <a:cubicBezTo>
                      <a:pt x="1176118" y="15983"/>
                      <a:pt x="1177297" y="15983"/>
                      <a:pt x="1178475" y="15983"/>
                    </a:cubicBezTo>
                    <a:cubicBezTo>
                      <a:pt x="1184468" y="15931"/>
                      <a:pt x="1190769" y="15931"/>
                      <a:pt x="1197377" y="15880"/>
                    </a:cubicBezTo>
                    <a:cubicBezTo>
                      <a:pt x="1201322" y="15880"/>
                      <a:pt x="1205369" y="15829"/>
                      <a:pt x="1209518" y="15829"/>
                    </a:cubicBezTo>
                    <a:cubicBezTo>
                      <a:pt x="1210799" y="15829"/>
                      <a:pt x="1212079" y="15829"/>
                      <a:pt x="1213360" y="15829"/>
                    </a:cubicBezTo>
                    <a:cubicBezTo>
                      <a:pt x="1218483" y="15778"/>
                      <a:pt x="1223759" y="15778"/>
                      <a:pt x="1229138" y="15727"/>
                    </a:cubicBezTo>
                    <a:cubicBezTo>
                      <a:pt x="1231802" y="15727"/>
                      <a:pt x="1234568" y="15675"/>
                      <a:pt x="1237283" y="15675"/>
                    </a:cubicBezTo>
                    <a:cubicBezTo>
                      <a:pt x="1240049" y="15675"/>
                      <a:pt x="1242816" y="15624"/>
                      <a:pt x="1245582" y="15624"/>
                    </a:cubicBezTo>
                    <a:cubicBezTo>
                      <a:pt x="1255366" y="15573"/>
                      <a:pt x="1265458" y="15522"/>
                      <a:pt x="1275754" y="15470"/>
                    </a:cubicBezTo>
                    <a:cubicBezTo>
                      <a:pt x="1280160" y="15470"/>
                      <a:pt x="1284617" y="15419"/>
                      <a:pt x="1289125" y="15419"/>
                    </a:cubicBezTo>
                    <a:cubicBezTo>
                      <a:pt x="1292096" y="15419"/>
                      <a:pt x="1295118" y="15368"/>
                      <a:pt x="1298141" y="15368"/>
                    </a:cubicBezTo>
                    <a:cubicBezTo>
                      <a:pt x="1305671" y="15317"/>
                      <a:pt x="1313304" y="15317"/>
                      <a:pt x="1320937" y="15266"/>
                    </a:cubicBezTo>
                    <a:cubicBezTo>
                      <a:pt x="1324010" y="15266"/>
                      <a:pt x="1327084" y="15214"/>
                      <a:pt x="1330158" y="15214"/>
                    </a:cubicBezTo>
                    <a:cubicBezTo>
                      <a:pt x="1333231" y="15214"/>
                      <a:pt x="1336305" y="15163"/>
                      <a:pt x="1339378" y="15163"/>
                    </a:cubicBezTo>
                    <a:cubicBezTo>
                      <a:pt x="1342452" y="15163"/>
                      <a:pt x="1345526" y="15112"/>
                      <a:pt x="1348650" y="15112"/>
                    </a:cubicBezTo>
                    <a:cubicBezTo>
                      <a:pt x="1351724" y="15112"/>
                      <a:pt x="1354798" y="15061"/>
                      <a:pt x="1357922" y="15061"/>
                    </a:cubicBezTo>
                    <a:cubicBezTo>
                      <a:pt x="1362533" y="15061"/>
                      <a:pt x="1367143" y="15009"/>
                      <a:pt x="1371754" y="15009"/>
                    </a:cubicBezTo>
                    <a:cubicBezTo>
                      <a:pt x="1380975" y="14958"/>
                      <a:pt x="1390144" y="14958"/>
                      <a:pt x="1399211" y="14907"/>
                    </a:cubicBezTo>
                    <a:cubicBezTo>
                      <a:pt x="1402234" y="14907"/>
                      <a:pt x="1405256" y="14907"/>
                      <a:pt x="1408227" y="14856"/>
                    </a:cubicBezTo>
                    <a:cubicBezTo>
                      <a:pt x="1412735" y="14856"/>
                      <a:pt x="1417192" y="14804"/>
                      <a:pt x="1421597" y="14804"/>
                    </a:cubicBezTo>
                    <a:cubicBezTo>
                      <a:pt x="1424569" y="14804"/>
                      <a:pt x="1427489" y="14804"/>
                      <a:pt x="1430408" y="14753"/>
                    </a:cubicBezTo>
                    <a:cubicBezTo>
                      <a:pt x="1433328" y="14753"/>
                      <a:pt x="1436197" y="14753"/>
                      <a:pt x="1439066" y="14753"/>
                    </a:cubicBezTo>
                    <a:cubicBezTo>
                      <a:pt x="1441934" y="14753"/>
                      <a:pt x="1444803" y="14753"/>
                      <a:pt x="1447621" y="14753"/>
                    </a:cubicBezTo>
                    <a:cubicBezTo>
                      <a:pt x="1457508" y="14753"/>
                      <a:pt x="1467138" y="14702"/>
                      <a:pt x="1476359" y="14702"/>
                    </a:cubicBezTo>
                    <a:lnTo>
                      <a:pt x="1476359" y="14702"/>
                    </a:lnTo>
                    <a:cubicBezTo>
                      <a:pt x="1478972" y="14702"/>
                      <a:pt x="1481584" y="14702"/>
                      <a:pt x="1484197" y="14702"/>
                    </a:cubicBezTo>
                    <a:cubicBezTo>
                      <a:pt x="1489012" y="14702"/>
                      <a:pt x="1493725" y="14702"/>
                      <a:pt x="1498335" y="14702"/>
                    </a:cubicBezTo>
                    <a:cubicBezTo>
                      <a:pt x="1502895" y="14702"/>
                      <a:pt x="1507351" y="14702"/>
                      <a:pt x="1511654" y="14702"/>
                    </a:cubicBezTo>
                    <a:cubicBezTo>
                      <a:pt x="1519748" y="14702"/>
                      <a:pt x="1527279" y="14702"/>
                      <a:pt x="1534245" y="14702"/>
                    </a:cubicBezTo>
                    <a:cubicBezTo>
                      <a:pt x="1549562" y="14753"/>
                      <a:pt x="1562010" y="14804"/>
                      <a:pt x="1570514" y="14907"/>
                    </a:cubicBezTo>
                    <a:cubicBezTo>
                      <a:pt x="1599406" y="15266"/>
                      <a:pt x="1628247" y="15778"/>
                      <a:pt x="1657139" y="16239"/>
                    </a:cubicBezTo>
                    <a:cubicBezTo>
                      <a:pt x="1705241" y="17007"/>
                      <a:pt x="1753343" y="17724"/>
                      <a:pt x="1801496" y="17673"/>
                    </a:cubicBezTo>
                    <a:cubicBezTo>
                      <a:pt x="1899340" y="17622"/>
                      <a:pt x="1997183" y="17622"/>
                      <a:pt x="2095026" y="17468"/>
                    </a:cubicBezTo>
                    <a:cubicBezTo>
                      <a:pt x="2095077" y="17468"/>
                      <a:pt x="2095129" y="17468"/>
                      <a:pt x="2095180" y="17468"/>
                    </a:cubicBezTo>
                    <a:cubicBezTo>
                      <a:pt x="2179090" y="17366"/>
                      <a:pt x="2263051" y="16854"/>
                      <a:pt x="2346960" y="16854"/>
                    </a:cubicBezTo>
                    <a:lnTo>
                      <a:pt x="2346960" y="16854"/>
                    </a:lnTo>
                    <a:cubicBezTo>
                      <a:pt x="2369500" y="16854"/>
                      <a:pt x="2403259" y="16854"/>
                      <a:pt x="2444240" y="16802"/>
                    </a:cubicBezTo>
                    <a:cubicBezTo>
                      <a:pt x="2445008" y="16802"/>
                      <a:pt x="2445828" y="16802"/>
                      <a:pt x="2446596" y="16802"/>
                    </a:cubicBezTo>
                    <a:cubicBezTo>
                      <a:pt x="2484453" y="16802"/>
                      <a:pt x="2528406" y="16802"/>
                      <a:pt x="2575381" y="16751"/>
                    </a:cubicBezTo>
                    <a:lnTo>
                      <a:pt x="2575381" y="16751"/>
                    </a:lnTo>
                    <a:cubicBezTo>
                      <a:pt x="2592183" y="16751"/>
                      <a:pt x="2646381" y="16905"/>
                      <a:pt x="2722658" y="17212"/>
                    </a:cubicBezTo>
                    <a:cubicBezTo>
                      <a:pt x="2769377" y="17366"/>
                      <a:pt x="2824395" y="17622"/>
                      <a:pt x="2884177" y="17827"/>
                    </a:cubicBezTo>
                    <a:cubicBezTo>
                      <a:pt x="2883306" y="14804"/>
                      <a:pt x="2882537" y="11577"/>
                      <a:pt x="2881871" y="8350"/>
                    </a:cubicBezTo>
                    <a:close/>
                  </a:path>
                </a:pathLst>
              </a:custGeom>
              <a:solidFill>
                <a:srgbClr val="000000"/>
              </a:solidFill>
              <a:ln w="5123" cap="flat">
                <a:noFill/>
                <a:prstDash val="solid"/>
                <a:miter/>
              </a:ln>
            </p:spPr>
            <p:txBody>
              <a:bodyPr rtlCol="0" anchor="ctr"/>
              <a:lstStyle/>
              <a:p>
                <a:endParaRPr lang="en-US"/>
              </a:p>
            </p:txBody>
          </p:sp>
        </p:grpSp>
        <p:grpSp>
          <p:nvGrpSpPr>
            <p:cNvPr id="10" name="Graphic 472">
              <a:extLst>
                <a:ext uri="{FF2B5EF4-FFF2-40B4-BE49-F238E27FC236}">
                  <a16:creationId xmlns:a16="http://schemas.microsoft.com/office/drawing/2014/main" id="{4E7F8907-0DFF-CC4D-9A75-3EC4418F59D7}"/>
                </a:ext>
              </a:extLst>
            </p:cNvPr>
            <p:cNvGrpSpPr/>
            <p:nvPr/>
          </p:nvGrpSpPr>
          <p:grpSpPr>
            <a:xfrm>
              <a:off x="2570870" y="1463320"/>
              <a:ext cx="841865" cy="1337869"/>
              <a:chOff x="2570870" y="1463320"/>
              <a:chExt cx="841865" cy="1337869"/>
            </a:xfrm>
          </p:grpSpPr>
          <p:sp>
            <p:nvSpPr>
              <p:cNvPr id="57" name="Graphic 472">
                <a:extLst>
                  <a:ext uri="{FF2B5EF4-FFF2-40B4-BE49-F238E27FC236}">
                    <a16:creationId xmlns:a16="http://schemas.microsoft.com/office/drawing/2014/main" id="{431A9E62-F4BB-DE47-9C81-A133D30ED3E8}"/>
                  </a:ext>
                </a:extLst>
              </p:cNvPr>
              <p:cNvSpPr/>
              <p:nvPr/>
            </p:nvSpPr>
            <p:spPr>
              <a:xfrm>
                <a:off x="2580305" y="1722324"/>
                <a:ext cx="122579" cy="466933"/>
              </a:xfrm>
              <a:custGeom>
                <a:avLst/>
                <a:gdLst>
                  <a:gd name="connsiteX0" fmla="*/ 113922 w 122579"/>
                  <a:gd name="connsiteY0" fmla="*/ 456176 h 466933"/>
                  <a:gd name="connsiteX1" fmla="*/ 121862 w 122579"/>
                  <a:gd name="connsiteY1" fmla="*/ 97433 h 466933"/>
                  <a:gd name="connsiteX2" fmla="*/ 122579 w 122579"/>
                  <a:gd name="connsiteY2" fmla="*/ 87905 h 466933"/>
                  <a:gd name="connsiteX3" fmla="*/ 96 w 122579"/>
                  <a:gd name="connsiteY3" fmla="*/ 0 h 466933"/>
                  <a:gd name="connsiteX4" fmla="*/ 96 w 122579"/>
                  <a:gd name="connsiteY4" fmla="*/ 4098 h 466933"/>
                  <a:gd name="connsiteX5" fmla="*/ 2964 w 122579"/>
                  <a:gd name="connsiteY5" fmla="*/ 386353 h 466933"/>
                  <a:gd name="connsiteX6" fmla="*/ 115715 w 122579"/>
                  <a:gd name="connsiteY6" fmla="*/ 466933 h 466933"/>
                  <a:gd name="connsiteX7" fmla="*/ 113922 w 122579"/>
                  <a:gd name="connsiteY7" fmla="*/ 456176 h 4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79" h="466933">
                    <a:moveTo>
                      <a:pt x="113922" y="456176"/>
                    </a:moveTo>
                    <a:cubicBezTo>
                      <a:pt x="111719" y="370729"/>
                      <a:pt x="118481" y="182778"/>
                      <a:pt x="121862" y="97433"/>
                    </a:cubicBezTo>
                    <a:cubicBezTo>
                      <a:pt x="122016" y="93694"/>
                      <a:pt x="122220" y="90518"/>
                      <a:pt x="122579" y="87905"/>
                    </a:cubicBezTo>
                    <a:cubicBezTo>
                      <a:pt x="77499" y="55530"/>
                      <a:pt x="34776" y="24845"/>
                      <a:pt x="96" y="0"/>
                    </a:cubicBezTo>
                    <a:cubicBezTo>
                      <a:pt x="96" y="1383"/>
                      <a:pt x="96" y="2715"/>
                      <a:pt x="96" y="4098"/>
                    </a:cubicBezTo>
                    <a:cubicBezTo>
                      <a:pt x="-1031" y="131500"/>
                      <a:pt x="8292" y="258747"/>
                      <a:pt x="2964" y="386353"/>
                    </a:cubicBezTo>
                    <a:cubicBezTo>
                      <a:pt x="34981" y="409149"/>
                      <a:pt x="74067" y="437119"/>
                      <a:pt x="115715" y="466933"/>
                    </a:cubicBezTo>
                    <a:cubicBezTo>
                      <a:pt x="114126" y="463347"/>
                      <a:pt x="114024" y="459761"/>
                      <a:pt x="113922" y="456176"/>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D49E1FB1-014D-3046-A23D-D4CA6F6D17EF}"/>
                  </a:ext>
                </a:extLst>
              </p:cNvPr>
              <p:cNvSpPr/>
              <p:nvPr/>
            </p:nvSpPr>
            <p:spPr>
              <a:xfrm>
                <a:off x="2579067" y="1476948"/>
                <a:ext cx="199120" cy="372470"/>
              </a:xfrm>
              <a:custGeom>
                <a:avLst/>
                <a:gdLst>
                  <a:gd name="connsiteX0" fmla="*/ 191129 w 199120"/>
                  <a:gd name="connsiteY0" fmla="*/ 361150 h 372470"/>
                  <a:gd name="connsiteX1" fmla="*/ 199121 w 199120"/>
                  <a:gd name="connsiteY1" fmla="*/ 86983 h 372470"/>
                  <a:gd name="connsiteX2" fmla="*/ 5534 w 199120"/>
                  <a:gd name="connsiteY2" fmla="*/ 0 h 372470"/>
                  <a:gd name="connsiteX3" fmla="*/ 1 w 199120"/>
                  <a:gd name="connsiteY3" fmla="*/ 24025 h 372470"/>
                  <a:gd name="connsiteX4" fmla="*/ 1333 w 199120"/>
                  <a:gd name="connsiteY4" fmla="*/ 235439 h 372470"/>
                  <a:gd name="connsiteX5" fmla="*/ 193025 w 199120"/>
                  <a:gd name="connsiteY5" fmla="*/ 372471 h 372470"/>
                  <a:gd name="connsiteX6" fmla="*/ 191129 w 199120"/>
                  <a:gd name="connsiteY6" fmla="*/ 361150 h 3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20" h="372470">
                    <a:moveTo>
                      <a:pt x="191129" y="361150"/>
                    </a:moveTo>
                    <a:cubicBezTo>
                      <a:pt x="190207" y="298089"/>
                      <a:pt x="194869" y="179243"/>
                      <a:pt x="199121" y="86983"/>
                    </a:cubicBezTo>
                    <a:cubicBezTo>
                      <a:pt x="113469" y="49127"/>
                      <a:pt x="32684" y="13268"/>
                      <a:pt x="5534" y="0"/>
                    </a:cubicBezTo>
                    <a:cubicBezTo>
                      <a:pt x="1231" y="4201"/>
                      <a:pt x="-50" y="11577"/>
                      <a:pt x="1" y="24025"/>
                    </a:cubicBezTo>
                    <a:cubicBezTo>
                      <a:pt x="206" y="94514"/>
                      <a:pt x="1692" y="165002"/>
                      <a:pt x="1333" y="235439"/>
                    </a:cubicBezTo>
                    <a:cubicBezTo>
                      <a:pt x="52970" y="272271"/>
                      <a:pt x="123305" y="322576"/>
                      <a:pt x="193025" y="372471"/>
                    </a:cubicBezTo>
                    <a:cubicBezTo>
                      <a:pt x="191283" y="368731"/>
                      <a:pt x="191180" y="364940"/>
                      <a:pt x="191129" y="361150"/>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6B911A57-434B-C24E-B60C-97C0535AAA52}"/>
                  </a:ext>
                </a:extLst>
              </p:cNvPr>
              <p:cNvSpPr/>
              <p:nvPr/>
            </p:nvSpPr>
            <p:spPr>
              <a:xfrm>
                <a:off x="2580312" y="2118359"/>
                <a:ext cx="188398" cy="445264"/>
              </a:xfrm>
              <a:custGeom>
                <a:avLst/>
                <a:gdLst>
                  <a:gd name="connsiteX0" fmla="*/ 187016 w 188398"/>
                  <a:gd name="connsiteY0" fmla="*/ 141181 h 445264"/>
                  <a:gd name="connsiteX1" fmla="*/ 188399 w 188398"/>
                  <a:gd name="connsiteY1" fmla="*/ 133446 h 445264"/>
                  <a:gd name="connsiteX2" fmla="*/ 2497 w 188398"/>
                  <a:gd name="connsiteY2" fmla="*/ 0 h 445264"/>
                  <a:gd name="connsiteX3" fmla="*/ 2394 w 188398"/>
                  <a:gd name="connsiteY3" fmla="*/ 2356 h 445264"/>
                  <a:gd name="connsiteX4" fmla="*/ 396 w 188398"/>
                  <a:gd name="connsiteY4" fmla="*/ 273193 h 445264"/>
                  <a:gd name="connsiteX5" fmla="*/ 32054 w 188398"/>
                  <a:gd name="connsiteY5" fmla="*/ 323190 h 445264"/>
                  <a:gd name="connsiteX6" fmla="*/ 183225 w 188398"/>
                  <a:gd name="connsiteY6" fmla="*/ 445264 h 445264"/>
                  <a:gd name="connsiteX7" fmla="*/ 187016 w 188398"/>
                  <a:gd name="connsiteY7" fmla="*/ 141181 h 44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398" h="445264">
                    <a:moveTo>
                      <a:pt x="187016" y="141181"/>
                    </a:moveTo>
                    <a:cubicBezTo>
                      <a:pt x="187118" y="138569"/>
                      <a:pt x="186709" y="135137"/>
                      <a:pt x="188399" y="133446"/>
                    </a:cubicBezTo>
                    <a:cubicBezTo>
                      <a:pt x="121036" y="85037"/>
                      <a:pt x="53211" y="36320"/>
                      <a:pt x="2497" y="0"/>
                    </a:cubicBezTo>
                    <a:cubicBezTo>
                      <a:pt x="2445" y="768"/>
                      <a:pt x="2445" y="1588"/>
                      <a:pt x="2394" y="2356"/>
                    </a:cubicBezTo>
                    <a:cubicBezTo>
                      <a:pt x="-2011" y="92465"/>
                      <a:pt x="1165" y="182880"/>
                      <a:pt x="396" y="273193"/>
                    </a:cubicBezTo>
                    <a:cubicBezTo>
                      <a:pt x="191" y="297219"/>
                      <a:pt x="16174" y="310742"/>
                      <a:pt x="32054" y="323190"/>
                    </a:cubicBezTo>
                    <a:cubicBezTo>
                      <a:pt x="83025" y="363148"/>
                      <a:pt x="133228" y="404026"/>
                      <a:pt x="183225" y="445264"/>
                    </a:cubicBezTo>
                    <a:cubicBezTo>
                      <a:pt x="183020" y="426618"/>
                      <a:pt x="185069" y="205471"/>
                      <a:pt x="187016" y="141181"/>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CAB04B3C-F817-C84A-8875-25B0C53AD9D1}"/>
                  </a:ext>
                </a:extLst>
              </p:cNvPr>
              <p:cNvSpPr/>
              <p:nvPr/>
            </p:nvSpPr>
            <p:spPr>
              <a:xfrm>
                <a:off x="2771151" y="2257697"/>
                <a:ext cx="269061" cy="516571"/>
              </a:xfrm>
              <a:custGeom>
                <a:avLst/>
                <a:gdLst>
                  <a:gd name="connsiteX0" fmla="*/ 253848 w 269061"/>
                  <a:gd name="connsiteY0" fmla="*/ 177552 h 516571"/>
                  <a:gd name="connsiteX1" fmla="*/ 5858 w 269061"/>
                  <a:gd name="connsiteY1" fmla="*/ 0 h 516571"/>
                  <a:gd name="connsiteX2" fmla="*/ 5653 w 269061"/>
                  <a:gd name="connsiteY2" fmla="*/ 1998 h 516571"/>
                  <a:gd name="connsiteX3" fmla="*/ 838 w 269061"/>
                  <a:gd name="connsiteY3" fmla="*/ 177399 h 516571"/>
                  <a:gd name="connsiteX4" fmla="*/ 2733 w 269061"/>
                  <a:gd name="connsiteY4" fmla="*/ 306439 h 516571"/>
                  <a:gd name="connsiteX5" fmla="*/ 2631 w 269061"/>
                  <a:gd name="connsiteY5" fmla="*/ 314328 h 516571"/>
                  <a:gd name="connsiteX6" fmla="*/ 71890 w 269061"/>
                  <a:gd name="connsiteY6" fmla="*/ 371805 h 516571"/>
                  <a:gd name="connsiteX7" fmla="*/ 259841 w 269061"/>
                  <a:gd name="connsiteY7" fmla="*/ 511398 h 516571"/>
                  <a:gd name="connsiteX8" fmla="*/ 269062 w 269061"/>
                  <a:gd name="connsiteY8" fmla="*/ 516572 h 516571"/>
                  <a:gd name="connsiteX9" fmla="*/ 268345 w 269061"/>
                  <a:gd name="connsiteY9" fmla="*/ 511552 h 516571"/>
                  <a:gd name="connsiteX10" fmla="*/ 265066 w 269061"/>
                  <a:gd name="connsiteY10" fmla="*/ 328262 h 516571"/>
                  <a:gd name="connsiteX11" fmla="*/ 265579 w 269061"/>
                  <a:gd name="connsiteY11" fmla="*/ 179704 h 516571"/>
                  <a:gd name="connsiteX12" fmla="*/ 264144 w 269061"/>
                  <a:gd name="connsiteY12" fmla="*/ 181497 h 516571"/>
                  <a:gd name="connsiteX13" fmla="*/ 253848 w 269061"/>
                  <a:gd name="connsiteY13" fmla="*/ 177552 h 51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61" h="516571">
                    <a:moveTo>
                      <a:pt x="253848" y="177552"/>
                    </a:moveTo>
                    <a:cubicBezTo>
                      <a:pt x="240887" y="168844"/>
                      <a:pt x="125319" y="85856"/>
                      <a:pt x="5858" y="0"/>
                    </a:cubicBezTo>
                    <a:cubicBezTo>
                      <a:pt x="5807" y="666"/>
                      <a:pt x="5756" y="1383"/>
                      <a:pt x="5653" y="1998"/>
                    </a:cubicBezTo>
                    <a:cubicBezTo>
                      <a:pt x="-33" y="46002"/>
                      <a:pt x="5090" y="133292"/>
                      <a:pt x="838" y="177399"/>
                    </a:cubicBezTo>
                    <a:cubicBezTo>
                      <a:pt x="-1877" y="205676"/>
                      <a:pt x="2887" y="301624"/>
                      <a:pt x="2733" y="306439"/>
                    </a:cubicBezTo>
                    <a:cubicBezTo>
                      <a:pt x="2682" y="308796"/>
                      <a:pt x="2938" y="311767"/>
                      <a:pt x="2631" y="314328"/>
                    </a:cubicBezTo>
                    <a:cubicBezTo>
                      <a:pt x="25734" y="333436"/>
                      <a:pt x="48838" y="352595"/>
                      <a:pt x="71890" y="371805"/>
                    </a:cubicBezTo>
                    <a:cubicBezTo>
                      <a:pt x="117021" y="409354"/>
                      <a:pt x="213327" y="475488"/>
                      <a:pt x="259841" y="511398"/>
                    </a:cubicBezTo>
                    <a:cubicBezTo>
                      <a:pt x="262556" y="513498"/>
                      <a:pt x="265784" y="515035"/>
                      <a:pt x="269062" y="516572"/>
                    </a:cubicBezTo>
                    <a:cubicBezTo>
                      <a:pt x="268755" y="514984"/>
                      <a:pt x="268498" y="513345"/>
                      <a:pt x="268345" y="511552"/>
                    </a:cubicBezTo>
                    <a:cubicBezTo>
                      <a:pt x="262505" y="450489"/>
                      <a:pt x="265015" y="389427"/>
                      <a:pt x="265066" y="328262"/>
                    </a:cubicBezTo>
                    <a:cubicBezTo>
                      <a:pt x="265118" y="278726"/>
                      <a:pt x="265425" y="229240"/>
                      <a:pt x="265579" y="179704"/>
                    </a:cubicBezTo>
                    <a:cubicBezTo>
                      <a:pt x="265066" y="180370"/>
                      <a:pt x="264503" y="180985"/>
                      <a:pt x="264144" y="181497"/>
                    </a:cubicBezTo>
                    <a:cubicBezTo>
                      <a:pt x="259431" y="182214"/>
                      <a:pt x="256819" y="179550"/>
                      <a:pt x="253848" y="177552"/>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41264DC7-D4FB-074F-A2D0-4CB4261442B0}"/>
                  </a:ext>
                </a:extLst>
              </p:cNvPr>
              <p:cNvSpPr/>
              <p:nvPr/>
            </p:nvSpPr>
            <p:spPr>
              <a:xfrm>
                <a:off x="2701457" y="1815506"/>
                <a:ext cx="158488" cy="484299"/>
              </a:xfrm>
              <a:custGeom>
                <a:avLst/>
                <a:gdLst>
                  <a:gd name="connsiteX0" fmla="*/ 915 w 158488"/>
                  <a:gd name="connsiteY0" fmla="*/ 378259 h 484299"/>
                  <a:gd name="connsiteX1" fmla="*/ 149063 w 158488"/>
                  <a:gd name="connsiteY1" fmla="*/ 484299 h 484299"/>
                  <a:gd name="connsiteX2" fmla="*/ 147168 w 158488"/>
                  <a:gd name="connsiteY2" fmla="*/ 473285 h 484299"/>
                  <a:gd name="connsiteX3" fmla="*/ 157311 w 158488"/>
                  <a:gd name="connsiteY3" fmla="*/ 119256 h 484299"/>
                  <a:gd name="connsiteX4" fmla="*/ 158489 w 158488"/>
                  <a:gd name="connsiteY4" fmla="*/ 107628 h 484299"/>
                  <a:gd name="connsiteX5" fmla="*/ 8650 w 158488"/>
                  <a:gd name="connsiteY5" fmla="*/ 0 h 484299"/>
                  <a:gd name="connsiteX6" fmla="*/ 915 w 158488"/>
                  <a:gd name="connsiteY6" fmla="*/ 378259 h 48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488" h="484299">
                    <a:moveTo>
                      <a:pt x="915" y="378259"/>
                    </a:moveTo>
                    <a:cubicBezTo>
                      <a:pt x="49581" y="413094"/>
                      <a:pt x="101320" y="450131"/>
                      <a:pt x="149063" y="484299"/>
                    </a:cubicBezTo>
                    <a:cubicBezTo>
                      <a:pt x="147373" y="480662"/>
                      <a:pt x="147219" y="476974"/>
                      <a:pt x="147168" y="473285"/>
                    </a:cubicBezTo>
                    <a:cubicBezTo>
                      <a:pt x="145477" y="388966"/>
                      <a:pt x="153417" y="203473"/>
                      <a:pt x="157311" y="119256"/>
                    </a:cubicBezTo>
                    <a:cubicBezTo>
                      <a:pt x="157516" y="114390"/>
                      <a:pt x="157874" y="110394"/>
                      <a:pt x="158489" y="107628"/>
                    </a:cubicBezTo>
                    <a:cubicBezTo>
                      <a:pt x="111053" y="73562"/>
                      <a:pt x="58596" y="35859"/>
                      <a:pt x="8650" y="0"/>
                    </a:cubicBezTo>
                    <a:cubicBezTo>
                      <a:pt x="7216" y="104093"/>
                      <a:pt x="-3081" y="274115"/>
                      <a:pt x="915" y="378259"/>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2C44F39A-3E12-244B-8499-CB502B220D6B}"/>
                  </a:ext>
                </a:extLst>
              </p:cNvPr>
              <p:cNvSpPr/>
              <p:nvPr/>
            </p:nvSpPr>
            <p:spPr>
              <a:xfrm>
                <a:off x="2856089" y="1928052"/>
                <a:ext cx="180706" cy="504584"/>
              </a:xfrm>
              <a:custGeom>
                <a:avLst/>
                <a:gdLst>
                  <a:gd name="connsiteX0" fmla="*/ 166656 w 180706"/>
                  <a:gd name="connsiteY0" fmla="*/ 111367 h 504584"/>
                  <a:gd name="connsiteX1" fmla="*/ 10773 w 180706"/>
                  <a:gd name="connsiteY1" fmla="*/ 0 h 504584"/>
                  <a:gd name="connsiteX2" fmla="*/ 630 w 180706"/>
                  <a:gd name="connsiteY2" fmla="*/ 376210 h 504584"/>
                  <a:gd name="connsiteX3" fmla="*/ 174545 w 180706"/>
                  <a:gd name="connsiteY3" fmla="*/ 499821 h 504584"/>
                  <a:gd name="connsiteX4" fmla="*/ 180641 w 180706"/>
                  <a:gd name="connsiteY4" fmla="*/ 504585 h 504584"/>
                  <a:gd name="connsiteX5" fmla="*/ 177158 w 180706"/>
                  <a:gd name="connsiteY5" fmla="*/ 241637 h 504584"/>
                  <a:gd name="connsiteX6" fmla="*/ 176901 w 180706"/>
                  <a:gd name="connsiteY6" fmla="*/ 115312 h 504584"/>
                  <a:gd name="connsiteX7" fmla="*/ 166656 w 180706"/>
                  <a:gd name="connsiteY7" fmla="*/ 111367 h 50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706" h="504584">
                    <a:moveTo>
                      <a:pt x="166656" y="111367"/>
                    </a:moveTo>
                    <a:cubicBezTo>
                      <a:pt x="157128" y="104964"/>
                      <a:pt x="92070" y="58348"/>
                      <a:pt x="10773" y="0"/>
                    </a:cubicBezTo>
                    <a:cubicBezTo>
                      <a:pt x="8826" y="102659"/>
                      <a:pt x="-2803" y="272578"/>
                      <a:pt x="630" y="376210"/>
                    </a:cubicBezTo>
                    <a:cubicBezTo>
                      <a:pt x="90072" y="440193"/>
                      <a:pt x="164043" y="493008"/>
                      <a:pt x="174545" y="499821"/>
                    </a:cubicBezTo>
                    <a:cubicBezTo>
                      <a:pt x="176645" y="501204"/>
                      <a:pt x="179360" y="502382"/>
                      <a:pt x="180641" y="504585"/>
                    </a:cubicBezTo>
                    <a:cubicBezTo>
                      <a:pt x="180897" y="416936"/>
                      <a:pt x="180539" y="329286"/>
                      <a:pt x="177158" y="241637"/>
                    </a:cubicBezTo>
                    <a:cubicBezTo>
                      <a:pt x="175518" y="199580"/>
                      <a:pt x="176850" y="157420"/>
                      <a:pt x="176901" y="115312"/>
                    </a:cubicBezTo>
                    <a:cubicBezTo>
                      <a:pt x="172240" y="116029"/>
                      <a:pt x="169627" y="113365"/>
                      <a:pt x="166656" y="111367"/>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11FB48C8-8727-184A-B24E-EA3F74D2F584}"/>
                  </a:ext>
                </a:extLst>
              </p:cNvPr>
              <p:cNvSpPr/>
              <p:nvPr/>
            </p:nvSpPr>
            <p:spPr>
              <a:xfrm>
                <a:off x="2777766" y="1567722"/>
                <a:ext cx="255275" cy="467342"/>
              </a:xfrm>
              <a:custGeom>
                <a:avLst/>
                <a:gdLst>
                  <a:gd name="connsiteX0" fmla="*/ 8977 w 255275"/>
                  <a:gd name="connsiteY0" fmla="*/ 0 h 467342"/>
                  <a:gd name="connsiteX1" fmla="*/ 422 w 255275"/>
                  <a:gd name="connsiteY1" fmla="*/ 286102 h 467342"/>
                  <a:gd name="connsiteX2" fmla="*/ 250665 w 255275"/>
                  <a:gd name="connsiteY2" fmla="*/ 464320 h 467342"/>
                  <a:gd name="connsiteX3" fmla="*/ 255276 w 255275"/>
                  <a:gd name="connsiteY3" fmla="*/ 467343 h 467342"/>
                  <a:gd name="connsiteX4" fmla="*/ 254405 w 255275"/>
                  <a:gd name="connsiteY4" fmla="*/ 423851 h 467342"/>
                  <a:gd name="connsiteX5" fmla="*/ 250870 w 255275"/>
                  <a:gd name="connsiteY5" fmla="*/ 108908 h 467342"/>
                  <a:gd name="connsiteX6" fmla="*/ 246413 w 255275"/>
                  <a:gd name="connsiteY6" fmla="*/ 106398 h 467342"/>
                  <a:gd name="connsiteX7" fmla="*/ 8977 w 255275"/>
                  <a:gd name="connsiteY7" fmla="*/ 0 h 46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75" h="467342">
                    <a:moveTo>
                      <a:pt x="8977" y="0"/>
                    </a:moveTo>
                    <a:cubicBezTo>
                      <a:pt x="4520" y="95897"/>
                      <a:pt x="-1679" y="209057"/>
                      <a:pt x="422" y="286102"/>
                    </a:cubicBezTo>
                    <a:cubicBezTo>
                      <a:pt x="120651" y="372163"/>
                      <a:pt x="237295" y="455612"/>
                      <a:pt x="250665" y="464320"/>
                    </a:cubicBezTo>
                    <a:cubicBezTo>
                      <a:pt x="252151" y="465294"/>
                      <a:pt x="253892" y="466165"/>
                      <a:pt x="255276" y="467343"/>
                    </a:cubicBezTo>
                    <a:cubicBezTo>
                      <a:pt x="255224" y="452846"/>
                      <a:pt x="254968" y="438349"/>
                      <a:pt x="254405" y="423851"/>
                    </a:cubicBezTo>
                    <a:cubicBezTo>
                      <a:pt x="250204" y="321859"/>
                      <a:pt x="255634" y="210850"/>
                      <a:pt x="250870" y="108908"/>
                    </a:cubicBezTo>
                    <a:cubicBezTo>
                      <a:pt x="249333" y="108242"/>
                      <a:pt x="247899" y="107115"/>
                      <a:pt x="246413" y="106398"/>
                    </a:cubicBezTo>
                    <a:cubicBezTo>
                      <a:pt x="217009" y="91850"/>
                      <a:pt x="110764" y="44977"/>
                      <a:pt x="8977" y="0"/>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7D44B3ED-1240-AC46-A9FB-692492B9AEC3}"/>
                  </a:ext>
                </a:extLst>
              </p:cNvPr>
              <p:cNvSpPr/>
              <p:nvPr/>
            </p:nvSpPr>
            <p:spPr>
              <a:xfrm>
                <a:off x="2590851" y="1471874"/>
                <a:ext cx="708211" cy="196252"/>
              </a:xfrm>
              <a:custGeom>
                <a:avLst/>
                <a:gdLst>
                  <a:gd name="connsiteX0" fmla="*/ 167409 w 708211"/>
                  <a:gd name="connsiteY0" fmla="*/ 4203 h 196252"/>
                  <a:gd name="connsiteX1" fmla="*/ 18493 w 708211"/>
                  <a:gd name="connsiteY1" fmla="*/ 54 h 196252"/>
                  <a:gd name="connsiteX2" fmla="*/ 0 w 708211"/>
                  <a:gd name="connsiteY2" fmla="*/ 1539 h 196252"/>
                  <a:gd name="connsiteX3" fmla="*/ 312177 w 708211"/>
                  <a:gd name="connsiteY3" fmla="*/ 138725 h 196252"/>
                  <a:gd name="connsiteX4" fmla="*/ 437170 w 708211"/>
                  <a:gd name="connsiteY4" fmla="*/ 195587 h 196252"/>
                  <a:gd name="connsiteX5" fmla="*/ 438605 w 708211"/>
                  <a:gd name="connsiteY5" fmla="*/ 196253 h 196252"/>
                  <a:gd name="connsiteX6" fmla="*/ 453768 w 708211"/>
                  <a:gd name="connsiteY6" fmla="*/ 186724 h 196252"/>
                  <a:gd name="connsiteX7" fmla="*/ 611085 w 708211"/>
                  <a:gd name="connsiteY7" fmla="*/ 186724 h 196252"/>
                  <a:gd name="connsiteX8" fmla="*/ 708212 w 708211"/>
                  <a:gd name="connsiteY8" fmla="*/ 186878 h 196252"/>
                  <a:gd name="connsiteX9" fmla="*/ 300855 w 708211"/>
                  <a:gd name="connsiteY9" fmla="*/ 24284 h 196252"/>
                  <a:gd name="connsiteX10" fmla="*/ 167409 w 708211"/>
                  <a:gd name="connsiteY10" fmla="*/ 4203 h 1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211" h="196252">
                    <a:moveTo>
                      <a:pt x="167409" y="4203"/>
                    </a:moveTo>
                    <a:cubicBezTo>
                      <a:pt x="117822" y="1847"/>
                      <a:pt x="68132" y="1283"/>
                      <a:pt x="18493" y="54"/>
                    </a:cubicBezTo>
                    <a:cubicBezTo>
                      <a:pt x="10450" y="-151"/>
                      <a:pt x="4457" y="207"/>
                      <a:pt x="0" y="1539"/>
                    </a:cubicBezTo>
                    <a:cubicBezTo>
                      <a:pt x="53430" y="20237"/>
                      <a:pt x="288049" y="128172"/>
                      <a:pt x="312177" y="138725"/>
                    </a:cubicBezTo>
                    <a:cubicBezTo>
                      <a:pt x="346960" y="153991"/>
                      <a:pt x="403156" y="178682"/>
                      <a:pt x="437170" y="195587"/>
                    </a:cubicBezTo>
                    <a:cubicBezTo>
                      <a:pt x="437631" y="195792"/>
                      <a:pt x="438092" y="195996"/>
                      <a:pt x="438605" y="196253"/>
                    </a:cubicBezTo>
                    <a:cubicBezTo>
                      <a:pt x="440961" y="189337"/>
                      <a:pt x="447416" y="187185"/>
                      <a:pt x="453768" y="186724"/>
                    </a:cubicBezTo>
                    <a:cubicBezTo>
                      <a:pt x="515291" y="182268"/>
                      <a:pt x="558476" y="187698"/>
                      <a:pt x="611085" y="186724"/>
                    </a:cubicBezTo>
                    <a:cubicBezTo>
                      <a:pt x="643461" y="186110"/>
                      <a:pt x="675836" y="187237"/>
                      <a:pt x="708212" y="186878"/>
                    </a:cubicBezTo>
                    <a:cubicBezTo>
                      <a:pt x="580811" y="143028"/>
                      <a:pt x="424722" y="72181"/>
                      <a:pt x="300855" y="24284"/>
                    </a:cubicBezTo>
                    <a:cubicBezTo>
                      <a:pt x="257313" y="7482"/>
                      <a:pt x="212489" y="6355"/>
                      <a:pt x="167409" y="4203"/>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BE14EE09-9AD3-8442-BB1C-ED8769FF0394}"/>
                  </a:ext>
                </a:extLst>
              </p:cNvPr>
              <p:cNvSpPr/>
              <p:nvPr/>
            </p:nvSpPr>
            <p:spPr>
              <a:xfrm>
                <a:off x="3037766" y="1665426"/>
                <a:ext cx="283835" cy="372307"/>
              </a:xfrm>
              <a:custGeom>
                <a:avLst/>
                <a:gdLst>
                  <a:gd name="connsiteX0" fmla="*/ 7160 w 283835"/>
                  <a:gd name="connsiteY0" fmla="*/ 372251 h 372307"/>
                  <a:gd name="connsiteX1" fmla="*/ 279379 w 283835"/>
                  <a:gd name="connsiteY1" fmla="*/ 366257 h 372307"/>
                  <a:gd name="connsiteX2" fmla="*/ 283836 w 283835"/>
                  <a:gd name="connsiteY2" fmla="*/ 366001 h 372307"/>
                  <a:gd name="connsiteX3" fmla="*/ 282248 w 283835"/>
                  <a:gd name="connsiteY3" fmla="*/ 274407 h 372307"/>
                  <a:gd name="connsiteX4" fmla="*/ 280967 w 283835"/>
                  <a:gd name="connsiteY4" fmla="*/ 21808 h 372307"/>
                  <a:gd name="connsiteX5" fmla="*/ 266060 w 283835"/>
                  <a:gd name="connsiteY5" fmla="*/ 4032 h 372307"/>
                  <a:gd name="connsiteX6" fmla="*/ 82924 w 283835"/>
                  <a:gd name="connsiteY6" fmla="*/ 958 h 372307"/>
                  <a:gd name="connsiteX7" fmla="*/ 14639 w 283835"/>
                  <a:gd name="connsiteY7" fmla="*/ 5466 h 372307"/>
                  <a:gd name="connsiteX8" fmla="*/ 449 w 283835"/>
                  <a:gd name="connsiteY8" fmla="*/ 23242 h 372307"/>
                  <a:gd name="connsiteX9" fmla="*/ 1320 w 283835"/>
                  <a:gd name="connsiteY9" fmla="*/ 70422 h 372307"/>
                  <a:gd name="connsiteX10" fmla="*/ 1422 w 283835"/>
                  <a:gd name="connsiteY10" fmla="*/ 371021 h 372307"/>
                  <a:gd name="connsiteX11" fmla="*/ 7160 w 283835"/>
                  <a:gd name="connsiteY11" fmla="*/ 372251 h 37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835" h="372307">
                    <a:moveTo>
                      <a:pt x="7160" y="372251"/>
                    </a:moveTo>
                    <a:cubicBezTo>
                      <a:pt x="85383" y="359905"/>
                      <a:pt x="200387" y="370970"/>
                      <a:pt x="279379" y="366257"/>
                    </a:cubicBezTo>
                    <a:cubicBezTo>
                      <a:pt x="280814" y="366155"/>
                      <a:pt x="282350" y="366001"/>
                      <a:pt x="283836" y="366001"/>
                    </a:cubicBezTo>
                    <a:cubicBezTo>
                      <a:pt x="283221" y="335470"/>
                      <a:pt x="282658" y="304939"/>
                      <a:pt x="282248" y="274407"/>
                    </a:cubicBezTo>
                    <a:cubicBezTo>
                      <a:pt x="281121" y="190242"/>
                      <a:pt x="275640" y="106025"/>
                      <a:pt x="280967" y="21808"/>
                    </a:cubicBezTo>
                    <a:cubicBezTo>
                      <a:pt x="281582" y="11767"/>
                      <a:pt x="278867" y="4544"/>
                      <a:pt x="266060" y="4032"/>
                    </a:cubicBezTo>
                    <a:cubicBezTo>
                      <a:pt x="204998" y="1470"/>
                      <a:pt x="173852" y="5261"/>
                      <a:pt x="82924" y="958"/>
                    </a:cubicBezTo>
                    <a:cubicBezTo>
                      <a:pt x="60128" y="-118"/>
                      <a:pt x="36974" y="-1757"/>
                      <a:pt x="14639" y="5466"/>
                    </a:cubicBezTo>
                    <a:cubicBezTo>
                      <a:pt x="4752" y="8642"/>
                      <a:pt x="1269" y="13509"/>
                      <a:pt x="449" y="23242"/>
                    </a:cubicBezTo>
                    <a:cubicBezTo>
                      <a:pt x="-934" y="39071"/>
                      <a:pt x="1320" y="54695"/>
                      <a:pt x="1320" y="70422"/>
                    </a:cubicBezTo>
                    <a:cubicBezTo>
                      <a:pt x="1422" y="167855"/>
                      <a:pt x="1422" y="271436"/>
                      <a:pt x="1422" y="371021"/>
                    </a:cubicBezTo>
                    <a:cubicBezTo>
                      <a:pt x="3164" y="371534"/>
                      <a:pt x="5315" y="372558"/>
                      <a:pt x="7160" y="372251"/>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84CE6B4C-A75E-CB41-8C10-A98D76F26426}"/>
                  </a:ext>
                </a:extLst>
              </p:cNvPr>
              <p:cNvSpPr/>
              <p:nvPr/>
            </p:nvSpPr>
            <p:spPr>
              <a:xfrm>
                <a:off x="3042907" y="2440296"/>
                <a:ext cx="291498" cy="350705"/>
              </a:xfrm>
              <a:custGeom>
                <a:avLst/>
                <a:gdLst>
                  <a:gd name="connsiteX0" fmla="*/ 92485 w 291498"/>
                  <a:gd name="connsiteY0" fmla="*/ 76 h 350705"/>
                  <a:gd name="connsiteX1" fmla="*/ 8678 w 291498"/>
                  <a:gd name="connsiteY1" fmla="*/ 2689 h 350705"/>
                  <a:gd name="connsiteX2" fmla="*/ 1711 w 291498"/>
                  <a:gd name="connsiteY2" fmla="*/ 1971 h 350705"/>
                  <a:gd name="connsiteX3" fmla="*/ 1762 w 291498"/>
                  <a:gd name="connsiteY3" fmla="*/ 116720 h 350705"/>
                  <a:gd name="connsiteX4" fmla="*/ 2275 w 291498"/>
                  <a:gd name="connsiteY4" fmla="*/ 312919 h 350705"/>
                  <a:gd name="connsiteX5" fmla="*/ 36136 w 291498"/>
                  <a:gd name="connsiteY5" fmla="*/ 348675 h 350705"/>
                  <a:gd name="connsiteX6" fmla="*/ 92434 w 291498"/>
                  <a:gd name="connsiteY6" fmla="*/ 350212 h 350705"/>
                  <a:gd name="connsiteX7" fmla="*/ 270447 w 291498"/>
                  <a:gd name="connsiteY7" fmla="*/ 350366 h 350705"/>
                  <a:gd name="connsiteX8" fmla="*/ 290785 w 291498"/>
                  <a:gd name="connsiteY8" fmla="*/ 328031 h 350705"/>
                  <a:gd name="connsiteX9" fmla="*/ 286021 w 291498"/>
                  <a:gd name="connsiteY9" fmla="*/ 221069 h 350705"/>
                  <a:gd name="connsiteX10" fmla="*/ 287762 w 291498"/>
                  <a:gd name="connsiteY10" fmla="*/ 5711 h 350705"/>
                  <a:gd name="connsiteX11" fmla="*/ 92485 w 291498"/>
                  <a:gd name="connsiteY11" fmla="*/ 76 h 35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498" h="350705">
                    <a:moveTo>
                      <a:pt x="92485" y="76"/>
                    </a:moveTo>
                    <a:cubicBezTo>
                      <a:pt x="74351" y="-590"/>
                      <a:pt x="26812" y="3355"/>
                      <a:pt x="8678" y="2689"/>
                    </a:cubicBezTo>
                    <a:cubicBezTo>
                      <a:pt x="6424" y="2586"/>
                      <a:pt x="3709" y="2740"/>
                      <a:pt x="1711" y="1971"/>
                    </a:cubicBezTo>
                    <a:cubicBezTo>
                      <a:pt x="1814" y="40238"/>
                      <a:pt x="1865" y="78504"/>
                      <a:pt x="1762" y="116720"/>
                    </a:cubicBezTo>
                    <a:cubicBezTo>
                      <a:pt x="1609" y="182136"/>
                      <a:pt x="-2438" y="247502"/>
                      <a:pt x="2275" y="312919"/>
                    </a:cubicBezTo>
                    <a:cubicBezTo>
                      <a:pt x="4016" y="336893"/>
                      <a:pt x="11957" y="346370"/>
                      <a:pt x="36136" y="348675"/>
                    </a:cubicBezTo>
                    <a:cubicBezTo>
                      <a:pt x="54782" y="350468"/>
                      <a:pt x="73685" y="349444"/>
                      <a:pt x="92434" y="350212"/>
                    </a:cubicBezTo>
                    <a:cubicBezTo>
                      <a:pt x="151755" y="352568"/>
                      <a:pt x="211076" y="345448"/>
                      <a:pt x="270447" y="350366"/>
                    </a:cubicBezTo>
                    <a:cubicBezTo>
                      <a:pt x="288838" y="351902"/>
                      <a:pt x="293500" y="346831"/>
                      <a:pt x="290785" y="328031"/>
                    </a:cubicBezTo>
                    <a:cubicBezTo>
                      <a:pt x="285662" y="292479"/>
                      <a:pt x="286021" y="256723"/>
                      <a:pt x="286021" y="221069"/>
                    </a:cubicBezTo>
                    <a:cubicBezTo>
                      <a:pt x="286021" y="149300"/>
                      <a:pt x="288428" y="77480"/>
                      <a:pt x="287762" y="5711"/>
                    </a:cubicBezTo>
                    <a:cubicBezTo>
                      <a:pt x="226546" y="6121"/>
                      <a:pt x="149962" y="2176"/>
                      <a:pt x="92485" y="76"/>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17FF10A2-0ADA-1542-A465-34ED4D9FAAEC}"/>
                  </a:ext>
                </a:extLst>
              </p:cNvPr>
              <p:cNvSpPr/>
              <p:nvPr/>
            </p:nvSpPr>
            <p:spPr>
              <a:xfrm>
                <a:off x="3039189" y="2041365"/>
                <a:ext cx="291378" cy="395420"/>
              </a:xfrm>
              <a:custGeom>
                <a:avLst/>
                <a:gdLst>
                  <a:gd name="connsiteX0" fmla="*/ 12704 w 291378"/>
                  <a:gd name="connsiteY0" fmla="*/ 391476 h 395420"/>
                  <a:gd name="connsiteX1" fmla="*/ 127299 w 291378"/>
                  <a:gd name="connsiteY1" fmla="*/ 391630 h 395420"/>
                  <a:gd name="connsiteX2" fmla="*/ 291378 w 291378"/>
                  <a:gd name="connsiteY2" fmla="*/ 395420 h 395420"/>
                  <a:gd name="connsiteX3" fmla="*/ 291276 w 291378"/>
                  <a:gd name="connsiteY3" fmla="*/ 387378 h 395420"/>
                  <a:gd name="connsiteX4" fmla="*/ 282567 w 291378"/>
                  <a:gd name="connsiteY4" fmla="*/ 0 h 395420"/>
                  <a:gd name="connsiteX5" fmla="*/ 278264 w 291378"/>
                  <a:gd name="connsiteY5" fmla="*/ 154 h 395420"/>
                  <a:gd name="connsiteX6" fmla="*/ 3637 w 291378"/>
                  <a:gd name="connsiteY6" fmla="*/ 1434 h 395420"/>
                  <a:gd name="connsiteX7" fmla="*/ 0 w 291378"/>
                  <a:gd name="connsiteY7" fmla="*/ 1537 h 395420"/>
                  <a:gd name="connsiteX8" fmla="*/ 0 w 291378"/>
                  <a:gd name="connsiteY8" fmla="*/ 57733 h 395420"/>
                  <a:gd name="connsiteX9" fmla="*/ 3176 w 291378"/>
                  <a:gd name="connsiteY9" fmla="*/ 152144 h 395420"/>
                  <a:gd name="connsiteX10" fmla="*/ 5379 w 291378"/>
                  <a:gd name="connsiteY10" fmla="*/ 392039 h 395420"/>
                  <a:gd name="connsiteX11" fmla="*/ 12704 w 291378"/>
                  <a:gd name="connsiteY11" fmla="*/ 391476 h 39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378" h="395420">
                    <a:moveTo>
                      <a:pt x="12704" y="391476"/>
                    </a:moveTo>
                    <a:cubicBezTo>
                      <a:pt x="41084" y="393013"/>
                      <a:pt x="98868" y="390298"/>
                      <a:pt x="127299" y="391630"/>
                    </a:cubicBezTo>
                    <a:cubicBezTo>
                      <a:pt x="170688" y="393730"/>
                      <a:pt x="247835" y="393064"/>
                      <a:pt x="291378" y="395420"/>
                    </a:cubicBezTo>
                    <a:cubicBezTo>
                      <a:pt x="291327" y="392757"/>
                      <a:pt x="291327" y="390093"/>
                      <a:pt x="291276" y="387378"/>
                    </a:cubicBezTo>
                    <a:cubicBezTo>
                      <a:pt x="289176" y="258235"/>
                      <a:pt x="285231" y="129143"/>
                      <a:pt x="282567" y="0"/>
                    </a:cubicBezTo>
                    <a:cubicBezTo>
                      <a:pt x="281133" y="103"/>
                      <a:pt x="279596" y="51"/>
                      <a:pt x="278264" y="154"/>
                    </a:cubicBezTo>
                    <a:cubicBezTo>
                      <a:pt x="232467" y="3483"/>
                      <a:pt x="39291" y="-307"/>
                      <a:pt x="3637" y="1434"/>
                    </a:cubicBezTo>
                    <a:cubicBezTo>
                      <a:pt x="3125" y="1383"/>
                      <a:pt x="1485" y="1844"/>
                      <a:pt x="0" y="1537"/>
                    </a:cubicBezTo>
                    <a:cubicBezTo>
                      <a:pt x="0" y="20439"/>
                      <a:pt x="0" y="39189"/>
                      <a:pt x="0" y="57733"/>
                    </a:cubicBezTo>
                    <a:cubicBezTo>
                      <a:pt x="973" y="89237"/>
                      <a:pt x="2664" y="120691"/>
                      <a:pt x="3176" y="152144"/>
                    </a:cubicBezTo>
                    <a:cubicBezTo>
                      <a:pt x="4457" y="232109"/>
                      <a:pt x="5123" y="312074"/>
                      <a:pt x="5379" y="392039"/>
                    </a:cubicBezTo>
                    <a:cubicBezTo>
                      <a:pt x="7479" y="391169"/>
                      <a:pt x="10296" y="391322"/>
                      <a:pt x="12704" y="391476"/>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486C5EB0-9115-3E41-98B3-6DE409EDEEE5}"/>
                  </a:ext>
                </a:extLst>
              </p:cNvPr>
              <p:cNvSpPr/>
              <p:nvPr/>
            </p:nvSpPr>
            <p:spPr>
              <a:xfrm>
                <a:off x="2580757" y="2357282"/>
                <a:ext cx="182881" cy="206239"/>
              </a:xfrm>
              <a:custGeom>
                <a:avLst/>
                <a:gdLst>
                  <a:gd name="connsiteX0" fmla="*/ 182882 w 182881"/>
                  <a:gd name="connsiteY0" fmla="*/ 177501 h 206239"/>
                  <a:gd name="connsiteX1" fmla="*/ 115467 w 182881"/>
                  <a:gd name="connsiteY1" fmla="*/ 108908 h 206239"/>
                  <a:gd name="connsiteX2" fmla="*/ 104 w 182881"/>
                  <a:gd name="connsiteY2" fmla="*/ 0 h 206239"/>
                  <a:gd name="connsiteX3" fmla="*/ 2 w 182881"/>
                  <a:gd name="connsiteY3" fmla="*/ 34168 h 206239"/>
                  <a:gd name="connsiteX4" fmla="*/ 31660 w 182881"/>
                  <a:gd name="connsiteY4" fmla="*/ 84166 h 206239"/>
                  <a:gd name="connsiteX5" fmla="*/ 182831 w 182881"/>
                  <a:gd name="connsiteY5" fmla="*/ 206239 h 206239"/>
                  <a:gd name="connsiteX6" fmla="*/ 182882 w 182881"/>
                  <a:gd name="connsiteY6" fmla="*/ 177501 h 20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1" h="206239">
                    <a:moveTo>
                      <a:pt x="182882" y="177501"/>
                    </a:moveTo>
                    <a:cubicBezTo>
                      <a:pt x="160291" y="154705"/>
                      <a:pt x="139339" y="130219"/>
                      <a:pt x="115467" y="108908"/>
                    </a:cubicBezTo>
                    <a:cubicBezTo>
                      <a:pt x="76023" y="73664"/>
                      <a:pt x="37500" y="37344"/>
                      <a:pt x="104" y="0"/>
                    </a:cubicBezTo>
                    <a:cubicBezTo>
                      <a:pt x="104" y="11372"/>
                      <a:pt x="104" y="22796"/>
                      <a:pt x="2" y="34168"/>
                    </a:cubicBezTo>
                    <a:cubicBezTo>
                      <a:pt x="-203" y="58194"/>
                      <a:pt x="15780" y="71718"/>
                      <a:pt x="31660" y="84166"/>
                    </a:cubicBezTo>
                    <a:cubicBezTo>
                      <a:pt x="82631" y="124123"/>
                      <a:pt x="132833" y="165002"/>
                      <a:pt x="182831" y="206239"/>
                    </a:cubicBezTo>
                    <a:cubicBezTo>
                      <a:pt x="182728" y="202859"/>
                      <a:pt x="182779" y="192511"/>
                      <a:pt x="182882" y="177501"/>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0E61BD16-56CA-A64A-B1D4-473F35088E4E}"/>
                  </a:ext>
                </a:extLst>
              </p:cNvPr>
              <p:cNvSpPr/>
              <p:nvPr/>
            </p:nvSpPr>
            <p:spPr>
              <a:xfrm>
                <a:off x="2773167" y="2404257"/>
                <a:ext cx="266994" cy="369960"/>
              </a:xfrm>
              <a:custGeom>
                <a:avLst/>
                <a:gdLst>
                  <a:gd name="connsiteX0" fmla="*/ 266329 w 266994"/>
                  <a:gd name="connsiteY0" fmla="*/ 364992 h 369960"/>
                  <a:gd name="connsiteX1" fmla="*/ 263050 w 266994"/>
                  <a:gd name="connsiteY1" fmla="*/ 181702 h 369960"/>
                  <a:gd name="connsiteX2" fmla="*/ 263562 w 266994"/>
                  <a:gd name="connsiteY2" fmla="*/ 33144 h 369960"/>
                  <a:gd name="connsiteX3" fmla="*/ 262128 w 266994"/>
                  <a:gd name="connsiteY3" fmla="*/ 34937 h 369960"/>
                  <a:gd name="connsiteX4" fmla="*/ 251780 w 266994"/>
                  <a:gd name="connsiteY4" fmla="*/ 30992 h 369960"/>
                  <a:gd name="connsiteX5" fmla="*/ 208084 w 266994"/>
                  <a:gd name="connsiteY5" fmla="*/ 0 h 369960"/>
                  <a:gd name="connsiteX6" fmla="*/ 205266 w 266994"/>
                  <a:gd name="connsiteY6" fmla="*/ 86625 h 369960"/>
                  <a:gd name="connsiteX7" fmla="*/ 173249 w 266994"/>
                  <a:gd name="connsiteY7" fmla="*/ 243789 h 369960"/>
                  <a:gd name="connsiteX8" fmla="*/ 3535 w 266994"/>
                  <a:gd name="connsiteY8" fmla="*/ 143333 h 369960"/>
                  <a:gd name="connsiteX9" fmla="*/ 0 w 266994"/>
                  <a:gd name="connsiteY9" fmla="*/ 139901 h 369960"/>
                  <a:gd name="connsiteX10" fmla="*/ 666 w 266994"/>
                  <a:gd name="connsiteY10" fmla="*/ 159828 h 369960"/>
                  <a:gd name="connsiteX11" fmla="*/ 564 w 266994"/>
                  <a:gd name="connsiteY11" fmla="*/ 167717 h 369960"/>
                  <a:gd name="connsiteX12" fmla="*/ 69822 w 266994"/>
                  <a:gd name="connsiteY12" fmla="*/ 225194 h 369960"/>
                  <a:gd name="connsiteX13" fmla="*/ 257774 w 266994"/>
                  <a:gd name="connsiteY13" fmla="*/ 364787 h 369960"/>
                  <a:gd name="connsiteX14" fmla="*/ 266995 w 266994"/>
                  <a:gd name="connsiteY14" fmla="*/ 369961 h 369960"/>
                  <a:gd name="connsiteX15" fmla="*/ 266329 w 266994"/>
                  <a:gd name="connsiteY15" fmla="*/ 364992 h 36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994" h="369960">
                    <a:moveTo>
                      <a:pt x="266329" y="364992"/>
                    </a:moveTo>
                    <a:cubicBezTo>
                      <a:pt x="260489" y="303929"/>
                      <a:pt x="262999" y="242867"/>
                      <a:pt x="263050" y="181702"/>
                    </a:cubicBezTo>
                    <a:cubicBezTo>
                      <a:pt x="263102" y="132165"/>
                      <a:pt x="263409" y="82680"/>
                      <a:pt x="263562" y="33144"/>
                    </a:cubicBezTo>
                    <a:cubicBezTo>
                      <a:pt x="263050" y="33810"/>
                      <a:pt x="262487" y="34424"/>
                      <a:pt x="262128" y="34937"/>
                    </a:cubicBezTo>
                    <a:cubicBezTo>
                      <a:pt x="257364" y="35654"/>
                      <a:pt x="254752" y="32990"/>
                      <a:pt x="251780" y="30992"/>
                    </a:cubicBezTo>
                    <a:cubicBezTo>
                      <a:pt x="247426" y="28072"/>
                      <a:pt x="231648" y="16854"/>
                      <a:pt x="208084" y="0"/>
                    </a:cubicBezTo>
                    <a:cubicBezTo>
                      <a:pt x="209006" y="28943"/>
                      <a:pt x="208852" y="57989"/>
                      <a:pt x="205266" y="86625"/>
                    </a:cubicBezTo>
                    <a:cubicBezTo>
                      <a:pt x="199529" y="132934"/>
                      <a:pt x="220173" y="276933"/>
                      <a:pt x="173249" y="243789"/>
                    </a:cubicBezTo>
                    <a:cubicBezTo>
                      <a:pt x="129963" y="213206"/>
                      <a:pt x="37498" y="175247"/>
                      <a:pt x="3535" y="143333"/>
                    </a:cubicBezTo>
                    <a:cubicBezTo>
                      <a:pt x="2357" y="142206"/>
                      <a:pt x="1178" y="141028"/>
                      <a:pt x="0" y="139901"/>
                    </a:cubicBezTo>
                    <a:cubicBezTo>
                      <a:pt x="410" y="150966"/>
                      <a:pt x="717" y="158547"/>
                      <a:pt x="666" y="159828"/>
                    </a:cubicBezTo>
                    <a:cubicBezTo>
                      <a:pt x="615" y="162184"/>
                      <a:pt x="871" y="165156"/>
                      <a:pt x="564" y="167717"/>
                    </a:cubicBezTo>
                    <a:cubicBezTo>
                      <a:pt x="23667" y="186824"/>
                      <a:pt x="46770" y="205983"/>
                      <a:pt x="69822" y="225194"/>
                    </a:cubicBezTo>
                    <a:cubicBezTo>
                      <a:pt x="114953" y="262743"/>
                      <a:pt x="211260" y="328877"/>
                      <a:pt x="257774" y="364787"/>
                    </a:cubicBezTo>
                    <a:cubicBezTo>
                      <a:pt x="260489" y="366887"/>
                      <a:pt x="263716" y="368424"/>
                      <a:pt x="266995" y="369961"/>
                    </a:cubicBezTo>
                    <a:cubicBezTo>
                      <a:pt x="266790" y="368424"/>
                      <a:pt x="266534" y="366733"/>
                      <a:pt x="266329" y="364992"/>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CFF6CE46-6414-C04A-82EF-E500DFA50DBC}"/>
                  </a:ext>
                </a:extLst>
              </p:cNvPr>
              <p:cNvSpPr/>
              <p:nvPr/>
            </p:nvSpPr>
            <p:spPr>
              <a:xfrm>
                <a:off x="2979925" y="2018160"/>
                <a:ext cx="56870" cy="414528"/>
              </a:xfrm>
              <a:custGeom>
                <a:avLst/>
                <a:gdLst>
                  <a:gd name="connsiteX0" fmla="*/ 53372 w 56870"/>
                  <a:gd name="connsiteY0" fmla="*/ 151529 h 414528"/>
                  <a:gd name="connsiteX1" fmla="*/ 53116 w 56870"/>
                  <a:gd name="connsiteY1" fmla="*/ 25204 h 414528"/>
                  <a:gd name="connsiteX2" fmla="*/ 42820 w 56870"/>
                  <a:gd name="connsiteY2" fmla="*/ 21259 h 414528"/>
                  <a:gd name="connsiteX3" fmla="*/ 12698 w 56870"/>
                  <a:gd name="connsiteY3" fmla="*/ 0 h 414528"/>
                  <a:gd name="connsiteX4" fmla="*/ 10547 w 56870"/>
                  <a:gd name="connsiteY4" fmla="*/ 48563 h 414528"/>
                  <a:gd name="connsiteX5" fmla="*/ 199 w 56870"/>
                  <a:gd name="connsiteY5" fmla="*/ 358640 h 414528"/>
                  <a:gd name="connsiteX6" fmla="*/ 916 w 56870"/>
                  <a:gd name="connsiteY6" fmla="*/ 374776 h 414528"/>
                  <a:gd name="connsiteX7" fmla="*/ 50709 w 56870"/>
                  <a:gd name="connsiteY7" fmla="*/ 409764 h 414528"/>
                  <a:gd name="connsiteX8" fmla="*/ 56805 w 56870"/>
                  <a:gd name="connsiteY8" fmla="*/ 414528 h 414528"/>
                  <a:gd name="connsiteX9" fmla="*/ 53372 w 56870"/>
                  <a:gd name="connsiteY9" fmla="*/ 151529 h 41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870" h="414528">
                    <a:moveTo>
                      <a:pt x="53372" y="151529"/>
                    </a:moveTo>
                    <a:cubicBezTo>
                      <a:pt x="51733" y="109472"/>
                      <a:pt x="53065" y="67312"/>
                      <a:pt x="53116" y="25204"/>
                    </a:cubicBezTo>
                    <a:cubicBezTo>
                      <a:pt x="48403" y="25870"/>
                      <a:pt x="45791" y="23257"/>
                      <a:pt x="42820" y="21259"/>
                    </a:cubicBezTo>
                    <a:cubicBezTo>
                      <a:pt x="39388" y="18954"/>
                      <a:pt x="28732" y="11424"/>
                      <a:pt x="12698" y="0"/>
                    </a:cubicBezTo>
                    <a:cubicBezTo>
                      <a:pt x="12288" y="16188"/>
                      <a:pt x="11571" y="32375"/>
                      <a:pt x="10547" y="48563"/>
                    </a:cubicBezTo>
                    <a:cubicBezTo>
                      <a:pt x="5885" y="121152"/>
                      <a:pt x="-1287" y="327852"/>
                      <a:pt x="199" y="358640"/>
                    </a:cubicBezTo>
                    <a:cubicBezTo>
                      <a:pt x="455" y="364018"/>
                      <a:pt x="711" y="369397"/>
                      <a:pt x="916" y="374776"/>
                    </a:cubicBezTo>
                    <a:cubicBezTo>
                      <a:pt x="27759" y="393884"/>
                      <a:pt x="45893" y="406639"/>
                      <a:pt x="50709" y="409764"/>
                    </a:cubicBezTo>
                    <a:cubicBezTo>
                      <a:pt x="52809" y="411147"/>
                      <a:pt x="55524" y="412325"/>
                      <a:pt x="56805" y="414528"/>
                    </a:cubicBezTo>
                    <a:cubicBezTo>
                      <a:pt x="57061" y="326828"/>
                      <a:pt x="56702" y="239178"/>
                      <a:pt x="53372" y="151529"/>
                    </a:cubicBezTo>
                    <a:close/>
                  </a:path>
                </a:pathLst>
              </a:custGeom>
              <a:solidFill>
                <a:srgbClr val="FFFFFF"/>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9A446A16-427F-C041-9302-EF195E765860}"/>
                  </a:ext>
                </a:extLst>
              </p:cNvPr>
              <p:cNvSpPr/>
              <p:nvPr/>
            </p:nvSpPr>
            <p:spPr>
              <a:xfrm>
                <a:off x="2985247" y="1656037"/>
                <a:ext cx="47743" cy="379079"/>
              </a:xfrm>
              <a:custGeom>
                <a:avLst/>
                <a:gdLst>
                  <a:gd name="connsiteX0" fmla="*/ 46873 w 47743"/>
                  <a:gd name="connsiteY0" fmla="*/ 335536 h 379079"/>
                  <a:gd name="connsiteX1" fmla="*/ 43338 w 47743"/>
                  <a:gd name="connsiteY1" fmla="*/ 20593 h 379079"/>
                  <a:gd name="connsiteX2" fmla="*/ 38881 w 47743"/>
                  <a:gd name="connsiteY2" fmla="*/ 18083 h 379079"/>
                  <a:gd name="connsiteX3" fmla="*/ 0 w 47743"/>
                  <a:gd name="connsiteY3" fmla="*/ 0 h 379079"/>
                  <a:gd name="connsiteX4" fmla="*/ 5533 w 47743"/>
                  <a:gd name="connsiteY4" fmla="*/ 191691 h 379079"/>
                  <a:gd name="connsiteX5" fmla="*/ 7581 w 47743"/>
                  <a:gd name="connsiteY5" fmla="*/ 351160 h 379079"/>
                  <a:gd name="connsiteX6" fmla="*/ 43133 w 47743"/>
                  <a:gd name="connsiteY6" fmla="*/ 376057 h 379079"/>
                  <a:gd name="connsiteX7" fmla="*/ 47744 w 47743"/>
                  <a:gd name="connsiteY7" fmla="*/ 379079 h 379079"/>
                  <a:gd name="connsiteX8" fmla="*/ 46873 w 47743"/>
                  <a:gd name="connsiteY8" fmla="*/ 335536 h 37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43" h="379079">
                    <a:moveTo>
                      <a:pt x="46873" y="335536"/>
                    </a:moveTo>
                    <a:cubicBezTo>
                      <a:pt x="42672" y="233543"/>
                      <a:pt x="48102" y="122535"/>
                      <a:pt x="43338" y="20593"/>
                    </a:cubicBezTo>
                    <a:cubicBezTo>
                      <a:pt x="41801" y="19927"/>
                      <a:pt x="40367" y="18800"/>
                      <a:pt x="38881" y="18083"/>
                    </a:cubicBezTo>
                    <a:cubicBezTo>
                      <a:pt x="30941" y="14190"/>
                      <a:pt x="17468" y="7889"/>
                      <a:pt x="0" y="0"/>
                    </a:cubicBezTo>
                    <a:cubicBezTo>
                      <a:pt x="1229" y="63931"/>
                      <a:pt x="3688" y="127811"/>
                      <a:pt x="5533" y="191691"/>
                    </a:cubicBezTo>
                    <a:cubicBezTo>
                      <a:pt x="7069" y="244813"/>
                      <a:pt x="8657" y="298038"/>
                      <a:pt x="7581" y="351160"/>
                    </a:cubicBezTo>
                    <a:cubicBezTo>
                      <a:pt x="26535" y="364633"/>
                      <a:pt x="39240" y="373495"/>
                      <a:pt x="43133" y="376057"/>
                    </a:cubicBezTo>
                    <a:cubicBezTo>
                      <a:pt x="44619" y="377030"/>
                      <a:pt x="46360" y="377901"/>
                      <a:pt x="47744" y="379079"/>
                    </a:cubicBezTo>
                    <a:cubicBezTo>
                      <a:pt x="47744" y="364531"/>
                      <a:pt x="47487" y="350033"/>
                      <a:pt x="46873" y="335536"/>
                    </a:cubicBezTo>
                    <a:close/>
                  </a:path>
                </a:pathLst>
              </a:custGeom>
              <a:solidFill>
                <a:srgbClr val="FFFFFF"/>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92285042-4CE5-E743-B497-9E1DBE1CCC10}"/>
                  </a:ext>
                </a:extLst>
              </p:cNvPr>
              <p:cNvSpPr/>
              <p:nvPr/>
            </p:nvSpPr>
            <p:spPr>
              <a:xfrm>
                <a:off x="2841350" y="1582731"/>
                <a:ext cx="457712" cy="85446"/>
              </a:xfrm>
              <a:custGeom>
                <a:avLst/>
                <a:gdLst>
                  <a:gd name="connsiteX0" fmla="*/ 267456 w 457712"/>
                  <a:gd name="connsiteY0" fmla="*/ 36986 h 85446"/>
                  <a:gd name="connsiteX1" fmla="*/ 0 w 457712"/>
                  <a:gd name="connsiteY1" fmla="*/ 0 h 85446"/>
                  <a:gd name="connsiteX2" fmla="*/ 61677 w 457712"/>
                  <a:gd name="connsiteY2" fmla="*/ 27919 h 85446"/>
                  <a:gd name="connsiteX3" fmla="*/ 186671 w 457712"/>
                  <a:gd name="connsiteY3" fmla="*/ 84781 h 85446"/>
                  <a:gd name="connsiteX4" fmla="*/ 188105 w 457712"/>
                  <a:gd name="connsiteY4" fmla="*/ 85446 h 85446"/>
                  <a:gd name="connsiteX5" fmla="*/ 203269 w 457712"/>
                  <a:gd name="connsiteY5" fmla="*/ 75918 h 85446"/>
                  <a:gd name="connsiteX6" fmla="*/ 360586 w 457712"/>
                  <a:gd name="connsiteY6" fmla="*/ 75918 h 85446"/>
                  <a:gd name="connsiteX7" fmla="*/ 457712 w 457712"/>
                  <a:gd name="connsiteY7" fmla="*/ 76072 h 85446"/>
                  <a:gd name="connsiteX8" fmla="*/ 357205 w 457712"/>
                  <a:gd name="connsiteY8" fmla="*/ 38676 h 85446"/>
                  <a:gd name="connsiteX9" fmla="*/ 267456 w 457712"/>
                  <a:gd name="connsiteY9" fmla="*/ 36986 h 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712" h="85446">
                    <a:moveTo>
                      <a:pt x="267456" y="36986"/>
                    </a:moveTo>
                    <a:cubicBezTo>
                      <a:pt x="178013" y="31197"/>
                      <a:pt x="87803" y="19108"/>
                      <a:pt x="0" y="0"/>
                    </a:cubicBezTo>
                    <a:cubicBezTo>
                      <a:pt x="31402" y="14241"/>
                      <a:pt x="54915" y="24947"/>
                      <a:pt x="61677" y="27919"/>
                    </a:cubicBezTo>
                    <a:cubicBezTo>
                      <a:pt x="96460" y="43184"/>
                      <a:pt x="152656" y="67876"/>
                      <a:pt x="186671" y="84781"/>
                    </a:cubicBezTo>
                    <a:cubicBezTo>
                      <a:pt x="187132" y="84985"/>
                      <a:pt x="187593" y="85190"/>
                      <a:pt x="188105" y="85446"/>
                    </a:cubicBezTo>
                    <a:cubicBezTo>
                      <a:pt x="190462" y="78531"/>
                      <a:pt x="196916" y="76379"/>
                      <a:pt x="203269" y="75918"/>
                    </a:cubicBezTo>
                    <a:cubicBezTo>
                      <a:pt x="264792" y="71462"/>
                      <a:pt x="307976" y="76892"/>
                      <a:pt x="360586" y="75918"/>
                    </a:cubicBezTo>
                    <a:cubicBezTo>
                      <a:pt x="392962" y="75304"/>
                      <a:pt x="425337" y="76431"/>
                      <a:pt x="457712" y="76072"/>
                    </a:cubicBezTo>
                    <a:cubicBezTo>
                      <a:pt x="425696" y="65058"/>
                      <a:pt x="391886" y="52354"/>
                      <a:pt x="357205" y="38676"/>
                    </a:cubicBezTo>
                    <a:cubicBezTo>
                      <a:pt x="327289" y="39086"/>
                      <a:pt x="297372" y="38932"/>
                      <a:pt x="267456" y="36986"/>
                    </a:cubicBezTo>
                    <a:close/>
                  </a:path>
                </a:pathLst>
              </a:custGeom>
              <a:solidFill>
                <a:srgbClr val="FFFFFF"/>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8CB054B4-DE2E-DB40-A473-D750AB8BDF0A}"/>
                  </a:ext>
                </a:extLst>
              </p:cNvPr>
              <p:cNvSpPr/>
              <p:nvPr/>
            </p:nvSpPr>
            <p:spPr>
              <a:xfrm>
                <a:off x="3289772" y="1669458"/>
                <a:ext cx="31829" cy="363147"/>
              </a:xfrm>
              <a:custGeom>
                <a:avLst/>
                <a:gdLst>
                  <a:gd name="connsiteX0" fmla="*/ 30242 w 31829"/>
                  <a:gd name="connsiteY0" fmla="*/ 270376 h 363147"/>
                  <a:gd name="connsiteX1" fmla="*/ 28961 w 31829"/>
                  <a:gd name="connsiteY1" fmla="*/ 17776 h 363147"/>
                  <a:gd name="connsiteX2" fmla="*/ 14054 w 31829"/>
                  <a:gd name="connsiteY2" fmla="*/ 0 h 363147"/>
                  <a:gd name="connsiteX3" fmla="*/ 13696 w 31829"/>
                  <a:gd name="connsiteY3" fmla="*/ 0 h 363147"/>
                  <a:gd name="connsiteX4" fmla="*/ 326 w 31829"/>
                  <a:gd name="connsiteY4" fmla="*/ 267865 h 363147"/>
                  <a:gd name="connsiteX5" fmla="*/ 4885 w 31829"/>
                  <a:gd name="connsiteY5" fmla="*/ 363148 h 363147"/>
                  <a:gd name="connsiteX6" fmla="*/ 27373 w 31829"/>
                  <a:gd name="connsiteY6" fmla="*/ 362225 h 363147"/>
                  <a:gd name="connsiteX7" fmla="*/ 31830 w 31829"/>
                  <a:gd name="connsiteY7" fmla="*/ 361969 h 363147"/>
                  <a:gd name="connsiteX8" fmla="*/ 30242 w 31829"/>
                  <a:gd name="connsiteY8" fmla="*/ 270376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29" h="363147">
                    <a:moveTo>
                      <a:pt x="30242" y="270376"/>
                    </a:moveTo>
                    <a:cubicBezTo>
                      <a:pt x="29115" y="186210"/>
                      <a:pt x="23634" y="101993"/>
                      <a:pt x="28961" y="17776"/>
                    </a:cubicBezTo>
                    <a:cubicBezTo>
                      <a:pt x="29576" y="7735"/>
                      <a:pt x="26861" y="512"/>
                      <a:pt x="14054" y="0"/>
                    </a:cubicBezTo>
                    <a:cubicBezTo>
                      <a:pt x="13952" y="0"/>
                      <a:pt x="13849" y="0"/>
                      <a:pt x="13696" y="0"/>
                    </a:cubicBezTo>
                    <a:cubicBezTo>
                      <a:pt x="7600" y="89237"/>
                      <a:pt x="-1877" y="178372"/>
                      <a:pt x="326" y="267865"/>
                    </a:cubicBezTo>
                    <a:cubicBezTo>
                      <a:pt x="1094" y="299677"/>
                      <a:pt x="2836" y="331438"/>
                      <a:pt x="4885" y="363148"/>
                    </a:cubicBezTo>
                    <a:cubicBezTo>
                      <a:pt x="12620" y="362943"/>
                      <a:pt x="20150" y="362635"/>
                      <a:pt x="27373" y="362225"/>
                    </a:cubicBezTo>
                    <a:cubicBezTo>
                      <a:pt x="28808" y="362123"/>
                      <a:pt x="30344" y="361969"/>
                      <a:pt x="31830" y="361969"/>
                    </a:cubicBezTo>
                    <a:cubicBezTo>
                      <a:pt x="31215" y="331438"/>
                      <a:pt x="30652" y="300907"/>
                      <a:pt x="30242" y="270376"/>
                    </a:cubicBezTo>
                    <a:close/>
                  </a:path>
                </a:pathLst>
              </a:custGeom>
              <a:solidFill>
                <a:srgbClr val="FFFFFF"/>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6A50423E-C2F2-D54A-8631-C2F4DA5A5B8C}"/>
                  </a:ext>
                </a:extLst>
              </p:cNvPr>
              <p:cNvSpPr/>
              <p:nvPr/>
            </p:nvSpPr>
            <p:spPr>
              <a:xfrm>
                <a:off x="3046360" y="2445904"/>
                <a:ext cx="287998" cy="345147"/>
              </a:xfrm>
              <a:custGeom>
                <a:avLst/>
                <a:gdLst>
                  <a:gd name="connsiteX0" fmla="*/ 287281 w 287998"/>
                  <a:gd name="connsiteY0" fmla="*/ 322422 h 345147"/>
                  <a:gd name="connsiteX1" fmla="*/ 282516 w 287998"/>
                  <a:gd name="connsiteY1" fmla="*/ 215460 h 345147"/>
                  <a:gd name="connsiteX2" fmla="*/ 284258 w 287998"/>
                  <a:gd name="connsiteY2" fmla="*/ 102 h 345147"/>
                  <a:gd name="connsiteX3" fmla="*/ 254495 w 287998"/>
                  <a:gd name="connsiteY3" fmla="*/ 0 h 345147"/>
                  <a:gd name="connsiteX4" fmla="*/ 241996 w 287998"/>
                  <a:gd name="connsiteY4" fmla="*/ 273398 h 345147"/>
                  <a:gd name="connsiteX5" fmla="*/ 52303 w 287998"/>
                  <a:gd name="connsiteY5" fmla="*/ 321039 h 345147"/>
                  <a:gd name="connsiteX6" fmla="*/ 0 w 287998"/>
                  <a:gd name="connsiteY6" fmla="*/ 316736 h 345147"/>
                  <a:gd name="connsiteX7" fmla="*/ 32683 w 287998"/>
                  <a:gd name="connsiteY7" fmla="*/ 343118 h 345147"/>
                  <a:gd name="connsiteX8" fmla="*/ 88981 w 287998"/>
                  <a:gd name="connsiteY8" fmla="*/ 344655 h 345147"/>
                  <a:gd name="connsiteX9" fmla="*/ 266995 w 287998"/>
                  <a:gd name="connsiteY9" fmla="*/ 344808 h 345147"/>
                  <a:gd name="connsiteX10" fmla="*/ 287281 w 287998"/>
                  <a:gd name="connsiteY10" fmla="*/ 322422 h 34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998" h="345147">
                    <a:moveTo>
                      <a:pt x="287281" y="322422"/>
                    </a:moveTo>
                    <a:cubicBezTo>
                      <a:pt x="282158" y="286871"/>
                      <a:pt x="282516" y="251114"/>
                      <a:pt x="282516" y="215460"/>
                    </a:cubicBezTo>
                    <a:cubicBezTo>
                      <a:pt x="282516" y="143692"/>
                      <a:pt x="284924" y="71871"/>
                      <a:pt x="284258" y="102"/>
                    </a:cubicBezTo>
                    <a:cubicBezTo>
                      <a:pt x="274679" y="154"/>
                      <a:pt x="264689" y="102"/>
                      <a:pt x="254495" y="0"/>
                    </a:cubicBezTo>
                    <a:cubicBezTo>
                      <a:pt x="253010" y="33451"/>
                      <a:pt x="254598" y="231341"/>
                      <a:pt x="241996" y="273398"/>
                    </a:cubicBezTo>
                    <a:cubicBezTo>
                      <a:pt x="234056" y="299882"/>
                      <a:pt x="86010" y="322268"/>
                      <a:pt x="52303" y="321039"/>
                    </a:cubicBezTo>
                    <a:cubicBezTo>
                      <a:pt x="35347" y="320424"/>
                      <a:pt x="17417" y="319451"/>
                      <a:pt x="0" y="316736"/>
                    </a:cubicBezTo>
                    <a:cubicBezTo>
                      <a:pt x="3176" y="333846"/>
                      <a:pt x="11936" y="341120"/>
                      <a:pt x="32683" y="343118"/>
                    </a:cubicBezTo>
                    <a:cubicBezTo>
                      <a:pt x="51329" y="344911"/>
                      <a:pt x="70181" y="343886"/>
                      <a:pt x="88981" y="344655"/>
                    </a:cubicBezTo>
                    <a:cubicBezTo>
                      <a:pt x="148302" y="347011"/>
                      <a:pt x="207623" y="339890"/>
                      <a:pt x="266995" y="344808"/>
                    </a:cubicBezTo>
                    <a:cubicBezTo>
                      <a:pt x="285385" y="346294"/>
                      <a:pt x="289995" y="341222"/>
                      <a:pt x="287281" y="322422"/>
                    </a:cubicBezTo>
                    <a:close/>
                  </a:path>
                </a:pathLst>
              </a:custGeom>
              <a:solidFill>
                <a:srgbClr val="FFFFFF"/>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AA0EA94D-7CC4-E74A-A30A-0ECDF981EB53}"/>
                  </a:ext>
                </a:extLst>
              </p:cNvPr>
              <p:cNvSpPr/>
              <p:nvPr/>
            </p:nvSpPr>
            <p:spPr>
              <a:xfrm>
                <a:off x="3295272" y="2041314"/>
                <a:ext cx="35295" cy="395420"/>
              </a:xfrm>
              <a:custGeom>
                <a:avLst/>
                <a:gdLst>
                  <a:gd name="connsiteX0" fmla="*/ 6096 w 35295"/>
                  <a:gd name="connsiteY0" fmla="*/ 394345 h 395420"/>
                  <a:gd name="connsiteX1" fmla="*/ 35295 w 35295"/>
                  <a:gd name="connsiteY1" fmla="*/ 395420 h 395420"/>
                  <a:gd name="connsiteX2" fmla="*/ 35193 w 35295"/>
                  <a:gd name="connsiteY2" fmla="*/ 387378 h 395420"/>
                  <a:gd name="connsiteX3" fmla="*/ 26484 w 35295"/>
                  <a:gd name="connsiteY3" fmla="*/ 0 h 395420"/>
                  <a:gd name="connsiteX4" fmla="*/ 22181 w 35295"/>
                  <a:gd name="connsiteY4" fmla="*/ 154 h 395420"/>
                  <a:gd name="connsiteX5" fmla="*/ 0 w 35295"/>
                  <a:gd name="connsiteY5" fmla="*/ 1076 h 395420"/>
                  <a:gd name="connsiteX6" fmla="*/ 6096 w 35295"/>
                  <a:gd name="connsiteY6" fmla="*/ 394345 h 39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95" h="395420">
                    <a:moveTo>
                      <a:pt x="6096" y="394345"/>
                    </a:moveTo>
                    <a:cubicBezTo>
                      <a:pt x="16802" y="394601"/>
                      <a:pt x="26740" y="394959"/>
                      <a:pt x="35295" y="395420"/>
                    </a:cubicBezTo>
                    <a:cubicBezTo>
                      <a:pt x="35244" y="392757"/>
                      <a:pt x="35244" y="390093"/>
                      <a:pt x="35193" y="387378"/>
                    </a:cubicBezTo>
                    <a:cubicBezTo>
                      <a:pt x="33092" y="258235"/>
                      <a:pt x="29148" y="129143"/>
                      <a:pt x="26484" y="0"/>
                    </a:cubicBezTo>
                    <a:cubicBezTo>
                      <a:pt x="25050" y="103"/>
                      <a:pt x="23513" y="51"/>
                      <a:pt x="22181" y="154"/>
                    </a:cubicBezTo>
                    <a:cubicBezTo>
                      <a:pt x="16700" y="564"/>
                      <a:pt x="9118" y="871"/>
                      <a:pt x="0" y="1076"/>
                    </a:cubicBezTo>
                    <a:cubicBezTo>
                      <a:pt x="4354" y="66954"/>
                      <a:pt x="8811" y="329184"/>
                      <a:pt x="6096" y="394345"/>
                    </a:cubicBezTo>
                    <a:close/>
                  </a:path>
                </a:pathLst>
              </a:custGeom>
              <a:solidFill>
                <a:srgbClr val="FFFFFF"/>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3081ACDF-8FBB-9244-8ACF-4E5CDD078E26}"/>
                  </a:ext>
                </a:extLst>
              </p:cNvPr>
              <p:cNvSpPr/>
              <p:nvPr/>
            </p:nvSpPr>
            <p:spPr>
              <a:xfrm>
                <a:off x="3028687" y="1656919"/>
                <a:ext cx="312192" cy="1144270"/>
              </a:xfrm>
              <a:custGeom>
                <a:avLst/>
                <a:gdLst>
                  <a:gd name="connsiteX0" fmla="*/ 308796 w 312192"/>
                  <a:gd name="connsiteY0" fmla="*/ 1074421 h 1144270"/>
                  <a:gd name="connsiteX1" fmla="*/ 308796 w 312192"/>
                  <a:gd name="connsiteY1" fmla="*/ 901787 h 1144270"/>
                  <a:gd name="connsiteX2" fmla="*/ 303468 w 312192"/>
                  <a:gd name="connsiteY2" fmla="*/ 423840 h 1144270"/>
                  <a:gd name="connsiteX3" fmla="*/ 298499 w 312192"/>
                  <a:gd name="connsiteY3" fmla="*/ 178309 h 1144270"/>
                  <a:gd name="connsiteX4" fmla="*/ 298858 w 312192"/>
                  <a:gd name="connsiteY4" fmla="*/ 20377 h 1144270"/>
                  <a:gd name="connsiteX5" fmla="*/ 293325 w 312192"/>
                  <a:gd name="connsiteY5" fmla="*/ 3984 h 1144270"/>
                  <a:gd name="connsiteX6" fmla="*/ 292557 w 312192"/>
                  <a:gd name="connsiteY6" fmla="*/ 6494 h 1144270"/>
                  <a:gd name="connsiteX7" fmla="*/ 279904 w 312192"/>
                  <a:gd name="connsiteY7" fmla="*/ 5162 h 1144270"/>
                  <a:gd name="connsiteX8" fmla="*/ 270427 w 312192"/>
                  <a:gd name="connsiteY8" fmla="*/ 1935 h 1144270"/>
                  <a:gd name="connsiteX9" fmla="*/ 173301 w 312192"/>
                  <a:gd name="connsiteY9" fmla="*/ 1782 h 1144270"/>
                  <a:gd name="connsiteX10" fmla="*/ 15983 w 312192"/>
                  <a:gd name="connsiteY10" fmla="*/ 1782 h 1144270"/>
                  <a:gd name="connsiteX11" fmla="*/ 820 w 312192"/>
                  <a:gd name="connsiteY11" fmla="*/ 11310 h 1144270"/>
                  <a:gd name="connsiteX12" fmla="*/ 6506 w 312192"/>
                  <a:gd name="connsiteY12" fmla="*/ 17611 h 1144270"/>
                  <a:gd name="connsiteX13" fmla="*/ 0 w 312192"/>
                  <a:gd name="connsiteY13" fmla="*/ 19762 h 1144270"/>
                  <a:gd name="connsiteX14" fmla="*/ 3535 w 312192"/>
                  <a:gd name="connsiteY14" fmla="*/ 334705 h 1144270"/>
                  <a:gd name="connsiteX15" fmla="*/ 4406 w 312192"/>
                  <a:gd name="connsiteY15" fmla="*/ 378197 h 1144270"/>
                  <a:gd name="connsiteX16" fmla="*/ 6660 w 312192"/>
                  <a:gd name="connsiteY16" fmla="*/ 382807 h 1144270"/>
                  <a:gd name="connsiteX17" fmla="*/ 4457 w 312192"/>
                  <a:gd name="connsiteY17" fmla="*/ 386495 h 1144270"/>
                  <a:gd name="connsiteX18" fmla="*/ 4406 w 312192"/>
                  <a:gd name="connsiteY18" fmla="*/ 386495 h 1144270"/>
                  <a:gd name="connsiteX19" fmla="*/ 4662 w 312192"/>
                  <a:gd name="connsiteY19" fmla="*/ 512821 h 1144270"/>
                  <a:gd name="connsiteX20" fmla="*/ 8145 w 312192"/>
                  <a:gd name="connsiteY20" fmla="*/ 775769 h 1144270"/>
                  <a:gd name="connsiteX21" fmla="*/ 8913 w 312192"/>
                  <a:gd name="connsiteY21" fmla="*/ 778637 h 1144270"/>
                  <a:gd name="connsiteX22" fmla="*/ 8145 w 312192"/>
                  <a:gd name="connsiteY22" fmla="*/ 780533 h 1144270"/>
                  <a:gd name="connsiteX23" fmla="*/ 7633 w 312192"/>
                  <a:gd name="connsiteY23" fmla="*/ 929091 h 1144270"/>
                  <a:gd name="connsiteX24" fmla="*/ 10911 w 312192"/>
                  <a:gd name="connsiteY24" fmla="*/ 1112380 h 1144270"/>
                  <a:gd name="connsiteX25" fmla="*/ 11629 w 312192"/>
                  <a:gd name="connsiteY25" fmla="*/ 1117401 h 1144270"/>
                  <a:gd name="connsiteX26" fmla="*/ 29865 w 312192"/>
                  <a:gd name="connsiteY26" fmla="*/ 1135176 h 1144270"/>
                  <a:gd name="connsiteX27" fmla="*/ 23513 w 312192"/>
                  <a:gd name="connsiteY27" fmla="*/ 1134613 h 1144270"/>
                  <a:gd name="connsiteX28" fmla="*/ 29865 w 312192"/>
                  <a:gd name="connsiteY28" fmla="*/ 1137430 h 1144270"/>
                  <a:gd name="connsiteX29" fmla="*/ 94565 w 312192"/>
                  <a:gd name="connsiteY29" fmla="*/ 1143783 h 1144270"/>
                  <a:gd name="connsiteX30" fmla="*/ 290610 w 312192"/>
                  <a:gd name="connsiteY30" fmla="*/ 1144039 h 1144270"/>
                  <a:gd name="connsiteX31" fmla="*/ 312125 w 312192"/>
                  <a:gd name="connsiteY31" fmla="*/ 1117964 h 1144270"/>
                  <a:gd name="connsiteX32" fmla="*/ 308796 w 312192"/>
                  <a:gd name="connsiteY32" fmla="*/ 1074421 h 1144270"/>
                  <a:gd name="connsiteX33" fmla="*/ 301983 w 312192"/>
                  <a:gd name="connsiteY33" fmla="*/ 789088 h 1144270"/>
                  <a:gd name="connsiteX34" fmla="*/ 300241 w 312192"/>
                  <a:gd name="connsiteY34" fmla="*/ 1004445 h 1144270"/>
                  <a:gd name="connsiteX35" fmla="*/ 305005 w 312192"/>
                  <a:gd name="connsiteY35" fmla="*/ 1111407 h 1144270"/>
                  <a:gd name="connsiteX36" fmla="*/ 284668 w 312192"/>
                  <a:gd name="connsiteY36" fmla="*/ 1133742 h 1144270"/>
                  <a:gd name="connsiteX37" fmla="*/ 106654 w 312192"/>
                  <a:gd name="connsiteY37" fmla="*/ 1133588 h 1144270"/>
                  <a:gd name="connsiteX38" fmla="*/ 50356 w 312192"/>
                  <a:gd name="connsiteY38" fmla="*/ 1132052 h 1144270"/>
                  <a:gd name="connsiteX39" fmla="*/ 16495 w 312192"/>
                  <a:gd name="connsiteY39" fmla="*/ 1096295 h 1144270"/>
                  <a:gd name="connsiteX40" fmla="*/ 15983 w 312192"/>
                  <a:gd name="connsiteY40" fmla="*/ 900096 h 1144270"/>
                  <a:gd name="connsiteX41" fmla="*/ 15932 w 312192"/>
                  <a:gd name="connsiteY41" fmla="*/ 785348 h 1144270"/>
                  <a:gd name="connsiteX42" fmla="*/ 13165 w 312192"/>
                  <a:gd name="connsiteY42" fmla="*/ 780840 h 1144270"/>
                  <a:gd name="connsiteX43" fmla="*/ 15881 w 312192"/>
                  <a:gd name="connsiteY43" fmla="*/ 776486 h 1144270"/>
                  <a:gd name="connsiteX44" fmla="*/ 13678 w 312192"/>
                  <a:gd name="connsiteY44" fmla="*/ 536590 h 1144270"/>
                  <a:gd name="connsiteX45" fmla="*/ 10502 w 312192"/>
                  <a:gd name="connsiteY45" fmla="*/ 442179 h 1144270"/>
                  <a:gd name="connsiteX46" fmla="*/ 10502 w 312192"/>
                  <a:gd name="connsiteY46" fmla="*/ 385983 h 1144270"/>
                  <a:gd name="connsiteX47" fmla="*/ 7684 w 312192"/>
                  <a:gd name="connsiteY47" fmla="*/ 382500 h 1144270"/>
                  <a:gd name="connsiteX48" fmla="*/ 10502 w 312192"/>
                  <a:gd name="connsiteY48" fmla="*/ 379529 h 1144270"/>
                  <a:gd name="connsiteX49" fmla="*/ 10399 w 312192"/>
                  <a:gd name="connsiteY49" fmla="*/ 78929 h 1144270"/>
                  <a:gd name="connsiteX50" fmla="*/ 9528 w 312192"/>
                  <a:gd name="connsiteY50" fmla="*/ 31749 h 1144270"/>
                  <a:gd name="connsiteX51" fmla="*/ 23718 w 312192"/>
                  <a:gd name="connsiteY51" fmla="*/ 13973 h 1144270"/>
                  <a:gd name="connsiteX52" fmla="*/ 92004 w 312192"/>
                  <a:gd name="connsiteY52" fmla="*/ 9466 h 1144270"/>
                  <a:gd name="connsiteX53" fmla="*/ 275140 w 312192"/>
                  <a:gd name="connsiteY53" fmla="*/ 12539 h 1144270"/>
                  <a:gd name="connsiteX54" fmla="*/ 290047 w 312192"/>
                  <a:gd name="connsiteY54" fmla="*/ 30315 h 1144270"/>
                  <a:gd name="connsiteX55" fmla="*/ 291327 w 312192"/>
                  <a:gd name="connsiteY55" fmla="*/ 282915 h 1144270"/>
                  <a:gd name="connsiteX56" fmla="*/ 292915 w 312192"/>
                  <a:gd name="connsiteY56" fmla="*/ 374508 h 1144270"/>
                  <a:gd name="connsiteX57" fmla="*/ 298397 w 312192"/>
                  <a:gd name="connsiteY57" fmla="*/ 379272 h 1144270"/>
                  <a:gd name="connsiteX58" fmla="*/ 293120 w 312192"/>
                  <a:gd name="connsiteY58" fmla="*/ 384395 h 1144270"/>
                  <a:gd name="connsiteX59" fmla="*/ 301829 w 312192"/>
                  <a:gd name="connsiteY59" fmla="*/ 771773 h 1144270"/>
                  <a:gd name="connsiteX60" fmla="*/ 301931 w 312192"/>
                  <a:gd name="connsiteY60" fmla="*/ 779816 h 1144270"/>
                  <a:gd name="connsiteX61" fmla="*/ 302290 w 312192"/>
                  <a:gd name="connsiteY61" fmla="*/ 779816 h 1144270"/>
                  <a:gd name="connsiteX62" fmla="*/ 307464 w 312192"/>
                  <a:gd name="connsiteY62" fmla="*/ 789036 h 1144270"/>
                  <a:gd name="connsiteX63" fmla="*/ 301983 w 312192"/>
                  <a:gd name="connsiteY63" fmla="*/ 789088 h 114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2192" h="1144270">
                    <a:moveTo>
                      <a:pt x="308796" y="1074421"/>
                    </a:moveTo>
                    <a:cubicBezTo>
                      <a:pt x="306439" y="1016894"/>
                      <a:pt x="308283" y="959315"/>
                      <a:pt x="308796" y="901787"/>
                    </a:cubicBezTo>
                    <a:cubicBezTo>
                      <a:pt x="310230" y="742420"/>
                      <a:pt x="309411" y="583156"/>
                      <a:pt x="303468" y="423840"/>
                    </a:cubicBezTo>
                    <a:cubicBezTo>
                      <a:pt x="300343" y="340340"/>
                      <a:pt x="295579" y="256738"/>
                      <a:pt x="298499" y="178309"/>
                    </a:cubicBezTo>
                    <a:cubicBezTo>
                      <a:pt x="298499" y="122165"/>
                      <a:pt x="297936" y="71245"/>
                      <a:pt x="298858" y="20377"/>
                    </a:cubicBezTo>
                    <a:cubicBezTo>
                      <a:pt x="299011" y="11617"/>
                      <a:pt x="297577" y="6597"/>
                      <a:pt x="293325" y="3984"/>
                    </a:cubicBezTo>
                    <a:cubicBezTo>
                      <a:pt x="293223" y="4701"/>
                      <a:pt x="293018" y="5521"/>
                      <a:pt x="292557" y="6494"/>
                    </a:cubicBezTo>
                    <a:cubicBezTo>
                      <a:pt x="289842" y="12590"/>
                      <a:pt x="283951" y="6546"/>
                      <a:pt x="279904" y="5162"/>
                    </a:cubicBezTo>
                    <a:cubicBezTo>
                      <a:pt x="276779" y="4087"/>
                      <a:pt x="273603" y="3011"/>
                      <a:pt x="270427" y="1935"/>
                    </a:cubicBezTo>
                    <a:cubicBezTo>
                      <a:pt x="238052" y="2294"/>
                      <a:pt x="205676" y="1167"/>
                      <a:pt x="173301" y="1782"/>
                    </a:cubicBezTo>
                    <a:cubicBezTo>
                      <a:pt x="120691" y="2755"/>
                      <a:pt x="77506" y="-2675"/>
                      <a:pt x="15983" y="1782"/>
                    </a:cubicBezTo>
                    <a:cubicBezTo>
                      <a:pt x="9631" y="2243"/>
                      <a:pt x="3125" y="4394"/>
                      <a:pt x="820" y="11310"/>
                    </a:cubicBezTo>
                    <a:cubicBezTo>
                      <a:pt x="3535" y="12488"/>
                      <a:pt x="6557" y="13615"/>
                      <a:pt x="6506" y="17611"/>
                    </a:cubicBezTo>
                    <a:cubicBezTo>
                      <a:pt x="4201" y="20735"/>
                      <a:pt x="2049" y="20684"/>
                      <a:pt x="0" y="19762"/>
                    </a:cubicBezTo>
                    <a:cubicBezTo>
                      <a:pt x="4713" y="121755"/>
                      <a:pt x="-717" y="232764"/>
                      <a:pt x="3535" y="334705"/>
                    </a:cubicBezTo>
                    <a:cubicBezTo>
                      <a:pt x="4149" y="349202"/>
                      <a:pt x="4354" y="363700"/>
                      <a:pt x="4406" y="378197"/>
                    </a:cubicBezTo>
                    <a:cubicBezTo>
                      <a:pt x="5686" y="379324"/>
                      <a:pt x="6660" y="380758"/>
                      <a:pt x="6660" y="382807"/>
                    </a:cubicBezTo>
                    <a:cubicBezTo>
                      <a:pt x="6660" y="384139"/>
                      <a:pt x="5071" y="385522"/>
                      <a:pt x="4457" y="386495"/>
                    </a:cubicBezTo>
                    <a:cubicBezTo>
                      <a:pt x="4457" y="386495"/>
                      <a:pt x="4406" y="386495"/>
                      <a:pt x="4406" y="386495"/>
                    </a:cubicBezTo>
                    <a:cubicBezTo>
                      <a:pt x="4354" y="428604"/>
                      <a:pt x="3023" y="470764"/>
                      <a:pt x="4662" y="512821"/>
                    </a:cubicBezTo>
                    <a:cubicBezTo>
                      <a:pt x="8043" y="600470"/>
                      <a:pt x="8401" y="688119"/>
                      <a:pt x="8145" y="775769"/>
                    </a:cubicBezTo>
                    <a:cubicBezTo>
                      <a:pt x="8606" y="776588"/>
                      <a:pt x="8913" y="777510"/>
                      <a:pt x="8913" y="778637"/>
                    </a:cubicBezTo>
                    <a:cubicBezTo>
                      <a:pt x="8913" y="779252"/>
                      <a:pt x="8555" y="779918"/>
                      <a:pt x="8145" y="780533"/>
                    </a:cubicBezTo>
                    <a:cubicBezTo>
                      <a:pt x="7991" y="830069"/>
                      <a:pt x="7684" y="879554"/>
                      <a:pt x="7633" y="929091"/>
                    </a:cubicBezTo>
                    <a:cubicBezTo>
                      <a:pt x="7582" y="990256"/>
                      <a:pt x="5071" y="1051318"/>
                      <a:pt x="10911" y="1112380"/>
                    </a:cubicBezTo>
                    <a:cubicBezTo>
                      <a:pt x="11065" y="1114174"/>
                      <a:pt x="11321" y="1115813"/>
                      <a:pt x="11629" y="1117401"/>
                    </a:cubicBezTo>
                    <a:cubicBezTo>
                      <a:pt x="19159" y="1120936"/>
                      <a:pt x="26997" y="1124521"/>
                      <a:pt x="29865" y="1135176"/>
                    </a:cubicBezTo>
                    <a:cubicBezTo>
                      <a:pt x="27611" y="1135228"/>
                      <a:pt x="25511" y="1134972"/>
                      <a:pt x="23513" y="1134613"/>
                    </a:cubicBezTo>
                    <a:cubicBezTo>
                      <a:pt x="25357" y="1135689"/>
                      <a:pt x="27458" y="1136611"/>
                      <a:pt x="29865" y="1137430"/>
                    </a:cubicBezTo>
                    <a:cubicBezTo>
                      <a:pt x="51073" y="1144961"/>
                      <a:pt x="72794" y="1143219"/>
                      <a:pt x="94565" y="1143783"/>
                    </a:cubicBezTo>
                    <a:cubicBezTo>
                      <a:pt x="159931" y="1145473"/>
                      <a:pt x="225245" y="1135586"/>
                      <a:pt x="290610" y="1144039"/>
                    </a:cubicBezTo>
                    <a:cubicBezTo>
                      <a:pt x="305312" y="1145934"/>
                      <a:pt x="312997" y="1136099"/>
                      <a:pt x="312125" y="1117964"/>
                    </a:cubicBezTo>
                    <a:cubicBezTo>
                      <a:pt x="311408" y="1103365"/>
                      <a:pt x="309359" y="1088919"/>
                      <a:pt x="308796" y="1074421"/>
                    </a:cubicBezTo>
                    <a:close/>
                    <a:moveTo>
                      <a:pt x="301983" y="789088"/>
                    </a:moveTo>
                    <a:cubicBezTo>
                      <a:pt x="302597" y="860856"/>
                      <a:pt x="300241" y="932677"/>
                      <a:pt x="300241" y="1004445"/>
                    </a:cubicBezTo>
                    <a:cubicBezTo>
                      <a:pt x="300241" y="1040099"/>
                      <a:pt x="299882" y="1075856"/>
                      <a:pt x="305005" y="1111407"/>
                    </a:cubicBezTo>
                    <a:cubicBezTo>
                      <a:pt x="307720" y="1130156"/>
                      <a:pt x="303110" y="1135228"/>
                      <a:pt x="284668" y="1133742"/>
                    </a:cubicBezTo>
                    <a:cubicBezTo>
                      <a:pt x="225347" y="1128824"/>
                      <a:pt x="166027" y="1135945"/>
                      <a:pt x="106654" y="1133588"/>
                    </a:cubicBezTo>
                    <a:cubicBezTo>
                      <a:pt x="87906" y="1132820"/>
                      <a:pt x="69003" y="1133896"/>
                      <a:pt x="50356" y="1132052"/>
                    </a:cubicBezTo>
                    <a:cubicBezTo>
                      <a:pt x="26177" y="1129695"/>
                      <a:pt x="18237" y="1120218"/>
                      <a:pt x="16495" y="1096295"/>
                    </a:cubicBezTo>
                    <a:cubicBezTo>
                      <a:pt x="11731" y="1030879"/>
                      <a:pt x="15778" y="965513"/>
                      <a:pt x="15983" y="900096"/>
                    </a:cubicBezTo>
                    <a:cubicBezTo>
                      <a:pt x="16085" y="861830"/>
                      <a:pt x="16034" y="823563"/>
                      <a:pt x="15932" y="785348"/>
                    </a:cubicBezTo>
                    <a:cubicBezTo>
                      <a:pt x="14293" y="784682"/>
                      <a:pt x="13114" y="783401"/>
                      <a:pt x="13165" y="780840"/>
                    </a:cubicBezTo>
                    <a:cubicBezTo>
                      <a:pt x="13217" y="778432"/>
                      <a:pt x="14344" y="777152"/>
                      <a:pt x="15881" y="776486"/>
                    </a:cubicBezTo>
                    <a:cubicBezTo>
                      <a:pt x="15624" y="696521"/>
                      <a:pt x="14958" y="616555"/>
                      <a:pt x="13678" y="536590"/>
                    </a:cubicBezTo>
                    <a:cubicBezTo>
                      <a:pt x="13165" y="505137"/>
                      <a:pt x="11424" y="473684"/>
                      <a:pt x="10502" y="442179"/>
                    </a:cubicBezTo>
                    <a:cubicBezTo>
                      <a:pt x="10502" y="423635"/>
                      <a:pt x="10502" y="404886"/>
                      <a:pt x="10502" y="385983"/>
                    </a:cubicBezTo>
                    <a:cubicBezTo>
                      <a:pt x="9221" y="385676"/>
                      <a:pt x="8043" y="384805"/>
                      <a:pt x="7684" y="382500"/>
                    </a:cubicBezTo>
                    <a:cubicBezTo>
                      <a:pt x="7172" y="378965"/>
                      <a:pt x="8504" y="378914"/>
                      <a:pt x="10502" y="379529"/>
                    </a:cubicBezTo>
                    <a:cubicBezTo>
                      <a:pt x="10502" y="279944"/>
                      <a:pt x="10553" y="176363"/>
                      <a:pt x="10399" y="78929"/>
                    </a:cubicBezTo>
                    <a:cubicBezTo>
                      <a:pt x="10399" y="63203"/>
                      <a:pt x="8145" y="47578"/>
                      <a:pt x="9528" y="31749"/>
                    </a:cubicBezTo>
                    <a:cubicBezTo>
                      <a:pt x="10348" y="22016"/>
                      <a:pt x="13831" y="17150"/>
                      <a:pt x="23718" y="13973"/>
                    </a:cubicBezTo>
                    <a:cubicBezTo>
                      <a:pt x="46053" y="6751"/>
                      <a:pt x="69208" y="8390"/>
                      <a:pt x="92004" y="9466"/>
                    </a:cubicBezTo>
                    <a:cubicBezTo>
                      <a:pt x="182931" y="13820"/>
                      <a:pt x="214077" y="10029"/>
                      <a:pt x="275140" y="12539"/>
                    </a:cubicBezTo>
                    <a:cubicBezTo>
                      <a:pt x="287946" y="13051"/>
                      <a:pt x="290713" y="20274"/>
                      <a:pt x="290047" y="30315"/>
                    </a:cubicBezTo>
                    <a:cubicBezTo>
                      <a:pt x="284719" y="114532"/>
                      <a:pt x="290200" y="198749"/>
                      <a:pt x="291327" y="282915"/>
                    </a:cubicBezTo>
                    <a:cubicBezTo>
                      <a:pt x="291737" y="313446"/>
                      <a:pt x="292301" y="343977"/>
                      <a:pt x="292915" y="374508"/>
                    </a:cubicBezTo>
                    <a:cubicBezTo>
                      <a:pt x="295784" y="374508"/>
                      <a:pt x="298243" y="375328"/>
                      <a:pt x="298397" y="379272"/>
                    </a:cubicBezTo>
                    <a:cubicBezTo>
                      <a:pt x="298550" y="383319"/>
                      <a:pt x="295989" y="384190"/>
                      <a:pt x="293120" y="384395"/>
                    </a:cubicBezTo>
                    <a:cubicBezTo>
                      <a:pt x="295784" y="513538"/>
                      <a:pt x="299729" y="642630"/>
                      <a:pt x="301829" y="771773"/>
                    </a:cubicBezTo>
                    <a:cubicBezTo>
                      <a:pt x="301880" y="774437"/>
                      <a:pt x="301880" y="777100"/>
                      <a:pt x="301931" y="779816"/>
                    </a:cubicBezTo>
                    <a:cubicBezTo>
                      <a:pt x="302034" y="779816"/>
                      <a:pt x="302187" y="779816"/>
                      <a:pt x="302290" y="779816"/>
                    </a:cubicBezTo>
                    <a:cubicBezTo>
                      <a:pt x="307618" y="780123"/>
                      <a:pt x="300804" y="780328"/>
                      <a:pt x="307464" y="789036"/>
                    </a:cubicBezTo>
                    <a:cubicBezTo>
                      <a:pt x="305671" y="789088"/>
                      <a:pt x="303776" y="789088"/>
                      <a:pt x="301983" y="789088"/>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4B6845FC-079A-B240-8386-9946FE6E9046}"/>
                  </a:ext>
                </a:extLst>
              </p:cNvPr>
              <p:cNvSpPr/>
              <p:nvPr/>
            </p:nvSpPr>
            <p:spPr>
              <a:xfrm>
                <a:off x="2848443" y="1923031"/>
                <a:ext cx="18469" cy="381179"/>
              </a:xfrm>
              <a:custGeom>
                <a:avLst/>
                <a:gdLst>
                  <a:gd name="connsiteX0" fmla="*/ 233 w 18469"/>
                  <a:gd name="connsiteY0" fmla="*/ 365760 h 381179"/>
                  <a:gd name="connsiteX1" fmla="*/ 2128 w 18469"/>
                  <a:gd name="connsiteY1" fmla="*/ 376774 h 381179"/>
                  <a:gd name="connsiteX2" fmla="*/ 8326 w 18469"/>
                  <a:gd name="connsiteY2" fmla="*/ 381179 h 381179"/>
                  <a:gd name="connsiteX3" fmla="*/ 18470 w 18469"/>
                  <a:gd name="connsiteY3" fmla="*/ 4969 h 381179"/>
                  <a:gd name="connsiteX4" fmla="*/ 11554 w 18469"/>
                  <a:gd name="connsiteY4" fmla="*/ 0 h 381179"/>
                  <a:gd name="connsiteX5" fmla="*/ 10376 w 18469"/>
                  <a:gd name="connsiteY5" fmla="*/ 11629 h 381179"/>
                  <a:gd name="connsiteX6" fmla="*/ 233 w 18469"/>
                  <a:gd name="connsiteY6" fmla="*/ 365760 h 3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9" h="381179">
                    <a:moveTo>
                      <a:pt x="233" y="365760"/>
                    </a:moveTo>
                    <a:cubicBezTo>
                      <a:pt x="284" y="369448"/>
                      <a:pt x="438" y="373188"/>
                      <a:pt x="2128" y="376774"/>
                    </a:cubicBezTo>
                    <a:cubicBezTo>
                      <a:pt x="4177" y="378259"/>
                      <a:pt x="6278" y="379745"/>
                      <a:pt x="8326" y="381179"/>
                    </a:cubicBezTo>
                    <a:cubicBezTo>
                      <a:pt x="4894" y="277547"/>
                      <a:pt x="16523" y="107628"/>
                      <a:pt x="18470" y="4969"/>
                    </a:cubicBezTo>
                    <a:cubicBezTo>
                      <a:pt x="16164" y="3330"/>
                      <a:pt x="13859" y="1691"/>
                      <a:pt x="11554" y="0"/>
                    </a:cubicBezTo>
                    <a:cubicBezTo>
                      <a:pt x="10939" y="2818"/>
                      <a:pt x="10632" y="6813"/>
                      <a:pt x="10376" y="11629"/>
                    </a:cubicBezTo>
                    <a:cubicBezTo>
                      <a:pt x="6482" y="95897"/>
                      <a:pt x="-1458" y="281441"/>
                      <a:pt x="233" y="365760"/>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7699B9CD-DAE5-3141-BD07-62B67C4D04F8}"/>
                  </a:ext>
                </a:extLst>
              </p:cNvPr>
              <p:cNvSpPr/>
              <p:nvPr/>
            </p:nvSpPr>
            <p:spPr>
              <a:xfrm>
                <a:off x="2693794" y="1810230"/>
                <a:ext cx="16312" cy="383586"/>
              </a:xfrm>
              <a:custGeom>
                <a:avLst/>
                <a:gdLst>
                  <a:gd name="connsiteX0" fmla="*/ 432 w 16312"/>
                  <a:gd name="connsiteY0" fmla="*/ 368270 h 383586"/>
                  <a:gd name="connsiteX1" fmla="*/ 2174 w 16312"/>
                  <a:gd name="connsiteY1" fmla="*/ 378977 h 383586"/>
                  <a:gd name="connsiteX2" fmla="*/ 8578 w 16312"/>
                  <a:gd name="connsiteY2" fmla="*/ 383587 h 383586"/>
                  <a:gd name="connsiteX3" fmla="*/ 16313 w 16312"/>
                  <a:gd name="connsiteY3" fmla="*/ 5225 h 383586"/>
                  <a:gd name="connsiteX4" fmla="*/ 9039 w 16312"/>
                  <a:gd name="connsiteY4" fmla="*/ 0 h 383586"/>
                  <a:gd name="connsiteX5" fmla="*/ 8321 w 16312"/>
                  <a:gd name="connsiteY5" fmla="*/ 9528 h 383586"/>
                  <a:gd name="connsiteX6" fmla="*/ 432 w 16312"/>
                  <a:gd name="connsiteY6" fmla="*/ 368270 h 38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12" h="383586">
                    <a:moveTo>
                      <a:pt x="432" y="368270"/>
                    </a:moveTo>
                    <a:cubicBezTo>
                      <a:pt x="535" y="371856"/>
                      <a:pt x="689" y="375442"/>
                      <a:pt x="2174" y="378977"/>
                    </a:cubicBezTo>
                    <a:cubicBezTo>
                      <a:pt x="4326" y="380513"/>
                      <a:pt x="6477" y="382050"/>
                      <a:pt x="8578" y="383587"/>
                    </a:cubicBezTo>
                    <a:cubicBezTo>
                      <a:pt x="4582" y="279443"/>
                      <a:pt x="14878" y="109369"/>
                      <a:pt x="16313" y="5225"/>
                    </a:cubicBezTo>
                    <a:cubicBezTo>
                      <a:pt x="13854" y="3483"/>
                      <a:pt x="11446" y="1742"/>
                      <a:pt x="9039" y="0"/>
                    </a:cubicBezTo>
                    <a:cubicBezTo>
                      <a:pt x="8680" y="2561"/>
                      <a:pt x="8475" y="5789"/>
                      <a:pt x="8321" y="9528"/>
                    </a:cubicBezTo>
                    <a:cubicBezTo>
                      <a:pt x="4992" y="94821"/>
                      <a:pt x="-1770" y="282824"/>
                      <a:pt x="432" y="368270"/>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3A767F8C-804A-A342-AF38-BA01173C1BCD}"/>
                  </a:ext>
                </a:extLst>
              </p:cNvPr>
              <p:cNvSpPr/>
              <p:nvPr/>
            </p:nvSpPr>
            <p:spPr>
              <a:xfrm>
                <a:off x="2770089" y="1563931"/>
                <a:ext cx="16653" cy="289892"/>
              </a:xfrm>
              <a:custGeom>
                <a:avLst/>
                <a:gdLst>
                  <a:gd name="connsiteX0" fmla="*/ 107 w 16653"/>
                  <a:gd name="connsiteY0" fmla="*/ 274166 h 289892"/>
                  <a:gd name="connsiteX1" fmla="*/ 2002 w 16653"/>
                  <a:gd name="connsiteY1" fmla="*/ 285539 h 289892"/>
                  <a:gd name="connsiteX2" fmla="*/ 8098 w 16653"/>
                  <a:gd name="connsiteY2" fmla="*/ 289893 h 289892"/>
                  <a:gd name="connsiteX3" fmla="*/ 16653 w 16653"/>
                  <a:gd name="connsiteY3" fmla="*/ 3791 h 289892"/>
                  <a:gd name="connsiteX4" fmla="*/ 8098 w 16653"/>
                  <a:gd name="connsiteY4" fmla="*/ 0 h 289892"/>
                  <a:gd name="connsiteX5" fmla="*/ 107 w 16653"/>
                  <a:gd name="connsiteY5" fmla="*/ 274166 h 28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3" h="289892">
                    <a:moveTo>
                      <a:pt x="107" y="274166"/>
                    </a:moveTo>
                    <a:cubicBezTo>
                      <a:pt x="158" y="277957"/>
                      <a:pt x="260" y="281799"/>
                      <a:pt x="2002" y="285539"/>
                    </a:cubicBezTo>
                    <a:cubicBezTo>
                      <a:pt x="4051" y="286973"/>
                      <a:pt x="6049" y="288459"/>
                      <a:pt x="8098" y="289893"/>
                    </a:cubicBezTo>
                    <a:cubicBezTo>
                      <a:pt x="5998" y="212848"/>
                      <a:pt x="12196" y="99687"/>
                      <a:pt x="16653" y="3791"/>
                    </a:cubicBezTo>
                    <a:cubicBezTo>
                      <a:pt x="13784" y="2510"/>
                      <a:pt x="10967" y="1281"/>
                      <a:pt x="8098" y="0"/>
                    </a:cubicBezTo>
                    <a:cubicBezTo>
                      <a:pt x="3846" y="92260"/>
                      <a:pt x="-764" y="211106"/>
                      <a:pt x="107" y="274166"/>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5BAD1D61-23AB-8241-A0D1-D40DB58DB2E3}"/>
                  </a:ext>
                </a:extLst>
              </p:cNvPr>
              <p:cNvSpPr/>
              <p:nvPr/>
            </p:nvSpPr>
            <p:spPr>
              <a:xfrm>
                <a:off x="2763040" y="2251754"/>
                <a:ext cx="13968" cy="325700"/>
              </a:xfrm>
              <a:custGeom>
                <a:avLst/>
                <a:gdLst>
                  <a:gd name="connsiteX0" fmla="*/ 10844 w 13968"/>
                  <a:gd name="connsiteY0" fmla="*/ 312382 h 325700"/>
                  <a:gd name="connsiteX1" fmla="*/ 8949 w 13968"/>
                  <a:gd name="connsiteY1" fmla="*/ 183341 h 325700"/>
                  <a:gd name="connsiteX2" fmla="*/ 13764 w 13968"/>
                  <a:gd name="connsiteY2" fmla="*/ 7940 h 325700"/>
                  <a:gd name="connsiteX3" fmla="*/ 13969 w 13968"/>
                  <a:gd name="connsiteY3" fmla="*/ 5942 h 325700"/>
                  <a:gd name="connsiteX4" fmla="*/ 5670 w 13968"/>
                  <a:gd name="connsiteY4" fmla="*/ 0 h 325700"/>
                  <a:gd name="connsiteX5" fmla="*/ 4287 w 13968"/>
                  <a:gd name="connsiteY5" fmla="*/ 7735 h 325700"/>
                  <a:gd name="connsiteX6" fmla="*/ 445 w 13968"/>
                  <a:gd name="connsiteY6" fmla="*/ 311767 h 325700"/>
                  <a:gd name="connsiteX7" fmla="*/ 445 w 13968"/>
                  <a:gd name="connsiteY7" fmla="*/ 312535 h 325700"/>
                  <a:gd name="connsiteX8" fmla="*/ 5312 w 13968"/>
                  <a:gd name="connsiteY8" fmla="*/ 325701 h 325700"/>
                  <a:gd name="connsiteX9" fmla="*/ 10691 w 13968"/>
                  <a:gd name="connsiteY9" fmla="*/ 320270 h 325700"/>
                  <a:gd name="connsiteX10" fmla="*/ 10844 w 13968"/>
                  <a:gd name="connsiteY10" fmla="*/ 312382 h 3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8" h="325700">
                    <a:moveTo>
                      <a:pt x="10844" y="312382"/>
                    </a:moveTo>
                    <a:cubicBezTo>
                      <a:pt x="10998" y="307566"/>
                      <a:pt x="6234" y="211618"/>
                      <a:pt x="8949" y="183341"/>
                    </a:cubicBezTo>
                    <a:cubicBezTo>
                      <a:pt x="13201" y="139235"/>
                      <a:pt x="8078" y="51944"/>
                      <a:pt x="13764" y="7940"/>
                    </a:cubicBezTo>
                    <a:cubicBezTo>
                      <a:pt x="13867" y="7325"/>
                      <a:pt x="13918" y="6608"/>
                      <a:pt x="13969" y="5942"/>
                    </a:cubicBezTo>
                    <a:cubicBezTo>
                      <a:pt x="11203" y="3944"/>
                      <a:pt x="8437" y="1947"/>
                      <a:pt x="5670" y="0"/>
                    </a:cubicBezTo>
                    <a:cubicBezTo>
                      <a:pt x="3980" y="1690"/>
                      <a:pt x="4390" y="5123"/>
                      <a:pt x="4287" y="7735"/>
                    </a:cubicBezTo>
                    <a:cubicBezTo>
                      <a:pt x="2289" y="72076"/>
                      <a:pt x="292" y="293172"/>
                      <a:pt x="445" y="311767"/>
                    </a:cubicBezTo>
                    <a:cubicBezTo>
                      <a:pt x="445" y="312074"/>
                      <a:pt x="445" y="312330"/>
                      <a:pt x="445" y="312535"/>
                    </a:cubicBezTo>
                    <a:cubicBezTo>
                      <a:pt x="548" y="317504"/>
                      <a:pt x="-2321" y="325701"/>
                      <a:pt x="5312" y="325701"/>
                    </a:cubicBezTo>
                    <a:cubicBezTo>
                      <a:pt x="9103" y="325701"/>
                      <a:pt x="10332" y="323293"/>
                      <a:pt x="10691" y="320270"/>
                    </a:cubicBezTo>
                    <a:cubicBezTo>
                      <a:pt x="11049" y="317760"/>
                      <a:pt x="10793" y="314738"/>
                      <a:pt x="10844" y="312382"/>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9E749D13-0A87-E14C-B9C4-B129C3A4131C}"/>
                  </a:ext>
                </a:extLst>
              </p:cNvPr>
              <p:cNvSpPr/>
              <p:nvPr/>
            </p:nvSpPr>
            <p:spPr>
              <a:xfrm>
                <a:off x="2570870" y="1463320"/>
                <a:ext cx="751317" cy="1328681"/>
              </a:xfrm>
              <a:custGeom>
                <a:avLst/>
                <a:gdLst>
                  <a:gd name="connsiteX0" fmla="*/ 740590 w 751317"/>
                  <a:gd name="connsiteY0" fmla="*/ 190873 h 1328681"/>
                  <a:gd name="connsiteX1" fmla="*/ 354595 w 751317"/>
                  <a:gd name="connsiteY1" fmla="*/ 36424 h 1328681"/>
                  <a:gd name="connsiteX2" fmla="*/ 227296 w 751317"/>
                  <a:gd name="connsiteY2" fmla="*/ 5073 h 1328681"/>
                  <a:gd name="connsiteX3" fmla="*/ 36579 w 751317"/>
                  <a:gd name="connsiteY3" fmla="*/ 53 h 1328681"/>
                  <a:gd name="connsiteX4" fmla="*/ 2 w 751317"/>
                  <a:gd name="connsiteY4" fmla="*/ 36373 h 1328681"/>
                  <a:gd name="connsiteX5" fmla="*/ 822 w 751317"/>
                  <a:gd name="connsiteY5" fmla="*/ 156243 h 1328681"/>
                  <a:gd name="connsiteX6" fmla="*/ 976 w 751317"/>
                  <a:gd name="connsiteY6" fmla="*/ 321553 h 1328681"/>
                  <a:gd name="connsiteX7" fmla="*/ 6098 w 751317"/>
                  <a:gd name="connsiteY7" fmla="*/ 504996 h 1328681"/>
                  <a:gd name="connsiteX8" fmla="*/ 1949 w 751317"/>
                  <a:gd name="connsiteY8" fmla="*/ 932126 h 1328681"/>
                  <a:gd name="connsiteX9" fmla="*/ 19930 w 751317"/>
                  <a:gd name="connsiteY9" fmla="*/ 971417 h 1328681"/>
                  <a:gd name="connsiteX10" fmla="*/ 128736 w 751317"/>
                  <a:gd name="connsiteY10" fmla="*/ 1059015 h 1328681"/>
                  <a:gd name="connsiteX11" fmla="*/ 457100 w 751317"/>
                  <a:gd name="connsiteY11" fmla="*/ 1313356 h 1328681"/>
                  <a:gd name="connsiteX12" fmla="*/ 481330 w 751317"/>
                  <a:gd name="connsiteY12" fmla="*/ 1328110 h 1328681"/>
                  <a:gd name="connsiteX13" fmla="*/ 487683 w 751317"/>
                  <a:gd name="connsiteY13" fmla="*/ 1328673 h 1328681"/>
                  <a:gd name="connsiteX14" fmla="*/ 469446 w 751317"/>
                  <a:gd name="connsiteY14" fmla="*/ 1310898 h 1328681"/>
                  <a:gd name="connsiteX15" fmla="*/ 460225 w 751317"/>
                  <a:gd name="connsiteY15" fmla="*/ 1305724 h 1328681"/>
                  <a:gd name="connsiteX16" fmla="*/ 272274 w 751317"/>
                  <a:gd name="connsiteY16" fmla="*/ 1166130 h 1328681"/>
                  <a:gd name="connsiteX17" fmla="*/ 203015 w 751317"/>
                  <a:gd name="connsiteY17" fmla="*/ 1108654 h 1328681"/>
                  <a:gd name="connsiteX18" fmla="*/ 197636 w 751317"/>
                  <a:gd name="connsiteY18" fmla="*/ 1114084 h 1328681"/>
                  <a:gd name="connsiteX19" fmla="*/ 192769 w 751317"/>
                  <a:gd name="connsiteY19" fmla="*/ 1100919 h 1328681"/>
                  <a:gd name="connsiteX20" fmla="*/ 192769 w 751317"/>
                  <a:gd name="connsiteY20" fmla="*/ 1100150 h 1328681"/>
                  <a:gd name="connsiteX21" fmla="*/ 41599 w 751317"/>
                  <a:gd name="connsiteY21" fmla="*/ 978076 h 1328681"/>
                  <a:gd name="connsiteX22" fmla="*/ 9940 w 751317"/>
                  <a:gd name="connsiteY22" fmla="*/ 928079 h 1328681"/>
                  <a:gd name="connsiteX23" fmla="*/ 11938 w 751317"/>
                  <a:gd name="connsiteY23" fmla="*/ 657242 h 1328681"/>
                  <a:gd name="connsiteX24" fmla="*/ 12041 w 751317"/>
                  <a:gd name="connsiteY24" fmla="*/ 654886 h 1328681"/>
                  <a:gd name="connsiteX25" fmla="*/ 8609 w 751317"/>
                  <a:gd name="connsiteY25" fmla="*/ 652427 h 1328681"/>
                  <a:gd name="connsiteX26" fmla="*/ 8762 w 751317"/>
                  <a:gd name="connsiteY26" fmla="*/ 651864 h 1328681"/>
                  <a:gd name="connsiteX27" fmla="*/ 10197 w 751317"/>
                  <a:gd name="connsiteY27" fmla="*/ 643616 h 1328681"/>
                  <a:gd name="connsiteX28" fmla="*/ 12451 w 751317"/>
                  <a:gd name="connsiteY28" fmla="*/ 645204 h 1328681"/>
                  <a:gd name="connsiteX29" fmla="*/ 9582 w 751317"/>
                  <a:gd name="connsiteY29" fmla="*/ 262949 h 1328681"/>
                  <a:gd name="connsiteX30" fmla="*/ 9582 w 751317"/>
                  <a:gd name="connsiteY30" fmla="*/ 258851 h 1328681"/>
                  <a:gd name="connsiteX31" fmla="*/ 6355 w 751317"/>
                  <a:gd name="connsiteY31" fmla="*/ 256546 h 1328681"/>
                  <a:gd name="connsiteX32" fmla="*/ 6508 w 751317"/>
                  <a:gd name="connsiteY32" fmla="*/ 255982 h 1328681"/>
                  <a:gd name="connsiteX33" fmla="*/ 7943 w 751317"/>
                  <a:gd name="connsiteY33" fmla="*/ 247735 h 1328681"/>
                  <a:gd name="connsiteX34" fmla="*/ 9633 w 751317"/>
                  <a:gd name="connsiteY34" fmla="*/ 248913 h 1328681"/>
                  <a:gd name="connsiteX35" fmla="*/ 8301 w 751317"/>
                  <a:gd name="connsiteY35" fmla="*/ 37500 h 1328681"/>
                  <a:gd name="connsiteX36" fmla="*/ 13834 w 751317"/>
                  <a:gd name="connsiteY36" fmla="*/ 13474 h 1328681"/>
                  <a:gd name="connsiteX37" fmla="*/ 207420 w 751317"/>
                  <a:gd name="connsiteY37" fmla="*/ 100457 h 1328681"/>
                  <a:gd name="connsiteX38" fmla="*/ 215975 w 751317"/>
                  <a:gd name="connsiteY38" fmla="*/ 104248 h 1328681"/>
                  <a:gd name="connsiteX39" fmla="*/ 453412 w 751317"/>
                  <a:gd name="connsiteY39" fmla="*/ 210646 h 1328681"/>
                  <a:gd name="connsiteX40" fmla="*/ 457868 w 751317"/>
                  <a:gd name="connsiteY40" fmla="*/ 213157 h 1328681"/>
                  <a:gd name="connsiteX41" fmla="*/ 464374 w 751317"/>
                  <a:gd name="connsiteY41" fmla="*/ 211005 h 1328681"/>
                  <a:gd name="connsiteX42" fmla="*/ 458688 w 751317"/>
                  <a:gd name="connsiteY42" fmla="*/ 204704 h 1328681"/>
                  <a:gd name="connsiteX43" fmla="*/ 457254 w 751317"/>
                  <a:gd name="connsiteY43" fmla="*/ 204038 h 1328681"/>
                  <a:gd name="connsiteX44" fmla="*/ 332260 w 751317"/>
                  <a:gd name="connsiteY44" fmla="*/ 147176 h 1328681"/>
                  <a:gd name="connsiteX45" fmla="*/ 226477 w 751317"/>
                  <a:gd name="connsiteY45" fmla="*/ 99279 h 1328681"/>
                  <a:gd name="connsiteX46" fmla="*/ 467704 w 751317"/>
                  <a:gd name="connsiteY46" fmla="*/ 94105 h 1328681"/>
                  <a:gd name="connsiteX47" fmla="*/ 469753 w 751317"/>
                  <a:gd name="connsiteY47" fmla="*/ 93234 h 1328681"/>
                  <a:gd name="connsiteX48" fmla="*/ 728398 w 751317"/>
                  <a:gd name="connsiteY48" fmla="*/ 195330 h 1328681"/>
                  <a:gd name="connsiteX49" fmla="*/ 737875 w 751317"/>
                  <a:gd name="connsiteY49" fmla="*/ 198557 h 1328681"/>
                  <a:gd name="connsiteX50" fmla="*/ 750528 w 751317"/>
                  <a:gd name="connsiteY50" fmla="*/ 199889 h 1328681"/>
                  <a:gd name="connsiteX51" fmla="*/ 751296 w 751317"/>
                  <a:gd name="connsiteY51" fmla="*/ 197379 h 1328681"/>
                  <a:gd name="connsiteX52" fmla="*/ 740590 w 751317"/>
                  <a:gd name="connsiteY52" fmla="*/ 190873 h 1328681"/>
                  <a:gd name="connsiteX53" fmla="*/ 14141 w 751317"/>
                  <a:gd name="connsiteY53" fmla="*/ 4970 h 1328681"/>
                  <a:gd name="connsiteX54" fmla="*/ 13680 w 751317"/>
                  <a:gd name="connsiteY54" fmla="*/ 8095 h 1328681"/>
                  <a:gd name="connsiteX55" fmla="*/ 11580 w 751317"/>
                  <a:gd name="connsiteY55" fmla="*/ 7583 h 1328681"/>
                  <a:gd name="connsiteX56" fmla="*/ 14141 w 751317"/>
                  <a:gd name="connsiteY56" fmla="*/ 4970 h 1328681"/>
                  <a:gd name="connsiteX57" fmla="*/ 214029 w 751317"/>
                  <a:gd name="connsiteY57" fmla="*/ 93900 h 1328681"/>
                  <a:gd name="connsiteX58" fmla="*/ 19981 w 751317"/>
                  <a:gd name="connsiteY58" fmla="*/ 10144 h 1328681"/>
                  <a:gd name="connsiteX59" fmla="*/ 38474 w 751317"/>
                  <a:gd name="connsiteY59" fmla="*/ 8659 h 1328681"/>
                  <a:gd name="connsiteX60" fmla="*/ 187391 w 751317"/>
                  <a:gd name="connsiteY60" fmla="*/ 12808 h 1328681"/>
                  <a:gd name="connsiteX61" fmla="*/ 320888 w 751317"/>
                  <a:gd name="connsiteY61" fmla="*/ 32940 h 1328681"/>
                  <a:gd name="connsiteX62" fmla="*/ 458176 w 751317"/>
                  <a:gd name="connsiteY62" fmla="*/ 88726 h 1328681"/>
                  <a:gd name="connsiteX63" fmla="*/ 214029 w 751317"/>
                  <a:gd name="connsiteY63" fmla="*/ 93900 h 132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51317" h="1328681">
                    <a:moveTo>
                      <a:pt x="740590" y="190873"/>
                    </a:moveTo>
                    <a:cubicBezTo>
                      <a:pt x="621590" y="151530"/>
                      <a:pt x="471597" y="80889"/>
                      <a:pt x="354595" y="36424"/>
                    </a:cubicBezTo>
                    <a:cubicBezTo>
                      <a:pt x="313409" y="20748"/>
                      <a:pt x="273144" y="5944"/>
                      <a:pt x="227296" y="5073"/>
                    </a:cubicBezTo>
                    <a:cubicBezTo>
                      <a:pt x="163775" y="3843"/>
                      <a:pt x="100151" y="1641"/>
                      <a:pt x="36579" y="53"/>
                    </a:cubicBezTo>
                    <a:cubicBezTo>
                      <a:pt x="6406" y="-716"/>
                      <a:pt x="2" y="6712"/>
                      <a:pt x="2" y="36373"/>
                    </a:cubicBezTo>
                    <a:cubicBezTo>
                      <a:pt x="-49" y="76329"/>
                      <a:pt x="720" y="116286"/>
                      <a:pt x="822" y="156243"/>
                    </a:cubicBezTo>
                    <a:cubicBezTo>
                      <a:pt x="976" y="211364"/>
                      <a:pt x="54" y="266484"/>
                      <a:pt x="976" y="321553"/>
                    </a:cubicBezTo>
                    <a:cubicBezTo>
                      <a:pt x="2000" y="382717"/>
                      <a:pt x="6252" y="443882"/>
                      <a:pt x="6098" y="504996"/>
                    </a:cubicBezTo>
                    <a:cubicBezTo>
                      <a:pt x="5689" y="647356"/>
                      <a:pt x="3537" y="789766"/>
                      <a:pt x="1949" y="932126"/>
                    </a:cubicBezTo>
                    <a:cubicBezTo>
                      <a:pt x="1795" y="948211"/>
                      <a:pt x="6508" y="960813"/>
                      <a:pt x="19930" y="971417"/>
                    </a:cubicBezTo>
                    <a:cubicBezTo>
                      <a:pt x="56506" y="1000206"/>
                      <a:pt x="92979" y="1029150"/>
                      <a:pt x="128736" y="1059015"/>
                    </a:cubicBezTo>
                    <a:cubicBezTo>
                      <a:pt x="220227" y="1135343"/>
                      <a:pt x="331031" y="1231445"/>
                      <a:pt x="457100" y="1313356"/>
                    </a:cubicBezTo>
                    <a:cubicBezTo>
                      <a:pt x="464067" y="1318992"/>
                      <a:pt x="471034" y="1326112"/>
                      <a:pt x="481330" y="1328110"/>
                    </a:cubicBezTo>
                    <a:cubicBezTo>
                      <a:pt x="483328" y="1328520"/>
                      <a:pt x="485429" y="1328724"/>
                      <a:pt x="487683" y="1328673"/>
                    </a:cubicBezTo>
                    <a:cubicBezTo>
                      <a:pt x="484814" y="1318069"/>
                      <a:pt x="476925" y="1314432"/>
                      <a:pt x="469446" y="1310898"/>
                    </a:cubicBezTo>
                    <a:cubicBezTo>
                      <a:pt x="466167" y="1309361"/>
                      <a:pt x="462940" y="1307824"/>
                      <a:pt x="460225" y="1305724"/>
                    </a:cubicBezTo>
                    <a:cubicBezTo>
                      <a:pt x="413711" y="1269865"/>
                      <a:pt x="317404" y="1203680"/>
                      <a:pt x="272274" y="1166130"/>
                    </a:cubicBezTo>
                    <a:cubicBezTo>
                      <a:pt x="249221" y="1146920"/>
                      <a:pt x="226118" y="1127761"/>
                      <a:pt x="203015" y="1108654"/>
                    </a:cubicBezTo>
                    <a:cubicBezTo>
                      <a:pt x="202656" y="1111676"/>
                      <a:pt x="201427" y="1114084"/>
                      <a:pt x="197636" y="1114084"/>
                    </a:cubicBezTo>
                    <a:cubicBezTo>
                      <a:pt x="190003" y="1114084"/>
                      <a:pt x="192872" y="1105836"/>
                      <a:pt x="192769" y="1100919"/>
                    </a:cubicBezTo>
                    <a:cubicBezTo>
                      <a:pt x="192769" y="1100714"/>
                      <a:pt x="192769" y="1100458"/>
                      <a:pt x="192769" y="1100150"/>
                    </a:cubicBezTo>
                    <a:cubicBezTo>
                      <a:pt x="142823" y="1058912"/>
                      <a:pt x="92621" y="1018034"/>
                      <a:pt x="41599" y="978076"/>
                    </a:cubicBezTo>
                    <a:cubicBezTo>
                      <a:pt x="25718" y="965628"/>
                      <a:pt x="9736" y="952105"/>
                      <a:pt x="9940" y="928079"/>
                    </a:cubicBezTo>
                    <a:cubicBezTo>
                      <a:pt x="10709" y="837817"/>
                      <a:pt x="7482" y="747351"/>
                      <a:pt x="11938" y="657242"/>
                    </a:cubicBezTo>
                    <a:cubicBezTo>
                      <a:pt x="11990" y="656474"/>
                      <a:pt x="11990" y="655654"/>
                      <a:pt x="12041" y="654886"/>
                    </a:cubicBezTo>
                    <a:cubicBezTo>
                      <a:pt x="10914" y="654066"/>
                      <a:pt x="9736" y="653247"/>
                      <a:pt x="8609" y="652427"/>
                    </a:cubicBezTo>
                    <a:cubicBezTo>
                      <a:pt x="8660" y="652222"/>
                      <a:pt x="8711" y="652069"/>
                      <a:pt x="8762" y="651864"/>
                    </a:cubicBezTo>
                    <a:cubicBezTo>
                      <a:pt x="9377" y="649149"/>
                      <a:pt x="9838" y="646382"/>
                      <a:pt x="10197" y="643616"/>
                    </a:cubicBezTo>
                    <a:cubicBezTo>
                      <a:pt x="10914" y="644128"/>
                      <a:pt x="11682" y="644692"/>
                      <a:pt x="12451" y="645204"/>
                    </a:cubicBezTo>
                    <a:cubicBezTo>
                      <a:pt x="17778" y="517649"/>
                      <a:pt x="8506" y="390402"/>
                      <a:pt x="9582" y="262949"/>
                    </a:cubicBezTo>
                    <a:cubicBezTo>
                      <a:pt x="9582" y="261566"/>
                      <a:pt x="9582" y="260234"/>
                      <a:pt x="9582" y="258851"/>
                    </a:cubicBezTo>
                    <a:cubicBezTo>
                      <a:pt x="8506" y="258082"/>
                      <a:pt x="7430" y="257314"/>
                      <a:pt x="6355" y="256546"/>
                    </a:cubicBezTo>
                    <a:cubicBezTo>
                      <a:pt x="6406" y="256341"/>
                      <a:pt x="6457" y="256187"/>
                      <a:pt x="6508" y="255982"/>
                    </a:cubicBezTo>
                    <a:cubicBezTo>
                      <a:pt x="7123" y="253267"/>
                      <a:pt x="7584" y="250501"/>
                      <a:pt x="7943" y="247735"/>
                    </a:cubicBezTo>
                    <a:cubicBezTo>
                      <a:pt x="8506" y="248144"/>
                      <a:pt x="9070" y="248554"/>
                      <a:pt x="9633" y="248913"/>
                    </a:cubicBezTo>
                    <a:cubicBezTo>
                      <a:pt x="9992" y="178425"/>
                      <a:pt x="8506" y="107936"/>
                      <a:pt x="8301" y="37500"/>
                    </a:cubicBezTo>
                    <a:cubicBezTo>
                      <a:pt x="8250" y="25051"/>
                      <a:pt x="9531" y="17726"/>
                      <a:pt x="13834" y="13474"/>
                    </a:cubicBezTo>
                    <a:cubicBezTo>
                      <a:pt x="40984" y="26742"/>
                      <a:pt x="121769" y="62601"/>
                      <a:pt x="207420" y="100457"/>
                    </a:cubicBezTo>
                    <a:cubicBezTo>
                      <a:pt x="210289" y="101738"/>
                      <a:pt x="213106" y="102967"/>
                      <a:pt x="215975" y="104248"/>
                    </a:cubicBezTo>
                    <a:cubicBezTo>
                      <a:pt x="317763" y="149225"/>
                      <a:pt x="424008" y="196098"/>
                      <a:pt x="453412" y="210646"/>
                    </a:cubicBezTo>
                    <a:cubicBezTo>
                      <a:pt x="454846" y="211364"/>
                      <a:pt x="456332" y="212491"/>
                      <a:pt x="457868" y="213157"/>
                    </a:cubicBezTo>
                    <a:cubicBezTo>
                      <a:pt x="459918" y="214079"/>
                      <a:pt x="462120" y="214130"/>
                      <a:pt x="464374" y="211005"/>
                    </a:cubicBezTo>
                    <a:cubicBezTo>
                      <a:pt x="464426" y="207009"/>
                      <a:pt x="461403" y="205831"/>
                      <a:pt x="458688" y="204704"/>
                    </a:cubicBezTo>
                    <a:cubicBezTo>
                      <a:pt x="458176" y="204499"/>
                      <a:pt x="457715" y="204294"/>
                      <a:pt x="457254" y="204038"/>
                    </a:cubicBezTo>
                    <a:cubicBezTo>
                      <a:pt x="423239" y="187133"/>
                      <a:pt x="366992" y="162442"/>
                      <a:pt x="332260" y="147176"/>
                    </a:cubicBezTo>
                    <a:cubicBezTo>
                      <a:pt x="322578" y="142924"/>
                      <a:pt x="278779" y="122895"/>
                      <a:pt x="226477" y="99279"/>
                    </a:cubicBezTo>
                    <a:cubicBezTo>
                      <a:pt x="306903" y="97537"/>
                      <a:pt x="387278" y="95847"/>
                      <a:pt x="467704" y="94105"/>
                    </a:cubicBezTo>
                    <a:cubicBezTo>
                      <a:pt x="468575" y="94105"/>
                      <a:pt x="469241" y="93747"/>
                      <a:pt x="469753" y="93234"/>
                    </a:cubicBezTo>
                    <a:cubicBezTo>
                      <a:pt x="557197" y="129657"/>
                      <a:pt x="648433" y="167821"/>
                      <a:pt x="728398" y="195330"/>
                    </a:cubicBezTo>
                    <a:cubicBezTo>
                      <a:pt x="731574" y="196405"/>
                      <a:pt x="734750" y="197532"/>
                      <a:pt x="737875" y="198557"/>
                    </a:cubicBezTo>
                    <a:cubicBezTo>
                      <a:pt x="741922" y="199940"/>
                      <a:pt x="747813" y="205985"/>
                      <a:pt x="750528" y="199889"/>
                    </a:cubicBezTo>
                    <a:cubicBezTo>
                      <a:pt x="750938" y="198967"/>
                      <a:pt x="751194" y="198147"/>
                      <a:pt x="751296" y="197379"/>
                    </a:cubicBezTo>
                    <a:cubicBezTo>
                      <a:pt x="751757" y="192358"/>
                      <a:pt x="744636" y="192205"/>
                      <a:pt x="740590" y="190873"/>
                    </a:cubicBezTo>
                    <a:close/>
                    <a:moveTo>
                      <a:pt x="14141" y="4970"/>
                    </a:moveTo>
                    <a:cubicBezTo>
                      <a:pt x="14397" y="6251"/>
                      <a:pt x="14141" y="7276"/>
                      <a:pt x="13680" y="8095"/>
                    </a:cubicBezTo>
                    <a:cubicBezTo>
                      <a:pt x="12912" y="7890"/>
                      <a:pt x="12194" y="7685"/>
                      <a:pt x="11580" y="7583"/>
                    </a:cubicBezTo>
                    <a:lnTo>
                      <a:pt x="14141" y="4970"/>
                    </a:lnTo>
                    <a:close/>
                    <a:moveTo>
                      <a:pt x="214029" y="93900"/>
                    </a:moveTo>
                    <a:cubicBezTo>
                      <a:pt x="138674" y="59937"/>
                      <a:pt x="50205" y="20697"/>
                      <a:pt x="19981" y="10144"/>
                    </a:cubicBezTo>
                    <a:cubicBezTo>
                      <a:pt x="24438" y="8812"/>
                      <a:pt x="30431" y="8454"/>
                      <a:pt x="38474" y="8659"/>
                    </a:cubicBezTo>
                    <a:cubicBezTo>
                      <a:pt x="88113" y="9888"/>
                      <a:pt x="137803" y="10452"/>
                      <a:pt x="187391" y="12808"/>
                    </a:cubicBezTo>
                    <a:cubicBezTo>
                      <a:pt x="232470" y="14960"/>
                      <a:pt x="277294" y="16087"/>
                      <a:pt x="320888" y="32940"/>
                    </a:cubicBezTo>
                    <a:cubicBezTo>
                      <a:pt x="363662" y="49487"/>
                      <a:pt x="410279" y="68748"/>
                      <a:pt x="458176" y="88726"/>
                    </a:cubicBezTo>
                    <a:cubicBezTo>
                      <a:pt x="376827" y="90417"/>
                      <a:pt x="295428" y="92159"/>
                      <a:pt x="214029" y="93900"/>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55E96639-5053-9E4C-A843-EE405FBC262A}"/>
                  </a:ext>
                </a:extLst>
              </p:cNvPr>
              <p:cNvSpPr/>
              <p:nvPr/>
            </p:nvSpPr>
            <p:spPr>
              <a:xfrm>
                <a:off x="2582449" y="1468290"/>
                <a:ext cx="2662" cy="3073"/>
              </a:xfrm>
              <a:custGeom>
                <a:avLst/>
                <a:gdLst>
                  <a:gd name="connsiteX0" fmla="*/ 2561 w 2662"/>
                  <a:gd name="connsiteY0" fmla="*/ 0 h 3073"/>
                  <a:gd name="connsiteX1" fmla="*/ 0 w 2662"/>
                  <a:gd name="connsiteY1" fmla="*/ 2561 h 3073"/>
                  <a:gd name="connsiteX2" fmla="*/ 2100 w 2662"/>
                  <a:gd name="connsiteY2" fmla="*/ 3074 h 3073"/>
                  <a:gd name="connsiteX3" fmla="*/ 2561 w 2662"/>
                  <a:gd name="connsiteY3" fmla="*/ 0 h 3073"/>
                </a:gdLst>
                <a:ahLst/>
                <a:cxnLst>
                  <a:cxn ang="0">
                    <a:pos x="connsiteX0" y="connsiteY0"/>
                  </a:cxn>
                  <a:cxn ang="0">
                    <a:pos x="connsiteX1" y="connsiteY1"/>
                  </a:cxn>
                  <a:cxn ang="0">
                    <a:pos x="connsiteX2" y="connsiteY2"/>
                  </a:cxn>
                  <a:cxn ang="0">
                    <a:pos x="connsiteX3" y="connsiteY3"/>
                  </a:cxn>
                </a:cxnLst>
                <a:rect l="l" t="t" r="r" b="b"/>
                <a:pathLst>
                  <a:path w="2662" h="3073">
                    <a:moveTo>
                      <a:pt x="2561" y="0"/>
                    </a:moveTo>
                    <a:lnTo>
                      <a:pt x="0" y="2561"/>
                    </a:lnTo>
                    <a:cubicBezTo>
                      <a:pt x="564" y="2664"/>
                      <a:pt x="1332" y="2869"/>
                      <a:pt x="2100" y="3074"/>
                    </a:cubicBezTo>
                    <a:cubicBezTo>
                      <a:pt x="2561" y="2305"/>
                      <a:pt x="2818" y="1281"/>
                      <a:pt x="2561" y="0"/>
                    </a:cubicBezTo>
                    <a:close/>
                  </a:path>
                </a:pathLst>
              </a:custGeom>
              <a:solidFill>
                <a:srgbClr val="000000"/>
              </a:solidFill>
              <a:ln w="5123" cap="flat">
                <a:noFill/>
                <a:prstDash val="solid"/>
                <a:miter/>
              </a:ln>
            </p:spPr>
            <p:txBody>
              <a:bodyPr rtlCol="0" anchor="ctr"/>
              <a:lstStyle/>
              <a:p>
                <a:endParaRPr lang="en-US"/>
              </a:p>
            </p:txBody>
          </p:sp>
          <p:sp>
            <p:nvSpPr>
              <p:cNvPr id="83" name="Graphic 472">
                <a:extLst>
                  <a:ext uri="{FF2B5EF4-FFF2-40B4-BE49-F238E27FC236}">
                    <a16:creationId xmlns:a16="http://schemas.microsoft.com/office/drawing/2014/main" id="{98D3BCE0-4373-5443-994F-45CFBE179A0A}"/>
                  </a:ext>
                </a:extLst>
              </p:cNvPr>
              <p:cNvSpPr/>
              <p:nvPr/>
            </p:nvSpPr>
            <p:spPr>
              <a:xfrm>
                <a:off x="2577122" y="1711208"/>
                <a:ext cx="458173" cy="332261"/>
              </a:xfrm>
              <a:custGeom>
                <a:avLst/>
                <a:gdLst>
                  <a:gd name="connsiteX0" fmla="*/ 201066 w 458173"/>
                  <a:gd name="connsiteY0" fmla="*/ 142564 h 332261"/>
                  <a:gd name="connsiteX1" fmla="*/ 194970 w 458173"/>
                  <a:gd name="connsiteY1" fmla="*/ 138210 h 332261"/>
                  <a:gd name="connsiteX2" fmla="*/ 3279 w 458173"/>
                  <a:gd name="connsiteY2" fmla="*/ 1178 h 332261"/>
                  <a:gd name="connsiteX3" fmla="*/ 1588 w 458173"/>
                  <a:gd name="connsiteY3" fmla="*/ 0 h 332261"/>
                  <a:gd name="connsiteX4" fmla="*/ 154 w 458173"/>
                  <a:gd name="connsiteY4" fmla="*/ 8247 h 332261"/>
                  <a:gd name="connsiteX5" fmla="*/ 0 w 458173"/>
                  <a:gd name="connsiteY5" fmla="*/ 8811 h 332261"/>
                  <a:gd name="connsiteX6" fmla="*/ 3227 w 458173"/>
                  <a:gd name="connsiteY6" fmla="*/ 11116 h 332261"/>
                  <a:gd name="connsiteX7" fmla="*/ 125711 w 458173"/>
                  <a:gd name="connsiteY7" fmla="*/ 99022 h 332261"/>
                  <a:gd name="connsiteX8" fmla="*/ 132985 w 458173"/>
                  <a:gd name="connsiteY8" fmla="*/ 104247 h 332261"/>
                  <a:gd name="connsiteX9" fmla="*/ 282824 w 458173"/>
                  <a:gd name="connsiteY9" fmla="*/ 211874 h 332261"/>
                  <a:gd name="connsiteX10" fmla="*/ 289739 w 458173"/>
                  <a:gd name="connsiteY10" fmla="*/ 216843 h 332261"/>
                  <a:gd name="connsiteX11" fmla="*/ 445623 w 458173"/>
                  <a:gd name="connsiteY11" fmla="*/ 328211 h 332261"/>
                  <a:gd name="connsiteX12" fmla="*/ 455919 w 458173"/>
                  <a:gd name="connsiteY12" fmla="*/ 332155 h 332261"/>
                  <a:gd name="connsiteX13" fmla="*/ 455971 w 458173"/>
                  <a:gd name="connsiteY13" fmla="*/ 332155 h 332261"/>
                  <a:gd name="connsiteX14" fmla="*/ 458173 w 458173"/>
                  <a:gd name="connsiteY14" fmla="*/ 328467 h 332261"/>
                  <a:gd name="connsiteX15" fmla="*/ 455919 w 458173"/>
                  <a:gd name="connsiteY15" fmla="*/ 323856 h 332261"/>
                  <a:gd name="connsiteX16" fmla="*/ 451309 w 458173"/>
                  <a:gd name="connsiteY16" fmla="*/ 320834 h 332261"/>
                  <a:gd name="connsiteX17" fmla="*/ 201066 w 458173"/>
                  <a:gd name="connsiteY17" fmla="*/ 142564 h 33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73" h="332261">
                    <a:moveTo>
                      <a:pt x="201066" y="142564"/>
                    </a:moveTo>
                    <a:cubicBezTo>
                      <a:pt x="199017" y="141130"/>
                      <a:pt x="197019" y="139644"/>
                      <a:pt x="194970" y="138210"/>
                    </a:cubicBezTo>
                    <a:cubicBezTo>
                      <a:pt x="125250" y="88315"/>
                      <a:pt x="54915" y="37959"/>
                      <a:pt x="3279" y="1178"/>
                    </a:cubicBezTo>
                    <a:cubicBezTo>
                      <a:pt x="2715" y="768"/>
                      <a:pt x="2152" y="358"/>
                      <a:pt x="1588" y="0"/>
                    </a:cubicBezTo>
                    <a:cubicBezTo>
                      <a:pt x="1230" y="2766"/>
                      <a:pt x="769" y="5532"/>
                      <a:pt x="154" y="8247"/>
                    </a:cubicBezTo>
                    <a:cubicBezTo>
                      <a:pt x="103" y="8452"/>
                      <a:pt x="51" y="8606"/>
                      <a:pt x="0" y="8811"/>
                    </a:cubicBezTo>
                    <a:cubicBezTo>
                      <a:pt x="1076" y="9579"/>
                      <a:pt x="2152" y="10348"/>
                      <a:pt x="3227" y="11116"/>
                    </a:cubicBezTo>
                    <a:cubicBezTo>
                      <a:pt x="37908" y="35961"/>
                      <a:pt x="80631" y="66595"/>
                      <a:pt x="125711" y="99022"/>
                    </a:cubicBezTo>
                    <a:cubicBezTo>
                      <a:pt x="128119" y="100763"/>
                      <a:pt x="130577" y="102505"/>
                      <a:pt x="132985" y="104247"/>
                    </a:cubicBezTo>
                    <a:cubicBezTo>
                      <a:pt x="182931" y="140105"/>
                      <a:pt x="235388" y="177809"/>
                      <a:pt x="282824" y="211874"/>
                    </a:cubicBezTo>
                    <a:cubicBezTo>
                      <a:pt x="285129" y="213565"/>
                      <a:pt x="287434" y="215204"/>
                      <a:pt x="289739" y="216843"/>
                    </a:cubicBezTo>
                    <a:cubicBezTo>
                      <a:pt x="371037" y="275191"/>
                      <a:pt x="436095" y="321807"/>
                      <a:pt x="445623" y="328211"/>
                    </a:cubicBezTo>
                    <a:cubicBezTo>
                      <a:pt x="448594" y="330209"/>
                      <a:pt x="451206" y="332821"/>
                      <a:pt x="455919" y="332155"/>
                    </a:cubicBezTo>
                    <a:cubicBezTo>
                      <a:pt x="455919" y="332155"/>
                      <a:pt x="455971" y="332155"/>
                      <a:pt x="455971" y="332155"/>
                    </a:cubicBezTo>
                    <a:cubicBezTo>
                      <a:pt x="456585" y="331182"/>
                      <a:pt x="458173" y="329799"/>
                      <a:pt x="458173" y="328467"/>
                    </a:cubicBezTo>
                    <a:cubicBezTo>
                      <a:pt x="458173" y="326367"/>
                      <a:pt x="457200" y="324983"/>
                      <a:pt x="455919" y="323856"/>
                    </a:cubicBezTo>
                    <a:cubicBezTo>
                      <a:pt x="454536" y="322678"/>
                      <a:pt x="452794" y="321807"/>
                      <a:pt x="451309" y="320834"/>
                    </a:cubicBezTo>
                    <a:cubicBezTo>
                      <a:pt x="437939" y="312125"/>
                      <a:pt x="321295" y="228677"/>
                      <a:pt x="201066" y="142564"/>
                    </a:cubicBezTo>
                    <a:close/>
                  </a:path>
                </a:pathLst>
              </a:custGeom>
              <a:solidFill>
                <a:srgbClr val="000000"/>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1FDD821B-D526-BF48-8AFB-A6D5AF9F3DD5}"/>
                  </a:ext>
                </a:extLst>
              </p:cNvPr>
              <p:cNvSpPr/>
              <p:nvPr/>
            </p:nvSpPr>
            <p:spPr>
              <a:xfrm>
                <a:off x="2579376" y="2107038"/>
                <a:ext cx="458178" cy="332274"/>
              </a:xfrm>
              <a:custGeom>
                <a:avLst/>
                <a:gdLst>
                  <a:gd name="connsiteX0" fmla="*/ 451258 w 458178"/>
                  <a:gd name="connsiteY0" fmla="*/ 320834 h 332274"/>
                  <a:gd name="connsiteX1" fmla="*/ 277342 w 458178"/>
                  <a:gd name="connsiteY1" fmla="*/ 197224 h 332274"/>
                  <a:gd name="connsiteX2" fmla="*/ 271144 w 458178"/>
                  <a:gd name="connsiteY2" fmla="*/ 192818 h 332274"/>
                  <a:gd name="connsiteX3" fmla="*/ 122996 w 458178"/>
                  <a:gd name="connsiteY3" fmla="*/ 86778 h 332274"/>
                  <a:gd name="connsiteX4" fmla="*/ 116593 w 458178"/>
                  <a:gd name="connsiteY4" fmla="*/ 82168 h 332274"/>
                  <a:gd name="connsiteX5" fmla="*/ 3842 w 458178"/>
                  <a:gd name="connsiteY5" fmla="*/ 1588 h 332274"/>
                  <a:gd name="connsiteX6" fmla="*/ 1588 w 458178"/>
                  <a:gd name="connsiteY6" fmla="*/ 0 h 332274"/>
                  <a:gd name="connsiteX7" fmla="*/ 154 w 458178"/>
                  <a:gd name="connsiteY7" fmla="*/ 8247 h 332274"/>
                  <a:gd name="connsiteX8" fmla="*/ 0 w 458178"/>
                  <a:gd name="connsiteY8" fmla="*/ 8811 h 332274"/>
                  <a:gd name="connsiteX9" fmla="*/ 3432 w 458178"/>
                  <a:gd name="connsiteY9" fmla="*/ 11270 h 332274"/>
                  <a:gd name="connsiteX10" fmla="*/ 189335 w 458178"/>
                  <a:gd name="connsiteY10" fmla="*/ 144716 h 332274"/>
                  <a:gd name="connsiteX11" fmla="*/ 197633 w 458178"/>
                  <a:gd name="connsiteY11" fmla="*/ 150658 h 332274"/>
                  <a:gd name="connsiteX12" fmla="*/ 445623 w 458178"/>
                  <a:gd name="connsiteY12" fmla="*/ 328211 h 332274"/>
                  <a:gd name="connsiteX13" fmla="*/ 455971 w 458178"/>
                  <a:gd name="connsiteY13" fmla="*/ 332155 h 332274"/>
                  <a:gd name="connsiteX14" fmla="*/ 457405 w 458178"/>
                  <a:gd name="connsiteY14" fmla="*/ 330362 h 332274"/>
                  <a:gd name="connsiteX15" fmla="*/ 458173 w 458178"/>
                  <a:gd name="connsiteY15" fmla="*/ 328467 h 332274"/>
                  <a:gd name="connsiteX16" fmla="*/ 457405 w 458178"/>
                  <a:gd name="connsiteY16" fmla="*/ 325598 h 332274"/>
                  <a:gd name="connsiteX17" fmla="*/ 451258 w 458178"/>
                  <a:gd name="connsiteY17" fmla="*/ 320834 h 3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78" h="332274">
                    <a:moveTo>
                      <a:pt x="451258" y="320834"/>
                    </a:moveTo>
                    <a:cubicBezTo>
                      <a:pt x="440756" y="314021"/>
                      <a:pt x="366785" y="261206"/>
                      <a:pt x="277342" y="197224"/>
                    </a:cubicBezTo>
                    <a:cubicBezTo>
                      <a:pt x="275293" y="195738"/>
                      <a:pt x="273244" y="194304"/>
                      <a:pt x="271144" y="192818"/>
                    </a:cubicBezTo>
                    <a:cubicBezTo>
                      <a:pt x="223401" y="158650"/>
                      <a:pt x="171610" y="121613"/>
                      <a:pt x="122996" y="86778"/>
                    </a:cubicBezTo>
                    <a:cubicBezTo>
                      <a:pt x="120844" y="85241"/>
                      <a:pt x="118693" y="83705"/>
                      <a:pt x="116593" y="82168"/>
                    </a:cubicBezTo>
                    <a:cubicBezTo>
                      <a:pt x="74945" y="52354"/>
                      <a:pt x="35859" y="24435"/>
                      <a:pt x="3842" y="1588"/>
                    </a:cubicBezTo>
                    <a:cubicBezTo>
                      <a:pt x="3125" y="1076"/>
                      <a:pt x="2357" y="512"/>
                      <a:pt x="1588" y="0"/>
                    </a:cubicBezTo>
                    <a:cubicBezTo>
                      <a:pt x="1230" y="2766"/>
                      <a:pt x="769" y="5532"/>
                      <a:pt x="154" y="8247"/>
                    </a:cubicBezTo>
                    <a:cubicBezTo>
                      <a:pt x="103" y="8452"/>
                      <a:pt x="51" y="8606"/>
                      <a:pt x="0" y="8811"/>
                    </a:cubicBezTo>
                    <a:cubicBezTo>
                      <a:pt x="1127" y="9631"/>
                      <a:pt x="2305" y="10450"/>
                      <a:pt x="3432" y="11270"/>
                    </a:cubicBezTo>
                    <a:cubicBezTo>
                      <a:pt x="54198" y="47641"/>
                      <a:pt x="122023" y="96358"/>
                      <a:pt x="189335" y="144716"/>
                    </a:cubicBezTo>
                    <a:cubicBezTo>
                      <a:pt x="192101" y="146714"/>
                      <a:pt x="194867" y="148712"/>
                      <a:pt x="197633" y="150658"/>
                    </a:cubicBezTo>
                    <a:cubicBezTo>
                      <a:pt x="317094" y="236514"/>
                      <a:pt x="432662" y="319502"/>
                      <a:pt x="445623" y="328211"/>
                    </a:cubicBezTo>
                    <a:cubicBezTo>
                      <a:pt x="448594" y="330209"/>
                      <a:pt x="451206" y="332872"/>
                      <a:pt x="455971" y="332155"/>
                    </a:cubicBezTo>
                    <a:cubicBezTo>
                      <a:pt x="456278" y="331643"/>
                      <a:pt x="456893" y="331028"/>
                      <a:pt x="457405" y="330362"/>
                    </a:cubicBezTo>
                    <a:cubicBezTo>
                      <a:pt x="457866" y="329747"/>
                      <a:pt x="458224" y="329133"/>
                      <a:pt x="458173" y="328467"/>
                    </a:cubicBezTo>
                    <a:cubicBezTo>
                      <a:pt x="458173" y="327340"/>
                      <a:pt x="457866" y="326418"/>
                      <a:pt x="457405" y="325598"/>
                    </a:cubicBezTo>
                    <a:cubicBezTo>
                      <a:pt x="456073" y="323395"/>
                      <a:pt x="453409" y="322217"/>
                      <a:pt x="451258" y="320834"/>
                    </a:cubicBezTo>
                    <a:close/>
                  </a:path>
                </a:pathLst>
              </a:custGeom>
              <a:solidFill>
                <a:srgbClr val="000000"/>
              </a:solidFill>
              <a:ln w="5123" cap="flat">
                <a:noFill/>
                <a:prstDash val="solid"/>
                <a:miter/>
              </a:ln>
            </p:spPr>
            <p:txBody>
              <a:bodyPr rtlCol="0" anchor="ctr"/>
              <a:lstStyle/>
              <a:p>
                <a:endParaRPr lang="en-US"/>
              </a:p>
            </p:txBody>
          </p:sp>
          <p:sp>
            <p:nvSpPr>
              <p:cNvPr id="85" name="Graphic 472">
                <a:extLst>
                  <a:ext uri="{FF2B5EF4-FFF2-40B4-BE49-F238E27FC236}">
                    <a16:creationId xmlns:a16="http://schemas.microsoft.com/office/drawing/2014/main" id="{54257199-79D7-9645-8517-485BF569B17B}"/>
                  </a:ext>
                </a:extLst>
              </p:cNvPr>
              <p:cNvSpPr/>
              <p:nvPr/>
            </p:nvSpPr>
            <p:spPr>
              <a:xfrm>
                <a:off x="3365249" y="2787229"/>
                <a:ext cx="47486" cy="9984"/>
              </a:xfrm>
              <a:custGeom>
                <a:avLst/>
                <a:gdLst>
                  <a:gd name="connsiteX0" fmla="*/ 50 w 47486"/>
                  <a:gd name="connsiteY0" fmla="*/ 6352 h 9984"/>
                  <a:gd name="connsiteX1" fmla="*/ 7068 w 47486"/>
                  <a:gd name="connsiteY1" fmla="*/ 9836 h 9984"/>
                  <a:gd name="connsiteX2" fmla="*/ 47486 w 47486"/>
                  <a:gd name="connsiteY2" fmla="*/ 3893 h 9984"/>
                  <a:gd name="connsiteX3" fmla="*/ 6864 w 47486"/>
                  <a:gd name="connsiteY3" fmla="*/ 0 h 9984"/>
                  <a:gd name="connsiteX4" fmla="*/ 50 w 47486"/>
                  <a:gd name="connsiteY4" fmla="*/ 6352 h 9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86" h="9984">
                    <a:moveTo>
                      <a:pt x="50" y="6352"/>
                    </a:moveTo>
                    <a:cubicBezTo>
                      <a:pt x="511" y="10502"/>
                      <a:pt x="4302" y="10092"/>
                      <a:pt x="7068" y="9836"/>
                    </a:cubicBezTo>
                    <a:cubicBezTo>
                      <a:pt x="19260" y="8709"/>
                      <a:pt x="31862" y="10245"/>
                      <a:pt x="47486" y="3893"/>
                    </a:cubicBezTo>
                    <a:cubicBezTo>
                      <a:pt x="31606" y="-512"/>
                      <a:pt x="19158" y="51"/>
                      <a:pt x="6864" y="0"/>
                    </a:cubicBezTo>
                    <a:cubicBezTo>
                      <a:pt x="3021" y="0"/>
                      <a:pt x="-462" y="1691"/>
                      <a:pt x="50" y="6352"/>
                    </a:cubicBezTo>
                    <a:close/>
                  </a:path>
                </a:pathLst>
              </a:custGeom>
              <a:solidFill>
                <a:srgbClr val="000000"/>
              </a:solidFill>
              <a:ln w="5123" cap="flat">
                <a:noFill/>
                <a:prstDash val="solid"/>
                <a:miter/>
              </a:ln>
            </p:spPr>
            <p:txBody>
              <a:bodyPr rtlCol="0" anchor="ctr"/>
              <a:lstStyle/>
              <a:p>
                <a:endParaRPr lang="en-US"/>
              </a:p>
            </p:txBody>
          </p:sp>
          <p:sp>
            <p:nvSpPr>
              <p:cNvPr id="86" name="Graphic 472">
                <a:extLst>
                  <a:ext uri="{FF2B5EF4-FFF2-40B4-BE49-F238E27FC236}">
                    <a16:creationId xmlns:a16="http://schemas.microsoft.com/office/drawing/2014/main" id="{DB7D59A7-D415-964A-AD49-3B176C45F3A8}"/>
                  </a:ext>
                </a:extLst>
              </p:cNvPr>
              <p:cNvSpPr/>
              <p:nvPr/>
            </p:nvSpPr>
            <p:spPr>
              <a:xfrm>
                <a:off x="2968592" y="2784570"/>
                <a:ext cx="51130" cy="10228"/>
              </a:xfrm>
              <a:custGeom>
                <a:avLst/>
                <a:gdLst>
                  <a:gd name="connsiteX0" fmla="*/ 672 w 51130"/>
                  <a:gd name="connsiteY0" fmla="*/ 2557 h 10228"/>
                  <a:gd name="connsiteX1" fmla="*/ 416 w 51130"/>
                  <a:gd name="connsiteY1" fmla="*/ 7269 h 10228"/>
                  <a:gd name="connsiteX2" fmla="*/ 31152 w 51130"/>
                  <a:gd name="connsiteY2" fmla="*/ 6809 h 10228"/>
                  <a:gd name="connsiteX3" fmla="*/ 51131 w 51130"/>
                  <a:gd name="connsiteY3" fmla="*/ 2454 h 10228"/>
                  <a:gd name="connsiteX4" fmla="*/ 672 w 51130"/>
                  <a:gd name="connsiteY4" fmla="*/ 2557 h 1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 h="10228">
                    <a:moveTo>
                      <a:pt x="672" y="2557"/>
                    </a:moveTo>
                    <a:cubicBezTo>
                      <a:pt x="-148" y="3017"/>
                      <a:pt x="-199" y="6962"/>
                      <a:pt x="416" y="7269"/>
                    </a:cubicBezTo>
                    <a:cubicBezTo>
                      <a:pt x="10661" y="12290"/>
                      <a:pt x="20958" y="10087"/>
                      <a:pt x="31152" y="6809"/>
                    </a:cubicBezTo>
                    <a:cubicBezTo>
                      <a:pt x="31511" y="6706"/>
                      <a:pt x="49696" y="5784"/>
                      <a:pt x="51131" y="2454"/>
                    </a:cubicBezTo>
                    <a:cubicBezTo>
                      <a:pt x="39348" y="3632"/>
                      <a:pt x="11174" y="-3693"/>
                      <a:pt x="672" y="2557"/>
                    </a:cubicBezTo>
                    <a:close/>
                  </a:path>
                </a:pathLst>
              </a:custGeom>
              <a:solidFill>
                <a:srgbClr val="000000"/>
              </a:solidFill>
              <a:ln w="5123" cap="flat">
                <a:noFill/>
                <a:prstDash val="solid"/>
                <a:miter/>
              </a:ln>
            </p:spPr>
            <p:txBody>
              <a:bodyPr rtlCol="0" anchor="ctr"/>
              <a:lstStyle/>
              <a:p>
                <a:endParaRPr lang="en-US"/>
              </a:p>
            </p:txBody>
          </p:sp>
          <p:sp>
            <p:nvSpPr>
              <p:cNvPr id="87" name="Graphic 472">
                <a:extLst>
                  <a:ext uri="{FF2B5EF4-FFF2-40B4-BE49-F238E27FC236}">
                    <a16:creationId xmlns:a16="http://schemas.microsoft.com/office/drawing/2014/main" id="{F14D081F-F724-0845-8D7D-CE6604C391AE}"/>
                  </a:ext>
                </a:extLst>
              </p:cNvPr>
              <p:cNvSpPr/>
              <p:nvPr/>
            </p:nvSpPr>
            <p:spPr>
              <a:xfrm>
                <a:off x="3036261" y="2031479"/>
                <a:ext cx="290778" cy="11523"/>
              </a:xfrm>
              <a:custGeom>
                <a:avLst/>
                <a:gdLst>
                  <a:gd name="connsiteX0" fmla="*/ 6565 w 290778"/>
                  <a:gd name="connsiteY0" fmla="*/ 11321 h 11523"/>
                  <a:gd name="connsiteX1" fmla="*/ 281192 w 290778"/>
                  <a:gd name="connsiteY1" fmla="*/ 10040 h 11523"/>
                  <a:gd name="connsiteX2" fmla="*/ 285495 w 290778"/>
                  <a:gd name="connsiteY2" fmla="*/ 9887 h 11523"/>
                  <a:gd name="connsiteX3" fmla="*/ 290771 w 290778"/>
                  <a:gd name="connsiteY3" fmla="*/ 4764 h 11523"/>
                  <a:gd name="connsiteX4" fmla="*/ 285290 w 290778"/>
                  <a:gd name="connsiteY4" fmla="*/ 0 h 11523"/>
                  <a:gd name="connsiteX5" fmla="*/ 280834 w 290778"/>
                  <a:gd name="connsiteY5" fmla="*/ 256 h 11523"/>
                  <a:gd name="connsiteX6" fmla="*/ 8614 w 290778"/>
                  <a:gd name="connsiteY6" fmla="*/ 6250 h 11523"/>
                  <a:gd name="connsiteX7" fmla="*/ 2928 w 290778"/>
                  <a:gd name="connsiteY7" fmla="*/ 4969 h 11523"/>
                  <a:gd name="connsiteX8" fmla="*/ 110 w 290778"/>
                  <a:gd name="connsiteY8" fmla="*/ 7940 h 11523"/>
                  <a:gd name="connsiteX9" fmla="*/ 2928 w 290778"/>
                  <a:gd name="connsiteY9" fmla="*/ 11424 h 11523"/>
                  <a:gd name="connsiteX10" fmla="*/ 6565 w 290778"/>
                  <a:gd name="connsiteY10" fmla="*/ 11321 h 1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78" h="11523">
                    <a:moveTo>
                      <a:pt x="6565" y="11321"/>
                    </a:moveTo>
                    <a:cubicBezTo>
                      <a:pt x="42270" y="9579"/>
                      <a:pt x="235395" y="13370"/>
                      <a:pt x="281192" y="10040"/>
                    </a:cubicBezTo>
                    <a:cubicBezTo>
                      <a:pt x="282524" y="9938"/>
                      <a:pt x="284061" y="9989"/>
                      <a:pt x="285495" y="9887"/>
                    </a:cubicBezTo>
                    <a:cubicBezTo>
                      <a:pt x="288415" y="9682"/>
                      <a:pt x="290925" y="8760"/>
                      <a:pt x="290771" y="4764"/>
                    </a:cubicBezTo>
                    <a:cubicBezTo>
                      <a:pt x="290618" y="820"/>
                      <a:pt x="288159" y="0"/>
                      <a:pt x="285290" y="0"/>
                    </a:cubicBezTo>
                    <a:cubicBezTo>
                      <a:pt x="283805" y="0"/>
                      <a:pt x="282268" y="154"/>
                      <a:pt x="280834" y="256"/>
                    </a:cubicBezTo>
                    <a:cubicBezTo>
                      <a:pt x="201790" y="4969"/>
                      <a:pt x="86837" y="-6096"/>
                      <a:pt x="8614" y="6250"/>
                    </a:cubicBezTo>
                    <a:cubicBezTo>
                      <a:pt x="6770" y="6557"/>
                      <a:pt x="4618" y="5532"/>
                      <a:pt x="2928" y="4969"/>
                    </a:cubicBezTo>
                    <a:cubicBezTo>
                      <a:pt x="930" y="4354"/>
                      <a:pt x="-402" y="4405"/>
                      <a:pt x="110" y="7940"/>
                    </a:cubicBezTo>
                    <a:cubicBezTo>
                      <a:pt x="469" y="10245"/>
                      <a:pt x="1647" y="11116"/>
                      <a:pt x="2928" y="11424"/>
                    </a:cubicBezTo>
                    <a:cubicBezTo>
                      <a:pt x="4465" y="11731"/>
                      <a:pt x="6104" y="11219"/>
                      <a:pt x="6565" y="11321"/>
                    </a:cubicBezTo>
                    <a:close/>
                  </a:path>
                </a:pathLst>
              </a:custGeom>
              <a:solidFill>
                <a:srgbClr val="000000"/>
              </a:solidFill>
              <a:ln w="5123" cap="flat">
                <a:noFill/>
                <a:prstDash val="solid"/>
                <a:miter/>
              </a:ln>
            </p:spPr>
            <p:txBody>
              <a:bodyPr rtlCol="0" anchor="ctr"/>
              <a:lstStyle/>
              <a:p>
                <a:endParaRPr lang="en-US"/>
              </a:p>
            </p:txBody>
          </p:sp>
          <p:sp>
            <p:nvSpPr>
              <p:cNvPr id="88" name="Graphic 472">
                <a:extLst>
                  <a:ext uri="{FF2B5EF4-FFF2-40B4-BE49-F238E27FC236}">
                    <a16:creationId xmlns:a16="http://schemas.microsoft.com/office/drawing/2014/main" id="{51B23F0B-432A-8C4C-BD04-A676B0097B7C}"/>
                  </a:ext>
                </a:extLst>
              </p:cNvPr>
              <p:cNvSpPr/>
              <p:nvPr/>
            </p:nvSpPr>
            <p:spPr>
              <a:xfrm>
                <a:off x="3041902" y="2432589"/>
                <a:ext cx="294248" cy="13447"/>
              </a:xfrm>
              <a:custGeom>
                <a:avLst/>
                <a:gdLst>
                  <a:gd name="connsiteX0" fmla="*/ 289024 w 294248"/>
                  <a:gd name="connsiteY0" fmla="*/ 4197 h 13447"/>
                  <a:gd name="connsiteX1" fmla="*/ 288665 w 294248"/>
                  <a:gd name="connsiteY1" fmla="*/ 4197 h 13447"/>
                  <a:gd name="connsiteX2" fmla="*/ 124586 w 294248"/>
                  <a:gd name="connsiteY2" fmla="*/ 406 h 13447"/>
                  <a:gd name="connsiteX3" fmla="*/ 9991 w 294248"/>
                  <a:gd name="connsiteY3" fmla="*/ 253 h 13447"/>
                  <a:gd name="connsiteX4" fmla="*/ 2717 w 294248"/>
                  <a:gd name="connsiteY4" fmla="*/ 816 h 13447"/>
                  <a:gd name="connsiteX5" fmla="*/ 2 w 294248"/>
                  <a:gd name="connsiteY5" fmla="*/ 5170 h 13447"/>
                  <a:gd name="connsiteX6" fmla="*/ 2768 w 294248"/>
                  <a:gd name="connsiteY6" fmla="*/ 9678 h 13447"/>
                  <a:gd name="connsiteX7" fmla="*/ 9735 w 294248"/>
                  <a:gd name="connsiteY7" fmla="*/ 10395 h 13447"/>
                  <a:gd name="connsiteX8" fmla="*/ 93542 w 294248"/>
                  <a:gd name="connsiteY8" fmla="*/ 7783 h 13447"/>
                  <a:gd name="connsiteX9" fmla="*/ 288768 w 294248"/>
                  <a:gd name="connsiteY9" fmla="*/ 13418 h 13447"/>
                  <a:gd name="connsiteX10" fmla="*/ 294249 w 294248"/>
                  <a:gd name="connsiteY10" fmla="*/ 13367 h 13447"/>
                  <a:gd name="connsiteX11" fmla="*/ 289024 w 294248"/>
                  <a:gd name="connsiteY11" fmla="*/ 4197 h 1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248" h="13447">
                    <a:moveTo>
                      <a:pt x="289024" y="4197"/>
                    </a:moveTo>
                    <a:cubicBezTo>
                      <a:pt x="288921" y="4197"/>
                      <a:pt x="288768" y="4197"/>
                      <a:pt x="288665" y="4197"/>
                    </a:cubicBezTo>
                    <a:cubicBezTo>
                      <a:pt x="245122" y="1892"/>
                      <a:pt x="167975" y="2507"/>
                      <a:pt x="124586" y="406"/>
                    </a:cubicBezTo>
                    <a:cubicBezTo>
                      <a:pt x="96155" y="-977"/>
                      <a:pt x="38422" y="1738"/>
                      <a:pt x="9991" y="253"/>
                    </a:cubicBezTo>
                    <a:cubicBezTo>
                      <a:pt x="7583" y="150"/>
                      <a:pt x="4766" y="-55"/>
                      <a:pt x="2717" y="816"/>
                    </a:cubicBezTo>
                    <a:cubicBezTo>
                      <a:pt x="1180" y="1482"/>
                      <a:pt x="53" y="2763"/>
                      <a:pt x="2" y="5170"/>
                    </a:cubicBezTo>
                    <a:cubicBezTo>
                      <a:pt x="-50" y="7783"/>
                      <a:pt x="1078" y="9064"/>
                      <a:pt x="2768" y="9678"/>
                    </a:cubicBezTo>
                    <a:cubicBezTo>
                      <a:pt x="4766" y="10447"/>
                      <a:pt x="7481" y="10293"/>
                      <a:pt x="9735" y="10395"/>
                    </a:cubicBezTo>
                    <a:cubicBezTo>
                      <a:pt x="27869" y="11061"/>
                      <a:pt x="75408" y="7117"/>
                      <a:pt x="93542" y="7783"/>
                    </a:cubicBezTo>
                    <a:cubicBezTo>
                      <a:pt x="151018" y="9883"/>
                      <a:pt x="227551" y="13828"/>
                      <a:pt x="288768" y="13418"/>
                    </a:cubicBezTo>
                    <a:cubicBezTo>
                      <a:pt x="290612" y="13418"/>
                      <a:pt x="292456" y="13418"/>
                      <a:pt x="294249" y="13367"/>
                    </a:cubicBezTo>
                    <a:cubicBezTo>
                      <a:pt x="287590" y="4658"/>
                      <a:pt x="294403" y="4453"/>
                      <a:pt x="289024" y="4197"/>
                    </a:cubicBezTo>
                    <a:close/>
                  </a:path>
                </a:pathLst>
              </a:custGeom>
              <a:solidFill>
                <a:srgbClr val="000000"/>
              </a:solidFill>
              <a:ln w="5123" cap="flat">
                <a:noFill/>
                <a:prstDash val="solid"/>
                <a:miter/>
              </a:ln>
            </p:spPr>
            <p:txBody>
              <a:bodyPr rtlCol="0" anchor="ctr"/>
              <a:lstStyle/>
              <a:p>
                <a:endParaRPr lang="en-US"/>
              </a:p>
            </p:txBody>
          </p:sp>
        </p:grpSp>
        <p:grpSp>
          <p:nvGrpSpPr>
            <p:cNvPr id="11" name="Graphic 472">
              <a:extLst>
                <a:ext uri="{FF2B5EF4-FFF2-40B4-BE49-F238E27FC236}">
                  <a16:creationId xmlns:a16="http://schemas.microsoft.com/office/drawing/2014/main" id="{A1A4F3E9-08DA-004D-90F5-E2591970BAAD}"/>
                </a:ext>
              </a:extLst>
            </p:cNvPr>
            <p:cNvGrpSpPr/>
            <p:nvPr/>
          </p:nvGrpSpPr>
          <p:grpSpPr>
            <a:xfrm>
              <a:off x="1604266" y="907911"/>
              <a:ext cx="1933233" cy="1815184"/>
              <a:chOff x="1604266" y="907911"/>
              <a:chExt cx="1933233" cy="1815184"/>
            </a:xfrm>
          </p:grpSpPr>
          <p:grpSp>
            <p:nvGrpSpPr>
              <p:cNvPr id="37" name="Graphic 472">
                <a:extLst>
                  <a:ext uri="{FF2B5EF4-FFF2-40B4-BE49-F238E27FC236}">
                    <a16:creationId xmlns:a16="http://schemas.microsoft.com/office/drawing/2014/main" id="{CE95DF2F-8BCE-7445-9B72-C346FE6798CE}"/>
                  </a:ext>
                </a:extLst>
              </p:cNvPr>
              <p:cNvGrpSpPr/>
              <p:nvPr/>
            </p:nvGrpSpPr>
            <p:grpSpPr>
              <a:xfrm>
                <a:off x="1604266" y="907911"/>
                <a:ext cx="1919682" cy="1815184"/>
                <a:chOff x="1604266" y="907911"/>
                <a:chExt cx="1919682" cy="1815184"/>
              </a:xfrm>
            </p:grpSpPr>
            <p:sp>
              <p:nvSpPr>
                <p:cNvPr id="42" name="Graphic 472">
                  <a:extLst>
                    <a:ext uri="{FF2B5EF4-FFF2-40B4-BE49-F238E27FC236}">
                      <a16:creationId xmlns:a16="http://schemas.microsoft.com/office/drawing/2014/main" id="{04C07E2B-66A8-5546-BB40-7A962F04A1CC}"/>
                    </a:ext>
                  </a:extLst>
                </p:cNvPr>
                <p:cNvSpPr/>
                <p:nvPr/>
              </p:nvSpPr>
              <p:spPr>
                <a:xfrm>
                  <a:off x="2990956" y="1139338"/>
                  <a:ext cx="64156" cy="47025"/>
                </a:xfrm>
                <a:custGeom>
                  <a:avLst/>
                  <a:gdLst>
                    <a:gd name="connsiteX0" fmla="*/ 37372 w 64156"/>
                    <a:gd name="connsiteY0" fmla="*/ 1049 h 47025"/>
                    <a:gd name="connsiteX1" fmla="*/ 11144 w 64156"/>
                    <a:gd name="connsiteY1" fmla="*/ 13548 h 47025"/>
                    <a:gd name="connsiteX2" fmla="*/ 1155 w 64156"/>
                    <a:gd name="connsiteY2" fmla="*/ 38803 h 47025"/>
                    <a:gd name="connsiteX3" fmla="*/ 21800 w 64156"/>
                    <a:gd name="connsiteY3" fmla="*/ 46897 h 47025"/>
                    <a:gd name="connsiteX4" fmla="*/ 52587 w 64156"/>
                    <a:gd name="connsiteY4" fmla="*/ 37113 h 47025"/>
                    <a:gd name="connsiteX5" fmla="*/ 62422 w 64156"/>
                    <a:gd name="connsiteY5" fmla="*/ 10014 h 47025"/>
                    <a:gd name="connsiteX6" fmla="*/ 37372 w 64156"/>
                    <a:gd name="connsiteY6" fmla="*/ 1049 h 4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6" h="47025">
                      <a:moveTo>
                        <a:pt x="37372" y="1049"/>
                      </a:moveTo>
                      <a:cubicBezTo>
                        <a:pt x="27486" y="3456"/>
                        <a:pt x="19238" y="7964"/>
                        <a:pt x="11144" y="13548"/>
                      </a:cubicBezTo>
                      <a:cubicBezTo>
                        <a:pt x="2026" y="19798"/>
                        <a:pt x="-2226" y="28250"/>
                        <a:pt x="1155" y="38803"/>
                      </a:cubicBezTo>
                      <a:cubicBezTo>
                        <a:pt x="4434" y="49048"/>
                        <a:pt x="14064" y="46333"/>
                        <a:pt x="21800" y="46897"/>
                      </a:cubicBezTo>
                      <a:cubicBezTo>
                        <a:pt x="33428" y="47870"/>
                        <a:pt x="43674" y="43209"/>
                        <a:pt x="52587" y="37113"/>
                      </a:cubicBezTo>
                      <a:cubicBezTo>
                        <a:pt x="61552" y="30965"/>
                        <a:pt x="67187" y="20310"/>
                        <a:pt x="62422" y="10014"/>
                      </a:cubicBezTo>
                      <a:cubicBezTo>
                        <a:pt x="58171" y="741"/>
                        <a:pt x="48540" y="-1666"/>
                        <a:pt x="37372" y="1049"/>
                      </a:cubicBezTo>
                      <a:close/>
                    </a:path>
                  </a:pathLst>
                </a:custGeom>
                <a:solidFill>
                  <a:srgbClr val="FFFFFF"/>
                </a:solidFill>
                <a:ln w="5123" cap="flat">
                  <a:noFill/>
                  <a:prstDash val="solid"/>
                  <a:miter/>
                </a:ln>
              </p:spPr>
              <p:txBody>
                <a:bodyPr rtlCol="0" anchor="ctr"/>
                <a:lstStyle/>
                <a:p>
                  <a:endParaRPr lang="en-US"/>
                </a:p>
              </p:txBody>
            </p:sp>
            <p:sp>
              <p:nvSpPr>
                <p:cNvPr id="43" name="Graphic 472">
                  <a:extLst>
                    <a:ext uri="{FF2B5EF4-FFF2-40B4-BE49-F238E27FC236}">
                      <a16:creationId xmlns:a16="http://schemas.microsoft.com/office/drawing/2014/main" id="{BB81DA02-48BC-F745-A614-D681E4E3EF2E}"/>
                    </a:ext>
                  </a:extLst>
                </p:cNvPr>
                <p:cNvSpPr/>
                <p:nvPr/>
              </p:nvSpPr>
              <p:spPr>
                <a:xfrm>
                  <a:off x="2874187" y="1234747"/>
                  <a:ext cx="79196" cy="293256"/>
                </a:xfrm>
                <a:custGeom>
                  <a:avLst/>
                  <a:gdLst>
                    <a:gd name="connsiteX0" fmla="*/ 13217 w 79196"/>
                    <a:gd name="connsiteY0" fmla="*/ 275601 h 293256"/>
                    <a:gd name="connsiteX1" fmla="*/ 43850 w 79196"/>
                    <a:gd name="connsiteY1" fmla="*/ 293223 h 293256"/>
                    <a:gd name="connsiteX2" fmla="*/ 64648 w 79196"/>
                    <a:gd name="connsiteY2" fmla="*/ 274730 h 293256"/>
                    <a:gd name="connsiteX3" fmla="*/ 69105 w 79196"/>
                    <a:gd name="connsiteY3" fmla="*/ 199887 h 293256"/>
                    <a:gd name="connsiteX4" fmla="*/ 78992 w 79196"/>
                    <a:gd name="connsiteY4" fmla="*/ 3279 h 293256"/>
                    <a:gd name="connsiteX5" fmla="*/ 79197 w 79196"/>
                    <a:gd name="connsiteY5" fmla="*/ 0 h 293256"/>
                    <a:gd name="connsiteX6" fmla="*/ 69156 w 79196"/>
                    <a:gd name="connsiteY6" fmla="*/ 10553 h 293256"/>
                    <a:gd name="connsiteX7" fmla="*/ 0 w 79196"/>
                    <a:gd name="connsiteY7" fmla="*/ 128528 h 293256"/>
                    <a:gd name="connsiteX8" fmla="*/ 8401 w 79196"/>
                    <a:gd name="connsiteY8" fmla="*/ 206137 h 293256"/>
                    <a:gd name="connsiteX9" fmla="*/ 13217 w 79196"/>
                    <a:gd name="connsiteY9" fmla="*/ 275601 h 29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196" h="293256">
                      <a:moveTo>
                        <a:pt x="13217" y="275601"/>
                      </a:moveTo>
                      <a:cubicBezTo>
                        <a:pt x="15317" y="287383"/>
                        <a:pt x="32580" y="293786"/>
                        <a:pt x="43850" y="293223"/>
                      </a:cubicBezTo>
                      <a:cubicBezTo>
                        <a:pt x="54813" y="292659"/>
                        <a:pt x="63982" y="288561"/>
                        <a:pt x="64648" y="274730"/>
                      </a:cubicBezTo>
                      <a:cubicBezTo>
                        <a:pt x="65826" y="249782"/>
                        <a:pt x="69156" y="224835"/>
                        <a:pt x="69105" y="199887"/>
                      </a:cubicBezTo>
                      <a:cubicBezTo>
                        <a:pt x="69002" y="142821"/>
                        <a:pt x="72742" y="59987"/>
                        <a:pt x="78992" y="3279"/>
                      </a:cubicBezTo>
                      <a:cubicBezTo>
                        <a:pt x="79094" y="2203"/>
                        <a:pt x="79146" y="1076"/>
                        <a:pt x="79197" y="0"/>
                      </a:cubicBezTo>
                      <a:cubicBezTo>
                        <a:pt x="75406" y="3996"/>
                        <a:pt x="71974" y="7633"/>
                        <a:pt x="69156" y="10553"/>
                      </a:cubicBezTo>
                      <a:cubicBezTo>
                        <a:pt x="36166" y="45028"/>
                        <a:pt x="13780" y="84524"/>
                        <a:pt x="0" y="128528"/>
                      </a:cubicBezTo>
                      <a:cubicBezTo>
                        <a:pt x="3432" y="160904"/>
                        <a:pt x="7274" y="184878"/>
                        <a:pt x="8401" y="206137"/>
                      </a:cubicBezTo>
                      <a:cubicBezTo>
                        <a:pt x="9579" y="229343"/>
                        <a:pt x="9170" y="252549"/>
                        <a:pt x="13217" y="275601"/>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0C6101AD-2B93-C846-B713-C0E14440B4CD}"/>
                    </a:ext>
                  </a:extLst>
                </p:cNvPr>
                <p:cNvSpPr/>
                <p:nvPr/>
              </p:nvSpPr>
              <p:spPr>
                <a:xfrm>
                  <a:off x="1650684" y="966728"/>
                  <a:ext cx="1864966" cy="1747688"/>
                </a:xfrm>
                <a:custGeom>
                  <a:avLst/>
                  <a:gdLst>
                    <a:gd name="connsiteX0" fmla="*/ 1191742 w 1864966"/>
                    <a:gd name="connsiteY0" fmla="*/ 303827 h 1747688"/>
                    <a:gd name="connsiteX1" fmla="*/ 1146458 w 1864966"/>
                    <a:gd name="connsiteY1" fmla="*/ 321039 h 1747688"/>
                    <a:gd name="connsiteX2" fmla="*/ 1095333 w 1864966"/>
                    <a:gd name="connsiteY2" fmla="*/ 269966 h 1747688"/>
                    <a:gd name="connsiteX3" fmla="*/ 1095180 w 1864966"/>
                    <a:gd name="connsiteY3" fmla="*/ 270171 h 1747688"/>
                    <a:gd name="connsiteX4" fmla="*/ 1034424 w 1864966"/>
                    <a:gd name="connsiteY4" fmla="*/ 476564 h 1747688"/>
                    <a:gd name="connsiteX5" fmla="*/ 1014497 w 1864966"/>
                    <a:gd name="connsiteY5" fmla="*/ 734952 h 1747688"/>
                    <a:gd name="connsiteX6" fmla="*/ 1008965 w 1864966"/>
                    <a:gd name="connsiteY6" fmla="*/ 971262 h 1747688"/>
                    <a:gd name="connsiteX7" fmla="*/ 976999 w 1864966"/>
                    <a:gd name="connsiteY7" fmla="*/ 1381692 h 1747688"/>
                    <a:gd name="connsiteX8" fmla="*/ 922135 w 1864966"/>
                    <a:gd name="connsiteY8" fmla="*/ 1537217 h 1747688"/>
                    <a:gd name="connsiteX9" fmla="*/ 879566 w 1864966"/>
                    <a:gd name="connsiteY9" fmla="*/ 1561293 h 1747688"/>
                    <a:gd name="connsiteX10" fmla="*/ 801752 w 1864966"/>
                    <a:gd name="connsiteY10" fmla="*/ 1569387 h 1747688"/>
                    <a:gd name="connsiteX11" fmla="*/ 476615 w 1864966"/>
                    <a:gd name="connsiteY11" fmla="*/ 1593054 h 1747688"/>
                    <a:gd name="connsiteX12" fmla="*/ 102556 w 1864966"/>
                    <a:gd name="connsiteY12" fmla="*/ 1611035 h 1747688"/>
                    <a:gd name="connsiteX13" fmla="*/ 0 w 1864966"/>
                    <a:gd name="connsiteY13" fmla="*/ 1614313 h 1747688"/>
                    <a:gd name="connsiteX14" fmla="*/ 12602 w 1864966"/>
                    <a:gd name="connsiteY14" fmla="*/ 1622766 h 1747688"/>
                    <a:gd name="connsiteX15" fmla="*/ 293325 w 1864966"/>
                    <a:gd name="connsiteY15" fmla="*/ 1733057 h 1747688"/>
                    <a:gd name="connsiteX16" fmla="*/ 320322 w 1864966"/>
                    <a:gd name="connsiteY16" fmla="*/ 1744942 h 1747688"/>
                    <a:gd name="connsiteX17" fmla="*/ 388249 w 1864966"/>
                    <a:gd name="connsiteY17" fmla="*/ 1739563 h 1747688"/>
                    <a:gd name="connsiteX18" fmla="*/ 676092 w 1864966"/>
                    <a:gd name="connsiteY18" fmla="*/ 1709595 h 1747688"/>
                    <a:gd name="connsiteX19" fmla="*/ 999590 w 1864966"/>
                    <a:gd name="connsiteY19" fmla="*/ 1669433 h 1747688"/>
                    <a:gd name="connsiteX20" fmla="*/ 1105323 w 1864966"/>
                    <a:gd name="connsiteY20" fmla="*/ 1583782 h 1747688"/>
                    <a:gd name="connsiteX21" fmla="*/ 1138261 w 1864966"/>
                    <a:gd name="connsiteY21" fmla="*/ 1438349 h 1747688"/>
                    <a:gd name="connsiteX22" fmla="*/ 1170688 w 1864966"/>
                    <a:gd name="connsiteY22" fmla="*/ 823165 h 1747688"/>
                    <a:gd name="connsiteX23" fmla="*/ 1204754 w 1864966"/>
                    <a:gd name="connsiteY23" fmla="*/ 429589 h 1747688"/>
                    <a:gd name="connsiteX24" fmla="*/ 1328518 w 1864966"/>
                    <a:gd name="connsiteY24" fmla="*/ 231033 h 1747688"/>
                    <a:gd name="connsiteX25" fmla="*/ 1339532 w 1864966"/>
                    <a:gd name="connsiteY25" fmla="*/ 224374 h 1747688"/>
                    <a:gd name="connsiteX26" fmla="*/ 1331643 w 1864966"/>
                    <a:gd name="connsiteY26" fmla="*/ 212387 h 1747688"/>
                    <a:gd name="connsiteX27" fmla="*/ 1342144 w 1864966"/>
                    <a:gd name="connsiteY27" fmla="*/ 180985 h 1747688"/>
                    <a:gd name="connsiteX28" fmla="*/ 1379540 w 1864966"/>
                    <a:gd name="connsiteY28" fmla="*/ 163516 h 1747688"/>
                    <a:gd name="connsiteX29" fmla="*/ 1410225 w 1864966"/>
                    <a:gd name="connsiteY29" fmla="*/ 177091 h 1747688"/>
                    <a:gd name="connsiteX30" fmla="*/ 1410942 w 1864966"/>
                    <a:gd name="connsiteY30" fmla="*/ 178782 h 1747688"/>
                    <a:gd name="connsiteX31" fmla="*/ 1415809 w 1864966"/>
                    <a:gd name="connsiteY31" fmla="*/ 176733 h 1747688"/>
                    <a:gd name="connsiteX32" fmla="*/ 1497464 w 1864966"/>
                    <a:gd name="connsiteY32" fmla="*/ 150300 h 1747688"/>
                    <a:gd name="connsiteX33" fmla="*/ 1559091 w 1864966"/>
                    <a:gd name="connsiteY33" fmla="*/ 131499 h 1747688"/>
                    <a:gd name="connsiteX34" fmla="*/ 1576866 w 1864966"/>
                    <a:gd name="connsiteY34" fmla="*/ 133805 h 1747688"/>
                    <a:gd name="connsiteX35" fmla="*/ 1610881 w 1864966"/>
                    <a:gd name="connsiteY35" fmla="*/ 153629 h 1747688"/>
                    <a:gd name="connsiteX36" fmla="*/ 1661134 w 1864966"/>
                    <a:gd name="connsiteY36" fmla="*/ 148302 h 1747688"/>
                    <a:gd name="connsiteX37" fmla="*/ 1770504 w 1864966"/>
                    <a:gd name="connsiteY37" fmla="*/ 67619 h 1747688"/>
                    <a:gd name="connsiteX38" fmla="*/ 1864966 w 1864966"/>
                    <a:gd name="connsiteY38" fmla="*/ 3330 h 1747688"/>
                    <a:gd name="connsiteX39" fmla="*/ 1861841 w 1864966"/>
                    <a:gd name="connsiteY39" fmla="*/ 0 h 1747688"/>
                    <a:gd name="connsiteX40" fmla="*/ 1420009 w 1864966"/>
                    <a:gd name="connsiteY40" fmla="*/ 32990 h 1747688"/>
                    <a:gd name="connsiteX41" fmla="*/ 1457354 w 1864966"/>
                    <a:gd name="connsiteY41" fmla="*/ 50612 h 1747688"/>
                    <a:gd name="connsiteX42" fmla="*/ 1473542 w 1864966"/>
                    <a:gd name="connsiteY42" fmla="*/ 57579 h 1747688"/>
                    <a:gd name="connsiteX43" fmla="*/ 1467138 w 1864966"/>
                    <a:gd name="connsiteY43" fmla="*/ 73306 h 1747688"/>
                    <a:gd name="connsiteX44" fmla="*/ 1168537 w 1864966"/>
                    <a:gd name="connsiteY44" fmla="*/ 205778 h 1747688"/>
                    <a:gd name="connsiteX45" fmla="*/ 1160135 w 1864966"/>
                    <a:gd name="connsiteY45" fmla="*/ 209364 h 1747688"/>
                    <a:gd name="connsiteX46" fmla="*/ 1186671 w 1864966"/>
                    <a:gd name="connsiteY46" fmla="*/ 261360 h 1747688"/>
                    <a:gd name="connsiteX47" fmla="*/ 1191742 w 1864966"/>
                    <a:gd name="connsiteY47" fmla="*/ 303827 h 17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64966" h="1747688">
                      <a:moveTo>
                        <a:pt x="1191742" y="303827"/>
                      </a:moveTo>
                      <a:cubicBezTo>
                        <a:pt x="1182060" y="319861"/>
                        <a:pt x="1163721" y="328518"/>
                        <a:pt x="1146458" y="321039"/>
                      </a:cubicBezTo>
                      <a:cubicBezTo>
                        <a:pt x="1122945" y="310845"/>
                        <a:pt x="1109728" y="289791"/>
                        <a:pt x="1095333" y="269966"/>
                      </a:cubicBezTo>
                      <a:cubicBezTo>
                        <a:pt x="1095282" y="270017"/>
                        <a:pt x="1095231" y="270119"/>
                        <a:pt x="1095180" y="270171"/>
                      </a:cubicBezTo>
                      <a:cubicBezTo>
                        <a:pt x="1064546" y="325598"/>
                        <a:pt x="1045387" y="364531"/>
                        <a:pt x="1034424" y="476564"/>
                      </a:cubicBezTo>
                      <a:cubicBezTo>
                        <a:pt x="1028636" y="557810"/>
                        <a:pt x="1021772" y="653860"/>
                        <a:pt x="1014497" y="734952"/>
                      </a:cubicBezTo>
                      <a:cubicBezTo>
                        <a:pt x="1011834" y="764510"/>
                        <a:pt x="1011731" y="941755"/>
                        <a:pt x="1008965" y="971262"/>
                      </a:cubicBezTo>
                      <a:cubicBezTo>
                        <a:pt x="1000666" y="1059218"/>
                        <a:pt x="996158" y="1295170"/>
                        <a:pt x="976999" y="1381692"/>
                      </a:cubicBezTo>
                      <a:cubicBezTo>
                        <a:pt x="965063" y="1435582"/>
                        <a:pt x="950464" y="1489063"/>
                        <a:pt x="922135" y="1537217"/>
                      </a:cubicBezTo>
                      <a:cubicBezTo>
                        <a:pt x="913222" y="1552329"/>
                        <a:pt x="895856" y="1556888"/>
                        <a:pt x="879566" y="1561293"/>
                      </a:cubicBezTo>
                      <a:cubicBezTo>
                        <a:pt x="854055" y="1568209"/>
                        <a:pt x="827724" y="1567082"/>
                        <a:pt x="801752" y="1569387"/>
                      </a:cubicBezTo>
                      <a:cubicBezTo>
                        <a:pt x="693510" y="1578864"/>
                        <a:pt x="584857" y="1582860"/>
                        <a:pt x="476615" y="1593054"/>
                      </a:cubicBezTo>
                      <a:cubicBezTo>
                        <a:pt x="432714" y="1597203"/>
                        <a:pt x="183290" y="1609600"/>
                        <a:pt x="102556" y="1611035"/>
                      </a:cubicBezTo>
                      <a:cubicBezTo>
                        <a:pt x="68541" y="1611649"/>
                        <a:pt x="34373" y="1609139"/>
                        <a:pt x="0" y="1614313"/>
                      </a:cubicBezTo>
                      <a:cubicBezTo>
                        <a:pt x="2049" y="1621485"/>
                        <a:pt x="8247" y="1621280"/>
                        <a:pt x="12602" y="1622766"/>
                      </a:cubicBezTo>
                      <a:cubicBezTo>
                        <a:pt x="107628" y="1655756"/>
                        <a:pt x="198965" y="1698274"/>
                        <a:pt x="293325" y="1733057"/>
                      </a:cubicBezTo>
                      <a:cubicBezTo>
                        <a:pt x="302546" y="1736438"/>
                        <a:pt x="310998" y="1741919"/>
                        <a:pt x="320322" y="1744942"/>
                      </a:cubicBezTo>
                      <a:cubicBezTo>
                        <a:pt x="343476" y="1752421"/>
                        <a:pt x="366016" y="1742585"/>
                        <a:pt x="388249" y="1739563"/>
                      </a:cubicBezTo>
                      <a:cubicBezTo>
                        <a:pt x="483940" y="1726551"/>
                        <a:pt x="579837" y="1717228"/>
                        <a:pt x="676092" y="1709595"/>
                      </a:cubicBezTo>
                      <a:cubicBezTo>
                        <a:pt x="784386" y="1700989"/>
                        <a:pt x="893192" y="1694739"/>
                        <a:pt x="999590" y="1669433"/>
                      </a:cubicBezTo>
                      <a:cubicBezTo>
                        <a:pt x="1048973" y="1657702"/>
                        <a:pt x="1082168" y="1627786"/>
                        <a:pt x="1105323" y="1583782"/>
                      </a:cubicBezTo>
                      <a:cubicBezTo>
                        <a:pt x="1129399" y="1538088"/>
                        <a:pt x="1131807" y="1487783"/>
                        <a:pt x="1138261" y="1438349"/>
                      </a:cubicBezTo>
                      <a:cubicBezTo>
                        <a:pt x="1154808" y="1311409"/>
                        <a:pt x="1164387" y="951027"/>
                        <a:pt x="1170688" y="823165"/>
                      </a:cubicBezTo>
                      <a:cubicBezTo>
                        <a:pt x="1175504" y="725014"/>
                        <a:pt x="1184878" y="525998"/>
                        <a:pt x="1204754" y="429589"/>
                      </a:cubicBezTo>
                      <a:cubicBezTo>
                        <a:pt x="1224989" y="331540"/>
                        <a:pt x="1272835" y="281594"/>
                        <a:pt x="1328518" y="231033"/>
                      </a:cubicBezTo>
                      <a:cubicBezTo>
                        <a:pt x="1331592" y="228216"/>
                        <a:pt x="1334563" y="225091"/>
                        <a:pt x="1339532" y="224374"/>
                      </a:cubicBezTo>
                      <a:cubicBezTo>
                        <a:pt x="1335741" y="221710"/>
                        <a:pt x="1332924" y="217766"/>
                        <a:pt x="1331643" y="212387"/>
                      </a:cubicBezTo>
                      <a:cubicBezTo>
                        <a:pt x="1328621" y="199836"/>
                        <a:pt x="1333794" y="189386"/>
                        <a:pt x="1342144" y="180985"/>
                      </a:cubicBezTo>
                      <a:cubicBezTo>
                        <a:pt x="1353568" y="169459"/>
                        <a:pt x="1368270" y="164490"/>
                        <a:pt x="1379540" y="163516"/>
                      </a:cubicBezTo>
                      <a:cubicBezTo>
                        <a:pt x="1395779" y="162645"/>
                        <a:pt x="1405461" y="167000"/>
                        <a:pt x="1410225" y="177091"/>
                      </a:cubicBezTo>
                      <a:cubicBezTo>
                        <a:pt x="1410481" y="177655"/>
                        <a:pt x="1410737" y="178218"/>
                        <a:pt x="1410942" y="178782"/>
                      </a:cubicBezTo>
                      <a:cubicBezTo>
                        <a:pt x="1412377" y="177860"/>
                        <a:pt x="1414272" y="177245"/>
                        <a:pt x="1415809" y="176733"/>
                      </a:cubicBezTo>
                      <a:cubicBezTo>
                        <a:pt x="1437171" y="169202"/>
                        <a:pt x="1475898" y="157267"/>
                        <a:pt x="1497464" y="150300"/>
                      </a:cubicBezTo>
                      <a:cubicBezTo>
                        <a:pt x="1517904" y="143691"/>
                        <a:pt x="1538702" y="138210"/>
                        <a:pt x="1559091" y="131499"/>
                      </a:cubicBezTo>
                      <a:cubicBezTo>
                        <a:pt x="1565853" y="129297"/>
                        <a:pt x="1571487" y="129041"/>
                        <a:pt x="1576866" y="133805"/>
                      </a:cubicBezTo>
                      <a:cubicBezTo>
                        <a:pt x="1585677" y="141642"/>
                        <a:pt x="1602480" y="146509"/>
                        <a:pt x="1610881" y="153629"/>
                      </a:cubicBezTo>
                      <a:cubicBezTo>
                        <a:pt x="1631218" y="170842"/>
                        <a:pt x="1643974" y="160801"/>
                        <a:pt x="1661134" y="148302"/>
                      </a:cubicBezTo>
                      <a:cubicBezTo>
                        <a:pt x="1697710" y="121613"/>
                        <a:pt x="1733569" y="93899"/>
                        <a:pt x="1770504" y="67619"/>
                      </a:cubicBezTo>
                      <a:cubicBezTo>
                        <a:pt x="1800728" y="46104"/>
                        <a:pt x="1834179" y="23974"/>
                        <a:pt x="1864966" y="3330"/>
                      </a:cubicBezTo>
                      <a:cubicBezTo>
                        <a:pt x="1864659" y="1486"/>
                        <a:pt x="1862149" y="1844"/>
                        <a:pt x="1861841" y="0"/>
                      </a:cubicBezTo>
                      <a:cubicBezTo>
                        <a:pt x="1717125" y="5840"/>
                        <a:pt x="1566211" y="15880"/>
                        <a:pt x="1420009" y="32990"/>
                      </a:cubicBezTo>
                      <a:cubicBezTo>
                        <a:pt x="1434097" y="37498"/>
                        <a:pt x="1447518" y="47078"/>
                        <a:pt x="1457354" y="50612"/>
                      </a:cubicBezTo>
                      <a:cubicBezTo>
                        <a:pt x="1463347" y="52764"/>
                        <a:pt x="1468931" y="52098"/>
                        <a:pt x="1473542" y="57579"/>
                      </a:cubicBezTo>
                      <a:cubicBezTo>
                        <a:pt x="1482250" y="67978"/>
                        <a:pt x="1477742" y="72486"/>
                        <a:pt x="1467138" y="73306"/>
                      </a:cubicBezTo>
                      <a:cubicBezTo>
                        <a:pt x="1423954" y="76789"/>
                        <a:pt x="1274525" y="114595"/>
                        <a:pt x="1168537" y="205778"/>
                      </a:cubicBezTo>
                      <a:cubicBezTo>
                        <a:pt x="1165975" y="206547"/>
                        <a:pt x="1162850" y="208801"/>
                        <a:pt x="1160135" y="209364"/>
                      </a:cubicBezTo>
                      <a:cubicBezTo>
                        <a:pt x="1166334" y="228165"/>
                        <a:pt x="1179499" y="243430"/>
                        <a:pt x="1186671" y="261360"/>
                      </a:cubicBezTo>
                      <a:cubicBezTo>
                        <a:pt x="1192101" y="275191"/>
                        <a:pt x="1201322" y="287946"/>
                        <a:pt x="1191742" y="303827"/>
                      </a:cubicBezTo>
                      <a:close/>
                    </a:path>
                  </a:pathLst>
                </a:custGeom>
                <a:solidFill>
                  <a:srgbClr val="FFFFFF"/>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DBB3E091-5C4E-1E4C-9150-285A778836FF}"/>
                    </a:ext>
                  </a:extLst>
                </p:cNvPr>
                <p:cNvSpPr/>
                <p:nvPr/>
              </p:nvSpPr>
              <p:spPr>
                <a:xfrm>
                  <a:off x="2729204" y="1063547"/>
                  <a:ext cx="221925" cy="215099"/>
                </a:xfrm>
                <a:custGeom>
                  <a:avLst/>
                  <a:gdLst>
                    <a:gd name="connsiteX0" fmla="*/ 176129 w 221925"/>
                    <a:gd name="connsiteY0" fmla="*/ 0 h 215099"/>
                    <a:gd name="connsiteX1" fmla="*/ 147595 w 221925"/>
                    <a:gd name="connsiteY1" fmla="*/ 4354 h 215099"/>
                    <a:gd name="connsiteX2" fmla="*/ 127924 w 221925"/>
                    <a:gd name="connsiteY2" fmla="*/ 2869 h 215099"/>
                    <a:gd name="connsiteX3" fmla="*/ 128129 w 221925"/>
                    <a:gd name="connsiteY3" fmla="*/ 2920 h 215099"/>
                    <a:gd name="connsiteX4" fmla="*/ 94063 w 221925"/>
                    <a:gd name="connsiteY4" fmla="*/ 17110 h 215099"/>
                    <a:gd name="connsiteX5" fmla="*/ 8002 w 221925"/>
                    <a:gd name="connsiteY5" fmla="*/ 107474 h 215099"/>
                    <a:gd name="connsiteX6" fmla="*/ 8412 w 221925"/>
                    <a:gd name="connsiteY6" fmla="*/ 145126 h 215099"/>
                    <a:gd name="connsiteX7" fmla="*/ 60202 w 221925"/>
                    <a:gd name="connsiteY7" fmla="*/ 208493 h 215099"/>
                    <a:gd name="connsiteX8" fmla="*/ 89709 w 221925"/>
                    <a:gd name="connsiteY8" fmla="*/ 214026 h 215099"/>
                    <a:gd name="connsiteX9" fmla="*/ 106921 w 221925"/>
                    <a:gd name="connsiteY9" fmla="*/ 184417 h 215099"/>
                    <a:gd name="connsiteX10" fmla="*/ 72087 w 221925"/>
                    <a:gd name="connsiteY10" fmla="*/ 118334 h 215099"/>
                    <a:gd name="connsiteX11" fmla="*/ 78183 w 221925"/>
                    <a:gd name="connsiteY11" fmla="*/ 95333 h 215099"/>
                    <a:gd name="connsiteX12" fmla="*/ 78951 w 221925"/>
                    <a:gd name="connsiteY12" fmla="*/ 102146 h 215099"/>
                    <a:gd name="connsiteX13" fmla="*/ 83510 w 221925"/>
                    <a:gd name="connsiteY13" fmla="*/ 99380 h 215099"/>
                    <a:gd name="connsiteX14" fmla="*/ 221926 w 221925"/>
                    <a:gd name="connsiteY14" fmla="*/ 16136 h 215099"/>
                    <a:gd name="connsiteX15" fmla="*/ 221874 w 221925"/>
                    <a:gd name="connsiteY15" fmla="*/ 16136 h 215099"/>
                    <a:gd name="connsiteX16" fmla="*/ 176129 w 221925"/>
                    <a:gd name="connsiteY16" fmla="*/ 0 h 21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925" h="215099">
                      <a:moveTo>
                        <a:pt x="176129" y="0"/>
                      </a:moveTo>
                      <a:cubicBezTo>
                        <a:pt x="167522" y="2510"/>
                        <a:pt x="157994" y="3944"/>
                        <a:pt x="147595" y="4354"/>
                      </a:cubicBezTo>
                      <a:cubicBezTo>
                        <a:pt x="140679" y="4610"/>
                        <a:pt x="134123" y="4098"/>
                        <a:pt x="127924" y="2869"/>
                      </a:cubicBezTo>
                      <a:cubicBezTo>
                        <a:pt x="127975" y="2869"/>
                        <a:pt x="128078" y="2920"/>
                        <a:pt x="128129" y="2920"/>
                      </a:cubicBezTo>
                      <a:cubicBezTo>
                        <a:pt x="115169" y="7991"/>
                        <a:pt x="103950" y="11270"/>
                        <a:pt x="94063" y="17110"/>
                      </a:cubicBezTo>
                      <a:cubicBezTo>
                        <a:pt x="50725" y="42570"/>
                        <a:pt x="33001" y="76533"/>
                        <a:pt x="8002" y="107474"/>
                      </a:cubicBezTo>
                      <a:cubicBezTo>
                        <a:pt x="-3012" y="121100"/>
                        <a:pt x="-2448" y="130987"/>
                        <a:pt x="8412" y="145126"/>
                      </a:cubicBezTo>
                      <a:cubicBezTo>
                        <a:pt x="25112" y="166846"/>
                        <a:pt x="39250" y="190615"/>
                        <a:pt x="60202" y="208493"/>
                      </a:cubicBezTo>
                      <a:cubicBezTo>
                        <a:pt x="68398" y="215460"/>
                        <a:pt x="79310" y="216177"/>
                        <a:pt x="89709" y="214026"/>
                      </a:cubicBezTo>
                      <a:cubicBezTo>
                        <a:pt x="105384" y="210799"/>
                        <a:pt x="112556" y="199324"/>
                        <a:pt x="106921" y="184417"/>
                      </a:cubicBezTo>
                      <a:cubicBezTo>
                        <a:pt x="98110" y="160955"/>
                        <a:pt x="86072" y="139030"/>
                        <a:pt x="72087" y="118334"/>
                      </a:cubicBezTo>
                      <a:cubicBezTo>
                        <a:pt x="64966" y="107781"/>
                        <a:pt x="66144" y="100763"/>
                        <a:pt x="78183" y="95333"/>
                      </a:cubicBezTo>
                      <a:cubicBezTo>
                        <a:pt x="78285" y="97690"/>
                        <a:pt x="78593" y="99944"/>
                        <a:pt x="78951" y="102146"/>
                      </a:cubicBezTo>
                      <a:cubicBezTo>
                        <a:pt x="80386" y="101327"/>
                        <a:pt x="82076" y="100610"/>
                        <a:pt x="83510" y="99380"/>
                      </a:cubicBezTo>
                      <a:cubicBezTo>
                        <a:pt x="125209" y="64546"/>
                        <a:pt x="175258" y="36883"/>
                        <a:pt x="221926" y="16136"/>
                      </a:cubicBezTo>
                      <a:cubicBezTo>
                        <a:pt x="221926" y="16136"/>
                        <a:pt x="221874" y="16136"/>
                        <a:pt x="221874" y="16136"/>
                      </a:cubicBezTo>
                      <a:cubicBezTo>
                        <a:pt x="215727" y="13729"/>
                        <a:pt x="182327" y="6608"/>
                        <a:pt x="176129" y="0"/>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0FF2DCAB-DDA0-E349-A0DE-323CED1FC92D}"/>
                    </a:ext>
                  </a:extLst>
                </p:cNvPr>
                <p:cNvSpPr/>
                <p:nvPr/>
              </p:nvSpPr>
              <p:spPr>
                <a:xfrm>
                  <a:off x="2805437" y="917281"/>
                  <a:ext cx="143131" cy="141963"/>
                </a:xfrm>
                <a:custGeom>
                  <a:avLst/>
                  <a:gdLst>
                    <a:gd name="connsiteX0" fmla="*/ 73053 w 143131"/>
                    <a:gd name="connsiteY0" fmla="*/ 141963 h 141963"/>
                    <a:gd name="connsiteX1" fmla="*/ 143131 w 143131"/>
                    <a:gd name="connsiteY1" fmla="*/ 72601 h 141963"/>
                    <a:gd name="connsiteX2" fmla="*/ 70543 w 143131"/>
                    <a:gd name="connsiteY2" fmla="*/ 64 h 141963"/>
                    <a:gd name="connsiteX3" fmla="*/ 106 w 143131"/>
                    <a:gd name="connsiteY3" fmla="*/ 70757 h 141963"/>
                    <a:gd name="connsiteX4" fmla="*/ 73053 w 143131"/>
                    <a:gd name="connsiteY4" fmla="*/ 141963 h 14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31" h="141963">
                      <a:moveTo>
                        <a:pt x="73053" y="141963"/>
                      </a:moveTo>
                      <a:cubicBezTo>
                        <a:pt x="115520" y="142168"/>
                        <a:pt x="143234" y="112200"/>
                        <a:pt x="143131" y="72601"/>
                      </a:cubicBezTo>
                      <a:cubicBezTo>
                        <a:pt x="143029" y="30288"/>
                        <a:pt x="116954" y="-1626"/>
                        <a:pt x="70543" y="64"/>
                      </a:cubicBezTo>
                      <a:cubicBezTo>
                        <a:pt x="35247" y="1345"/>
                        <a:pt x="-2251" y="23782"/>
                        <a:pt x="106" y="70757"/>
                      </a:cubicBezTo>
                      <a:cubicBezTo>
                        <a:pt x="208" y="109843"/>
                        <a:pt x="31456" y="141758"/>
                        <a:pt x="73053" y="141963"/>
                      </a:cubicBezTo>
                      <a:close/>
                    </a:path>
                  </a:pathLst>
                </a:custGeom>
                <a:solidFill>
                  <a:srgbClr val="FFFFFF"/>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870EB2CA-690A-AA40-B9EB-61336AF92432}"/>
                    </a:ext>
                  </a:extLst>
                </p:cNvPr>
                <p:cNvSpPr/>
                <p:nvPr/>
              </p:nvSpPr>
              <p:spPr>
                <a:xfrm>
                  <a:off x="1604266" y="1191204"/>
                  <a:ext cx="1392404" cy="1531891"/>
                </a:xfrm>
                <a:custGeom>
                  <a:avLst/>
                  <a:gdLst>
                    <a:gd name="connsiteX0" fmla="*/ 1392404 w 1392404"/>
                    <a:gd name="connsiteY0" fmla="*/ 3022 h 1531891"/>
                    <a:gd name="connsiteX1" fmla="*/ 1385899 w 1392404"/>
                    <a:gd name="connsiteY1" fmla="*/ 0 h 1531891"/>
                    <a:gd name="connsiteX2" fmla="*/ 1374885 w 1392404"/>
                    <a:gd name="connsiteY2" fmla="*/ 6660 h 1531891"/>
                    <a:gd name="connsiteX3" fmla="*/ 1251121 w 1392404"/>
                    <a:gd name="connsiteY3" fmla="*/ 205215 h 1531891"/>
                    <a:gd name="connsiteX4" fmla="*/ 1217055 w 1392404"/>
                    <a:gd name="connsiteY4" fmla="*/ 598791 h 1531891"/>
                    <a:gd name="connsiteX5" fmla="*/ 1184628 w 1392404"/>
                    <a:gd name="connsiteY5" fmla="*/ 1213975 h 1531891"/>
                    <a:gd name="connsiteX6" fmla="*/ 1151689 w 1392404"/>
                    <a:gd name="connsiteY6" fmla="*/ 1359408 h 1531891"/>
                    <a:gd name="connsiteX7" fmla="*/ 1045957 w 1392404"/>
                    <a:gd name="connsiteY7" fmla="*/ 1445059 h 1531891"/>
                    <a:gd name="connsiteX8" fmla="*/ 722459 w 1392404"/>
                    <a:gd name="connsiteY8" fmla="*/ 1485221 h 1531891"/>
                    <a:gd name="connsiteX9" fmla="*/ 434615 w 1392404"/>
                    <a:gd name="connsiteY9" fmla="*/ 1515189 h 1531891"/>
                    <a:gd name="connsiteX10" fmla="*/ 366688 w 1392404"/>
                    <a:gd name="connsiteY10" fmla="*/ 1520568 h 1531891"/>
                    <a:gd name="connsiteX11" fmla="*/ 339692 w 1392404"/>
                    <a:gd name="connsiteY11" fmla="*/ 1508683 h 1531891"/>
                    <a:gd name="connsiteX12" fmla="*/ 58968 w 1392404"/>
                    <a:gd name="connsiteY12" fmla="*/ 1398392 h 1531891"/>
                    <a:gd name="connsiteX13" fmla="*/ 46367 w 1392404"/>
                    <a:gd name="connsiteY13" fmla="*/ 1389939 h 1531891"/>
                    <a:gd name="connsiteX14" fmla="*/ 148923 w 1392404"/>
                    <a:gd name="connsiteY14" fmla="*/ 1386661 h 1531891"/>
                    <a:gd name="connsiteX15" fmla="*/ 522982 w 1392404"/>
                    <a:gd name="connsiteY15" fmla="*/ 1368680 h 1531891"/>
                    <a:gd name="connsiteX16" fmla="*/ 848119 w 1392404"/>
                    <a:gd name="connsiteY16" fmla="*/ 1345013 h 1531891"/>
                    <a:gd name="connsiteX17" fmla="*/ 925932 w 1392404"/>
                    <a:gd name="connsiteY17" fmla="*/ 1336920 h 1531891"/>
                    <a:gd name="connsiteX18" fmla="*/ 968502 w 1392404"/>
                    <a:gd name="connsiteY18" fmla="*/ 1312843 h 1531891"/>
                    <a:gd name="connsiteX19" fmla="*/ 1023366 w 1392404"/>
                    <a:gd name="connsiteY19" fmla="*/ 1157318 h 1531891"/>
                    <a:gd name="connsiteX20" fmla="*/ 1055331 w 1392404"/>
                    <a:gd name="connsiteY20" fmla="*/ 746888 h 1531891"/>
                    <a:gd name="connsiteX21" fmla="*/ 1060864 w 1392404"/>
                    <a:gd name="connsiteY21" fmla="*/ 510578 h 1531891"/>
                    <a:gd name="connsiteX22" fmla="*/ 1080791 w 1392404"/>
                    <a:gd name="connsiteY22" fmla="*/ 252190 h 1531891"/>
                    <a:gd name="connsiteX23" fmla="*/ 1141546 w 1392404"/>
                    <a:gd name="connsiteY23" fmla="*/ 45797 h 1531891"/>
                    <a:gd name="connsiteX24" fmla="*/ 1141700 w 1392404"/>
                    <a:gd name="connsiteY24" fmla="*/ 45592 h 1531891"/>
                    <a:gd name="connsiteX25" fmla="*/ 1136168 w 1392404"/>
                    <a:gd name="connsiteY25" fmla="*/ 38164 h 1531891"/>
                    <a:gd name="connsiteX26" fmla="*/ 1131301 w 1392404"/>
                    <a:gd name="connsiteY26" fmla="*/ 44567 h 1531891"/>
                    <a:gd name="connsiteX27" fmla="*/ 1076335 w 1392404"/>
                    <a:gd name="connsiteY27" fmla="*/ 205676 h 1531891"/>
                    <a:gd name="connsiteX28" fmla="*/ 1062349 w 1392404"/>
                    <a:gd name="connsiteY28" fmla="*/ 350443 h 1531891"/>
                    <a:gd name="connsiteX29" fmla="*/ 1030589 w 1392404"/>
                    <a:gd name="connsiteY29" fmla="*/ 1032068 h 1531891"/>
                    <a:gd name="connsiteX30" fmla="*/ 969783 w 1392404"/>
                    <a:gd name="connsiteY30" fmla="*/ 1295016 h 1531891"/>
                    <a:gd name="connsiteX31" fmla="*/ 920912 w 1392404"/>
                    <a:gd name="connsiteY31" fmla="*/ 1329338 h 1531891"/>
                    <a:gd name="connsiteX32" fmla="*/ 853754 w 1392404"/>
                    <a:gd name="connsiteY32" fmla="*/ 1335178 h 1531891"/>
                    <a:gd name="connsiteX33" fmla="*/ 693977 w 1392404"/>
                    <a:gd name="connsiteY33" fmla="*/ 1347319 h 1531891"/>
                    <a:gd name="connsiteX34" fmla="*/ 572364 w 1392404"/>
                    <a:gd name="connsiteY34" fmla="*/ 1356437 h 1531891"/>
                    <a:gd name="connsiteX35" fmla="*/ 233242 w 1392404"/>
                    <a:gd name="connsiteY35" fmla="*/ 1375288 h 1531891"/>
                    <a:gd name="connsiteX36" fmla="*/ 11891 w 1392404"/>
                    <a:gd name="connsiteY36" fmla="*/ 1381231 h 1531891"/>
                    <a:gd name="connsiteX37" fmla="*/ 109 w 1392404"/>
                    <a:gd name="connsiteY37" fmla="*/ 1385124 h 1531891"/>
                    <a:gd name="connsiteX38" fmla="*/ 10149 w 1392404"/>
                    <a:gd name="connsiteY38" fmla="*/ 1391835 h 1531891"/>
                    <a:gd name="connsiteX39" fmla="*/ 28591 w 1392404"/>
                    <a:gd name="connsiteY39" fmla="*/ 1397111 h 1531891"/>
                    <a:gd name="connsiteX40" fmla="*/ 304396 w 1392404"/>
                    <a:gd name="connsiteY40" fmla="*/ 1505200 h 1531891"/>
                    <a:gd name="connsiteX41" fmla="*/ 431234 w 1392404"/>
                    <a:gd name="connsiteY41" fmla="*/ 1526561 h 1531891"/>
                    <a:gd name="connsiteX42" fmla="*/ 501825 w 1392404"/>
                    <a:gd name="connsiteY42" fmla="*/ 1515855 h 1531891"/>
                    <a:gd name="connsiteX43" fmla="*/ 861079 w 1392404"/>
                    <a:gd name="connsiteY43" fmla="*/ 1481533 h 1531891"/>
                    <a:gd name="connsiteX44" fmla="*/ 1052258 w 1392404"/>
                    <a:gd name="connsiteY44" fmla="*/ 1452743 h 1531891"/>
                    <a:gd name="connsiteX45" fmla="*/ 1135194 w 1392404"/>
                    <a:gd name="connsiteY45" fmla="*/ 1401568 h 1531891"/>
                    <a:gd name="connsiteX46" fmla="*/ 1184116 w 1392404"/>
                    <a:gd name="connsiteY46" fmla="*/ 1279648 h 1531891"/>
                    <a:gd name="connsiteX47" fmla="*/ 1226327 w 1392404"/>
                    <a:gd name="connsiteY47" fmla="*/ 602377 h 1531891"/>
                    <a:gd name="connsiteX48" fmla="*/ 1259061 w 1392404"/>
                    <a:gd name="connsiteY48" fmla="*/ 217561 h 1531891"/>
                    <a:gd name="connsiteX49" fmla="*/ 1264184 w 1392404"/>
                    <a:gd name="connsiteY49" fmla="*/ 193177 h 1531891"/>
                    <a:gd name="connsiteX50" fmla="*/ 1262698 w 1392404"/>
                    <a:gd name="connsiteY50" fmla="*/ 169407 h 1531891"/>
                    <a:gd name="connsiteX51" fmla="*/ 1269614 w 1392404"/>
                    <a:gd name="connsiteY51" fmla="*/ 168690 h 1531891"/>
                    <a:gd name="connsiteX52" fmla="*/ 1269972 w 1392404"/>
                    <a:gd name="connsiteY52" fmla="*/ 172276 h 1531891"/>
                    <a:gd name="connsiteX53" fmla="*/ 1339128 w 1392404"/>
                    <a:gd name="connsiteY53" fmla="*/ 54300 h 1531891"/>
                    <a:gd name="connsiteX54" fmla="*/ 1349169 w 1392404"/>
                    <a:gd name="connsiteY54" fmla="*/ 43748 h 1531891"/>
                    <a:gd name="connsiteX55" fmla="*/ 1349527 w 1392404"/>
                    <a:gd name="connsiteY55" fmla="*/ 40059 h 1531891"/>
                    <a:gd name="connsiteX56" fmla="*/ 1355726 w 1392404"/>
                    <a:gd name="connsiteY56" fmla="*/ 33502 h 1531891"/>
                    <a:gd name="connsiteX57" fmla="*/ 1357980 w 1392404"/>
                    <a:gd name="connsiteY57" fmla="*/ 34476 h 1531891"/>
                    <a:gd name="connsiteX58" fmla="*/ 1392404 w 1392404"/>
                    <a:gd name="connsiteY58" fmla="*/ 3022 h 15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392404" h="1531891">
                      <a:moveTo>
                        <a:pt x="1392404" y="3022"/>
                      </a:moveTo>
                      <a:cubicBezTo>
                        <a:pt x="1389997" y="2356"/>
                        <a:pt x="1387845" y="1383"/>
                        <a:pt x="1385899" y="0"/>
                      </a:cubicBezTo>
                      <a:cubicBezTo>
                        <a:pt x="1380929" y="717"/>
                        <a:pt x="1377958" y="3842"/>
                        <a:pt x="1374885" y="6660"/>
                      </a:cubicBezTo>
                      <a:cubicBezTo>
                        <a:pt x="1319201" y="57169"/>
                        <a:pt x="1271304" y="107167"/>
                        <a:pt x="1251121" y="205215"/>
                      </a:cubicBezTo>
                      <a:cubicBezTo>
                        <a:pt x="1231245" y="301573"/>
                        <a:pt x="1221870" y="500640"/>
                        <a:pt x="1217055" y="598791"/>
                      </a:cubicBezTo>
                      <a:cubicBezTo>
                        <a:pt x="1210754" y="726705"/>
                        <a:pt x="1201225" y="1087035"/>
                        <a:pt x="1184628" y="1213975"/>
                      </a:cubicBezTo>
                      <a:cubicBezTo>
                        <a:pt x="1178173" y="1263409"/>
                        <a:pt x="1175766" y="1313714"/>
                        <a:pt x="1151689" y="1359408"/>
                      </a:cubicBezTo>
                      <a:cubicBezTo>
                        <a:pt x="1128535" y="1403361"/>
                        <a:pt x="1095340" y="1433328"/>
                        <a:pt x="1045957" y="1445059"/>
                      </a:cubicBezTo>
                      <a:cubicBezTo>
                        <a:pt x="939559" y="1470314"/>
                        <a:pt x="830753" y="1476615"/>
                        <a:pt x="722459" y="1485221"/>
                      </a:cubicBezTo>
                      <a:cubicBezTo>
                        <a:pt x="626204" y="1492854"/>
                        <a:pt x="530307" y="1502177"/>
                        <a:pt x="434615" y="1515189"/>
                      </a:cubicBezTo>
                      <a:cubicBezTo>
                        <a:pt x="412331" y="1518211"/>
                        <a:pt x="389792" y="1528047"/>
                        <a:pt x="366688" y="1520568"/>
                      </a:cubicBezTo>
                      <a:cubicBezTo>
                        <a:pt x="357365" y="1517545"/>
                        <a:pt x="348913" y="1512064"/>
                        <a:pt x="339692" y="1508683"/>
                      </a:cubicBezTo>
                      <a:cubicBezTo>
                        <a:pt x="245332" y="1473900"/>
                        <a:pt x="154045" y="1431382"/>
                        <a:pt x="58968" y="1398392"/>
                      </a:cubicBezTo>
                      <a:cubicBezTo>
                        <a:pt x="54614" y="1396855"/>
                        <a:pt x="48416" y="1397111"/>
                        <a:pt x="46367" y="1389939"/>
                      </a:cubicBezTo>
                      <a:cubicBezTo>
                        <a:pt x="80740" y="1384765"/>
                        <a:pt x="114959" y="1387224"/>
                        <a:pt x="148923" y="1386661"/>
                      </a:cubicBezTo>
                      <a:cubicBezTo>
                        <a:pt x="229656" y="1385226"/>
                        <a:pt x="479080" y="1372829"/>
                        <a:pt x="522982" y="1368680"/>
                      </a:cubicBezTo>
                      <a:cubicBezTo>
                        <a:pt x="631224" y="1358435"/>
                        <a:pt x="739876" y="1354439"/>
                        <a:pt x="848119" y="1345013"/>
                      </a:cubicBezTo>
                      <a:cubicBezTo>
                        <a:pt x="874091" y="1342759"/>
                        <a:pt x="900421" y="1343835"/>
                        <a:pt x="925932" y="1336920"/>
                      </a:cubicBezTo>
                      <a:cubicBezTo>
                        <a:pt x="942222" y="1332514"/>
                        <a:pt x="959588" y="1327955"/>
                        <a:pt x="968502" y="1312843"/>
                      </a:cubicBezTo>
                      <a:cubicBezTo>
                        <a:pt x="996881" y="1264741"/>
                        <a:pt x="1011481" y="1211260"/>
                        <a:pt x="1023366" y="1157318"/>
                      </a:cubicBezTo>
                      <a:cubicBezTo>
                        <a:pt x="1042473" y="1070796"/>
                        <a:pt x="1046981" y="834793"/>
                        <a:pt x="1055331" y="746888"/>
                      </a:cubicBezTo>
                      <a:cubicBezTo>
                        <a:pt x="1058149" y="717381"/>
                        <a:pt x="1058200" y="540136"/>
                        <a:pt x="1060864" y="510578"/>
                      </a:cubicBezTo>
                      <a:cubicBezTo>
                        <a:pt x="1068138" y="429486"/>
                        <a:pt x="1075003" y="333385"/>
                        <a:pt x="1080791" y="252190"/>
                      </a:cubicBezTo>
                      <a:cubicBezTo>
                        <a:pt x="1091754" y="140208"/>
                        <a:pt x="1110913" y="101224"/>
                        <a:pt x="1141546" y="45797"/>
                      </a:cubicBezTo>
                      <a:cubicBezTo>
                        <a:pt x="1141598" y="45746"/>
                        <a:pt x="1141649" y="45643"/>
                        <a:pt x="1141700" y="45592"/>
                      </a:cubicBezTo>
                      <a:cubicBezTo>
                        <a:pt x="1139856" y="43082"/>
                        <a:pt x="1138012" y="40623"/>
                        <a:pt x="1136168" y="38164"/>
                      </a:cubicBezTo>
                      <a:cubicBezTo>
                        <a:pt x="1134374" y="38984"/>
                        <a:pt x="1134016" y="39496"/>
                        <a:pt x="1131301" y="44567"/>
                      </a:cubicBezTo>
                      <a:cubicBezTo>
                        <a:pt x="1097235" y="99380"/>
                        <a:pt x="1081611" y="161416"/>
                        <a:pt x="1076335" y="205676"/>
                      </a:cubicBezTo>
                      <a:cubicBezTo>
                        <a:pt x="1069675" y="261667"/>
                        <a:pt x="1067267" y="294247"/>
                        <a:pt x="1062349" y="350443"/>
                      </a:cubicBezTo>
                      <a:cubicBezTo>
                        <a:pt x="1051285" y="476717"/>
                        <a:pt x="1039758" y="904103"/>
                        <a:pt x="1030589" y="1032068"/>
                      </a:cubicBezTo>
                      <a:cubicBezTo>
                        <a:pt x="1024800" y="1112392"/>
                        <a:pt x="1006922" y="1222376"/>
                        <a:pt x="969783" y="1295016"/>
                      </a:cubicBezTo>
                      <a:cubicBezTo>
                        <a:pt x="959281" y="1315558"/>
                        <a:pt x="942376" y="1324830"/>
                        <a:pt x="920912" y="1329338"/>
                      </a:cubicBezTo>
                      <a:cubicBezTo>
                        <a:pt x="898680" y="1334000"/>
                        <a:pt x="876191" y="1333436"/>
                        <a:pt x="853754" y="1335178"/>
                      </a:cubicBezTo>
                      <a:cubicBezTo>
                        <a:pt x="800478" y="1339276"/>
                        <a:pt x="747407" y="1345167"/>
                        <a:pt x="693977" y="1347319"/>
                      </a:cubicBezTo>
                      <a:cubicBezTo>
                        <a:pt x="653354" y="1348907"/>
                        <a:pt x="612885" y="1353158"/>
                        <a:pt x="572364" y="1356437"/>
                      </a:cubicBezTo>
                      <a:cubicBezTo>
                        <a:pt x="510380" y="1361457"/>
                        <a:pt x="284316" y="1373188"/>
                        <a:pt x="233242" y="1375288"/>
                      </a:cubicBezTo>
                      <a:cubicBezTo>
                        <a:pt x="159475" y="1378311"/>
                        <a:pt x="85658" y="1379284"/>
                        <a:pt x="11891" y="1381231"/>
                      </a:cubicBezTo>
                      <a:cubicBezTo>
                        <a:pt x="7639" y="1381333"/>
                        <a:pt x="1082" y="1378874"/>
                        <a:pt x="109" y="1385124"/>
                      </a:cubicBezTo>
                      <a:cubicBezTo>
                        <a:pt x="-967" y="1391886"/>
                        <a:pt x="6205" y="1390503"/>
                        <a:pt x="10149" y="1391835"/>
                      </a:cubicBezTo>
                      <a:cubicBezTo>
                        <a:pt x="16194" y="1393884"/>
                        <a:pt x="22546" y="1394960"/>
                        <a:pt x="28591" y="1397111"/>
                      </a:cubicBezTo>
                      <a:cubicBezTo>
                        <a:pt x="121568" y="1430460"/>
                        <a:pt x="213571" y="1466421"/>
                        <a:pt x="304396" y="1505200"/>
                      </a:cubicBezTo>
                      <a:cubicBezTo>
                        <a:pt x="345429" y="1522719"/>
                        <a:pt x="384669" y="1541264"/>
                        <a:pt x="431234" y="1526561"/>
                      </a:cubicBezTo>
                      <a:cubicBezTo>
                        <a:pt x="453825" y="1519441"/>
                        <a:pt x="478260" y="1519390"/>
                        <a:pt x="501825" y="1515855"/>
                      </a:cubicBezTo>
                      <a:cubicBezTo>
                        <a:pt x="620979" y="1497874"/>
                        <a:pt x="741413" y="1494084"/>
                        <a:pt x="861079" y="1481533"/>
                      </a:cubicBezTo>
                      <a:cubicBezTo>
                        <a:pt x="925317" y="1474771"/>
                        <a:pt x="989402" y="1467907"/>
                        <a:pt x="1052258" y="1452743"/>
                      </a:cubicBezTo>
                      <a:cubicBezTo>
                        <a:pt x="1085299" y="1444752"/>
                        <a:pt x="1115574" y="1429384"/>
                        <a:pt x="1135194" y="1401568"/>
                      </a:cubicBezTo>
                      <a:cubicBezTo>
                        <a:pt x="1160808" y="1365248"/>
                        <a:pt x="1177508" y="1324420"/>
                        <a:pt x="1184116" y="1279648"/>
                      </a:cubicBezTo>
                      <a:cubicBezTo>
                        <a:pt x="1205990" y="1132217"/>
                        <a:pt x="1218694" y="751191"/>
                        <a:pt x="1226327" y="602377"/>
                      </a:cubicBezTo>
                      <a:cubicBezTo>
                        <a:pt x="1231193" y="507146"/>
                        <a:pt x="1242566" y="311613"/>
                        <a:pt x="1259061" y="217561"/>
                      </a:cubicBezTo>
                      <a:cubicBezTo>
                        <a:pt x="1260495" y="209313"/>
                        <a:pt x="1262237" y="201168"/>
                        <a:pt x="1264184" y="193177"/>
                      </a:cubicBezTo>
                      <a:cubicBezTo>
                        <a:pt x="1263569" y="184827"/>
                        <a:pt x="1263056" y="176835"/>
                        <a:pt x="1262698" y="169407"/>
                      </a:cubicBezTo>
                      <a:cubicBezTo>
                        <a:pt x="1265003" y="169151"/>
                        <a:pt x="1267308" y="168946"/>
                        <a:pt x="1269614" y="168690"/>
                      </a:cubicBezTo>
                      <a:cubicBezTo>
                        <a:pt x="1269716" y="169920"/>
                        <a:pt x="1269870" y="171047"/>
                        <a:pt x="1269972" y="172276"/>
                      </a:cubicBezTo>
                      <a:cubicBezTo>
                        <a:pt x="1283752" y="128272"/>
                        <a:pt x="1306138" y="88776"/>
                        <a:pt x="1339128" y="54300"/>
                      </a:cubicBezTo>
                      <a:cubicBezTo>
                        <a:pt x="1341946" y="51381"/>
                        <a:pt x="1345378" y="47743"/>
                        <a:pt x="1349169" y="43748"/>
                      </a:cubicBezTo>
                      <a:cubicBezTo>
                        <a:pt x="1349220" y="42518"/>
                        <a:pt x="1349323" y="41289"/>
                        <a:pt x="1349527" y="40059"/>
                      </a:cubicBezTo>
                      <a:cubicBezTo>
                        <a:pt x="1350193" y="36627"/>
                        <a:pt x="1351218" y="32632"/>
                        <a:pt x="1355726" y="33502"/>
                      </a:cubicBezTo>
                      <a:cubicBezTo>
                        <a:pt x="1356699" y="33707"/>
                        <a:pt x="1357467" y="34015"/>
                        <a:pt x="1357980" y="34476"/>
                      </a:cubicBezTo>
                      <a:lnTo>
                        <a:pt x="1392404" y="3022"/>
                      </a:lnTo>
                      <a:close/>
                    </a:path>
                  </a:pathLst>
                </a:custGeom>
                <a:solidFill>
                  <a:srgbClr val="000000"/>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F6F5F3BA-FB26-224C-B31C-0725958435FA}"/>
                    </a:ext>
                  </a:extLst>
                </p:cNvPr>
                <p:cNvSpPr/>
                <p:nvPr/>
              </p:nvSpPr>
              <p:spPr>
                <a:xfrm>
                  <a:off x="2866913" y="1224380"/>
                  <a:ext cx="96778" cy="312086"/>
                </a:xfrm>
                <a:custGeom>
                  <a:avLst/>
                  <a:gdLst>
                    <a:gd name="connsiteX0" fmla="*/ 86829 w 96778"/>
                    <a:gd name="connsiteY0" fmla="*/ 6678 h 312086"/>
                    <a:gd name="connsiteX1" fmla="*/ 86471 w 96778"/>
                    <a:gd name="connsiteY1" fmla="*/ 10366 h 312086"/>
                    <a:gd name="connsiteX2" fmla="*/ 86266 w 96778"/>
                    <a:gd name="connsiteY2" fmla="*/ 13645 h 312086"/>
                    <a:gd name="connsiteX3" fmla="*/ 76379 w 96778"/>
                    <a:gd name="connsiteY3" fmla="*/ 210254 h 312086"/>
                    <a:gd name="connsiteX4" fmla="*/ 71922 w 96778"/>
                    <a:gd name="connsiteY4" fmla="*/ 285096 h 312086"/>
                    <a:gd name="connsiteX5" fmla="*/ 51124 w 96778"/>
                    <a:gd name="connsiteY5" fmla="*/ 303589 h 312086"/>
                    <a:gd name="connsiteX6" fmla="*/ 20491 w 96778"/>
                    <a:gd name="connsiteY6" fmla="*/ 285967 h 312086"/>
                    <a:gd name="connsiteX7" fmla="*/ 15675 w 96778"/>
                    <a:gd name="connsiteY7" fmla="*/ 216503 h 312086"/>
                    <a:gd name="connsiteX8" fmla="*/ 7274 w 96778"/>
                    <a:gd name="connsiteY8" fmla="*/ 138895 h 312086"/>
                    <a:gd name="connsiteX9" fmla="*/ 6916 w 96778"/>
                    <a:gd name="connsiteY9" fmla="*/ 135309 h 312086"/>
                    <a:gd name="connsiteX10" fmla="*/ 0 w 96778"/>
                    <a:gd name="connsiteY10" fmla="*/ 136026 h 312086"/>
                    <a:gd name="connsiteX11" fmla="*/ 1485 w 96778"/>
                    <a:gd name="connsiteY11" fmla="*/ 159795 h 312086"/>
                    <a:gd name="connsiteX12" fmla="*/ 10348 w 96778"/>
                    <a:gd name="connsiteY12" fmla="*/ 268652 h 312086"/>
                    <a:gd name="connsiteX13" fmla="*/ 13677 w 96778"/>
                    <a:gd name="connsiteY13" fmla="*/ 295905 h 312086"/>
                    <a:gd name="connsiteX14" fmla="*/ 61728 w 96778"/>
                    <a:gd name="connsiteY14" fmla="*/ 310351 h 312086"/>
                    <a:gd name="connsiteX15" fmla="*/ 80272 w 96778"/>
                    <a:gd name="connsiteY15" fmla="*/ 291756 h 312086"/>
                    <a:gd name="connsiteX16" fmla="*/ 85241 w 96778"/>
                    <a:gd name="connsiteY16" fmla="*/ 215325 h 312086"/>
                    <a:gd name="connsiteX17" fmla="*/ 96358 w 96778"/>
                    <a:gd name="connsiteY17" fmla="*/ 8471 h 312086"/>
                    <a:gd name="connsiteX18" fmla="*/ 95384 w 96778"/>
                    <a:gd name="connsiteY18" fmla="*/ 1094 h 312086"/>
                    <a:gd name="connsiteX19" fmla="*/ 93130 w 96778"/>
                    <a:gd name="connsiteY19" fmla="*/ 121 h 312086"/>
                    <a:gd name="connsiteX20" fmla="*/ 86829 w 96778"/>
                    <a:gd name="connsiteY20" fmla="*/ 6678 h 31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6778" h="312086">
                      <a:moveTo>
                        <a:pt x="86829" y="6678"/>
                      </a:moveTo>
                      <a:cubicBezTo>
                        <a:pt x="86573" y="7856"/>
                        <a:pt x="86522" y="9086"/>
                        <a:pt x="86471" y="10366"/>
                      </a:cubicBezTo>
                      <a:cubicBezTo>
                        <a:pt x="86420" y="11442"/>
                        <a:pt x="86368" y="12569"/>
                        <a:pt x="86266" y="13645"/>
                      </a:cubicBezTo>
                      <a:cubicBezTo>
                        <a:pt x="80016" y="70302"/>
                        <a:pt x="76226" y="153136"/>
                        <a:pt x="76379" y="210254"/>
                      </a:cubicBezTo>
                      <a:cubicBezTo>
                        <a:pt x="76430" y="235201"/>
                        <a:pt x="73101" y="260149"/>
                        <a:pt x="71922" y="285096"/>
                      </a:cubicBezTo>
                      <a:cubicBezTo>
                        <a:pt x="71256" y="298927"/>
                        <a:pt x="62087" y="303026"/>
                        <a:pt x="51124" y="303589"/>
                      </a:cubicBezTo>
                      <a:cubicBezTo>
                        <a:pt x="39854" y="304153"/>
                        <a:pt x="22591" y="297801"/>
                        <a:pt x="20491" y="285967"/>
                      </a:cubicBezTo>
                      <a:cubicBezTo>
                        <a:pt x="16392" y="262915"/>
                        <a:pt x="16854" y="239709"/>
                        <a:pt x="15675" y="216503"/>
                      </a:cubicBezTo>
                      <a:cubicBezTo>
                        <a:pt x="14600" y="195296"/>
                        <a:pt x="10758" y="171270"/>
                        <a:pt x="7274" y="138895"/>
                      </a:cubicBezTo>
                      <a:cubicBezTo>
                        <a:pt x="7172" y="137717"/>
                        <a:pt x="7018" y="136538"/>
                        <a:pt x="6916" y="135309"/>
                      </a:cubicBezTo>
                      <a:cubicBezTo>
                        <a:pt x="4610" y="135565"/>
                        <a:pt x="2305" y="135770"/>
                        <a:pt x="0" y="136026"/>
                      </a:cubicBezTo>
                      <a:cubicBezTo>
                        <a:pt x="358" y="143454"/>
                        <a:pt x="871" y="151497"/>
                        <a:pt x="1485" y="159795"/>
                      </a:cubicBezTo>
                      <a:cubicBezTo>
                        <a:pt x="4098" y="195296"/>
                        <a:pt x="8401" y="236994"/>
                        <a:pt x="10348" y="268652"/>
                      </a:cubicBezTo>
                      <a:cubicBezTo>
                        <a:pt x="10911" y="277822"/>
                        <a:pt x="10501" y="287299"/>
                        <a:pt x="13677" y="295905"/>
                      </a:cubicBezTo>
                      <a:cubicBezTo>
                        <a:pt x="22028" y="318496"/>
                        <a:pt x="44824" y="311068"/>
                        <a:pt x="61728" y="310351"/>
                      </a:cubicBezTo>
                      <a:cubicBezTo>
                        <a:pt x="76328" y="309736"/>
                        <a:pt x="78633" y="298774"/>
                        <a:pt x="80272" y="291756"/>
                      </a:cubicBezTo>
                      <a:cubicBezTo>
                        <a:pt x="86010" y="266603"/>
                        <a:pt x="84268" y="240836"/>
                        <a:pt x="85241" y="215325"/>
                      </a:cubicBezTo>
                      <a:cubicBezTo>
                        <a:pt x="87444" y="154980"/>
                        <a:pt x="87956" y="68458"/>
                        <a:pt x="96358" y="8471"/>
                      </a:cubicBezTo>
                      <a:cubicBezTo>
                        <a:pt x="96767" y="5654"/>
                        <a:pt x="97382" y="2682"/>
                        <a:pt x="95384" y="1094"/>
                      </a:cubicBezTo>
                      <a:cubicBezTo>
                        <a:pt x="94821" y="633"/>
                        <a:pt x="94104" y="326"/>
                        <a:pt x="93130" y="121"/>
                      </a:cubicBezTo>
                      <a:cubicBezTo>
                        <a:pt x="88520" y="-750"/>
                        <a:pt x="87495" y="3246"/>
                        <a:pt x="86829" y="6678"/>
                      </a:cubicBezTo>
                      <a:close/>
                    </a:path>
                  </a:pathLst>
                </a:custGeom>
                <a:solidFill>
                  <a:srgbClr val="000000"/>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8623F80F-F208-EA43-A6DE-2E78F3D22D5A}"/>
                    </a:ext>
                  </a:extLst>
                </p:cNvPr>
                <p:cNvSpPr/>
                <p:nvPr/>
              </p:nvSpPr>
              <p:spPr>
                <a:xfrm>
                  <a:off x="2796215" y="907911"/>
                  <a:ext cx="160858" cy="160053"/>
                </a:xfrm>
                <a:custGeom>
                  <a:avLst/>
                  <a:gdLst>
                    <a:gd name="connsiteX0" fmla="*/ 80584 w 160858"/>
                    <a:gd name="connsiteY0" fmla="*/ 159990 h 160053"/>
                    <a:gd name="connsiteX1" fmla="*/ 109118 w 160858"/>
                    <a:gd name="connsiteY1" fmla="*/ 155636 h 160053"/>
                    <a:gd name="connsiteX2" fmla="*/ 108247 w 160858"/>
                    <a:gd name="connsiteY2" fmla="*/ 154406 h 160053"/>
                    <a:gd name="connsiteX3" fmla="*/ 119670 w 160858"/>
                    <a:gd name="connsiteY3" fmla="*/ 151794 h 160053"/>
                    <a:gd name="connsiteX4" fmla="*/ 160857 w 160858"/>
                    <a:gd name="connsiteY4" fmla="*/ 77515 h 160053"/>
                    <a:gd name="connsiteX5" fmla="*/ 77664 w 160858"/>
                    <a:gd name="connsiteY5" fmla="*/ 111 h 160053"/>
                    <a:gd name="connsiteX6" fmla="*/ 4 w 160858"/>
                    <a:gd name="connsiteY6" fmla="*/ 77771 h 160053"/>
                    <a:gd name="connsiteX7" fmla="*/ 53895 w 160858"/>
                    <a:gd name="connsiteY7" fmla="*/ 156711 h 160053"/>
                    <a:gd name="connsiteX8" fmla="*/ 60913 w 160858"/>
                    <a:gd name="connsiteY8" fmla="*/ 158453 h 160053"/>
                    <a:gd name="connsiteX9" fmla="*/ 80584 w 160858"/>
                    <a:gd name="connsiteY9" fmla="*/ 159990 h 160053"/>
                    <a:gd name="connsiteX10" fmla="*/ 9276 w 160858"/>
                    <a:gd name="connsiteY10" fmla="*/ 80178 h 160053"/>
                    <a:gd name="connsiteX11" fmla="*/ 79713 w 160858"/>
                    <a:gd name="connsiteY11" fmla="*/ 9485 h 160053"/>
                    <a:gd name="connsiteX12" fmla="*/ 152302 w 160858"/>
                    <a:gd name="connsiteY12" fmla="*/ 82023 h 160053"/>
                    <a:gd name="connsiteX13" fmla="*/ 82224 w 160858"/>
                    <a:gd name="connsiteY13" fmla="*/ 151384 h 160053"/>
                    <a:gd name="connsiteX14" fmla="*/ 9276 w 160858"/>
                    <a:gd name="connsiteY14" fmla="*/ 80178 h 16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858" h="160053">
                      <a:moveTo>
                        <a:pt x="80584" y="159990"/>
                      </a:moveTo>
                      <a:cubicBezTo>
                        <a:pt x="90983" y="159580"/>
                        <a:pt x="100511" y="158146"/>
                        <a:pt x="109118" y="155636"/>
                      </a:cubicBezTo>
                      <a:cubicBezTo>
                        <a:pt x="108708" y="155226"/>
                        <a:pt x="108452" y="154816"/>
                        <a:pt x="108247" y="154406"/>
                      </a:cubicBezTo>
                      <a:cubicBezTo>
                        <a:pt x="107427" y="152306"/>
                        <a:pt x="109118" y="150410"/>
                        <a:pt x="119670" y="151794"/>
                      </a:cubicBezTo>
                      <a:cubicBezTo>
                        <a:pt x="145642" y="140268"/>
                        <a:pt x="160549" y="116345"/>
                        <a:pt x="160857" y="77515"/>
                      </a:cubicBezTo>
                      <a:cubicBezTo>
                        <a:pt x="161164" y="33306"/>
                        <a:pt x="130069" y="-2246"/>
                        <a:pt x="77664" y="111"/>
                      </a:cubicBezTo>
                      <a:cubicBezTo>
                        <a:pt x="37451" y="1955"/>
                        <a:pt x="-457" y="27312"/>
                        <a:pt x="4" y="77771"/>
                      </a:cubicBezTo>
                      <a:cubicBezTo>
                        <a:pt x="-201" y="115832"/>
                        <a:pt x="20751" y="146876"/>
                        <a:pt x="53895" y="156711"/>
                      </a:cubicBezTo>
                      <a:cubicBezTo>
                        <a:pt x="56456" y="157070"/>
                        <a:pt x="58813" y="157685"/>
                        <a:pt x="60913" y="158453"/>
                      </a:cubicBezTo>
                      <a:cubicBezTo>
                        <a:pt x="67112" y="159734"/>
                        <a:pt x="73668" y="160246"/>
                        <a:pt x="80584" y="159990"/>
                      </a:cubicBezTo>
                      <a:close/>
                      <a:moveTo>
                        <a:pt x="9276" y="80178"/>
                      </a:moveTo>
                      <a:cubicBezTo>
                        <a:pt x="6920" y="33152"/>
                        <a:pt x="44418" y="10766"/>
                        <a:pt x="79713" y="9485"/>
                      </a:cubicBezTo>
                      <a:cubicBezTo>
                        <a:pt x="126125" y="7795"/>
                        <a:pt x="152199" y="39709"/>
                        <a:pt x="152302" y="82023"/>
                      </a:cubicBezTo>
                      <a:cubicBezTo>
                        <a:pt x="152404" y="121570"/>
                        <a:pt x="124691" y="151537"/>
                        <a:pt x="82224" y="151384"/>
                      </a:cubicBezTo>
                      <a:cubicBezTo>
                        <a:pt x="40678" y="151128"/>
                        <a:pt x="9430" y="119213"/>
                        <a:pt x="9276" y="80178"/>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AA083A96-9620-A84B-9800-2AD77BC079AB}"/>
                    </a:ext>
                  </a:extLst>
                </p:cNvPr>
                <p:cNvSpPr/>
                <p:nvPr/>
              </p:nvSpPr>
              <p:spPr>
                <a:xfrm>
                  <a:off x="2717938" y="1064135"/>
                  <a:ext cx="139394" cy="226352"/>
                </a:xfrm>
                <a:custGeom>
                  <a:avLst/>
                  <a:gdLst>
                    <a:gd name="connsiteX0" fmla="*/ 79203 w 139394"/>
                    <a:gd name="connsiteY0" fmla="*/ 223632 h 226352"/>
                    <a:gd name="connsiteX1" fmla="*/ 124488 w 139394"/>
                    <a:gd name="connsiteY1" fmla="*/ 206419 h 226352"/>
                    <a:gd name="connsiteX2" fmla="*/ 119314 w 139394"/>
                    <a:gd name="connsiteY2" fmla="*/ 164003 h 226352"/>
                    <a:gd name="connsiteX3" fmla="*/ 92778 w 139394"/>
                    <a:gd name="connsiteY3" fmla="*/ 112008 h 226352"/>
                    <a:gd name="connsiteX4" fmla="*/ 90217 w 139394"/>
                    <a:gd name="connsiteY4" fmla="*/ 101507 h 226352"/>
                    <a:gd name="connsiteX5" fmla="*/ 89449 w 139394"/>
                    <a:gd name="connsiteY5" fmla="*/ 94693 h 226352"/>
                    <a:gd name="connsiteX6" fmla="*/ 83353 w 139394"/>
                    <a:gd name="connsiteY6" fmla="*/ 117694 h 226352"/>
                    <a:gd name="connsiteX7" fmla="*/ 118187 w 139394"/>
                    <a:gd name="connsiteY7" fmla="*/ 183777 h 226352"/>
                    <a:gd name="connsiteX8" fmla="*/ 100975 w 139394"/>
                    <a:gd name="connsiteY8" fmla="*/ 213386 h 226352"/>
                    <a:gd name="connsiteX9" fmla="*/ 71468 w 139394"/>
                    <a:gd name="connsiteY9" fmla="*/ 207854 h 226352"/>
                    <a:gd name="connsiteX10" fmla="*/ 19677 w 139394"/>
                    <a:gd name="connsiteY10" fmla="*/ 144486 h 226352"/>
                    <a:gd name="connsiteX11" fmla="*/ 19268 w 139394"/>
                    <a:gd name="connsiteY11" fmla="*/ 106834 h 226352"/>
                    <a:gd name="connsiteX12" fmla="*/ 105329 w 139394"/>
                    <a:gd name="connsiteY12" fmla="*/ 16470 h 226352"/>
                    <a:gd name="connsiteX13" fmla="*/ 139395 w 139394"/>
                    <a:gd name="connsiteY13" fmla="*/ 2280 h 226352"/>
                    <a:gd name="connsiteX14" fmla="*/ 139190 w 139394"/>
                    <a:gd name="connsiteY14" fmla="*/ 2229 h 226352"/>
                    <a:gd name="connsiteX15" fmla="*/ 132172 w 139394"/>
                    <a:gd name="connsiteY15" fmla="*/ 487 h 226352"/>
                    <a:gd name="connsiteX16" fmla="*/ 83711 w 139394"/>
                    <a:gd name="connsiteY16" fmla="*/ 18314 h 226352"/>
                    <a:gd name="connsiteX17" fmla="*/ 14862 w 139394"/>
                    <a:gd name="connsiteY17" fmla="*/ 96947 h 226352"/>
                    <a:gd name="connsiteX18" fmla="*/ 14453 w 139394"/>
                    <a:gd name="connsiteY18" fmla="*/ 152426 h 226352"/>
                    <a:gd name="connsiteX19" fmla="*/ 20805 w 139394"/>
                    <a:gd name="connsiteY19" fmla="*/ 162825 h 226352"/>
                    <a:gd name="connsiteX20" fmla="*/ 22546 w 139394"/>
                    <a:gd name="connsiteY20" fmla="*/ 165079 h 226352"/>
                    <a:gd name="connsiteX21" fmla="*/ 28079 w 139394"/>
                    <a:gd name="connsiteY21" fmla="*/ 172507 h 226352"/>
                    <a:gd name="connsiteX22" fmla="*/ 79203 w 139394"/>
                    <a:gd name="connsiteY22" fmla="*/ 223632 h 22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394" h="226352">
                      <a:moveTo>
                        <a:pt x="79203" y="223632"/>
                      </a:moveTo>
                      <a:cubicBezTo>
                        <a:pt x="96416" y="231111"/>
                        <a:pt x="114806" y="222453"/>
                        <a:pt x="124488" y="206419"/>
                      </a:cubicBezTo>
                      <a:cubicBezTo>
                        <a:pt x="134067" y="190539"/>
                        <a:pt x="124846" y="177783"/>
                        <a:pt x="119314" y="164003"/>
                      </a:cubicBezTo>
                      <a:cubicBezTo>
                        <a:pt x="112142" y="146074"/>
                        <a:pt x="98977" y="130808"/>
                        <a:pt x="92778" y="112008"/>
                      </a:cubicBezTo>
                      <a:cubicBezTo>
                        <a:pt x="91651" y="108627"/>
                        <a:pt x="90780" y="105144"/>
                        <a:pt x="90217" y="101507"/>
                      </a:cubicBezTo>
                      <a:cubicBezTo>
                        <a:pt x="89858" y="99304"/>
                        <a:pt x="89551" y="96999"/>
                        <a:pt x="89449" y="94693"/>
                      </a:cubicBezTo>
                      <a:cubicBezTo>
                        <a:pt x="77462" y="100175"/>
                        <a:pt x="76232" y="107142"/>
                        <a:pt x="83353" y="117694"/>
                      </a:cubicBezTo>
                      <a:cubicBezTo>
                        <a:pt x="97338" y="138441"/>
                        <a:pt x="109376" y="160366"/>
                        <a:pt x="118187" y="183777"/>
                      </a:cubicBezTo>
                      <a:cubicBezTo>
                        <a:pt x="123822" y="198735"/>
                        <a:pt x="116650" y="210159"/>
                        <a:pt x="100975" y="213386"/>
                      </a:cubicBezTo>
                      <a:cubicBezTo>
                        <a:pt x="90576" y="215538"/>
                        <a:pt x="79613" y="214820"/>
                        <a:pt x="71468" y="207854"/>
                      </a:cubicBezTo>
                      <a:cubicBezTo>
                        <a:pt x="50516" y="190027"/>
                        <a:pt x="36377" y="166206"/>
                        <a:pt x="19677" y="144486"/>
                      </a:cubicBezTo>
                      <a:cubicBezTo>
                        <a:pt x="8817" y="130347"/>
                        <a:pt x="8254" y="120461"/>
                        <a:pt x="19268" y="106834"/>
                      </a:cubicBezTo>
                      <a:cubicBezTo>
                        <a:pt x="44267" y="75893"/>
                        <a:pt x="61991" y="41930"/>
                        <a:pt x="105329" y="16470"/>
                      </a:cubicBezTo>
                      <a:cubicBezTo>
                        <a:pt x="115216" y="10681"/>
                        <a:pt x="126434" y="7352"/>
                        <a:pt x="139395" y="2280"/>
                      </a:cubicBezTo>
                      <a:cubicBezTo>
                        <a:pt x="139344" y="2280"/>
                        <a:pt x="139241" y="2229"/>
                        <a:pt x="139190" y="2229"/>
                      </a:cubicBezTo>
                      <a:cubicBezTo>
                        <a:pt x="137090" y="1460"/>
                        <a:pt x="134733" y="897"/>
                        <a:pt x="132172" y="487"/>
                      </a:cubicBezTo>
                      <a:cubicBezTo>
                        <a:pt x="119416" y="-1459"/>
                        <a:pt x="101640" y="2024"/>
                        <a:pt x="83711" y="18314"/>
                      </a:cubicBezTo>
                      <a:cubicBezTo>
                        <a:pt x="54871" y="45208"/>
                        <a:pt x="38119" y="64777"/>
                        <a:pt x="14862" y="96947"/>
                      </a:cubicBezTo>
                      <a:cubicBezTo>
                        <a:pt x="-5116" y="124559"/>
                        <a:pt x="-4655" y="124815"/>
                        <a:pt x="14453" y="152426"/>
                      </a:cubicBezTo>
                      <a:cubicBezTo>
                        <a:pt x="16758" y="155756"/>
                        <a:pt x="18346" y="159649"/>
                        <a:pt x="20805" y="162825"/>
                      </a:cubicBezTo>
                      <a:cubicBezTo>
                        <a:pt x="21419" y="163594"/>
                        <a:pt x="21983" y="164311"/>
                        <a:pt x="22546" y="165079"/>
                      </a:cubicBezTo>
                      <a:cubicBezTo>
                        <a:pt x="24442" y="167538"/>
                        <a:pt x="26286" y="169997"/>
                        <a:pt x="28079" y="172507"/>
                      </a:cubicBezTo>
                      <a:cubicBezTo>
                        <a:pt x="42473" y="192332"/>
                        <a:pt x="55690" y="213386"/>
                        <a:pt x="79203" y="223632"/>
                      </a:cubicBezTo>
                      <a:close/>
                    </a:path>
                  </a:pathLst>
                </a:custGeom>
                <a:solidFill>
                  <a:srgbClr val="000000"/>
                </a:solidFill>
                <a:ln w="5123" cap="flat">
                  <a:noFill/>
                  <a:prstDash val="solid"/>
                  <a:miter/>
                </a:ln>
              </p:spPr>
              <p:txBody>
                <a:bodyPr rtlCol="0" anchor="ctr"/>
                <a:lstStyle/>
                <a:p>
                  <a:endParaRPr lang="en-US"/>
                </a:p>
              </p:txBody>
            </p:sp>
            <p:sp>
              <p:nvSpPr>
                <p:cNvPr id="51" name="Graphic 472">
                  <a:extLst>
                    <a:ext uri="{FF2B5EF4-FFF2-40B4-BE49-F238E27FC236}">
                      <a16:creationId xmlns:a16="http://schemas.microsoft.com/office/drawing/2014/main" id="{6E959C75-A10E-F146-B571-6DA5FE8DEBF0}"/>
                    </a:ext>
                  </a:extLst>
                </p:cNvPr>
                <p:cNvSpPr/>
                <p:nvPr/>
              </p:nvSpPr>
              <p:spPr>
                <a:xfrm>
                  <a:off x="2981405" y="1130238"/>
                  <a:ext cx="82524" cy="65198"/>
                </a:xfrm>
                <a:custGeom>
                  <a:avLst/>
                  <a:gdLst>
                    <a:gd name="connsiteX0" fmla="*/ 79452 w 82524"/>
                    <a:gd name="connsiteY0" fmla="*/ 13684 h 65198"/>
                    <a:gd name="connsiteX1" fmla="*/ 48768 w 82524"/>
                    <a:gd name="connsiteY1" fmla="*/ 109 h 65198"/>
                    <a:gd name="connsiteX2" fmla="*/ 11372 w 82524"/>
                    <a:gd name="connsiteY2" fmla="*/ 17577 h 65198"/>
                    <a:gd name="connsiteX3" fmla="*/ 870 w 82524"/>
                    <a:gd name="connsiteY3" fmla="*/ 48979 h 65198"/>
                    <a:gd name="connsiteX4" fmla="*/ 8759 w 82524"/>
                    <a:gd name="connsiteY4" fmla="*/ 60966 h 65198"/>
                    <a:gd name="connsiteX5" fmla="*/ 15265 w 82524"/>
                    <a:gd name="connsiteY5" fmla="*/ 63989 h 65198"/>
                    <a:gd name="connsiteX6" fmla="*/ 19466 w 82524"/>
                    <a:gd name="connsiteY6" fmla="*/ 64757 h 65198"/>
                    <a:gd name="connsiteX7" fmla="*/ 75662 w 82524"/>
                    <a:gd name="connsiteY7" fmla="*/ 44625 h 65198"/>
                    <a:gd name="connsiteX8" fmla="*/ 82475 w 82524"/>
                    <a:gd name="connsiteY8" fmla="*/ 24954 h 65198"/>
                    <a:gd name="connsiteX9" fmla="*/ 80221 w 82524"/>
                    <a:gd name="connsiteY9" fmla="*/ 15323 h 65198"/>
                    <a:gd name="connsiteX10" fmla="*/ 79452 w 82524"/>
                    <a:gd name="connsiteY10" fmla="*/ 13684 h 65198"/>
                    <a:gd name="connsiteX11" fmla="*/ 62189 w 82524"/>
                    <a:gd name="connsiteY11" fmla="*/ 46162 h 65198"/>
                    <a:gd name="connsiteX12" fmla="*/ 31402 w 82524"/>
                    <a:gd name="connsiteY12" fmla="*/ 55946 h 65198"/>
                    <a:gd name="connsiteX13" fmla="*/ 10757 w 82524"/>
                    <a:gd name="connsiteY13" fmla="*/ 47852 h 65198"/>
                    <a:gd name="connsiteX14" fmla="*/ 20746 w 82524"/>
                    <a:gd name="connsiteY14" fmla="*/ 22597 h 65198"/>
                    <a:gd name="connsiteX15" fmla="*/ 46974 w 82524"/>
                    <a:gd name="connsiteY15" fmla="*/ 10098 h 65198"/>
                    <a:gd name="connsiteX16" fmla="*/ 72024 w 82524"/>
                    <a:gd name="connsiteY16" fmla="*/ 19062 h 65198"/>
                    <a:gd name="connsiteX17" fmla="*/ 62189 w 82524"/>
                    <a:gd name="connsiteY17" fmla="*/ 46162 h 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524" h="65198">
                      <a:moveTo>
                        <a:pt x="79452" y="13684"/>
                      </a:moveTo>
                      <a:cubicBezTo>
                        <a:pt x="74688" y="3592"/>
                        <a:pt x="64955" y="-762"/>
                        <a:pt x="48768" y="109"/>
                      </a:cubicBezTo>
                      <a:cubicBezTo>
                        <a:pt x="37549" y="1082"/>
                        <a:pt x="22796" y="6051"/>
                        <a:pt x="11372" y="17577"/>
                      </a:cubicBezTo>
                      <a:cubicBezTo>
                        <a:pt x="3022" y="26029"/>
                        <a:pt x="-2152" y="36428"/>
                        <a:pt x="870" y="48979"/>
                      </a:cubicBezTo>
                      <a:cubicBezTo>
                        <a:pt x="2151" y="54358"/>
                        <a:pt x="4968" y="58302"/>
                        <a:pt x="8759" y="60966"/>
                      </a:cubicBezTo>
                      <a:cubicBezTo>
                        <a:pt x="10706" y="62349"/>
                        <a:pt x="12857" y="63323"/>
                        <a:pt x="15265" y="63989"/>
                      </a:cubicBezTo>
                      <a:cubicBezTo>
                        <a:pt x="16597" y="64347"/>
                        <a:pt x="17980" y="64654"/>
                        <a:pt x="19466" y="64757"/>
                      </a:cubicBezTo>
                      <a:cubicBezTo>
                        <a:pt x="41084" y="66755"/>
                        <a:pt x="60857" y="62298"/>
                        <a:pt x="75662" y="44625"/>
                      </a:cubicBezTo>
                      <a:cubicBezTo>
                        <a:pt x="80784" y="38529"/>
                        <a:pt x="82885" y="31767"/>
                        <a:pt x="82475" y="24954"/>
                      </a:cubicBezTo>
                      <a:cubicBezTo>
                        <a:pt x="82270" y="21726"/>
                        <a:pt x="81501" y="18499"/>
                        <a:pt x="80221" y="15323"/>
                      </a:cubicBezTo>
                      <a:cubicBezTo>
                        <a:pt x="79965" y="14811"/>
                        <a:pt x="79709" y="14247"/>
                        <a:pt x="79452" y="13684"/>
                      </a:cubicBezTo>
                      <a:close/>
                      <a:moveTo>
                        <a:pt x="62189" y="46162"/>
                      </a:moveTo>
                      <a:cubicBezTo>
                        <a:pt x="53276" y="52309"/>
                        <a:pt x="42979" y="56970"/>
                        <a:pt x="31402" y="55946"/>
                      </a:cubicBezTo>
                      <a:cubicBezTo>
                        <a:pt x="23666" y="55382"/>
                        <a:pt x="14036" y="58097"/>
                        <a:pt x="10757" y="47852"/>
                      </a:cubicBezTo>
                      <a:cubicBezTo>
                        <a:pt x="7376" y="37248"/>
                        <a:pt x="11628" y="28847"/>
                        <a:pt x="20746" y="22597"/>
                      </a:cubicBezTo>
                      <a:cubicBezTo>
                        <a:pt x="28840" y="17013"/>
                        <a:pt x="37088" y="12557"/>
                        <a:pt x="46974" y="10098"/>
                      </a:cubicBezTo>
                      <a:cubicBezTo>
                        <a:pt x="58142" y="7383"/>
                        <a:pt x="67773" y="9790"/>
                        <a:pt x="72024" y="19062"/>
                      </a:cubicBezTo>
                      <a:cubicBezTo>
                        <a:pt x="76737" y="29410"/>
                        <a:pt x="71154" y="40014"/>
                        <a:pt x="62189" y="46162"/>
                      </a:cubicBezTo>
                      <a:close/>
                    </a:path>
                  </a:pathLst>
                </a:custGeom>
                <a:solidFill>
                  <a:srgbClr val="000000"/>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E2016BBB-35ED-3347-A1AA-5A8338206C6B}"/>
                    </a:ext>
                  </a:extLst>
                </p:cNvPr>
                <p:cNvSpPr/>
                <p:nvPr/>
              </p:nvSpPr>
              <p:spPr>
                <a:xfrm>
                  <a:off x="3377286" y="1014727"/>
                  <a:ext cx="146662" cy="116694"/>
                </a:xfrm>
                <a:custGeom>
                  <a:avLst/>
                  <a:gdLst>
                    <a:gd name="connsiteX0" fmla="*/ 146662 w 146662"/>
                    <a:gd name="connsiteY0" fmla="*/ 0 h 116694"/>
                    <a:gd name="connsiteX1" fmla="*/ 0 w 146662"/>
                    <a:gd name="connsiteY1" fmla="*/ 116695 h 116694"/>
                    <a:gd name="connsiteX2" fmla="*/ 146662 w 146662"/>
                    <a:gd name="connsiteY2" fmla="*/ 0 h 116694"/>
                  </a:gdLst>
                  <a:ahLst/>
                  <a:cxnLst>
                    <a:cxn ang="0">
                      <a:pos x="connsiteX0" y="connsiteY0"/>
                    </a:cxn>
                    <a:cxn ang="0">
                      <a:pos x="connsiteX1" y="connsiteY1"/>
                    </a:cxn>
                    <a:cxn ang="0">
                      <a:pos x="connsiteX2" y="connsiteY2"/>
                    </a:cxn>
                  </a:cxnLst>
                  <a:rect l="l" t="t" r="r" b="b"/>
                  <a:pathLst>
                    <a:path w="146662" h="116694">
                      <a:moveTo>
                        <a:pt x="146662" y="0"/>
                      </a:moveTo>
                      <a:cubicBezTo>
                        <a:pt x="89186" y="28175"/>
                        <a:pt x="47231" y="75713"/>
                        <a:pt x="0" y="116695"/>
                      </a:cubicBezTo>
                      <a:cubicBezTo>
                        <a:pt x="52456" y="82322"/>
                        <a:pt x="94923" y="35398"/>
                        <a:pt x="146662" y="0"/>
                      </a:cubicBezTo>
                      <a:close/>
                    </a:path>
                  </a:pathLst>
                </a:custGeom>
                <a:solidFill>
                  <a:srgbClr val="000000"/>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F3FE139D-0AAB-5C4F-8023-FFACE0E2B802}"/>
                    </a:ext>
                  </a:extLst>
                </p:cNvPr>
                <p:cNvSpPr/>
                <p:nvPr/>
              </p:nvSpPr>
              <p:spPr>
                <a:xfrm>
                  <a:off x="2955358" y="1525286"/>
                  <a:ext cx="43616" cy="12700"/>
                </a:xfrm>
                <a:custGeom>
                  <a:avLst/>
                  <a:gdLst>
                    <a:gd name="connsiteX0" fmla="*/ 3814 w 43616"/>
                    <a:gd name="connsiteY0" fmla="*/ 3196 h 12700"/>
                    <a:gd name="connsiteX1" fmla="*/ 74 w 43616"/>
                    <a:gd name="connsiteY1" fmla="*/ 8114 h 12700"/>
                    <a:gd name="connsiteX2" fmla="*/ 6375 w 43616"/>
                    <a:gd name="connsiteY2" fmla="*/ 12570 h 12700"/>
                    <a:gd name="connsiteX3" fmla="*/ 43617 w 43616"/>
                    <a:gd name="connsiteY3" fmla="*/ 2991 h 12700"/>
                    <a:gd name="connsiteX4" fmla="*/ 3814 w 43616"/>
                    <a:gd name="connsiteY4" fmla="*/ 3196 h 1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16" h="12700">
                      <a:moveTo>
                        <a:pt x="3814" y="3196"/>
                      </a:moveTo>
                      <a:cubicBezTo>
                        <a:pt x="1355" y="3606"/>
                        <a:pt x="-387" y="5655"/>
                        <a:pt x="74" y="8114"/>
                      </a:cubicBezTo>
                      <a:cubicBezTo>
                        <a:pt x="638" y="11290"/>
                        <a:pt x="3199" y="13236"/>
                        <a:pt x="6375" y="12570"/>
                      </a:cubicBezTo>
                      <a:cubicBezTo>
                        <a:pt x="18055" y="10112"/>
                        <a:pt x="30657" y="11597"/>
                        <a:pt x="43617" y="2991"/>
                      </a:cubicBezTo>
                      <a:cubicBezTo>
                        <a:pt x="28812" y="-2695"/>
                        <a:pt x="16262" y="1096"/>
                        <a:pt x="3814" y="3196"/>
                      </a:cubicBezTo>
                      <a:close/>
                    </a:path>
                  </a:pathLst>
                </a:custGeom>
                <a:solidFill>
                  <a:srgbClr val="000000"/>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E73DA230-80C5-BB45-A953-A2EAF8FF87BC}"/>
                    </a:ext>
                  </a:extLst>
                </p:cNvPr>
                <p:cNvSpPr/>
                <p:nvPr/>
              </p:nvSpPr>
              <p:spPr>
                <a:xfrm>
                  <a:off x="3342503" y="934645"/>
                  <a:ext cx="81553" cy="8774"/>
                </a:xfrm>
                <a:custGeom>
                  <a:avLst/>
                  <a:gdLst>
                    <a:gd name="connsiteX0" fmla="*/ 0 w 81553"/>
                    <a:gd name="connsiteY0" fmla="*/ 8774 h 8774"/>
                    <a:gd name="connsiteX1" fmla="*/ 81553 w 81553"/>
                    <a:gd name="connsiteY1" fmla="*/ 219 h 8774"/>
                    <a:gd name="connsiteX2" fmla="*/ 0 w 81553"/>
                    <a:gd name="connsiteY2" fmla="*/ 8774 h 8774"/>
                  </a:gdLst>
                  <a:ahLst/>
                  <a:cxnLst>
                    <a:cxn ang="0">
                      <a:pos x="connsiteX0" y="connsiteY0"/>
                    </a:cxn>
                    <a:cxn ang="0">
                      <a:pos x="connsiteX1" y="connsiteY1"/>
                    </a:cxn>
                    <a:cxn ang="0">
                      <a:pos x="connsiteX2" y="connsiteY2"/>
                    </a:cxn>
                  </a:cxnLst>
                  <a:rect l="l" t="t" r="r" b="b"/>
                  <a:pathLst>
                    <a:path w="81553" h="8774">
                      <a:moveTo>
                        <a:pt x="0" y="8774"/>
                      </a:moveTo>
                      <a:cubicBezTo>
                        <a:pt x="27201" y="5906"/>
                        <a:pt x="54352" y="3037"/>
                        <a:pt x="81553" y="219"/>
                      </a:cubicBezTo>
                      <a:cubicBezTo>
                        <a:pt x="54096" y="-88"/>
                        <a:pt x="26484" y="-1369"/>
                        <a:pt x="0" y="8774"/>
                      </a:cubicBezTo>
                      <a:close/>
                    </a:path>
                  </a:pathLst>
                </a:custGeom>
                <a:solidFill>
                  <a:srgbClr val="000000"/>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A7EB2D2C-42CF-1A4F-9D42-A2F3ED823544}"/>
                    </a:ext>
                  </a:extLst>
                </p:cNvPr>
                <p:cNvSpPr/>
                <p:nvPr/>
              </p:nvSpPr>
              <p:spPr>
                <a:xfrm>
                  <a:off x="2904334" y="1059189"/>
                  <a:ext cx="59961" cy="22150"/>
                </a:xfrm>
                <a:custGeom>
                  <a:avLst/>
                  <a:gdLst>
                    <a:gd name="connsiteX0" fmla="*/ 179 w 59961"/>
                    <a:gd name="connsiteY0" fmla="*/ 3128 h 22150"/>
                    <a:gd name="connsiteX1" fmla="*/ 1050 w 59961"/>
                    <a:gd name="connsiteY1" fmla="*/ 4358 h 22150"/>
                    <a:gd name="connsiteX2" fmla="*/ 46796 w 59961"/>
                    <a:gd name="connsiteY2" fmla="*/ 20443 h 22150"/>
                    <a:gd name="connsiteX3" fmla="*/ 46847 w 59961"/>
                    <a:gd name="connsiteY3" fmla="*/ 20443 h 22150"/>
                    <a:gd name="connsiteX4" fmla="*/ 59910 w 59961"/>
                    <a:gd name="connsiteY4" fmla="*/ 21058 h 22150"/>
                    <a:gd name="connsiteX5" fmla="*/ 56375 w 59961"/>
                    <a:gd name="connsiteY5" fmla="*/ 16243 h 22150"/>
                    <a:gd name="connsiteX6" fmla="*/ 36089 w 59961"/>
                    <a:gd name="connsiteY6" fmla="*/ 5792 h 22150"/>
                    <a:gd name="connsiteX7" fmla="*/ 11552 w 59961"/>
                    <a:gd name="connsiteY7" fmla="*/ 465 h 22150"/>
                    <a:gd name="connsiteX8" fmla="*/ 179 w 59961"/>
                    <a:gd name="connsiteY8" fmla="*/ 3128 h 2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61" h="22150">
                      <a:moveTo>
                        <a:pt x="179" y="3128"/>
                      </a:moveTo>
                      <a:cubicBezTo>
                        <a:pt x="333" y="3538"/>
                        <a:pt x="641" y="3948"/>
                        <a:pt x="1050" y="4358"/>
                      </a:cubicBezTo>
                      <a:cubicBezTo>
                        <a:pt x="7249" y="10966"/>
                        <a:pt x="40649" y="18087"/>
                        <a:pt x="46796" y="20443"/>
                      </a:cubicBezTo>
                      <a:cubicBezTo>
                        <a:pt x="46796" y="20443"/>
                        <a:pt x="46847" y="20443"/>
                        <a:pt x="46847" y="20443"/>
                      </a:cubicBezTo>
                      <a:cubicBezTo>
                        <a:pt x="49050" y="21263"/>
                        <a:pt x="60832" y="23466"/>
                        <a:pt x="59910" y="21058"/>
                      </a:cubicBezTo>
                      <a:cubicBezTo>
                        <a:pt x="59244" y="19367"/>
                        <a:pt x="58015" y="17779"/>
                        <a:pt x="56375" y="16243"/>
                      </a:cubicBezTo>
                      <a:cubicBezTo>
                        <a:pt x="51099" y="11376"/>
                        <a:pt x="41776" y="7636"/>
                        <a:pt x="36089" y="5792"/>
                      </a:cubicBezTo>
                      <a:cubicBezTo>
                        <a:pt x="24922" y="2821"/>
                        <a:pt x="17033" y="1182"/>
                        <a:pt x="11552" y="465"/>
                      </a:cubicBezTo>
                      <a:cubicBezTo>
                        <a:pt x="1050" y="-918"/>
                        <a:pt x="-640" y="1028"/>
                        <a:pt x="179" y="3128"/>
                      </a:cubicBezTo>
                      <a:close/>
                    </a:path>
                  </a:pathLst>
                </a:custGeom>
                <a:solidFill>
                  <a:srgbClr val="000000"/>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12667AD3-9F95-6540-B159-D793B6B8798C}"/>
                    </a:ext>
                  </a:extLst>
                </p:cNvPr>
                <p:cNvSpPr/>
                <p:nvPr/>
              </p:nvSpPr>
              <p:spPr>
                <a:xfrm>
                  <a:off x="2690999" y="1142812"/>
                  <a:ext cx="30394" cy="56715"/>
                </a:xfrm>
                <a:custGeom>
                  <a:avLst/>
                  <a:gdLst>
                    <a:gd name="connsiteX0" fmla="*/ 24743 w 30394"/>
                    <a:gd name="connsiteY0" fmla="*/ 853 h 56715"/>
                    <a:gd name="connsiteX1" fmla="*/ 0 w 30394"/>
                    <a:gd name="connsiteY1" fmla="*/ 53565 h 56715"/>
                    <a:gd name="connsiteX2" fmla="*/ 6506 w 30394"/>
                    <a:gd name="connsiteY2" fmla="*/ 53565 h 56715"/>
                    <a:gd name="connsiteX3" fmla="*/ 29353 w 30394"/>
                    <a:gd name="connsiteY3" fmla="*/ 5463 h 56715"/>
                    <a:gd name="connsiteX4" fmla="*/ 24743 w 30394"/>
                    <a:gd name="connsiteY4" fmla="*/ 853 h 5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4" h="56715">
                      <a:moveTo>
                        <a:pt x="24743" y="853"/>
                      </a:moveTo>
                      <a:cubicBezTo>
                        <a:pt x="9375" y="14479"/>
                        <a:pt x="0" y="20063"/>
                        <a:pt x="0" y="53565"/>
                      </a:cubicBezTo>
                      <a:cubicBezTo>
                        <a:pt x="0" y="57766"/>
                        <a:pt x="6352" y="57766"/>
                        <a:pt x="6506" y="53565"/>
                      </a:cubicBezTo>
                      <a:cubicBezTo>
                        <a:pt x="7223" y="34663"/>
                        <a:pt x="15215" y="18014"/>
                        <a:pt x="29353" y="5463"/>
                      </a:cubicBezTo>
                      <a:cubicBezTo>
                        <a:pt x="32478" y="2697"/>
                        <a:pt x="27867" y="-1913"/>
                        <a:pt x="24743" y="853"/>
                      </a:cubicBezTo>
                      <a:close/>
                    </a:path>
                  </a:pathLst>
                </a:custGeom>
                <a:solidFill>
                  <a:srgbClr val="000000"/>
                </a:solidFill>
                <a:ln w="5123" cap="flat">
                  <a:noFill/>
                  <a:prstDash val="solid"/>
                  <a:miter/>
                </a:ln>
              </p:spPr>
              <p:txBody>
                <a:bodyPr rtlCol="0" anchor="ctr"/>
                <a:lstStyle/>
                <a:p>
                  <a:endParaRPr lang="en-US"/>
                </a:p>
              </p:txBody>
            </p:sp>
          </p:grpSp>
          <p:sp>
            <p:nvSpPr>
              <p:cNvPr id="38" name="Graphic 472">
                <a:extLst>
                  <a:ext uri="{FF2B5EF4-FFF2-40B4-BE49-F238E27FC236}">
                    <a16:creationId xmlns:a16="http://schemas.microsoft.com/office/drawing/2014/main" id="{6475F579-6D49-7E4D-9E21-DBE99F8F1BB3}"/>
                  </a:ext>
                </a:extLst>
              </p:cNvPr>
              <p:cNvSpPr/>
              <p:nvPr/>
            </p:nvSpPr>
            <p:spPr>
              <a:xfrm>
                <a:off x="1878746" y="1148378"/>
                <a:ext cx="1113518" cy="1566191"/>
              </a:xfrm>
              <a:custGeom>
                <a:avLst/>
                <a:gdLst>
                  <a:gd name="connsiteX0" fmla="*/ 1103530 w 1113518"/>
                  <a:gd name="connsiteY0" fmla="*/ 30890 h 1566191"/>
                  <a:gd name="connsiteX1" fmla="*/ 1113519 w 1113518"/>
                  <a:gd name="connsiteY1" fmla="*/ 0 h 1566191"/>
                  <a:gd name="connsiteX2" fmla="*/ 1040725 w 1113518"/>
                  <a:gd name="connsiteY2" fmla="*/ 49895 h 1566191"/>
                  <a:gd name="connsiteX3" fmla="*/ 981558 w 1113518"/>
                  <a:gd name="connsiteY3" fmla="*/ 105732 h 1566191"/>
                  <a:gd name="connsiteX4" fmla="*/ 952052 w 1113518"/>
                  <a:gd name="connsiteY4" fmla="*/ 156806 h 1566191"/>
                  <a:gd name="connsiteX5" fmla="*/ 926746 w 1113518"/>
                  <a:gd name="connsiteY5" fmla="*/ 257108 h 1566191"/>
                  <a:gd name="connsiteX6" fmla="*/ 875007 w 1113518"/>
                  <a:gd name="connsiteY6" fmla="*/ 813483 h 1566191"/>
                  <a:gd name="connsiteX7" fmla="*/ 863532 w 1113518"/>
                  <a:gd name="connsiteY7" fmla="*/ 912812 h 1566191"/>
                  <a:gd name="connsiteX8" fmla="*/ 834537 w 1113518"/>
                  <a:gd name="connsiteY8" fmla="*/ 1340915 h 1566191"/>
                  <a:gd name="connsiteX9" fmla="*/ 761181 w 1113518"/>
                  <a:gd name="connsiteY9" fmla="*/ 1431894 h 1566191"/>
                  <a:gd name="connsiteX10" fmla="*/ 687055 w 1113518"/>
                  <a:gd name="connsiteY10" fmla="*/ 1461452 h 1566191"/>
                  <a:gd name="connsiteX11" fmla="*/ 614671 w 1113518"/>
                  <a:gd name="connsiteY11" fmla="*/ 1478459 h 1566191"/>
                  <a:gd name="connsiteX12" fmla="*/ 252344 w 1113518"/>
                  <a:gd name="connsiteY12" fmla="*/ 1511501 h 1566191"/>
                  <a:gd name="connsiteX13" fmla="*/ 0 w 1113518"/>
                  <a:gd name="connsiteY13" fmla="*/ 1526305 h 1566191"/>
                  <a:gd name="connsiteX14" fmla="*/ 65212 w 1113518"/>
                  <a:gd name="connsiteY14" fmla="*/ 1551560 h 1566191"/>
                  <a:gd name="connsiteX15" fmla="*/ 92208 w 1113518"/>
                  <a:gd name="connsiteY15" fmla="*/ 1563445 h 1566191"/>
                  <a:gd name="connsiteX16" fmla="*/ 160135 w 1113518"/>
                  <a:gd name="connsiteY16" fmla="*/ 1558066 h 1566191"/>
                  <a:gd name="connsiteX17" fmla="*/ 447979 w 1113518"/>
                  <a:gd name="connsiteY17" fmla="*/ 1528098 h 1566191"/>
                  <a:gd name="connsiteX18" fmla="*/ 771477 w 1113518"/>
                  <a:gd name="connsiteY18" fmla="*/ 1487936 h 1566191"/>
                  <a:gd name="connsiteX19" fmla="*/ 877209 w 1113518"/>
                  <a:gd name="connsiteY19" fmla="*/ 1402285 h 1566191"/>
                  <a:gd name="connsiteX20" fmla="*/ 910148 w 1113518"/>
                  <a:gd name="connsiteY20" fmla="*/ 1256852 h 1566191"/>
                  <a:gd name="connsiteX21" fmla="*/ 942575 w 1113518"/>
                  <a:gd name="connsiteY21" fmla="*/ 641668 h 1566191"/>
                  <a:gd name="connsiteX22" fmla="*/ 976641 w 1113518"/>
                  <a:gd name="connsiteY22" fmla="*/ 248092 h 1566191"/>
                  <a:gd name="connsiteX23" fmla="*/ 1100405 w 1113518"/>
                  <a:gd name="connsiteY23" fmla="*/ 49536 h 1566191"/>
                  <a:gd name="connsiteX24" fmla="*/ 1111419 w 1113518"/>
                  <a:gd name="connsiteY24" fmla="*/ 42877 h 1566191"/>
                  <a:gd name="connsiteX25" fmla="*/ 1103530 w 1113518"/>
                  <a:gd name="connsiteY25" fmla="*/ 30890 h 156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3518" h="1566191">
                    <a:moveTo>
                      <a:pt x="1103530" y="30890"/>
                    </a:moveTo>
                    <a:cubicBezTo>
                      <a:pt x="1100559" y="18544"/>
                      <a:pt x="1105476" y="8350"/>
                      <a:pt x="1113519" y="0"/>
                    </a:cubicBezTo>
                    <a:cubicBezTo>
                      <a:pt x="1088520" y="15573"/>
                      <a:pt x="1064187" y="32119"/>
                      <a:pt x="1040725" y="49895"/>
                    </a:cubicBezTo>
                    <a:cubicBezTo>
                      <a:pt x="1019364" y="66902"/>
                      <a:pt x="999078" y="84781"/>
                      <a:pt x="981558" y="105732"/>
                    </a:cubicBezTo>
                    <a:cubicBezTo>
                      <a:pt x="970135" y="121818"/>
                      <a:pt x="960299" y="138876"/>
                      <a:pt x="952052" y="156806"/>
                    </a:cubicBezTo>
                    <a:cubicBezTo>
                      <a:pt x="939604" y="189130"/>
                      <a:pt x="931868" y="222888"/>
                      <a:pt x="926746" y="257108"/>
                    </a:cubicBezTo>
                    <a:cubicBezTo>
                      <a:pt x="921162" y="304544"/>
                      <a:pt x="877722" y="784028"/>
                      <a:pt x="875007" y="813483"/>
                    </a:cubicBezTo>
                    <a:cubicBezTo>
                      <a:pt x="871933" y="846678"/>
                      <a:pt x="867784" y="879771"/>
                      <a:pt x="863532" y="912812"/>
                    </a:cubicBezTo>
                    <a:cubicBezTo>
                      <a:pt x="855438" y="975616"/>
                      <a:pt x="845398" y="1312331"/>
                      <a:pt x="834537" y="1340915"/>
                    </a:cubicBezTo>
                    <a:cubicBezTo>
                      <a:pt x="819989" y="1379130"/>
                      <a:pt x="795554" y="1409610"/>
                      <a:pt x="761181" y="1431894"/>
                    </a:cubicBezTo>
                    <a:cubicBezTo>
                      <a:pt x="738999" y="1446238"/>
                      <a:pt x="712617" y="1454997"/>
                      <a:pt x="687055" y="1461452"/>
                    </a:cubicBezTo>
                    <a:cubicBezTo>
                      <a:pt x="663030" y="1467548"/>
                      <a:pt x="638902" y="1473490"/>
                      <a:pt x="614671" y="1478459"/>
                    </a:cubicBezTo>
                    <a:cubicBezTo>
                      <a:pt x="495415" y="1502997"/>
                      <a:pt x="373598" y="1507095"/>
                      <a:pt x="252344" y="1511501"/>
                    </a:cubicBezTo>
                    <a:cubicBezTo>
                      <a:pt x="168229" y="1514574"/>
                      <a:pt x="84063" y="1520209"/>
                      <a:pt x="0" y="1526305"/>
                    </a:cubicBezTo>
                    <a:cubicBezTo>
                      <a:pt x="21618" y="1534963"/>
                      <a:pt x="43338" y="1543466"/>
                      <a:pt x="65212" y="1551560"/>
                    </a:cubicBezTo>
                    <a:cubicBezTo>
                      <a:pt x="74433" y="1554941"/>
                      <a:pt x="82885" y="1560422"/>
                      <a:pt x="92208" y="1563445"/>
                    </a:cubicBezTo>
                    <a:cubicBezTo>
                      <a:pt x="115363" y="1570924"/>
                      <a:pt x="137903" y="1561088"/>
                      <a:pt x="160135" y="1558066"/>
                    </a:cubicBezTo>
                    <a:cubicBezTo>
                      <a:pt x="255827" y="1545054"/>
                      <a:pt x="351724" y="1535731"/>
                      <a:pt x="447979" y="1528098"/>
                    </a:cubicBezTo>
                    <a:cubicBezTo>
                      <a:pt x="556273" y="1519492"/>
                      <a:pt x="665079" y="1513243"/>
                      <a:pt x="771477" y="1487936"/>
                    </a:cubicBezTo>
                    <a:cubicBezTo>
                      <a:pt x="820860" y="1476205"/>
                      <a:pt x="854055" y="1446289"/>
                      <a:pt x="877209" y="1402285"/>
                    </a:cubicBezTo>
                    <a:cubicBezTo>
                      <a:pt x="901286" y="1356591"/>
                      <a:pt x="903693" y="1306286"/>
                      <a:pt x="910148" y="1256852"/>
                    </a:cubicBezTo>
                    <a:cubicBezTo>
                      <a:pt x="926695" y="1129912"/>
                      <a:pt x="936274" y="769530"/>
                      <a:pt x="942575" y="641668"/>
                    </a:cubicBezTo>
                    <a:cubicBezTo>
                      <a:pt x="947390" y="543517"/>
                      <a:pt x="956765" y="344501"/>
                      <a:pt x="976641" y="248092"/>
                    </a:cubicBezTo>
                    <a:cubicBezTo>
                      <a:pt x="996875" y="150044"/>
                      <a:pt x="1044721" y="100097"/>
                      <a:pt x="1100405" y="49536"/>
                    </a:cubicBezTo>
                    <a:cubicBezTo>
                      <a:pt x="1103478" y="46770"/>
                      <a:pt x="1106450" y="43594"/>
                      <a:pt x="1111419" y="42877"/>
                    </a:cubicBezTo>
                    <a:cubicBezTo>
                      <a:pt x="1107628" y="40213"/>
                      <a:pt x="1104810" y="36269"/>
                      <a:pt x="1103530" y="30890"/>
                    </a:cubicBezTo>
                    <a:close/>
                  </a:path>
                </a:pathLst>
              </a:custGeom>
              <a:solidFill>
                <a:srgbClr val="FFFFFF"/>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E3E87115-E058-9D49-B810-83E9FA523742}"/>
                  </a:ext>
                </a:extLst>
              </p:cNvPr>
              <p:cNvSpPr/>
              <p:nvPr/>
            </p:nvSpPr>
            <p:spPr>
              <a:xfrm>
                <a:off x="3018288" y="966779"/>
                <a:ext cx="497361" cy="178935"/>
              </a:xfrm>
              <a:custGeom>
                <a:avLst/>
                <a:gdLst>
                  <a:gd name="connsiteX0" fmla="*/ 494186 w 497361"/>
                  <a:gd name="connsiteY0" fmla="*/ 0 h 178935"/>
                  <a:gd name="connsiteX1" fmla="*/ 470058 w 497361"/>
                  <a:gd name="connsiteY1" fmla="*/ 1025 h 178935"/>
                  <a:gd name="connsiteX2" fmla="*/ 468265 w 497361"/>
                  <a:gd name="connsiteY2" fmla="*/ 1742 h 178935"/>
                  <a:gd name="connsiteX3" fmla="*/ 289022 w 497361"/>
                  <a:gd name="connsiteY3" fmla="*/ 50049 h 178935"/>
                  <a:gd name="connsiteX4" fmla="*/ 129245 w 497361"/>
                  <a:gd name="connsiteY4" fmla="*/ 101019 h 178935"/>
                  <a:gd name="connsiteX5" fmla="*/ 0 w 497361"/>
                  <a:gd name="connsiteY5" fmla="*/ 166026 h 178935"/>
                  <a:gd name="connsiteX6" fmla="*/ 11936 w 497361"/>
                  <a:gd name="connsiteY6" fmla="*/ 163670 h 178935"/>
                  <a:gd name="connsiteX7" fmla="*/ 42621 w 497361"/>
                  <a:gd name="connsiteY7" fmla="*/ 177245 h 178935"/>
                  <a:gd name="connsiteX8" fmla="*/ 43338 w 497361"/>
                  <a:gd name="connsiteY8" fmla="*/ 178936 h 178935"/>
                  <a:gd name="connsiteX9" fmla="*/ 48204 w 497361"/>
                  <a:gd name="connsiteY9" fmla="*/ 176886 h 178935"/>
                  <a:gd name="connsiteX10" fmla="*/ 129860 w 497361"/>
                  <a:gd name="connsiteY10" fmla="*/ 150453 h 178935"/>
                  <a:gd name="connsiteX11" fmla="*/ 191486 w 497361"/>
                  <a:gd name="connsiteY11" fmla="*/ 131653 h 178935"/>
                  <a:gd name="connsiteX12" fmla="*/ 209262 w 497361"/>
                  <a:gd name="connsiteY12" fmla="*/ 133958 h 178935"/>
                  <a:gd name="connsiteX13" fmla="*/ 243276 w 497361"/>
                  <a:gd name="connsiteY13" fmla="*/ 153783 h 178935"/>
                  <a:gd name="connsiteX14" fmla="*/ 293530 w 497361"/>
                  <a:gd name="connsiteY14" fmla="*/ 148456 h 178935"/>
                  <a:gd name="connsiteX15" fmla="*/ 402899 w 497361"/>
                  <a:gd name="connsiteY15" fmla="*/ 67773 h 178935"/>
                  <a:gd name="connsiteX16" fmla="*/ 497362 w 497361"/>
                  <a:gd name="connsiteY16" fmla="*/ 3483 h 178935"/>
                  <a:gd name="connsiteX17" fmla="*/ 494186 w 497361"/>
                  <a:gd name="connsiteY17" fmla="*/ 0 h 17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7361" h="178935">
                    <a:moveTo>
                      <a:pt x="494186" y="0"/>
                    </a:moveTo>
                    <a:cubicBezTo>
                      <a:pt x="486143" y="307"/>
                      <a:pt x="478101" y="666"/>
                      <a:pt x="470058" y="1025"/>
                    </a:cubicBezTo>
                    <a:cubicBezTo>
                      <a:pt x="469443" y="1281"/>
                      <a:pt x="468828" y="1486"/>
                      <a:pt x="468265" y="1742"/>
                    </a:cubicBezTo>
                    <a:cubicBezTo>
                      <a:pt x="410276" y="24025"/>
                      <a:pt x="349316" y="36013"/>
                      <a:pt x="289022" y="50049"/>
                    </a:cubicBezTo>
                    <a:cubicBezTo>
                      <a:pt x="234158" y="62804"/>
                      <a:pt x="181241" y="79760"/>
                      <a:pt x="129245" y="101019"/>
                    </a:cubicBezTo>
                    <a:cubicBezTo>
                      <a:pt x="84985" y="120127"/>
                      <a:pt x="41647" y="141694"/>
                      <a:pt x="0" y="166026"/>
                    </a:cubicBezTo>
                    <a:cubicBezTo>
                      <a:pt x="4201" y="164746"/>
                      <a:pt x="8247" y="163977"/>
                      <a:pt x="11936" y="163670"/>
                    </a:cubicBezTo>
                    <a:cubicBezTo>
                      <a:pt x="28175" y="162799"/>
                      <a:pt x="37857" y="167153"/>
                      <a:pt x="42621" y="177245"/>
                    </a:cubicBezTo>
                    <a:cubicBezTo>
                      <a:pt x="42877" y="177809"/>
                      <a:pt x="43133" y="178372"/>
                      <a:pt x="43338" y="178936"/>
                    </a:cubicBezTo>
                    <a:cubicBezTo>
                      <a:pt x="44772" y="178013"/>
                      <a:pt x="46668" y="177399"/>
                      <a:pt x="48204" y="176886"/>
                    </a:cubicBezTo>
                    <a:cubicBezTo>
                      <a:pt x="69566" y="169356"/>
                      <a:pt x="108294" y="157420"/>
                      <a:pt x="129860" y="150453"/>
                    </a:cubicBezTo>
                    <a:cubicBezTo>
                      <a:pt x="150300" y="143845"/>
                      <a:pt x="171098" y="138364"/>
                      <a:pt x="191486" y="131653"/>
                    </a:cubicBezTo>
                    <a:cubicBezTo>
                      <a:pt x="198248" y="129450"/>
                      <a:pt x="203883" y="129194"/>
                      <a:pt x="209262" y="133958"/>
                    </a:cubicBezTo>
                    <a:cubicBezTo>
                      <a:pt x="218073" y="141796"/>
                      <a:pt x="234875" y="146663"/>
                      <a:pt x="243276" y="153783"/>
                    </a:cubicBezTo>
                    <a:cubicBezTo>
                      <a:pt x="263613" y="170995"/>
                      <a:pt x="276369" y="160955"/>
                      <a:pt x="293530" y="148456"/>
                    </a:cubicBezTo>
                    <a:cubicBezTo>
                      <a:pt x="330106" y="121766"/>
                      <a:pt x="365965" y="94053"/>
                      <a:pt x="402899" y="67773"/>
                    </a:cubicBezTo>
                    <a:cubicBezTo>
                      <a:pt x="433123" y="46258"/>
                      <a:pt x="466575" y="24128"/>
                      <a:pt x="497362" y="3483"/>
                    </a:cubicBezTo>
                    <a:cubicBezTo>
                      <a:pt x="497003" y="1486"/>
                      <a:pt x="494493" y="1793"/>
                      <a:pt x="494186" y="0"/>
                    </a:cubicBezTo>
                    <a:close/>
                  </a:path>
                </a:pathLst>
              </a:custGeom>
              <a:solidFill>
                <a:srgbClr val="FFFFFF"/>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D711311A-3AC4-1640-970D-A4F7874AC7E6}"/>
                  </a:ext>
                </a:extLst>
              </p:cNvPr>
              <p:cNvSpPr/>
              <p:nvPr/>
            </p:nvSpPr>
            <p:spPr>
              <a:xfrm>
                <a:off x="2808258" y="959411"/>
                <a:ext cx="729241" cy="216783"/>
              </a:xfrm>
              <a:custGeom>
                <a:avLst/>
                <a:gdLst>
                  <a:gd name="connsiteX0" fmla="*/ 717228 w 729241"/>
                  <a:gd name="connsiteY0" fmla="*/ 299 h 216783"/>
                  <a:gd name="connsiteX1" fmla="*/ 638799 w 729241"/>
                  <a:gd name="connsiteY1" fmla="*/ 3782 h 216783"/>
                  <a:gd name="connsiteX2" fmla="*/ 252753 w 729241"/>
                  <a:gd name="connsiteY2" fmla="*/ 32572 h 216783"/>
                  <a:gd name="connsiteX3" fmla="*/ 241637 w 729241"/>
                  <a:gd name="connsiteY3" fmla="*/ 38514 h 216783"/>
                  <a:gd name="connsiteX4" fmla="*/ 251012 w 729241"/>
                  <a:gd name="connsiteY4" fmla="*/ 47017 h 216783"/>
                  <a:gd name="connsiteX5" fmla="*/ 301573 w 729241"/>
                  <a:gd name="connsiteY5" fmla="*/ 69813 h 216783"/>
                  <a:gd name="connsiteX6" fmla="*/ 286615 w 729241"/>
                  <a:gd name="connsiteY6" fmla="*/ 73246 h 216783"/>
                  <a:gd name="connsiteX7" fmla="*/ 152502 w 729241"/>
                  <a:gd name="connsiteY7" fmla="*/ 116071 h 216783"/>
                  <a:gd name="connsiteX8" fmla="*/ 156037 w 729241"/>
                  <a:gd name="connsiteY8" fmla="*/ 120887 h 216783"/>
                  <a:gd name="connsiteX9" fmla="*/ 142974 w 729241"/>
                  <a:gd name="connsiteY9" fmla="*/ 120272 h 216783"/>
                  <a:gd name="connsiteX10" fmla="*/ 4559 w 729241"/>
                  <a:gd name="connsiteY10" fmla="*/ 203516 h 216783"/>
                  <a:gd name="connsiteX11" fmla="*/ 0 w 729241"/>
                  <a:gd name="connsiteY11" fmla="*/ 206282 h 216783"/>
                  <a:gd name="connsiteX12" fmla="*/ 2561 w 729241"/>
                  <a:gd name="connsiteY12" fmla="*/ 216783 h 216783"/>
                  <a:gd name="connsiteX13" fmla="*/ 10963 w 729241"/>
                  <a:gd name="connsiteY13" fmla="*/ 213198 h 216783"/>
                  <a:gd name="connsiteX14" fmla="*/ 309564 w 729241"/>
                  <a:gd name="connsiteY14" fmla="*/ 80725 h 216783"/>
                  <a:gd name="connsiteX15" fmla="*/ 315967 w 729241"/>
                  <a:gd name="connsiteY15" fmla="*/ 64998 h 216783"/>
                  <a:gd name="connsiteX16" fmla="*/ 299780 w 729241"/>
                  <a:gd name="connsiteY16" fmla="*/ 58031 h 216783"/>
                  <a:gd name="connsiteX17" fmla="*/ 262435 w 729241"/>
                  <a:gd name="connsiteY17" fmla="*/ 40409 h 216783"/>
                  <a:gd name="connsiteX18" fmla="*/ 704267 w 729241"/>
                  <a:gd name="connsiteY18" fmla="*/ 7419 h 216783"/>
                  <a:gd name="connsiteX19" fmla="*/ 707392 w 729241"/>
                  <a:gd name="connsiteY19" fmla="*/ 10749 h 216783"/>
                  <a:gd name="connsiteX20" fmla="*/ 612930 w 729241"/>
                  <a:gd name="connsiteY20" fmla="*/ 75039 h 216783"/>
                  <a:gd name="connsiteX21" fmla="*/ 503560 w 729241"/>
                  <a:gd name="connsiteY21" fmla="*/ 155721 h 216783"/>
                  <a:gd name="connsiteX22" fmla="*/ 453307 w 729241"/>
                  <a:gd name="connsiteY22" fmla="*/ 161049 h 216783"/>
                  <a:gd name="connsiteX23" fmla="*/ 419292 w 729241"/>
                  <a:gd name="connsiteY23" fmla="*/ 141224 h 216783"/>
                  <a:gd name="connsiteX24" fmla="*/ 401516 w 729241"/>
                  <a:gd name="connsiteY24" fmla="*/ 138919 h 216783"/>
                  <a:gd name="connsiteX25" fmla="*/ 339890 w 729241"/>
                  <a:gd name="connsiteY25" fmla="*/ 157719 h 216783"/>
                  <a:gd name="connsiteX26" fmla="*/ 258235 w 729241"/>
                  <a:gd name="connsiteY26" fmla="*/ 184152 h 216783"/>
                  <a:gd name="connsiteX27" fmla="*/ 253368 w 729241"/>
                  <a:gd name="connsiteY27" fmla="*/ 186201 h 216783"/>
                  <a:gd name="connsiteX28" fmla="*/ 255622 w 729241"/>
                  <a:gd name="connsiteY28" fmla="*/ 195832 h 216783"/>
                  <a:gd name="connsiteX29" fmla="*/ 261718 w 729241"/>
                  <a:gd name="connsiteY29" fmla="*/ 194244 h 216783"/>
                  <a:gd name="connsiteX30" fmla="*/ 397418 w 729241"/>
                  <a:gd name="connsiteY30" fmla="*/ 149266 h 216783"/>
                  <a:gd name="connsiteX31" fmla="*/ 412530 w 729241"/>
                  <a:gd name="connsiteY31" fmla="*/ 149779 h 216783"/>
                  <a:gd name="connsiteX32" fmla="*/ 455458 w 729241"/>
                  <a:gd name="connsiteY32" fmla="*/ 172933 h 216783"/>
                  <a:gd name="connsiteX33" fmla="*/ 475027 w 729241"/>
                  <a:gd name="connsiteY33" fmla="*/ 184920 h 216783"/>
                  <a:gd name="connsiteX34" fmla="*/ 551714 w 729241"/>
                  <a:gd name="connsiteY34" fmla="*/ 130927 h 216783"/>
                  <a:gd name="connsiteX35" fmla="*/ 721838 w 729241"/>
                  <a:gd name="connsiteY35" fmla="*/ 13054 h 216783"/>
                  <a:gd name="connsiteX36" fmla="*/ 729010 w 729241"/>
                  <a:gd name="connsiteY36" fmla="*/ 4550 h 216783"/>
                  <a:gd name="connsiteX37" fmla="*/ 717228 w 729241"/>
                  <a:gd name="connsiteY37" fmla="*/ 299 h 2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9241" h="216783">
                    <a:moveTo>
                      <a:pt x="717228" y="299"/>
                    </a:moveTo>
                    <a:cubicBezTo>
                      <a:pt x="691102" y="1579"/>
                      <a:pt x="664925" y="2655"/>
                      <a:pt x="638799" y="3782"/>
                    </a:cubicBezTo>
                    <a:cubicBezTo>
                      <a:pt x="509810" y="9161"/>
                      <a:pt x="381128" y="18843"/>
                      <a:pt x="252753" y="32572"/>
                    </a:cubicBezTo>
                    <a:cubicBezTo>
                      <a:pt x="247938" y="33084"/>
                      <a:pt x="242406" y="33186"/>
                      <a:pt x="241637" y="38514"/>
                    </a:cubicBezTo>
                    <a:cubicBezTo>
                      <a:pt x="240818" y="44200"/>
                      <a:pt x="246914" y="45173"/>
                      <a:pt x="251012" y="47017"/>
                    </a:cubicBezTo>
                    <a:cubicBezTo>
                      <a:pt x="266892" y="54240"/>
                      <a:pt x="282823" y="61361"/>
                      <a:pt x="301573" y="69813"/>
                    </a:cubicBezTo>
                    <a:cubicBezTo>
                      <a:pt x="294401" y="71453"/>
                      <a:pt x="290559" y="72682"/>
                      <a:pt x="286615" y="73246"/>
                    </a:cubicBezTo>
                    <a:cubicBezTo>
                      <a:pt x="266841" y="76012"/>
                      <a:pt x="213258" y="90099"/>
                      <a:pt x="152502" y="116071"/>
                    </a:cubicBezTo>
                    <a:cubicBezTo>
                      <a:pt x="154142" y="117557"/>
                      <a:pt x="155371" y="119145"/>
                      <a:pt x="156037" y="120887"/>
                    </a:cubicBezTo>
                    <a:cubicBezTo>
                      <a:pt x="156959" y="123294"/>
                      <a:pt x="145177" y="121040"/>
                      <a:pt x="142974" y="120272"/>
                    </a:cubicBezTo>
                    <a:cubicBezTo>
                      <a:pt x="96255" y="141019"/>
                      <a:pt x="46206" y="168630"/>
                      <a:pt x="4559" y="203516"/>
                    </a:cubicBezTo>
                    <a:cubicBezTo>
                      <a:pt x="3073" y="204745"/>
                      <a:pt x="1383" y="205462"/>
                      <a:pt x="0" y="206282"/>
                    </a:cubicBezTo>
                    <a:cubicBezTo>
                      <a:pt x="563" y="209919"/>
                      <a:pt x="1485" y="213402"/>
                      <a:pt x="2561" y="216783"/>
                    </a:cubicBezTo>
                    <a:cubicBezTo>
                      <a:pt x="5276" y="216169"/>
                      <a:pt x="8401" y="213966"/>
                      <a:pt x="10963" y="213198"/>
                    </a:cubicBezTo>
                    <a:cubicBezTo>
                      <a:pt x="116951" y="122014"/>
                      <a:pt x="266380" y="84208"/>
                      <a:pt x="309564" y="80725"/>
                    </a:cubicBezTo>
                    <a:cubicBezTo>
                      <a:pt x="320168" y="79854"/>
                      <a:pt x="324676" y="75397"/>
                      <a:pt x="315967" y="64998"/>
                    </a:cubicBezTo>
                    <a:cubicBezTo>
                      <a:pt x="311357" y="59517"/>
                      <a:pt x="305773" y="60234"/>
                      <a:pt x="299780" y="58031"/>
                    </a:cubicBezTo>
                    <a:cubicBezTo>
                      <a:pt x="289893" y="54497"/>
                      <a:pt x="276471" y="44917"/>
                      <a:pt x="262435" y="40409"/>
                    </a:cubicBezTo>
                    <a:cubicBezTo>
                      <a:pt x="408637" y="23299"/>
                      <a:pt x="559551" y="13259"/>
                      <a:pt x="704267" y="7419"/>
                    </a:cubicBezTo>
                    <a:cubicBezTo>
                      <a:pt x="704575" y="9263"/>
                      <a:pt x="707085" y="8905"/>
                      <a:pt x="707392" y="10749"/>
                    </a:cubicBezTo>
                    <a:cubicBezTo>
                      <a:pt x="676605" y="31393"/>
                      <a:pt x="643154" y="53575"/>
                      <a:pt x="612930" y="75039"/>
                    </a:cubicBezTo>
                    <a:cubicBezTo>
                      <a:pt x="576046" y="101318"/>
                      <a:pt x="540188" y="129032"/>
                      <a:pt x="503560" y="155721"/>
                    </a:cubicBezTo>
                    <a:cubicBezTo>
                      <a:pt x="486399" y="168220"/>
                      <a:pt x="473644" y="178312"/>
                      <a:pt x="453307" y="161049"/>
                    </a:cubicBezTo>
                    <a:cubicBezTo>
                      <a:pt x="444905" y="153928"/>
                      <a:pt x="428103" y="149061"/>
                      <a:pt x="419292" y="141224"/>
                    </a:cubicBezTo>
                    <a:cubicBezTo>
                      <a:pt x="413965" y="136460"/>
                      <a:pt x="408278" y="136716"/>
                      <a:pt x="401516" y="138919"/>
                    </a:cubicBezTo>
                    <a:cubicBezTo>
                      <a:pt x="381128" y="145629"/>
                      <a:pt x="360330" y="151111"/>
                      <a:pt x="339890" y="157719"/>
                    </a:cubicBezTo>
                    <a:cubicBezTo>
                      <a:pt x="318324" y="164686"/>
                      <a:pt x="279596" y="176570"/>
                      <a:pt x="258235" y="184152"/>
                    </a:cubicBezTo>
                    <a:cubicBezTo>
                      <a:pt x="256698" y="184715"/>
                      <a:pt x="254854" y="185279"/>
                      <a:pt x="253368" y="186201"/>
                    </a:cubicBezTo>
                    <a:cubicBezTo>
                      <a:pt x="254649" y="189377"/>
                      <a:pt x="255417" y="192604"/>
                      <a:pt x="255622" y="195832"/>
                    </a:cubicBezTo>
                    <a:cubicBezTo>
                      <a:pt x="257364" y="196088"/>
                      <a:pt x="259413" y="195473"/>
                      <a:pt x="261718" y="194244"/>
                    </a:cubicBezTo>
                    <a:cubicBezTo>
                      <a:pt x="298960" y="174368"/>
                      <a:pt x="358383" y="164071"/>
                      <a:pt x="397418" y="149266"/>
                    </a:cubicBezTo>
                    <a:cubicBezTo>
                      <a:pt x="402592" y="147269"/>
                      <a:pt x="407510" y="147064"/>
                      <a:pt x="412530" y="149779"/>
                    </a:cubicBezTo>
                    <a:cubicBezTo>
                      <a:pt x="426823" y="157514"/>
                      <a:pt x="441166" y="165095"/>
                      <a:pt x="455458" y="172933"/>
                    </a:cubicBezTo>
                    <a:cubicBezTo>
                      <a:pt x="458891" y="174829"/>
                      <a:pt x="470673" y="188557"/>
                      <a:pt x="475027" y="184920"/>
                    </a:cubicBezTo>
                    <a:cubicBezTo>
                      <a:pt x="499155" y="164839"/>
                      <a:pt x="527074" y="150393"/>
                      <a:pt x="551714" y="130927"/>
                    </a:cubicBezTo>
                    <a:cubicBezTo>
                      <a:pt x="605860" y="88101"/>
                      <a:pt x="662517" y="48503"/>
                      <a:pt x="721838" y="13054"/>
                    </a:cubicBezTo>
                    <a:cubicBezTo>
                      <a:pt x="725270" y="11005"/>
                      <a:pt x="730393" y="9571"/>
                      <a:pt x="729010" y="4550"/>
                    </a:cubicBezTo>
                    <a:cubicBezTo>
                      <a:pt x="727319" y="-1238"/>
                      <a:pt x="721941" y="42"/>
                      <a:pt x="717228" y="299"/>
                    </a:cubicBezTo>
                    <a:close/>
                  </a:path>
                </a:pathLst>
              </a:custGeom>
              <a:solidFill>
                <a:srgbClr val="000000"/>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57C49F81-DC05-744F-986B-D068C6CB84B4}"/>
                  </a:ext>
                </a:extLst>
              </p:cNvPr>
              <p:cNvSpPr/>
              <p:nvPr/>
            </p:nvSpPr>
            <p:spPr>
              <a:xfrm>
                <a:off x="2962246" y="1194278"/>
                <a:ext cx="34424" cy="31248"/>
              </a:xfrm>
              <a:custGeom>
                <a:avLst/>
                <a:gdLst>
                  <a:gd name="connsiteX0" fmla="*/ 0 w 34424"/>
                  <a:gd name="connsiteY0" fmla="*/ 31248 h 31248"/>
                  <a:gd name="connsiteX1" fmla="*/ 34424 w 34424"/>
                  <a:gd name="connsiteY1" fmla="*/ 0 h 31248"/>
                  <a:gd name="connsiteX2" fmla="*/ 0 w 34424"/>
                  <a:gd name="connsiteY2" fmla="*/ 31248 h 31248"/>
                </a:gdLst>
                <a:ahLst/>
                <a:cxnLst>
                  <a:cxn ang="0">
                    <a:pos x="connsiteX0" y="connsiteY0"/>
                  </a:cxn>
                  <a:cxn ang="0">
                    <a:pos x="connsiteX1" y="connsiteY1"/>
                  </a:cxn>
                  <a:cxn ang="0">
                    <a:pos x="connsiteX2" y="connsiteY2"/>
                  </a:cxn>
                </a:cxnLst>
                <a:rect l="l" t="t" r="r" b="b"/>
                <a:pathLst>
                  <a:path w="34424" h="31248">
                    <a:moveTo>
                      <a:pt x="0" y="31248"/>
                    </a:moveTo>
                    <a:cubicBezTo>
                      <a:pt x="11116" y="19825"/>
                      <a:pt x="23872" y="7479"/>
                      <a:pt x="34424" y="0"/>
                    </a:cubicBezTo>
                    <a:lnTo>
                      <a:pt x="0" y="31248"/>
                    </a:lnTo>
                    <a:close/>
                  </a:path>
                </a:pathLst>
              </a:custGeom>
              <a:solidFill>
                <a:srgbClr val="000000"/>
              </a:solidFill>
              <a:ln w="5123" cap="flat">
                <a:noFill/>
                <a:prstDash val="solid"/>
                <a:miter/>
              </a:ln>
            </p:spPr>
            <p:txBody>
              <a:bodyPr rtlCol="0" anchor="ctr"/>
              <a:lstStyle/>
              <a:p>
                <a:endParaRPr lang="en-US"/>
              </a:p>
            </p:txBody>
          </p:sp>
        </p:grpSp>
        <p:grpSp>
          <p:nvGrpSpPr>
            <p:cNvPr id="12" name="Graphic 472">
              <a:extLst>
                <a:ext uri="{FF2B5EF4-FFF2-40B4-BE49-F238E27FC236}">
                  <a16:creationId xmlns:a16="http://schemas.microsoft.com/office/drawing/2014/main" id="{99671D75-D5B7-2546-B6AE-D7CA1FDB443A}"/>
                </a:ext>
              </a:extLst>
            </p:cNvPr>
            <p:cNvGrpSpPr/>
            <p:nvPr/>
          </p:nvGrpSpPr>
          <p:grpSpPr>
            <a:xfrm>
              <a:off x="1491096" y="2055395"/>
              <a:ext cx="319165" cy="636065"/>
              <a:chOff x="1491096" y="2055395"/>
              <a:chExt cx="319165" cy="636065"/>
            </a:xfrm>
          </p:grpSpPr>
          <p:sp>
            <p:nvSpPr>
              <p:cNvPr id="29" name="Graphic 472">
                <a:extLst>
                  <a:ext uri="{FF2B5EF4-FFF2-40B4-BE49-F238E27FC236}">
                    <a16:creationId xmlns:a16="http://schemas.microsoft.com/office/drawing/2014/main" id="{87AA2734-6A78-8242-AC85-19E4C8D421E7}"/>
                  </a:ext>
                </a:extLst>
              </p:cNvPr>
              <p:cNvSpPr/>
              <p:nvPr/>
            </p:nvSpPr>
            <p:spPr>
              <a:xfrm>
                <a:off x="1655136" y="2063233"/>
                <a:ext cx="147860" cy="144826"/>
              </a:xfrm>
              <a:custGeom>
                <a:avLst/>
                <a:gdLst>
                  <a:gd name="connsiteX0" fmla="*/ 147845 w 147860"/>
                  <a:gd name="connsiteY0" fmla="*/ 71673 h 144826"/>
                  <a:gd name="connsiteX1" fmla="*/ 72542 w 147860"/>
                  <a:gd name="connsiteY1" fmla="*/ 6 h 144826"/>
                  <a:gd name="connsiteX2" fmla="*/ 5 w 147860"/>
                  <a:gd name="connsiteY2" fmla="*/ 73005 h 144826"/>
                  <a:gd name="connsiteX3" fmla="*/ 76025 w 147860"/>
                  <a:gd name="connsiteY3" fmla="*/ 144825 h 144826"/>
                  <a:gd name="connsiteX4" fmla="*/ 147845 w 147860"/>
                  <a:gd name="connsiteY4" fmla="*/ 71673 h 1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60" h="144826">
                    <a:moveTo>
                      <a:pt x="147845" y="71673"/>
                    </a:moveTo>
                    <a:cubicBezTo>
                      <a:pt x="148716" y="30691"/>
                      <a:pt x="110706" y="-506"/>
                      <a:pt x="72542" y="6"/>
                    </a:cubicBezTo>
                    <a:cubicBezTo>
                      <a:pt x="31048" y="518"/>
                      <a:pt x="1234" y="36070"/>
                      <a:pt x="5" y="73005"/>
                    </a:cubicBezTo>
                    <a:cubicBezTo>
                      <a:pt x="-456" y="117879"/>
                      <a:pt x="33302" y="144568"/>
                      <a:pt x="76025" y="144825"/>
                    </a:cubicBezTo>
                    <a:cubicBezTo>
                      <a:pt x="118031" y="145081"/>
                      <a:pt x="146872" y="115318"/>
                      <a:pt x="147845" y="71673"/>
                    </a:cubicBezTo>
                    <a:close/>
                  </a:path>
                </a:pathLst>
              </a:custGeom>
              <a:solidFill>
                <a:srgbClr val="FFFFFF"/>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5F0151D9-9054-3D4F-822D-630BB293D3F0}"/>
                  </a:ext>
                </a:extLst>
              </p:cNvPr>
              <p:cNvSpPr/>
              <p:nvPr/>
            </p:nvSpPr>
            <p:spPr>
              <a:xfrm>
                <a:off x="1714804" y="2317427"/>
                <a:ext cx="69888" cy="108114"/>
              </a:xfrm>
              <a:custGeom>
                <a:avLst/>
                <a:gdLst>
                  <a:gd name="connsiteX0" fmla="*/ 36182 w 69888"/>
                  <a:gd name="connsiteY0" fmla="*/ 105322 h 108114"/>
                  <a:gd name="connsiteX1" fmla="*/ 66099 w 69888"/>
                  <a:gd name="connsiteY1" fmla="*/ 97536 h 108114"/>
                  <a:gd name="connsiteX2" fmla="*/ 60668 w 69888"/>
                  <a:gd name="connsiteY2" fmla="*/ 67363 h 108114"/>
                  <a:gd name="connsiteX3" fmla="*/ 20763 w 69888"/>
                  <a:gd name="connsiteY3" fmla="*/ 30480 h 108114"/>
                  <a:gd name="connsiteX4" fmla="*/ 323 w 69888"/>
                  <a:gd name="connsiteY4" fmla="*/ 0 h 108114"/>
                  <a:gd name="connsiteX5" fmla="*/ 579 w 69888"/>
                  <a:gd name="connsiteY5" fmla="*/ 79965 h 108114"/>
                  <a:gd name="connsiteX6" fmla="*/ 733 w 69888"/>
                  <a:gd name="connsiteY6" fmla="*/ 80016 h 108114"/>
                  <a:gd name="connsiteX7" fmla="*/ 36182 w 69888"/>
                  <a:gd name="connsiteY7" fmla="*/ 105322 h 10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88" h="108114">
                    <a:moveTo>
                      <a:pt x="36182" y="105322"/>
                    </a:moveTo>
                    <a:cubicBezTo>
                      <a:pt x="49347" y="110548"/>
                      <a:pt x="58312" y="108703"/>
                      <a:pt x="66099" y="97536"/>
                    </a:cubicBezTo>
                    <a:cubicBezTo>
                      <a:pt x="73731" y="86573"/>
                      <a:pt x="68762" y="74945"/>
                      <a:pt x="60668" y="67363"/>
                    </a:cubicBezTo>
                    <a:cubicBezTo>
                      <a:pt x="47452" y="54966"/>
                      <a:pt x="33723" y="43082"/>
                      <a:pt x="20763" y="30480"/>
                    </a:cubicBezTo>
                    <a:cubicBezTo>
                      <a:pt x="15999" y="25870"/>
                      <a:pt x="6368" y="12960"/>
                      <a:pt x="323" y="0"/>
                    </a:cubicBezTo>
                    <a:cubicBezTo>
                      <a:pt x="170" y="27816"/>
                      <a:pt x="-445" y="55632"/>
                      <a:pt x="579" y="79965"/>
                    </a:cubicBezTo>
                    <a:cubicBezTo>
                      <a:pt x="631" y="79965"/>
                      <a:pt x="682" y="80016"/>
                      <a:pt x="733" y="80016"/>
                    </a:cubicBezTo>
                    <a:cubicBezTo>
                      <a:pt x="7341" y="83090"/>
                      <a:pt x="29471" y="102659"/>
                      <a:pt x="36182" y="105322"/>
                    </a:cubicBezTo>
                    <a:close/>
                  </a:path>
                </a:pathLst>
              </a:custGeom>
              <a:solidFill>
                <a:srgbClr val="FFFFFF"/>
              </a:solidFill>
              <a:ln w="5123" cap="flat">
                <a:noFill/>
                <a:prstDash val="solid"/>
                <a:miter/>
              </a:ln>
            </p:spPr>
            <p:txBody>
              <a:bodyPr rtlCol="0" anchor="ctr"/>
              <a:lstStyle/>
              <a:p>
                <a:endParaRPr lang="en-US"/>
              </a:p>
            </p:txBody>
          </p:sp>
          <p:sp>
            <p:nvSpPr>
              <p:cNvPr id="31" name="Graphic 472">
                <a:extLst>
                  <a:ext uri="{FF2B5EF4-FFF2-40B4-BE49-F238E27FC236}">
                    <a16:creationId xmlns:a16="http://schemas.microsoft.com/office/drawing/2014/main" id="{BD02FA4A-91FB-C04C-BCFE-AAEA33344FF6}"/>
                  </a:ext>
                </a:extLst>
              </p:cNvPr>
              <p:cNvSpPr/>
              <p:nvPr/>
            </p:nvSpPr>
            <p:spPr>
              <a:xfrm>
                <a:off x="1540483" y="2195898"/>
                <a:ext cx="187665" cy="484737"/>
              </a:xfrm>
              <a:custGeom>
                <a:avLst/>
                <a:gdLst>
                  <a:gd name="connsiteX0" fmla="*/ 114 w 187665"/>
                  <a:gd name="connsiteY0" fmla="*/ 445539 h 484737"/>
                  <a:gd name="connsiteX1" fmla="*/ 19068 w 187665"/>
                  <a:gd name="connsiteY1" fmla="*/ 482576 h 484737"/>
                  <a:gd name="connsiteX2" fmla="*/ 56259 w 187665"/>
                  <a:gd name="connsiteY2" fmla="*/ 463213 h 484737"/>
                  <a:gd name="connsiteX3" fmla="*/ 83768 w 187665"/>
                  <a:gd name="connsiteY3" fmla="*/ 298723 h 484737"/>
                  <a:gd name="connsiteX4" fmla="*/ 100467 w 187665"/>
                  <a:gd name="connsiteY4" fmla="*/ 278283 h 484737"/>
                  <a:gd name="connsiteX5" fmla="*/ 114555 w 187665"/>
                  <a:gd name="connsiteY5" fmla="*/ 301182 h 484737"/>
                  <a:gd name="connsiteX6" fmla="*/ 124544 w 187665"/>
                  <a:gd name="connsiteY6" fmla="*/ 389805 h 484737"/>
                  <a:gd name="connsiteX7" fmla="*/ 133560 w 187665"/>
                  <a:gd name="connsiteY7" fmla="*/ 458039 h 484737"/>
                  <a:gd name="connsiteX8" fmla="*/ 167728 w 187665"/>
                  <a:gd name="connsiteY8" fmla="*/ 479913 h 484737"/>
                  <a:gd name="connsiteX9" fmla="*/ 187553 w 187665"/>
                  <a:gd name="connsiteY9" fmla="*/ 448203 h 484737"/>
                  <a:gd name="connsiteX10" fmla="*/ 165270 w 187665"/>
                  <a:gd name="connsiteY10" fmla="*/ 195142 h 484737"/>
                  <a:gd name="connsiteX11" fmla="*/ 161684 w 187665"/>
                  <a:gd name="connsiteY11" fmla="*/ 18768 h 484737"/>
                  <a:gd name="connsiteX12" fmla="*/ 161171 w 187665"/>
                  <a:gd name="connsiteY12" fmla="*/ 16207 h 484737"/>
                  <a:gd name="connsiteX13" fmla="*/ 131357 w 187665"/>
                  <a:gd name="connsiteY13" fmla="*/ 531 h 484737"/>
                  <a:gd name="connsiteX14" fmla="*/ 87302 w 187665"/>
                  <a:gd name="connsiteY14" fmla="*/ 12723 h 484737"/>
                  <a:gd name="connsiteX15" fmla="*/ 11743 w 187665"/>
                  <a:gd name="connsiteY15" fmla="*/ 135822 h 484737"/>
                  <a:gd name="connsiteX16" fmla="*/ 3905 w 187665"/>
                  <a:gd name="connsiteY16" fmla="*/ 172603 h 484737"/>
                  <a:gd name="connsiteX17" fmla="*/ 5442 w 187665"/>
                  <a:gd name="connsiteY17" fmla="*/ 254822 h 484737"/>
                  <a:gd name="connsiteX18" fmla="*/ 31362 w 187665"/>
                  <a:gd name="connsiteY18" fmla="*/ 280179 h 484737"/>
                  <a:gd name="connsiteX19" fmla="*/ 58974 w 187665"/>
                  <a:gd name="connsiteY19" fmla="*/ 262198 h 484737"/>
                  <a:gd name="connsiteX20" fmla="*/ 67170 w 187665"/>
                  <a:gd name="connsiteY20" fmla="*/ 197857 h 484737"/>
                  <a:gd name="connsiteX21" fmla="*/ 139605 w 187665"/>
                  <a:gd name="connsiteY21" fmla="*/ 79370 h 484737"/>
                  <a:gd name="connsiteX22" fmla="*/ 147391 w 187665"/>
                  <a:gd name="connsiteY22" fmla="*/ 77884 h 484737"/>
                  <a:gd name="connsiteX23" fmla="*/ 118192 w 187665"/>
                  <a:gd name="connsiteY23" fmla="*/ 117738 h 484737"/>
                  <a:gd name="connsiteX24" fmla="*/ 74444 w 187665"/>
                  <a:gd name="connsiteY24" fmla="*/ 215070 h 484737"/>
                  <a:gd name="connsiteX25" fmla="*/ 64199 w 187665"/>
                  <a:gd name="connsiteY25" fmla="*/ 271573 h 484737"/>
                  <a:gd name="connsiteX26" fmla="*/ 26906 w 187665"/>
                  <a:gd name="connsiteY26" fmla="*/ 290629 h 484737"/>
                  <a:gd name="connsiteX27" fmla="*/ 13945 w 187665"/>
                  <a:gd name="connsiteY27" fmla="*/ 286275 h 484737"/>
                  <a:gd name="connsiteX28" fmla="*/ 5083 w 187665"/>
                  <a:gd name="connsiteY28" fmla="*/ 387807 h 484737"/>
                  <a:gd name="connsiteX29" fmla="*/ 114 w 187665"/>
                  <a:gd name="connsiteY29" fmla="*/ 445539 h 48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665" h="484737">
                    <a:moveTo>
                      <a:pt x="114" y="445539"/>
                    </a:moveTo>
                    <a:cubicBezTo>
                      <a:pt x="-706" y="462444"/>
                      <a:pt x="2624" y="476737"/>
                      <a:pt x="19068" y="482576"/>
                    </a:cubicBezTo>
                    <a:cubicBezTo>
                      <a:pt x="36844" y="488877"/>
                      <a:pt x="50419" y="481091"/>
                      <a:pt x="56259" y="463213"/>
                    </a:cubicBezTo>
                    <a:cubicBezTo>
                      <a:pt x="68297" y="426534"/>
                      <a:pt x="78030" y="315474"/>
                      <a:pt x="83768" y="298723"/>
                    </a:cubicBezTo>
                    <a:cubicBezTo>
                      <a:pt x="86841" y="289656"/>
                      <a:pt x="88276" y="277105"/>
                      <a:pt x="100467" y="278283"/>
                    </a:cubicBezTo>
                    <a:cubicBezTo>
                      <a:pt x="111737" y="279410"/>
                      <a:pt x="113530" y="291756"/>
                      <a:pt x="114555" y="301182"/>
                    </a:cubicBezTo>
                    <a:cubicBezTo>
                      <a:pt x="117731" y="330637"/>
                      <a:pt x="122854" y="360195"/>
                      <a:pt x="124544" y="389805"/>
                    </a:cubicBezTo>
                    <a:cubicBezTo>
                      <a:pt x="125876" y="412805"/>
                      <a:pt x="129718" y="435448"/>
                      <a:pt x="133560" y="458039"/>
                    </a:cubicBezTo>
                    <a:cubicBezTo>
                      <a:pt x="135916" y="471716"/>
                      <a:pt x="154153" y="482269"/>
                      <a:pt x="167728" y="479913"/>
                    </a:cubicBezTo>
                    <a:cubicBezTo>
                      <a:pt x="179767" y="477812"/>
                      <a:pt x="188783" y="459371"/>
                      <a:pt x="187553" y="448203"/>
                    </a:cubicBezTo>
                    <a:cubicBezTo>
                      <a:pt x="178127" y="364037"/>
                      <a:pt x="169316" y="279820"/>
                      <a:pt x="165270" y="195142"/>
                    </a:cubicBezTo>
                    <a:cubicBezTo>
                      <a:pt x="162759" y="143147"/>
                      <a:pt x="169009" y="70559"/>
                      <a:pt x="161684" y="18768"/>
                    </a:cubicBezTo>
                    <a:cubicBezTo>
                      <a:pt x="161581" y="18000"/>
                      <a:pt x="161376" y="17129"/>
                      <a:pt x="161171" y="16207"/>
                    </a:cubicBezTo>
                    <a:cubicBezTo>
                      <a:pt x="149953" y="12826"/>
                      <a:pt x="139810" y="7703"/>
                      <a:pt x="131357" y="531"/>
                    </a:cubicBezTo>
                    <a:cubicBezTo>
                      <a:pt x="109535" y="-2747"/>
                      <a:pt x="91605" y="10111"/>
                      <a:pt x="87302" y="12723"/>
                    </a:cubicBezTo>
                    <a:cubicBezTo>
                      <a:pt x="55234" y="50631"/>
                      <a:pt x="33668" y="93303"/>
                      <a:pt x="11743" y="135822"/>
                    </a:cubicBezTo>
                    <a:cubicBezTo>
                      <a:pt x="5698" y="147553"/>
                      <a:pt x="3751" y="159591"/>
                      <a:pt x="3905" y="172603"/>
                    </a:cubicBezTo>
                    <a:cubicBezTo>
                      <a:pt x="4212" y="202263"/>
                      <a:pt x="3034" y="225110"/>
                      <a:pt x="5442" y="254822"/>
                    </a:cubicBezTo>
                    <a:cubicBezTo>
                      <a:pt x="6825" y="271983"/>
                      <a:pt x="17685" y="277566"/>
                      <a:pt x="31362" y="280179"/>
                    </a:cubicBezTo>
                    <a:cubicBezTo>
                      <a:pt x="45552" y="282894"/>
                      <a:pt x="54107" y="274954"/>
                      <a:pt x="58974" y="262198"/>
                    </a:cubicBezTo>
                    <a:cubicBezTo>
                      <a:pt x="67785" y="239300"/>
                      <a:pt x="64506" y="221780"/>
                      <a:pt x="67170" y="197857"/>
                    </a:cubicBezTo>
                    <a:cubicBezTo>
                      <a:pt x="72703" y="148321"/>
                      <a:pt x="107178" y="113231"/>
                      <a:pt x="139605" y="79370"/>
                    </a:cubicBezTo>
                    <a:cubicBezTo>
                      <a:pt x="140527" y="78396"/>
                      <a:pt x="142832" y="78704"/>
                      <a:pt x="147391" y="77884"/>
                    </a:cubicBezTo>
                    <a:cubicBezTo>
                      <a:pt x="136839" y="92484"/>
                      <a:pt x="128745" y="106212"/>
                      <a:pt x="118192" y="117738"/>
                    </a:cubicBezTo>
                    <a:cubicBezTo>
                      <a:pt x="88173" y="150626"/>
                      <a:pt x="77364" y="172654"/>
                      <a:pt x="74444" y="215070"/>
                    </a:cubicBezTo>
                    <a:cubicBezTo>
                      <a:pt x="73317" y="230950"/>
                      <a:pt x="71678" y="257588"/>
                      <a:pt x="64199" y="271573"/>
                    </a:cubicBezTo>
                    <a:cubicBezTo>
                      <a:pt x="56361" y="286172"/>
                      <a:pt x="43657" y="293293"/>
                      <a:pt x="26906" y="290629"/>
                    </a:cubicBezTo>
                    <a:cubicBezTo>
                      <a:pt x="22090" y="289861"/>
                      <a:pt x="17787" y="288324"/>
                      <a:pt x="13945" y="286275"/>
                    </a:cubicBezTo>
                    <a:cubicBezTo>
                      <a:pt x="11384" y="315833"/>
                      <a:pt x="7235" y="363269"/>
                      <a:pt x="5083" y="387807"/>
                    </a:cubicBezTo>
                    <a:cubicBezTo>
                      <a:pt x="3393" y="407017"/>
                      <a:pt x="1087" y="426227"/>
                      <a:pt x="114" y="445539"/>
                    </a:cubicBezTo>
                    <a:close/>
                  </a:path>
                </a:pathLst>
              </a:custGeom>
              <a:solidFill>
                <a:srgbClr val="FFFFFF"/>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102F6AB2-AF08-6D46-94AA-9D4C1FA8C52F}"/>
                  </a:ext>
                </a:extLst>
              </p:cNvPr>
              <p:cNvSpPr/>
              <p:nvPr/>
            </p:nvSpPr>
            <p:spPr>
              <a:xfrm>
                <a:off x="1531935" y="2212053"/>
                <a:ext cx="204952" cy="478675"/>
              </a:xfrm>
              <a:custGeom>
                <a:avLst/>
                <a:gdLst>
                  <a:gd name="connsiteX0" fmla="*/ 170232 w 204952"/>
                  <a:gd name="connsiteY0" fmla="*/ 2613 h 478675"/>
                  <a:gd name="connsiteX1" fmla="*/ 173818 w 204952"/>
                  <a:gd name="connsiteY1" fmla="*/ 178987 h 478675"/>
                  <a:gd name="connsiteX2" fmla="*/ 196101 w 204952"/>
                  <a:gd name="connsiteY2" fmla="*/ 432048 h 478675"/>
                  <a:gd name="connsiteX3" fmla="*/ 176277 w 204952"/>
                  <a:gd name="connsiteY3" fmla="*/ 463757 h 478675"/>
                  <a:gd name="connsiteX4" fmla="*/ 142108 w 204952"/>
                  <a:gd name="connsiteY4" fmla="*/ 441883 h 478675"/>
                  <a:gd name="connsiteX5" fmla="*/ 133092 w 204952"/>
                  <a:gd name="connsiteY5" fmla="*/ 373649 h 478675"/>
                  <a:gd name="connsiteX6" fmla="*/ 123103 w 204952"/>
                  <a:gd name="connsiteY6" fmla="*/ 285026 h 478675"/>
                  <a:gd name="connsiteX7" fmla="*/ 109016 w 204952"/>
                  <a:gd name="connsiteY7" fmla="*/ 262128 h 478675"/>
                  <a:gd name="connsiteX8" fmla="*/ 92316 w 204952"/>
                  <a:gd name="connsiteY8" fmla="*/ 282568 h 478675"/>
                  <a:gd name="connsiteX9" fmla="*/ 64807 w 204952"/>
                  <a:gd name="connsiteY9" fmla="*/ 447057 h 478675"/>
                  <a:gd name="connsiteX10" fmla="*/ 27616 w 204952"/>
                  <a:gd name="connsiteY10" fmla="*/ 466421 h 478675"/>
                  <a:gd name="connsiteX11" fmla="*/ 8662 w 204952"/>
                  <a:gd name="connsiteY11" fmla="*/ 429384 h 478675"/>
                  <a:gd name="connsiteX12" fmla="*/ 13580 w 204952"/>
                  <a:gd name="connsiteY12" fmla="*/ 371600 h 478675"/>
                  <a:gd name="connsiteX13" fmla="*/ 22442 w 204952"/>
                  <a:gd name="connsiteY13" fmla="*/ 270068 h 478675"/>
                  <a:gd name="connsiteX14" fmla="*/ 14041 w 204952"/>
                  <a:gd name="connsiteY14" fmla="*/ 263614 h 478675"/>
                  <a:gd name="connsiteX15" fmla="*/ 11685 w 204952"/>
                  <a:gd name="connsiteY15" fmla="*/ 291737 h 478675"/>
                  <a:gd name="connsiteX16" fmla="*/ 1542 w 204952"/>
                  <a:gd name="connsiteY16" fmla="*/ 403361 h 478675"/>
                  <a:gd name="connsiteX17" fmla="*/ 1439 w 204952"/>
                  <a:gd name="connsiteY17" fmla="*/ 444957 h 478675"/>
                  <a:gd name="connsiteX18" fmla="*/ 34788 w 204952"/>
                  <a:gd name="connsiteY18" fmla="*/ 478613 h 478675"/>
                  <a:gd name="connsiteX19" fmla="*/ 75052 w 204952"/>
                  <a:gd name="connsiteY19" fmla="*/ 449670 h 478675"/>
                  <a:gd name="connsiteX20" fmla="*/ 98361 w 204952"/>
                  <a:gd name="connsiteY20" fmla="*/ 290457 h 478675"/>
                  <a:gd name="connsiteX21" fmla="*/ 108555 w 204952"/>
                  <a:gd name="connsiteY21" fmla="*/ 275498 h 478675"/>
                  <a:gd name="connsiteX22" fmla="*/ 115265 w 204952"/>
                  <a:gd name="connsiteY22" fmla="*/ 290610 h 478675"/>
                  <a:gd name="connsiteX23" fmla="*/ 118646 w 204952"/>
                  <a:gd name="connsiteY23" fmla="*/ 323088 h 478675"/>
                  <a:gd name="connsiteX24" fmla="*/ 131914 w 204952"/>
                  <a:gd name="connsiteY24" fmla="*/ 444137 h 478675"/>
                  <a:gd name="connsiteX25" fmla="*/ 165929 w 204952"/>
                  <a:gd name="connsiteY25" fmla="*/ 473797 h 478675"/>
                  <a:gd name="connsiteX26" fmla="*/ 204759 w 204952"/>
                  <a:gd name="connsiteY26" fmla="*/ 430204 h 478675"/>
                  <a:gd name="connsiteX27" fmla="*/ 199329 w 204952"/>
                  <a:gd name="connsiteY27" fmla="*/ 376005 h 478675"/>
                  <a:gd name="connsiteX28" fmla="*/ 183910 w 204952"/>
                  <a:gd name="connsiteY28" fmla="*/ 195994 h 478675"/>
                  <a:gd name="connsiteX29" fmla="*/ 178223 w 204952"/>
                  <a:gd name="connsiteY29" fmla="*/ 191794 h 478675"/>
                  <a:gd name="connsiteX30" fmla="*/ 177301 w 204952"/>
                  <a:gd name="connsiteY30" fmla="*/ 187029 h 478675"/>
                  <a:gd name="connsiteX31" fmla="*/ 183346 w 204952"/>
                  <a:gd name="connsiteY31" fmla="*/ 185339 h 478675"/>
                  <a:gd name="connsiteX32" fmla="*/ 183090 w 204952"/>
                  <a:gd name="connsiteY32" fmla="*/ 105374 h 478675"/>
                  <a:gd name="connsiteX33" fmla="*/ 178018 w 204952"/>
                  <a:gd name="connsiteY33" fmla="*/ 83807 h 478675"/>
                  <a:gd name="connsiteX34" fmla="*/ 183090 w 204952"/>
                  <a:gd name="connsiteY34" fmla="*/ 93079 h 478675"/>
                  <a:gd name="connsiteX35" fmla="*/ 179043 w 204952"/>
                  <a:gd name="connsiteY35" fmla="*/ 15214 h 478675"/>
                  <a:gd name="connsiteX36" fmla="*/ 176482 w 204952"/>
                  <a:gd name="connsiteY36" fmla="*/ 1844 h 478675"/>
                  <a:gd name="connsiteX37" fmla="*/ 169566 w 204952"/>
                  <a:gd name="connsiteY37" fmla="*/ 0 h 478675"/>
                  <a:gd name="connsiteX38" fmla="*/ 170232 w 204952"/>
                  <a:gd name="connsiteY38" fmla="*/ 2613 h 4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4952" h="478675">
                    <a:moveTo>
                      <a:pt x="170232" y="2613"/>
                    </a:moveTo>
                    <a:cubicBezTo>
                      <a:pt x="177557" y="54403"/>
                      <a:pt x="171308" y="126992"/>
                      <a:pt x="173818" y="178987"/>
                    </a:cubicBezTo>
                    <a:cubicBezTo>
                      <a:pt x="177865" y="263665"/>
                      <a:pt x="186676" y="347882"/>
                      <a:pt x="196101" y="432048"/>
                    </a:cubicBezTo>
                    <a:cubicBezTo>
                      <a:pt x="197331" y="443266"/>
                      <a:pt x="188315" y="461657"/>
                      <a:pt x="176277" y="463757"/>
                    </a:cubicBezTo>
                    <a:cubicBezTo>
                      <a:pt x="162702" y="466113"/>
                      <a:pt x="144465" y="455561"/>
                      <a:pt x="142108" y="441883"/>
                    </a:cubicBezTo>
                    <a:cubicBezTo>
                      <a:pt x="138266" y="419292"/>
                      <a:pt x="134475" y="396650"/>
                      <a:pt x="133092" y="373649"/>
                    </a:cubicBezTo>
                    <a:cubicBezTo>
                      <a:pt x="131351" y="344040"/>
                      <a:pt x="126279" y="314533"/>
                      <a:pt x="123103" y="285026"/>
                    </a:cubicBezTo>
                    <a:cubicBezTo>
                      <a:pt x="122079" y="275652"/>
                      <a:pt x="120286" y="263255"/>
                      <a:pt x="109016" y="262128"/>
                    </a:cubicBezTo>
                    <a:cubicBezTo>
                      <a:pt x="96875" y="260950"/>
                      <a:pt x="95441" y="273500"/>
                      <a:pt x="92316" y="282568"/>
                    </a:cubicBezTo>
                    <a:cubicBezTo>
                      <a:pt x="86578" y="299319"/>
                      <a:pt x="76845" y="410327"/>
                      <a:pt x="64807" y="447057"/>
                    </a:cubicBezTo>
                    <a:cubicBezTo>
                      <a:pt x="58916" y="464986"/>
                      <a:pt x="45341" y="472773"/>
                      <a:pt x="27616" y="466421"/>
                    </a:cubicBezTo>
                    <a:cubicBezTo>
                      <a:pt x="11172" y="460581"/>
                      <a:pt x="7843" y="446289"/>
                      <a:pt x="8662" y="429384"/>
                    </a:cubicBezTo>
                    <a:cubicBezTo>
                      <a:pt x="9636" y="410071"/>
                      <a:pt x="11941" y="390861"/>
                      <a:pt x="13580" y="371600"/>
                    </a:cubicBezTo>
                    <a:cubicBezTo>
                      <a:pt x="15732" y="347062"/>
                      <a:pt x="19881" y="299575"/>
                      <a:pt x="22442" y="270068"/>
                    </a:cubicBezTo>
                    <a:cubicBezTo>
                      <a:pt x="19266" y="268327"/>
                      <a:pt x="16449" y="266175"/>
                      <a:pt x="14041" y="263614"/>
                    </a:cubicBezTo>
                    <a:cubicBezTo>
                      <a:pt x="12299" y="272834"/>
                      <a:pt x="11736" y="287741"/>
                      <a:pt x="11685" y="291737"/>
                    </a:cubicBezTo>
                    <a:cubicBezTo>
                      <a:pt x="11121" y="320885"/>
                      <a:pt x="3898" y="374417"/>
                      <a:pt x="1542" y="403361"/>
                    </a:cubicBezTo>
                    <a:cubicBezTo>
                      <a:pt x="415" y="417243"/>
                      <a:pt x="-1225" y="431074"/>
                      <a:pt x="1439" y="444957"/>
                    </a:cubicBezTo>
                    <a:cubicBezTo>
                      <a:pt x="4513" y="460786"/>
                      <a:pt x="16193" y="477486"/>
                      <a:pt x="34788" y="478613"/>
                    </a:cubicBezTo>
                    <a:cubicBezTo>
                      <a:pt x="51488" y="479637"/>
                      <a:pt x="69212" y="468111"/>
                      <a:pt x="75052" y="449670"/>
                    </a:cubicBezTo>
                    <a:cubicBezTo>
                      <a:pt x="83556" y="422878"/>
                      <a:pt x="93443" y="315967"/>
                      <a:pt x="98361" y="290457"/>
                    </a:cubicBezTo>
                    <a:cubicBezTo>
                      <a:pt x="99488" y="284719"/>
                      <a:pt x="100307" y="274884"/>
                      <a:pt x="108555" y="275498"/>
                    </a:cubicBezTo>
                    <a:cubicBezTo>
                      <a:pt x="115522" y="276011"/>
                      <a:pt x="114497" y="284924"/>
                      <a:pt x="115265" y="290610"/>
                    </a:cubicBezTo>
                    <a:cubicBezTo>
                      <a:pt x="116751" y="301368"/>
                      <a:pt x="117571" y="312228"/>
                      <a:pt x="118646" y="323088"/>
                    </a:cubicBezTo>
                    <a:cubicBezTo>
                      <a:pt x="122745" y="363404"/>
                      <a:pt x="124640" y="404078"/>
                      <a:pt x="131914" y="444137"/>
                    </a:cubicBezTo>
                    <a:cubicBezTo>
                      <a:pt x="135039" y="461349"/>
                      <a:pt x="150407" y="471339"/>
                      <a:pt x="165929" y="473797"/>
                    </a:cubicBezTo>
                    <a:cubicBezTo>
                      <a:pt x="188469" y="477435"/>
                      <a:pt x="207064" y="452641"/>
                      <a:pt x="204759" y="430204"/>
                    </a:cubicBezTo>
                    <a:cubicBezTo>
                      <a:pt x="202915" y="412120"/>
                      <a:pt x="201122" y="394088"/>
                      <a:pt x="199329" y="376005"/>
                    </a:cubicBezTo>
                    <a:cubicBezTo>
                      <a:pt x="193489" y="316070"/>
                      <a:pt x="187803" y="256134"/>
                      <a:pt x="183910" y="195994"/>
                    </a:cubicBezTo>
                    <a:cubicBezTo>
                      <a:pt x="181758" y="194355"/>
                      <a:pt x="179863" y="192921"/>
                      <a:pt x="178223" y="191794"/>
                    </a:cubicBezTo>
                    <a:cubicBezTo>
                      <a:pt x="177199" y="191076"/>
                      <a:pt x="176738" y="188259"/>
                      <a:pt x="177301" y="187029"/>
                    </a:cubicBezTo>
                    <a:cubicBezTo>
                      <a:pt x="178428" y="184519"/>
                      <a:pt x="181092" y="184314"/>
                      <a:pt x="183346" y="185339"/>
                    </a:cubicBezTo>
                    <a:cubicBezTo>
                      <a:pt x="182322" y="161006"/>
                      <a:pt x="182936" y="133190"/>
                      <a:pt x="183090" y="105374"/>
                    </a:cubicBezTo>
                    <a:cubicBezTo>
                      <a:pt x="179453" y="97587"/>
                      <a:pt x="177148" y="89749"/>
                      <a:pt x="178018" y="83807"/>
                    </a:cubicBezTo>
                    <a:cubicBezTo>
                      <a:pt x="179555" y="86983"/>
                      <a:pt x="181297" y="90057"/>
                      <a:pt x="183090" y="93079"/>
                    </a:cubicBezTo>
                    <a:cubicBezTo>
                      <a:pt x="183090" y="65468"/>
                      <a:pt x="182424" y="38369"/>
                      <a:pt x="179043" y="15214"/>
                    </a:cubicBezTo>
                    <a:cubicBezTo>
                      <a:pt x="178428" y="10860"/>
                      <a:pt x="178480" y="6301"/>
                      <a:pt x="176482" y="1844"/>
                    </a:cubicBezTo>
                    <a:cubicBezTo>
                      <a:pt x="174125" y="1281"/>
                      <a:pt x="171820" y="666"/>
                      <a:pt x="169566" y="0"/>
                    </a:cubicBezTo>
                    <a:cubicBezTo>
                      <a:pt x="169873" y="973"/>
                      <a:pt x="170078" y="1844"/>
                      <a:pt x="170232" y="2613"/>
                    </a:cubicBezTo>
                    <a:close/>
                  </a:path>
                </a:pathLst>
              </a:custGeom>
              <a:solidFill>
                <a:srgbClr val="000000"/>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3D632471-269A-7D47-B858-4A745043E865}"/>
                  </a:ext>
                </a:extLst>
              </p:cNvPr>
              <p:cNvSpPr/>
              <p:nvPr/>
            </p:nvSpPr>
            <p:spPr>
              <a:xfrm>
                <a:off x="1709105" y="2295912"/>
                <a:ext cx="83845" cy="138505"/>
              </a:xfrm>
              <a:custGeom>
                <a:avLst/>
                <a:gdLst>
                  <a:gd name="connsiteX0" fmla="*/ 6022 w 83845"/>
                  <a:gd name="connsiteY0" fmla="*/ 21566 h 138505"/>
                  <a:gd name="connsiteX1" fmla="*/ 26462 w 83845"/>
                  <a:gd name="connsiteY1" fmla="*/ 52047 h 138505"/>
                  <a:gd name="connsiteX2" fmla="*/ 66368 w 83845"/>
                  <a:gd name="connsiteY2" fmla="*/ 88930 h 138505"/>
                  <a:gd name="connsiteX3" fmla="*/ 71798 w 83845"/>
                  <a:gd name="connsiteY3" fmla="*/ 119103 h 138505"/>
                  <a:gd name="connsiteX4" fmla="*/ 41881 w 83845"/>
                  <a:gd name="connsiteY4" fmla="*/ 126889 h 138505"/>
                  <a:gd name="connsiteX5" fmla="*/ 6432 w 83845"/>
                  <a:gd name="connsiteY5" fmla="*/ 101634 h 138505"/>
                  <a:gd name="connsiteX6" fmla="*/ 6279 w 83845"/>
                  <a:gd name="connsiteY6" fmla="*/ 101583 h 138505"/>
                  <a:gd name="connsiteX7" fmla="*/ 234 w 83845"/>
                  <a:gd name="connsiteY7" fmla="*/ 103273 h 138505"/>
                  <a:gd name="connsiteX8" fmla="*/ 1156 w 83845"/>
                  <a:gd name="connsiteY8" fmla="*/ 108038 h 138505"/>
                  <a:gd name="connsiteX9" fmla="*/ 6842 w 83845"/>
                  <a:gd name="connsiteY9" fmla="*/ 112238 h 138505"/>
                  <a:gd name="connsiteX10" fmla="*/ 56737 w 83845"/>
                  <a:gd name="connsiteY10" fmla="*/ 138313 h 138505"/>
                  <a:gd name="connsiteX11" fmla="*/ 81531 w 83845"/>
                  <a:gd name="connsiteY11" fmla="*/ 120178 h 138505"/>
                  <a:gd name="connsiteX12" fmla="*/ 71951 w 83845"/>
                  <a:gd name="connsiteY12" fmla="*/ 81143 h 138505"/>
                  <a:gd name="connsiteX13" fmla="*/ 6074 w 83845"/>
                  <a:gd name="connsiteY13" fmla="*/ 9272 h 138505"/>
                  <a:gd name="connsiteX14" fmla="*/ 1002 w 83845"/>
                  <a:gd name="connsiteY14" fmla="*/ 0 h 138505"/>
                  <a:gd name="connsiteX15" fmla="*/ 6022 w 83845"/>
                  <a:gd name="connsiteY15" fmla="*/ 21566 h 13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845" h="138505">
                    <a:moveTo>
                      <a:pt x="6022" y="21566"/>
                    </a:moveTo>
                    <a:cubicBezTo>
                      <a:pt x="12016" y="34476"/>
                      <a:pt x="21698" y="47385"/>
                      <a:pt x="26462" y="52047"/>
                    </a:cubicBezTo>
                    <a:cubicBezTo>
                      <a:pt x="39474" y="64648"/>
                      <a:pt x="53202" y="76533"/>
                      <a:pt x="66368" y="88930"/>
                    </a:cubicBezTo>
                    <a:cubicBezTo>
                      <a:pt x="74462" y="96511"/>
                      <a:pt x="79431" y="108140"/>
                      <a:pt x="71798" y="119103"/>
                    </a:cubicBezTo>
                    <a:cubicBezTo>
                      <a:pt x="64011" y="130270"/>
                      <a:pt x="54995" y="132114"/>
                      <a:pt x="41881" y="126889"/>
                    </a:cubicBezTo>
                    <a:cubicBezTo>
                      <a:pt x="35171" y="124225"/>
                      <a:pt x="13041" y="104657"/>
                      <a:pt x="6432" y="101634"/>
                    </a:cubicBezTo>
                    <a:cubicBezTo>
                      <a:pt x="6381" y="101634"/>
                      <a:pt x="6330" y="101583"/>
                      <a:pt x="6279" y="101583"/>
                    </a:cubicBezTo>
                    <a:cubicBezTo>
                      <a:pt x="3973" y="100558"/>
                      <a:pt x="1361" y="100763"/>
                      <a:pt x="234" y="103273"/>
                    </a:cubicBezTo>
                    <a:cubicBezTo>
                      <a:pt x="-330" y="104503"/>
                      <a:pt x="183" y="107372"/>
                      <a:pt x="1156" y="108038"/>
                    </a:cubicBezTo>
                    <a:cubicBezTo>
                      <a:pt x="2795" y="109164"/>
                      <a:pt x="4691" y="110599"/>
                      <a:pt x="6842" y="112238"/>
                    </a:cubicBezTo>
                    <a:cubicBezTo>
                      <a:pt x="20417" y="122535"/>
                      <a:pt x="43060" y="140567"/>
                      <a:pt x="56737" y="138313"/>
                    </a:cubicBezTo>
                    <a:cubicBezTo>
                      <a:pt x="68929" y="136315"/>
                      <a:pt x="76767" y="133344"/>
                      <a:pt x="81531" y="120178"/>
                    </a:cubicBezTo>
                    <a:cubicBezTo>
                      <a:pt x="87268" y="104400"/>
                      <a:pt x="81685" y="90518"/>
                      <a:pt x="71951" y="81143"/>
                    </a:cubicBezTo>
                    <a:cubicBezTo>
                      <a:pt x="54329" y="64239"/>
                      <a:pt x="24106" y="39496"/>
                      <a:pt x="6074" y="9272"/>
                    </a:cubicBezTo>
                    <a:cubicBezTo>
                      <a:pt x="4281" y="6250"/>
                      <a:pt x="2539" y="3125"/>
                      <a:pt x="1002" y="0"/>
                    </a:cubicBezTo>
                    <a:cubicBezTo>
                      <a:pt x="80" y="5942"/>
                      <a:pt x="2385" y="13729"/>
                      <a:pt x="6022" y="21566"/>
                    </a:cubicBezTo>
                    <a:close/>
                  </a:path>
                </a:pathLst>
              </a:custGeom>
              <a:solidFill>
                <a:srgbClr val="000000"/>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FD1C45CE-1A40-0044-BF08-6565B3E841B4}"/>
                  </a:ext>
                </a:extLst>
              </p:cNvPr>
              <p:cNvSpPr/>
              <p:nvPr/>
            </p:nvSpPr>
            <p:spPr>
              <a:xfrm>
                <a:off x="1491096" y="2680582"/>
                <a:ext cx="37462" cy="10879"/>
              </a:xfrm>
              <a:custGeom>
                <a:avLst/>
                <a:gdLst>
                  <a:gd name="connsiteX0" fmla="*/ 9493 w 37462"/>
                  <a:gd name="connsiteY0" fmla="*/ 403 h 10879"/>
                  <a:gd name="connsiteX1" fmla="*/ 16 w 37462"/>
                  <a:gd name="connsiteY1" fmla="*/ 5987 h 10879"/>
                  <a:gd name="connsiteX2" fmla="*/ 11081 w 37462"/>
                  <a:gd name="connsiteY2" fmla="*/ 9163 h 10879"/>
                  <a:gd name="connsiteX3" fmla="*/ 37463 w 37462"/>
                  <a:gd name="connsiteY3" fmla="*/ 2913 h 10879"/>
                  <a:gd name="connsiteX4" fmla="*/ 9493 w 37462"/>
                  <a:gd name="connsiteY4" fmla="*/ 403 h 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2" h="10879">
                    <a:moveTo>
                      <a:pt x="9493" y="403"/>
                    </a:moveTo>
                    <a:cubicBezTo>
                      <a:pt x="5446" y="352"/>
                      <a:pt x="-343" y="761"/>
                      <a:pt x="16" y="5987"/>
                    </a:cubicBezTo>
                    <a:cubicBezTo>
                      <a:pt x="631" y="14234"/>
                      <a:pt x="7239" y="9675"/>
                      <a:pt x="11081" y="9163"/>
                    </a:cubicBezTo>
                    <a:cubicBezTo>
                      <a:pt x="18919" y="8087"/>
                      <a:pt x="27422" y="9060"/>
                      <a:pt x="37463" y="2913"/>
                    </a:cubicBezTo>
                    <a:cubicBezTo>
                      <a:pt x="26039" y="-1544"/>
                      <a:pt x="17689" y="454"/>
                      <a:pt x="9493" y="403"/>
                    </a:cubicBezTo>
                    <a:close/>
                  </a:path>
                </a:pathLst>
              </a:custGeom>
              <a:solidFill>
                <a:srgbClr val="000000"/>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D68E1073-D3EA-C64B-9035-2FACF8B4B2CC}"/>
                  </a:ext>
                </a:extLst>
              </p:cNvPr>
              <p:cNvSpPr/>
              <p:nvPr/>
            </p:nvSpPr>
            <p:spPr>
              <a:xfrm>
                <a:off x="1724502" y="2674785"/>
                <a:ext cx="44874" cy="9742"/>
              </a:xfrm>
              <a:custGeom>
                <a:avLst/>
                <a:gdLst>
                  <a:gd name="connsiteX0" fmla="*/ 0 w 44874"/>
                  <a:gd name="connsiteY0" fmla="*/ 3535 h 9742"/>
                  <a:gd name="connsiteX1" fmla="*/ 44875 w 44874"/>
                  <a:gd name="connsiteY1" fmla="*/ 6046 h 9742"/>
                  <a:gd name="connsiteX2" fmla="*/ 0 w 44874"/>
                  <a:gd name="connsiteY2" fmla="*/ 3535 h 9742"/>
                </a:gdLst>
                <a:ahLst/>
                <a:cxnLst>
                  <a:cxn ang="0">
                    <a:pos x="connsiteX0" y="connsiteY0"/>
                  </a:cxn>
                  <a:cxn ang="0">
                    <a:pos x="connsiteX1" y="connsiteY1"/>
                  </a:cxn>
                  <a:cxn ang="0">
                    <a:pos x="connsiteX2" y="connsiteY2"/>
                  </a:cxn>
                </a:cxnLst>
                <a:rect l="l" t="t" r="r" b="b"/>
                <a:pathLst>
                  <a:path w="44874" h="9742">
                    <a:moveTo>
                      <a:pt x="0" y="3535"/>
                    </a:moveTo>
                    <a:cubicBezTo>
                      <a:pt x="9579" y="11219"/>
                      <a:pt x="33656" y="11424"/>
                      <a:pt x="44875" y="6046"/>
                    </a:cubicBezTo>
                    <a:cubicBezTo>
                      <a:pt x="34681" y="-153"/>
                      <a:pt x="10809" y="-2561"/>
                      <a:pt x="0" y="3535"/>
                    </a:cubicBezTo>
                    <a:close/>
                  </a:path>
                </a:pathLst>
              </a:custGeom>
              <a:solidFill>
                <a:srgbClr val="000000"/>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4ADA1DD8-06F3-3142-ADD3-CE720C6D9CC9}"/>
                  </a:ext>
                </a:extLst>
              </p:cNvPr>
              <p:cNvSpPr/>
              <p:nvPr/>
            </p:nvSpPr>
            <p:spPr>
              <a:xfrm>
                <a:off x="1534022" y="2055395"/>
                <a:ext cx="276239" cy="431633"/>
              </a:xfrm>
              <a:custGeom>
                <a:avLst/>
                <a:gdLst>
                  <a:gd name="connsiteX0" fmla="*/ 276233 w 276239"/>
                  <a:gd name="connsiteY0" fmla="*/ 81458 h 431633"/>
                  <a:gd name="connsiteX1" fmla="*/ 195858 w 276239"/>
                  <a:gd name="connsiteY1" fmla="*/ 7 h 431633"/>
                  <a:gd name="connsiteX2" fmla="*/ 112717 w 276239"/>
                  <a:gd name="connsiteY2" fmla="*/ 80894 h 431633"/>
                  <a:gd name="connsiteX3" fmla="*/ 130595 w 276239"/>
                  <a:gd name="connsiteY3" fmla="*/ 133863 h 431633"/>
                  <a:gd name="connsiteX4" fmla="*/ 112871 w 276239"/>
                  <a:gd name="connsiteY4" fmla="*/ 134375 h 431633"/>
                  <a:gd name="connsiteX5" fmla="*/ 102933 w 276239"/>
                  <a:gd name="connsiteY5" fmla="*/ 137500 h 431633"/>
                  <a:gd name="connsiteX6" fmla="*/ 85311 w 276239"/>
                  <a:gd name="connsiteY6" fmla="*/ 148667 h 431633"/>
                  <a:gd name="connsiteX7" fmla="*/ 82903 w 276239"/>
                  <a:gd name="connsiteY7" fmla="*/ 150716 h 431633"/>
                  <a:gd name="connsiteX8" fmla="*/ 69482 w 276239"/>
                  <a:gd name="connsiteY8" fmla="*/ 168390 h 431633"/>
                  <a:gd name="connsiteX9" fmla="*/ 25017 w 276239"/>
                  <a:gd name="connsiteY9" fmla="*/ 245384 h 431633"/>
                  <a:gd name="connsiteX10" fmla="*/ 1247 w 276239"/>
                  <a:gd name="connsiteY10" fmla="*/ 301682 h 431633"/>
                  <a:gd name="connsiteX11" fmla="*/ 2477 w 276239"/>
                  <a:gd name="connsiteY11" fmla="*/ 398347 h 431633"/>
                  <a:gd name="connsiteX12" fmla="*/ 11954 w 276239"/>
                  <a:gd name="connsiteY12" fmla="*/ 420272 h 431633"/>
                  <a:gd name="connsiteX13" fmla="*/ 20355 w 276239"/>
                  <a:gd name="connsiteY13" fmla="*/ 426727 h 431633"/>
                  <a:gd name="connsiteX14" fmla="*/ 33315 w 276239"/>
                  <a:gd name="connsiteY14" fmla="*/ 431081 h 431633"/>
                  <a:gd name="connsiteX15" fmla="*/ 70609 w 276239"/>
                  <a:gd name="connsiteY15" fmla="*/ 412025 h 431633"/>
                  <a:gd name="connsiteX16" fmla="*/ 80854 w 276239"/>
                  <a:gd name="connsiteY16" fmla="*/ 355522 h 431633"/>
                  <a:gd name="connsiteX17" fmla="*/ 124602 w 276239"/>
                  <a:gd name="connsiteY17" fmla="*/ 258190 h 431633"/>
                  <a:gd name="connsiteX18" fmla="*/ 153801 w 276239"/>
                  <a:gd name="connsiteY18" fmla="*/ 218336 h 431633"/>
                  <a:gd name="connsiteX19" fmla="*/ 146015 w 276239"/>
                  <a:gd name="connsiteY19" fmla="*/ 219821 h 431633"/>
                  <a:gd name="connsiteX20" fmla="*/ 73580 w 276239"/>
                  <a:gd name="connsiteY20" fmla="*/ 338309 h 431633"/>
                  <a:gd name="connsiteX21" fmla="*/ 65383 w 276239"/>
                  <a:gd name="connsiteY21" fmla="*/ 402650 h 431633"/>
                  <a:gd name="connsiteX22" fmla="*/ 37772 w 276239"/>
                  <a:gd name="connsiteY22" fmla="*/ 420631 h 431633"/>
                  <a:gd name="connsiteX23" fmla="*/ 11851 w 276239"/>
                  <a:gd name="connsiteY23" fmla="*/ 395273 h 431633"/>
                  <a:gd name="connsiteX24" fmla="*/ 10315 w 276239"/>
                  <a:gd name="connsiteY24" fmla="*/ 313054 h 431633"/>
                  <a:gd name="connsiteX25" fmla="*/ 18152 w 276239"/>
                  <a:gd name="connsiteY25" fmla="*/ 276274 h 431633"/>
                  <a:gd name="connsiteX26" fmla="*/ 93712 w 276239"/>
                  <a:gd name="connsiteY26" fmla="*/ 153175 h 431633"/>
                  <a:gd name="connsiteX27" fmla="*/ 137767 w 276239"/>
                  <a:gd name="connsiteY27" fmla="*/ 140983 h 431633"/>
                  <a:gd name="connsiteX28" fmla="*/ 167581 w 276239"/>
                  <a:gd name="connsiteY28" fmla="*/ 156659 h 431633"/>
                  <a:gd name="connsiteX29" fmla="*/ 174497 w 276239"/>
                  <a:gd name="connsiteY29" fmla="*/ 158503 h 431633"/>
                  <a:gd name="connsiteX30" fmla="*/ 199239 w 276239"/>
                  <a:gd name="connsiteY30" fmla="*/ 161781 h 431633"/>
                  <a:gd name="connsiteX31" fmla="*/ 276233 w 276239"/>
                  <a:gd name="connsiteY31" fmla="*/ 81458 h 431633"/>
                  <a:gd name="connsiteX32" fmla="*/ 121118 w 276239"/>
                  <a:gd name="connsiteY32" fmla="*/ 80843 h 431633"/>
                  <a:gd name="connsiteX33" fmla="*/ 193656 w 276239"/>
                  <a:gd name="connsiteY33" fmla="*/ 7845 h 431633"/>
                  <a:gd name="connsiteX34" fmla="*/ 268959 w 276239"/>
                  <a:gd name="connsiteY34" fmla="*/ 79511 h 431633"/>
                  <a:gd name="connsiteX35" fmla="*/ 197139 w 276239"/>
                  <a:gd name="connsiteY35" fmla="*/ 152663 h 431633"/>
                  <a:gd name="connsiteX36" fmla="*/ 121118 w 276239"/>
                  <a:gd name="connsiteY36" fmla="*/ 80843 h 43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6239" h="431633">
                    <a:moveTo>
                      <a:pt x="276233" y="81458"/>
                    </a:moveTo>
                    <a:cubicBezTo>
                      <a:pt x="276797" y="34278"/>
                      <a:pt x="237608" y="-557"/>
                      <a:pt x="195858" y="7"/>
                    </a:cubicBezTo>
                    <a:cubicBezTo>
                      <a:pt x="149652" y="673"/>
                      <a:pt x="112820" y="35456"/>
                      <a:pt x="112717" y="80894"/>
                    </a:cubicBezTo>
                    <a:cubicBezTo>
                      <a:pt x="113024" y="103946"/>
                      <a:pt x="119684" y="121261"/>
                      <a:pt x="130595" y="133863"/>
                    </a:cubicBezTo>
                    <a:cubicBezTo>
                      <a:pt x="124653" y="133555"/>
                      <a:pt x="118659" y="133453"/>
                      <a:pt x="112871" y="134375"/>
                    </a:cubicBezTo>
                    <a:cubicBezTo>
                      <a:pt x="109439" y="134939"/>
                      <a:pt x="106006" y="135809"/>
                      <a:pt x="102933" y="137500"/>
                    </a:cubicBezTo>
                    <a:cubicBezTo>
                      <a:pt x="100679" y="138729"/>
                      <a:pt x="88538" y="146157"/>
                      <a:pt x="85311" y="148667"/>
                    </a:cubicBezTo>
                    <a:cubicBezTo>
                      <a:pt x="84081" y="148872"/>
                      <a:pt x="83262" y="149743"/>
                      <a:pt x="82903" y="150716"/>
                    </a:cubicBezTo>
                    <a:cubicBezTo>
                      <a:pt x="77371" y="155788"/>
                      <a:pt x="73375" y="162191"/>
                      <a:pt x="69482" y="168390"/>
                    </a:cubicBezTo>
                    <a:cubicBezTo>
                      <a:pt x="53806" y="193542"/>
                      <a:pt x="38592" y="219104"/>
                      <a:pt x="25017" y="245384"/>
                    </a:cubicBezTo>
                    <a:cubicBezTo>
                      <a:pt x="15693" y="263416"/>
                      <a:pt x="2426" y="279962"/>
                      <a:pt x="1247" y="301682"/>
                    </a:cubicBezTo>
                    <a:cubicBezTo>
                      <a:pt x="-648" y="336209"/>
                      <a:pt x="-494" y="363872"/>
                      <a:pt x="2477" y="398347"/>
                    </a:cubicBezTo>
                    <a:cubicBezTo>
                      <a:pt x="3194" y="407004"/>
                      <a:pt x="6524" y="414535"/>
                      <a:pt x="11954" y="420272"/>
                    </a:cubicBezTo>
                    <a:cubicBezTo>
                      <a:pt x="14362" y="422782"/>
                      <a:pt x="17179" y="424985"/>
                      <a:pt x="20355" y="426727"/>
                    </a:cubicBezTo>
                    <a:cubicBezTo>
                      <a:pt x="24146" y="428827"/>
                      <a:pt x="28500" y="430313"/>
                      <a:pt x="33315" y="431081"/>
                    </a:cubicBezTo>
                    <a:cubicBezTo>
                      <a:pt x="50015" y="433745"/>
                      <a:pt x="62720" y="426676"/>
                      <a:pt x="70609" y="412025"/>
                    </a:cubicBezTo>
                    <a:cubicBezTo>
                      <a:pt x="78139" y="398040"/>
                      <a:pt x="79778" y="371402"/>
                      <a:pt x="80854" y="355522"/>
                    </a:cubicBezTo>
                    <a:cubicBezTo>
                      <a:pt x="83774" y="313106"/>
                      <a:pt x="94583" y="291078"/>
                      <a:pt x="124602" y="258190"/>
                    </a:cubicBezTo>
                    <a:cubicBezTo>
                      <a:pt x="135103" y="246664"/>
                      <a:pt x="143197" y="232935"/>
                      <a:pt x="153801" y="218336"/>
                    </a:cubicBezTo>
                    <a:cubicBezTo>
                      <a:pt x="149242" y="219156"/>
                      <a:pt x="146988" y="218848"/>
                      <a:pt x="146015" y="219821"/>
                    </a:cubicBezTo>
                    <a:cubicBezTo>
                      <a:pt x="113588" y="253682"/>
                      <a:pt x="79112" y="288824"/>
                      <a:pt x="73580" y="338309"/>
                    </a:cubicBezTo>
                    <a:cubicBezTo>
                      <a:pt x="70916" y="362232"/>
                      <a:pt x="74195" y="379752"/>
                      <a:pt x="65383" y="402650"/>
                    </a:cubicBezTo>
                    <a:cubicBezTo>
                      <a:pt x="60466" y="415406"/>
                      <a:pt x="51962" y="423346"/>
                      <a:pt x="37772" y="420631"/>
                    </a:cubicBezTo>
                    <a:cubicBezTo>
                      <a:pt x="24146" y="418018"/>
                      <a:pt x="13286" y="412383"/>
                      <a:pt x="11851" y="395273"/>
                    </a:cubicBezTo>
                    <a:cubicBezTo>
                      <a:pt x="9444" y="365613"/>
                      <a:pt x="10622" y="342715"/>
                      <a:pt x="10315" y="313054"/>
                    </a:cubicBezTo>
                    <a:cubicBezTo>
                      <a:pt x="10161" y="300043"/>
                      <a:pt x="12159" y="288004"/>
                      <a:pt x="18152" y="276274"/>
                    </a:cubicBezTo>
                    <a:cubicBezTo>
                      <a:pt x="40077" y="233755"/>
                      <a:pt x="61644" y="191083"/>
                      <a:pt x="93712" y="153175"/>
                    </a:cubicBezTo>
                    <a:cubicBezTo>
                      <a:pt x="98066" y="150563"/>
                      <a:pt x="115996" y="137756"/>
                      <a:pt x="137767" y="140983"/>
                    </a:cubicBezTo>
                    <a:cubicBezTo>
                      <a:pt x="146168" y="148155"/>
                      <a:pt x="156362" y="153278"/>
                      <a:pt x="167581" y="156659"/>
                    </a:cubicBezTo>
                    <a:cubicBezTo>
                      <a:pt x="169835" y="157325"/>
                      <a:pt x="172140" y="157939"/>
                      <a:pt x="174497" y="158503"/>
                    </a:cubicBezTo>
                    <a:cubicBezTo>
                      <a:pt x="182386" y="160347"/>
                      <a:pt x="190684" y="161423"/>
                      <a:pt x="199239" y="161781"/>
                    </a:cubicBezTo>
                    <a:cubicBezTo>
                      <a:pt x="240733" y="163625"/>
                      <a:pt x="275721" y="124744"/>
                      <a:pt x="276233" y="81458"/>
                    </a:cubicBezTo>
                    <a:close/>
                    <a:moveTo>
                      <a:pt x="121118" y="80843"/>
                    </a:moveTo>
                    <a:cubicBezTo>
                      <a:pt x="122348" y="43908"/>
                      <a:pt x="152162" y="8357"/>
                      <a:pt x="193656" y="7845"/>
                    </a:cubicBezTo>
                    <a:cubicBezTo>
                      <a:pt x="231820" y="7383"/>
                      <a:pt x="269881" y="38529"/>
                      <a:pt x="268959" y="79511"/>
                    </a:cubicBezTo>
                    <a:cubicBezTo>
                      <a:pt x="268037" y="123156"/>
                      <a:pt x="239145" y="152919"/>
                      <a:pt x="197139" y="152663"/>
                    </a:cubicBezTo>
                    <a:cubicBezTo>
                      <a:pt x="154416" y="152407"/>
                      <a:pt x="120606" y="125718"/>
                      <a:pt x="121118" y="80843"/>
                    </a:cubicBezTo>
                    <a:close/>
                  </a:path>
                </a:pathLst>
              </a:custGeom>
              <a:solidFill>
                <a:srgbClr val="000000"/>
              </a:solidFill>
              <a:ln w="5123" cap="flat">
                <a:noFill/>
                <a:prstDash val="solid"/>
                <a:miter/>
              </a:ln>
            </p:spPr>
            <p:txBody>
              <a:bodyPr rtlCol="0" anchor="ctr"/>
              <a:lstStyle/>
              <a:p>
                <a:endParaRPr lang="en-US"/>
              </a:p>
            </p:txBody>
          </p:sp>
        </p:grpSp>
        <p:grpSp>
          <p:nvGrpSpPr>
            <p:cNvPr id="13" name="Graphic 472">
              <a:extLst>
                <a:ext uri="{FF2B5EF4-FFF2-40B4-BE49-F238E27FC236}">
                  <a16:creationId xmlns:a16="http://schemas.microsoft.com/office/drawing/2014/main" id="{7B599B2A-18BC-5A43-A1CF-A899A1E793A5}"/>
                </a:ext>
              </a:extLst>
            </p:cNvPr>
            <p:cNvGrpSpPr/>
            <p:nvPr/>
          </p:nvGrpSpPr>
          <p:grpSpPr>
            <a:xfrm>
              <a:off x="1952684" y="1794678"/>
              <a:ext cx="385793" cy="681863"/>
              <a:chOff x="1952684" y="1794678"/>
              <a:chExt cx="385793" cy="681863"/>
            </a:xfrm>
          </p:grpSpPr>
          <p:sp>
            <p:nvSpPr>
              <p:cNvPr id="24" name="Graphic 472">
                <a:extLst>
                  <a:ext uri="{FF2B5EF4-FFF2-40B4-BE49-F238E27FC236}">
                    <a16:creationId xmlns:a16="http://schemas.microsoft.com/office/drawing/2014/main" id="{F4BE40FE-80A0-1A47-971C-5D8F4EB6F3CB}"/>
                  </a:ext>
                </a:extLst>
              </p:cNvPr>
              <p:cNvSpPr/>
              <p:nvPr/>
            </p:nvSpPr>
            <p:spPr>
              <a:xfrm>
                <a:off x="2156396" y="2006787"/>
                <a:ext cx="173761" cy="99841"/>
              </a:xfrm>
              <a:custGeom>
                <a:avLst/>
                <a:gdLst>
                  <a:gd name="connsiteX0" fmla="*/ 152195 w 173761"/>
                  <a:gd name="connsiteY0" fmla="*/ 51944 h 99841"/>
                  <a:gd name="connsiteX1" fmla="*/ 48409 w 173761"/>
                  <a:gd name="connsiteY1" fmla="*/ 93694 h 99841"/>
                  <a:gd name="connsiteX2" fmla="*/ 19364 w 173761"/>
                  <a:gd name="connsiteY2" fmla="*/ 99841 h 99841"/>
                  <a:gd name="connsiteX3" fmla="*/ 17776 w 173761"/>
                  <a:gd name="connsiteY3" fmla="*/ 84781 h 99841"/>
                  <a:gd name="connsiteX4" fmla="*/ 0 w 173761"/>
                  <a:gd name="connsiteY4" fmla="*/ 17674 h 99841"/>
                  <a:gd name="connsiteX5" fmla="*/ 44619 w 173761"/>
                  <a:gd name="connsiteY5" fmla="*/ 34937 h 99841"/>
                  <a:gd name="connsiteX6" fmla="*/ 85959 w 173761"/>
                  <a:gd name="connsiteY6" fmla="*/ 31505 h 99841"/>
                  <a:gd name="connsiteX7" fmla="*/ 115926 w 173761"/>
                  <a:gd name="connsiteY7" fmla="*/ 14446 h 99841"/>
                  <a:gd name="connsiteX8" fmla="*/ 147277 w 173761"/>
                  <a:gd name="connsiteY8" fmla="*/ 359 h 99841"/>
                  <a:gd name="connsiteX9" fmla="*/ 173301 w 173761"/>
                  <a:gd name="connsiteY9" fmla="*/ 29404 h 99841"/>
                  <a:gd name="connsiteX10" fmla="*/ 152195 w 173761"/>
                  <a:gd name="connsiteY10" fmla="*/ 51944 h 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61" h="99841">
                    <a:moveTo>
                      <a:pt x="152195" y="51944"/>
                    </a:moveTo>
                    <a:cubicBezTo>
                      <a:pt x="119564" y="71718"/>
                      <a:pt x="84780" y="85959"/>
                      <a:pt x="48409" y="93694"/>
                    </a:cubicBezTo>
                    <a:cubicBezTo>
                      <a:pt x="43543" y="95231"/>
                      <a:pt x="24435" y="99329"/>
                      <a:pt x="19364" y="99841"/>
                    </a:cubicBezTo>
                    <a:cubicBezTo>
                      <a:pt x="19364" y="99841"/>
                      <a:pt x="19620" y="94463"/>
                      <a:pt x="17776" y="84781"/>
                    </a:cubicBezTo>
                    <a:cubicBezTo>
                      <a:pt x="14139" y="65622"/>
                      <a:pt x="6813" y="35552"/>
                      <a:pt x="0" y="17674"/>
                    </a:cubicBezTo>
                    <a:cubicBezTo>
                      <a:pt x="13780" y="23360"/>
                      <a:pt x="31197" y="29968"/>
                      <a:pt x="44619" y="34937"/>
                    </a:cubicBezTo>
                    <a:cubicBezTo>
                      <a:pt x="58757" y="40162"/>
                      <a:pt x="72640" y="39804"/>
                      <a:pt x="85959" y="31505"/>
                    </a:cubicBezTo>
                    <a:cubicBezTo>
                      <a:pt x="95692" y="25460"/>
                      <a:pt x="105937" y="20132"/>
                      <a:pt x="115926" y="14446"/>
                    </a:cubicBezTo>
                    <a:cubicBezTo>
                      <a:pt x="125916" y="8760"/>
                      <a:pt x="135854" y="2664"/>
                      <a:pt x="147277" y="359"/>
                    </a:cubicBezTo>
                    <a:cubicBezTo>
                      <a:pt x="162287" y="-2715"/>
                      <a:pt x="176528" y="14549"/>
                      <a:pt x="173301" y="29404"/>
                    </a:cubicBezTo>
                    <a:cubicBezTo>
                      <a:pt x="170944" y="40060"/>
                      <a:pt x="161621" y="46258"/>
                      <a:pt x="152195" y="51944"/>
                    </a:cubicBezTo>
                    <a:close/>
                  </a:path>
                </a:pathLst>
              </a:custGeom>
              <a:solidFill>
                <a:srgbClr val="FFFFFF"/>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4BDE901A-BEE7-EC48-A1F2-046707D74277}"/>
                  </a:ext>
                </a:extLst>
              </p:cNvPr>
              <p:cNvSpPr/>
              <p:nvPr/>
            </p:nvSpPr>
            <p:spPr>
              <a:xfrm>
                <a:off x="2001321" y="1871647"/>
                <a:ext cx="131866" cy="131112"/>
              </a:xfrm>
              <a:custGeom>
                <a:avLst/>
                <a:gdLst>
                  <a:gd name="connsiteX0" fmla="*/ 94319 w 131866"/>
                  <a:gd name="connsiteY0" fmla="*/ 125253 h 131112"/>
                  <a:gd name="connsiteX1" fmla="*/ 11 w 131866"/>
                  <a:gd name="connsiteY1" fmla="*/ 65420 h 131112"/>
                  <a:gd name="connsiteX2" fmla="*/ 36740 w 131866"/>
                  <a:gd name="connsiteY2" fmla="*/ 20187 h 131112"/>
                  <a:gd name="connsiteX3" fmla="*/ 64659 w 131866"/>
                  <a:gd name="connsiteY3" fmla="*/ 8200 h 131112"/>
                  <a:gd name="connsiteX4" fmla="*/ 92270 w 131866"/>
                  <a:gd name="connsiteY4" fmla="*/ 3128 h 131112"/>
                  <a:gd name="connsiteX5" fmla="*/ 120291 w 131866"/>
                  <a:gd name="connsiteY5" fmla="*/ 25361 h 131112"/>
                  <a:gd name="connsiteX6" fmla="*/ 94319 w 131866"/>
                  <a:gd name="connsiteY6" fmla="*/ 125253 h 13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866" h="131112">
                    <a:moveTo>
                      <a:pt x="94319" y="125253"/>
                    </a:moveTo>
                    <a:cubicBezTo>
                      <a:pt x="40121" y="147383"/>
                      <a:pt x="-758" y="102304"/>
                      <a:pt x="11" y="65420"/>
                    </a:cubicBezTo>
                    <a:cubicBezTo>
                      <a:pt x="779" y="36477"/>
                      <a:pt x="8207" y="27461"/>
                      <a:pt x="36740" y="20187"/>
                    </a:cubicBezTo>
                    <a:cubicBezTo>
                      <a:pt x="46627" y="17677"/>
                      <a:pt x="57846" y="17318"/>
                      <a:pt x="64659" y="8200"/>
                    </a:cubicBezTo>
                    <a:cubicBezTo>
                      <a:pt x="72548" y="-2404"/>
                      <a:pt x="81923" y="-1124"/>
                      <a:pt x="92270" y="3128"/>
                    </a:cubicBezTo>
                    <a:cubicBezTo>
                      <a:pt x="103796" y="7841"/>
                      <a:pt x="112761" y="15525"/>
                      <a:pt x="120291" y="25361"/>
                    </a:cubicBezTo>
                    <a:cubicBezTo>
                      <a:pt x="140219" y="51487"/>
                      <a:pt x="136172" y="108195"/>
                      <a:pt x="94319" y="125253"/>
                    </a:cubicBezTo>
                    <a:close/>
                  </a:path>
                </a:pathLst>
              </a:custGeom>
              <a:solidFill>
                <a:srgbClr val="FFFFFF"/>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D3065B02-3CED-1442-87BD-2F502E3AB077}"/>
                  </a:ext>
                </a:extLst>
              </p:cNvPr>
              <p:cNvSpPr/>
              <p:nvPr/>
            </p:nvSpPr>
            <p:spPr>
              <a:xfrm>
                <a:off x="1962270" y="1839089"/>
                <a:ext cx="240213" cy="628417"/>
              </a:xfrm>
              <a:custGeom>
                <a:avLst/>
                <a:gdLst>
                  <a:gd name="connsiteX0" fmla="*/ 207854 w 240213"/>
                  <a:gd name="connsiteY0" fmla="*/ 281883 h 628417"/>
                  <a:gd name="connsiteX1" fmla="*/ 220866 w 240213"/>
                  <a:gd name="connsiteY1" fmla="*/ 389869 h 628417"/>
                  <a:gd name="connsiteX2" fmla="*/ 235568 w 240213"/>
                  <a:gd name="connsiteY2" fmla="*/ 532638 h 628417"/>
                  <a:gd name="connsiteX3" fmla="*/ 240127 w 240213"/>
                  <a:gd name="connsiteY3" fmla="*/ 594725 h 628417"/>
                  <a:gd name="connsiteX4" fmla="*/ 207547 w 240213"/>
                  <a:gd name="connsiteY4" fmla="*/ 624027 h 628417"/>
                  <a:gd name="connsiteX5" fmla="*/ 189003 w 240213"/>
                  <a:gd name="connsiteY5" fmla="*/ 609120 h 628417"/>
                  <a:gd name="connsiteX6" fmla="*/ 184239 w 240213"/>
                  <a:gd name="connsiteY6" fmla="*/ 581867 h 628417"/>
                  <a:gd name="connsiteX7" fmla="*/ 166566 w 240213"/>
                  <a:gd name="connsiteY7" fmla="*/ 421988 h 628417"/>
                  <a:gd name="connsiteX8" fmla="*/ 165746 w 240213"/>
                  <a:gd name="connsiteY8" fmla="*/ 418658 h 628417"/>
                  <a:gd name="connsiteX9" fmla="*/ 152786 w 240213"/>
                  <a:gd name="connsiteY9" fmla="*/ 404161 h 628417"/>
                  <a:gd name="connsiteX10" fmla="*/ 138852 w 240213"/>
                  <a:gd name="connsiteY10" fmla="*/ 417173 h 628417"/>
                  <a:gd name="connsiteX11" fmla="*/ 119181 w 240213"/>
                  <a:gd name="connsiteY11" fmla="*/ 605688 h 628417"/>
                  <a:gd name="connsiteX12" fmla="*/ 93618 w 240213"/>
                  <a:gd name="connsiteY12" fmla="*/ 628381 h 628417"/>
                  <a:gd name="connsiteX13" fmla="*/ 66315 w 240213"/>
                  <a:gd name="connsiteY13" fmla="*/ 605586 h 628417"/>
                  <a:gd name="connsiteX14" fmla="*/ 65956 w 240213"/>
                  <a:gd name="connsiteY14" fmla="*/ 529616 h 628417"/>
                  <a:gd name="connsiteX15" fmla="*/ 62831 w 240213"/>
                  <a:gd name="connsiteY15" fmla="*/ 281985 h 628417"/>
                  <a:gd name="connsiteX16" fmla="*/ 43980 w 240213"/>
                  <a:gd name="connsiteY16" fmla="*/ 222460 h 628417"/>
                  <a:gd name="connsiteX17" fmla="*/ 8940 w 240213"/>
                  <a:gd name="connsiteY17" fmla="*/ 153047 h 628417"/>
                  <a:gd name="connsiteX18" fmla="*/ 3306 w 240213"/>
                  <a:gd name="connsiteY18" fmla="*/ 98029 h 628417"/>
                  <a:gd name="connsiteX19" fmla="*/ 32044 w 240213"/>
                  <a:gd name="connsiteY19" fmla="*/ 31742 h 628417"/>
                  <a:gd name="connsiteX20" fmla="*/ 70874 w 240213"/>
                  <a:gd name="connsiteY20" fmla="*/ 1415 h 628417"/>
                  <a:gd name="connsiteX21" fmla="*/ 93465 w 240213"/>
                  <a:gd name="connsiteY21" fmla="*/ 5001 h 628417"/>
                  <a:gd name="connsiteX22" fmla="*/ 101968 w 240213"/>
                  <a:gd name="connsiteY22" fmla="*/ 23904 h 628417"/>
                  <a:gd name="connsiteX23" fmla="*/ 86652 w 240213"/>
                  <a:gd name="connsiteY23" fmla="*/ 40911 h 628417"/>
                  <a:gd name="connsiteX24" fmla="*/ 63395 w 240213"/>
                  <a:gd name="connsiteY24" fmla="*/ 47315 h 628417"/>
                  <a:gd name="connsiteX25" fmla="*/ 33427 w 240213"/>
                  <a:gd name="connsiteY25" fmla="*/ 76668 h 628417"/>
                  <a:gd name="connsiteX26" fmla="*/ 122306 w 240213"/>
                  <a:gd name="connsiteY26" fmla="*/ 170464 h 628417"/>
                  <a:gd name="connsiteX27" fmla="*/ 149405 w 240213"/>
                  <a:gd name="connsiteY27" fmla="*/ 158733 h 628417"/>
                  <a:gd name="connsiteX28" fmla="*/ 181421 w 240213"/>
                  <a:gd name="connsiteY28" fmla="*/ 181939 h 628417"/>
                  <a:gd name="connsiteX29" fmla="*/ 198326 w 240213"/>
                  <a:gd name="connsiteY29" fmla="*/ 227480 h 628417"/>
                  <a:gd name="connsiteX30" fmla="*/ 207854 w 240213"/>
                  <a:gd name="connsiteY30" fmla="*/ 281883 h 62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213" h="628417">
                    <a:moveTo>
                      <a:pt x="207854" y="281883"/>
                    </a:moveTo>
                    <a:cubicBezTo>
                      <a:pt x="210365" y="318151"/>
                      <a:pt x="216409" y="353908"/>
                      <a:pt x="220866" y="389869"/>
                    </a:cubicBezTo>
                    <a:cubicBezTo>
                      <a:pt x="226706" y="437356"/>
                      <a:pt x="231521" y="484997"/>
                      <a:pt x="235568" y="532638"/>
                    </a:cubicBezTo>
                    <a:cubicBezTo>
                      <a:pt x="237105" y="550414"/>
                      <a:pt x="239052" y="576898"/>
                      <a:pt x="240127" y="594725"/>
                    </a:cubicBezTo>
                    <a:cubicBezTo>
                      <a:pt x="241203" y="612962"/>
                      <a:pt x="232290" y="626691"/>
                      <a:pt x="207547" y="624027"/>
                    </a:cubicBezTo>
                    <a:cubicBezTo>
                      <a:pt x="199607" y="623156"/>
                      <a:pt x="190540" y="616087"/>
                      <a:pt x="189003" y="609120"/>
                    </a:cubicBezTo>
                    <a:cubicBezTo>
                      <a:pt x="187005" y="600155"/>
                      <a:pt x="185315" y="591037"/>
                      <a:pt x="184239" y="581867"/>
                    </a:cubicBezTo>
                    <a:cubicBezTo>
                      <a:pt x="180089" y="546418"/>
                      <a:pt x="168871" y="437356"/>
                      <a:pt x="166566" y="421988"/>
                    </a:cubicBezTo>
                    <a:cubicBezTo>
                      <a:pt x="166412" y="420861"/>
                      <a:pt x="166105" y="419734"/>
                      <a:pt x="165746" y="418658"/>
                    </a:cubicBezTo>
                    <a:cubicBezTo>
                      <a:pt x="163492" y="411948"/>
                      <a:pt x="160879" y="404879"/>
                      <a:pt x="152786" y="404161"/>
                    </a:cubicBezTo>
                    <a:cubicBezTo>
                      <a:pt x="144128" y="403393"/>
                      <a:pt x="141208" y="410667"/>
                      <a:pt x="138852" y="417173"/>
                    </a:cubicBezTo>
                    <a:cubicBezTo>
                      <a:pt x="136752" y="423115"/>
                      <a:pt x="120461" y="589603"/>
                      <a:pt x="119181" y="605688"/>
                    </a:cubicBezTo>
                    <a:cubicBezTo>
                      <a:pt x="117951" y="621363"/>
                      <a:pt x="108269" y="627869"/>
                      <a:pt x="93618" y="628381"/>
                    </a:cubicBezTo>
                    <a:cubicBezTo>
                      <a:pt x="76304" y="628996"/>
                      <a:pt x="68108" y="621671"/>
                      <a:pt x="66315" y="605586"/>
                    </a:cubicBezTo>
                    <a:cubicBezTo>
                      <a:pt x="63446" y="580279"/>
                      <a:pt x="65239" y="554973"/>
                      <a:pt x="65956" y="529616"/>
                    </a:cubicBezTo>
                    <a:cubicBezTo>
                      <a:pt x="68415" y="445553"/>
                      <a:pt x="69593" y="365844"/>
                      <a:pt x="62831" y="281985"/>
                    </a:cubicBezTo>
                    <a:cubicBezTo>
                      <a:pt x="61294" y="262724"/>
                      <a:pt x="53457" y="239621"/>
                      <a:pt x="43980" y="222460"/>
                    </a:cubicBezTo>
                    <a:cubicBezTo>
                      <a:pt x="31480" y="199715"/>
                      <a:pt x="20876" y="176048"/>
                      <a:pt x="8940" y="153047"/>
                    </a:cubicBezTo>
                    <a:cubicBezTo>
                      <a:pt x="-280" y="135323"/>
                      <a:pt x="-2739" y="117496"/>
                      <a:pt x="3306" y="98029"/>
                    </a:cubicBezTo>
                    <a:cubicBezTo>
                      <a:pt x="10528" y="74824"/>
                      <a:pt x="18622" y="52130"/>
                      <a:pt x="32044" y="31742"/>
                    </a:cubicBezTo>
                    <a:cubicBezTo>
                      <a:pt x="41521" y="17347"/>
                      <a:pt x="54686" y="7460"/>
                      <a:pt x="70874" y="1415"/>
                    </a:cubicBezTo>
                    <a:cubicBezTo>
                      <a:pt x="78712" y="-1504"/>
                      <a:pt x="87164" y="288"/>
                      <a:pt x="93465" y="5001"/>
                    </a:cubicBezTo>
                    <a:cubicBezTo>
                      <a:pt x="99612" y="9663"/>
                      <a:pt x="103352" y="15708"/>
                      <a:pt x="101968" y="23904"/>
                    </a:cubicBezTo>
                    <a:cubicBezTo>
                      <a:pt x="100534" y="32305"/>
                      <a:pt x="95104" y="38350"/>
                      <a:pt x="86652" y="40911"/>
                    </a:cubicBezTo>
                    <a:cubicBezTo>
                      <a:pt x="78968" y="43268"/>
                      <a:pt x="71284" y="46444"/>
                      <a:pt x="63395" y="47315"/>
                    </a:cubicBezTo>
                    <a:cubicBezTo>
                      <a:pt x="45260" y="49261"/>
                      <a:pt x="36962" y="61914"/>
                      <a:pt x="33427" y="76668"/>
                    </a:cubicBezTo>
                    <a:cubicBezTo>
                      <a:pt x="19903" y="133427"/>
                      <a:pt x="67800" y="184347"/>
                      <a:pt x="122306" y="170464"/>
                    </a:cubicBezTo>
                    <a:cubicBezTo>
                      <a:pt x="132807" y="167801"/>
                      <a:pt x="141823" y="163907"/>
                      <a:pt x="149405" y="158733"/>
                    </a:cubicBezTo>
                    <a:cubicBezTo>
                      <a:pt x="164158" y="163344"/>
                      <a:pt x="178348" y="176253"/>
                      <a:pt x="181421" y="181939"/>
                    </a:cubicBezTo>
                    <a:cubicBezTo>
                      <a:pt x="189413" y="196641"/>
                      <a:pt x="194433" y="211343"/>
                      <a:pt x="198326" y="227480"/>
                    </a:cubicBezTo>
                    <a:cubicBezTo>
                      <a:pt x="202578" y="245409"/>
                      <a:pt x="206574" y="263595"/>
                      <a:pt x="207854" y="281883"/>
                    </a:cubicBezTo>
                    <a:close/>
                  </a:path>
                </a:pathLst>
              </a:custGeom>
              <a:solidFill>
                <a:srgbClr val="FFFFFF"/>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A6793086-0A95-674A-8383-DB2C248CFC84}"/>
                  </a:ext>
                </a:extLst>
              </p:cNvPr>
              <p:cNvSpPr/>
              <p:nvPr/>
            </p:nvSpPr>
            <p:spPr>
              <a:xfrm>
                <a:off x="1952684" y="1830593"/>
                <a:ext cx="385793" cy="645948"/>
              </a:xfrm>
              <a:custGeom>
                <a:avLst/>
                <a:gdLst>
                  <a:gd name="connsiteX0" fmla="*/ 384338 w 385793"/>
                  <a:gd name="connsiteY0" fmla="*/ 210670 h 645948"/>
                  <a:gd name="connsiteX1" fmla="*/ 348582 w 385793"/>
                  <a:gd name="connsiteY1" fmla="*/ 167230 h 645948"/>
                  <a:gd name="connsiteX2" fmla="*/ 327886 w 385793"/>
                  <a:gd name="connsiteY2" fmla="*/ 175785 h 645948"/>
                  <a:gd name="connsiteX3" fmla="*/ 289056 w 385793"/>
                  <a:gd name="connsiteY3" fmla="*/ 198324 h 645948"/>
                  <a:gd name="connsiteX4" fmla="*/ 242644 w 385793"/>
                  <a:gd name="connsiteY4" fmla="*/ 200886 h 645948"/>
                  <a:gd name="connsiteX5" fmla="*/ 195618 w 385793"/>
                  <a:gd name="connsiteY5" fmla="*/ 179012 h 645948"/>
                  <a:gd name="connsiteX6" fmla="*/ 165548 w 385793"/>
                  <a:gd name="connsiteY6" fmla="*/ 162107 h 645948"/>
                  <a:gd name="connsiteX7" fmla="*/ 189215 w 385793"/>
                  <a:gd name="connsiteY7" fmla="*/ 114466 h 645948"/>
                  <a:gd name="connsiteX8" fmla="*/ 156020 w 385793"/>
                  <a:gd name="connsiteY8" fmla="*/ 41929 h 645948"/>
                  <a:gd name="connsiteX9" fmla="*/ 127025 w 385793"/>
                  <a:gd name="connsiteY9" fmla="*/ 31478 h 645948"/>
                  <a:gd name="connsiteX10" fmla="*/ 110325 w 385793"/>
                  <a:gd name="connsiteY10" fmla="*/ 8529 h 645948"/>
                  <a:gd name="connsiteX11" fmla="*/ 71751 w 385793"/>
                  <a:gd name="connsiteY11" fmla="*/ 3406 h 645948"/>
                  <a:gd name="connsiteX12" fmla="*/ 22010 w 385793"/>
                  <a:gd name="connsiteY12" fmla="*/ 56118 h 645948"/>
                  <a:gd name="connsiteX13" fmla="*/ 1263 w 385793"/>
                  <a:gd name="connsiteY13" fmla="*/ 114415 h 645948"/>
                  <a:gd name="connsiteX14" fmla="*/ 4183 w 385793"/>
                  <a:gd name="connsiteY14" fmla="*/ 148327 h 645948"/>
                  <a:gd name="connsiteX15" fmla="*/ 37737 w 385793"/>
                  <a:gd name="connsiteY15" fmla="*/ 218354 h 645948"/>
                  <a:gd name="connsiteX16" fmla="*/ 68319 w 385793"/>
                  <a:gd name="connsiteY16" fmla="*/ 335766 h 645948"/>
                  <a:gd name="connsiteX17" fmla="*/ 68217 w 385793"/>
                  <a:gd name="connsiteY17" fmla="*/ 473464 h 645948"/>
                  <a:gd name="connsiteX18" fmla="*/ 66219 w 385793"/>
                  <a:gd name="connsiteY18" fmla="*/ 592515 h 645948"/>
                  <a:gd name="connsiteX19" fmla="*/ 73698 w 385793"/>
                  <a:gd name="connsiteY19" fmla="*/ 633599 h 645948"/>
                  <a:gd name="connsiteX20" fmla="*/ 128203 w 385793"/>
                  <a:gd name="connsiteY20" fmla="*/ 637595 h 645948"/>
                  <a:gd name="connsiteX21" fmla="*/ 137424 w 385793"/>
                  <a:gd name="connsiteY21" fmla="*/ 614645 h 645948"/>
                  <a:gd name="connsiteX22" fmla="*/ 154739 w 385793"/>
                  <a:gd name="connsiteY22" fmla="*/ 438783 h 645948"/>
                  <a:gd name="connsiteX23" fmla="*/ 157147 w 385793"/>
                  <a:gd name="connsiteY23" fmla="*/ 430536 h 645948"/>
                  <a:gd name="connsiteX24" fmla="*/ 164984 w 385793"/>
                  <a:gd name="connsiteY24" fmla="*/ 430075 h 645948"/>
                  <a:gd name="connsiteX25" fmla="*/ 169390 w 385793"/>
                  <a:gd name="connsiteY25" fmla="*/ 446672 h 645948"/>
                  <a:gd name="connsiteX26" fmla="*/ 184912 w 385793"/>
                  <a:gd name="connsiteY26" fmla="*/ 582577 h 645948"/>
                  <a:gd name="connsiteX27" fmla="*/ 192237 w 385793"/>
                  <a:gd name="connsiteY27" fmla="*/ 622995 h 645948"/>
                  <a:gd name="connsiteX28" fmla="*/ 227225 w 385793"/>
                  <a:gd name="connsiteY28" fmla="*/ 639644 h 645948"/>
                  <a:gd name="connsiteX29" fmla="*/ 234653 w 385793"/>
                  <a:gd name="connsiteY29" fmla="*/ 638517 h 645948"/>
                  <a:gd name="connsiteX30" fmla="*/ 258935 w 385793"/>
                  <a:gd name="connsiteY30" fmla="*/ 604400 h 645948"/>
                  <a:gd name="connsiteX31" fmla="*/ 252429 w 385793"/>
                  <a:gd name="connsiteY31" fmla="*/ 530070 h 645948"/>
                  <a:gd name="connsiteX32" fmla="*/ 227174 w 385793"/>
                  <a:gd name="connsiteY32" fmla="*/ 298319 h 645948"/>
                  <a:gd name="connsiteX33" fmla="*/ 239417 w 385793"/>
                  <a:gd name="connsiteY33" fmla="*/ 281568 h 645948"/>
                  <a:gd name="connsiteX34" fmla="*/ 358776 w 385793"/>
                  <a:gd name="connsiteY34" fmla="*/ 237513 h 645948"/>
                  <a:gd name="connsiteX35" fmla="*/ 384338 w 385793"/>
                  <a:gd name="connsiteY35" fmla="*/ 210670 h 645948"/>
                  <a:gd name="connsiteX36" fmla="*/ 142957 w 385793"/>
                  <a:gd name="connsiteY36" fmla="*/ 166308 h 645948"/>
                  <a:gd name="connsiteX37" fmla="*/ 48648 w 385793"/>
                  <a:gd name="connsiteY37" fmla="*/ 106475 h 645948"/>
                  <a:gd name="connsiteX38" fmla="*/ 85378 w 385793"/>
                  <a:gd name="connsiteY38" fmla="*/ 61241 h 645948"/>
                  <a:gd name="connsiteX39" fmla="*/ 113296 w 385793"/>
                  <a:gd name="connsiteY39" fmla="*/ 49254 h 645948"/>
                  <a:gd name="connsiteX40" fmla="*/ 140908 w 385793"/>
                  <a:gd name="connsiteY40" fmla="*/ 44183 h 645948"/>
                  <a:gd name="connsiteX41" fmla="*/ 168929 w 385793"/>
                  <a:gd name="connsiteY41" fmla="*/ 66415 h 645948"/>
                  <a:gd name="connsiteX42" fmla="*/ 142957 w 385793"/>
                  <a:gd name="connsiteY42" fmla="*/ 166308 h 645948"/>
                  <a:gd name="connsiteX43" fmla="*/ 207912 w 385793"/>
                  <a:gd name="connsiteY43" fmla="*/ 236027 h 645948"/>
                  <a:gd name="connsiteX44" fmla="*/ 217441 w 385793"/>
                  <a:gd name="connsiteY44" fmla="*/ 290379 h 645948"/>
                  <a:gd name="connsiteX45" fmla="*/ 230452 w 385793"/>
                  <a:gd name="connsiteY45" fmla="*/ 398365 h 645948"/>
                  <a:gd name="connsiteX46" fmla="*/ 245155 w 385793"/>
                  <a:gd name="connsiteY46" fmla="*/ 541135 h 645948"/>
                  <a:gd name="connsiteX47" fmla="*/ 249714 w 385793"/>
                  <a:gd name="connsiteY47" fmla="*/ 603222 h 645948"/>
                  <a:gd name="connsiteX48" fmla="*/ 217133 w 385793"/>
                  <a:gd name="connsiteY48" fmla="*/ 632524 h 645948"/>
                  <a:gd name="connsiteX49" fmla="*/ 198589 w 385793"/>
                  <a:gd name="connsiteY49" fmla="*/ 617617 h 645948"/>
                  <a:gd name="connsiteX50" fmla="*/ 193825 w 385793"/>
                  <a:gd name="connsiteY50" fmla="*/ 590364 h 645948"/>
                  <a:gd name="connsiteX51" fmla="*/ 176152 w 385793"/>
                  <a:gd name="connsiteY51" fmla="*/ 430485 h 645948"/>
                  <a:gd name="connsiteX52" fmla="*/ 175332 w 385793"/>
                  <a:gd name="connsiteY52" fmla="*/ 427155 h 645948"/>
                  <a:gd name="connsiteX53" fmla="*/ 162372 w 385793"/>
                  <a:gd name="connsiteY53" fmla="*/ 412658 h 645948"/>
                  <a:gd name="connsiteX54" fmla="*/ 148438 w 385793"/>
                  <a:gd name="connsiteY54" fmla="*/ 425669 h 645948"/>
                  <a:gd name="connsiteX55" fmla="*/ 128767 w 385793"/>
                  <a:gd name="connsiteY55" fmla="*/ 614184 h 645948"/>
                  <a:gd name="connsiteX56" fmla="*/ 103205 w 385793"/>
                  <a:gd name="connsiteY56" fmla="*/ 636878 h 645948"/>
                  <a:gd name="connsiteX57" fmla="*/ 75901 w 385793"/>
                  <a:gd name="connsiteY57" fmla="*/ 614082 h 645948"/>
                  <a:gd name="connsiteX58" fmla="*/ 75542 w 385793"/>
                  <a:gd name="connsiteY58" fmla="*/ 538112 h 645948"/>
                  <a:gd name="connsiteX59" fmla="*/ 72417 w 385793"/>
                  <a:gd name="connsiteY59" fmla="*/ 290482 h 645948"/>
                  <a:gd name="connsiteX60" fmla="*/ 53566 w 385793"/>
                  <a:gd name="connsiteY60" fmla="*/ 230956 h 645948"/>
                  <a:gd name="connsiteX61" fmla="*/ 18527 w 385793"/>
                  <a:gd name="connsiteY61" fmla="*/ 161544 h 645948"/>
                  <a:gd name="connsiteX62" fmla="*/ 12892 w 385793"/>
                  <a:gd name="connsiteY62" fmla="*/ 106526 h 645948"/>
                  <a:gd name="connsiteX63" fmla="*/ 41630 w 385793"/>
                  <a:gd name="connsiteY63" fmla="*/ 40238 h 645948"/>
                  <a:gd name="connsiteX64" fmla="*/ 80460 w 385793"/>
                  <a:gd name="connsiteY64" fmla="*/ 9912 h 645948"/>
                  <a:gd name="connsiteX65" fmla="*/ 103051 w 385793"/>
                  <a:gd name="connsiteY65" fmla="*/ 13498 h 645948"/>
                  <a:gd name="connsiteX66" fmla="*/ 111555 w 385793"/>
                  <a:gd name="connsiteY66" fmla="*/ 32400 h 645948"/>
                  <a:gd name="connsiteX67" fmla="*/ 96238 w 385793"/>
                  <a:gd name="connsiteY67" fmla="*/ 49408 h 645948"/>
                  <a:gd name="connsiteX68" fmla="*/ 72981 w 385793"/>
                  <a:gd name="connsiteY68" fmla="*/ 55811 h 645948"/>
                  <a:gd name="connsiteX69" fmla="*/ 43013 w 385793"/>
                  <a:gd name="connsiteY69" fmla="*/ 85164 h 645948"/>
                  <a:gd name="connsiteX70" fmla="*/ 131892 w 385793"/>
                  <a:gd name="connsiteY70" fmla="*/ 178961 h 645948"/>
                  <a:gd name="connsiteX71" fmla="*/ 158991 w 385793"/>
                  <a:gd name="connsiteY71" fmla="*/ 167230 h 645948"/>
                  <a:gd name="connsiteX72" fmla="*/ 191008 w 385793"/>
                  <a:gd name="connsiteY72" fmla="*/ 190435 h 645948"/>
                  <a:gd name="connsiteX73" fmla="*/ 207912 w 385793"/>
                  <a:gd name="connsiteY73" fmla="*/ 236027 h 645948"/>
                  <a:gd name="connsiteX74" fmla="*/ 377012 w 385793"/>
                  <a:gd name="connsiteY74" fmla="*/ 205599 h 645948"/>
                  <a:gd name="connsiteX75" fmla="*/ 355958 w 385793"/>
                  <a:gd name="connsiteY75" fmla="*/ 228138 h 645948"/>
                  <a:gd name="connsiteX76" fmla="*/ 252173 w 385793"/>
                  <a:gd name="connsiteY76" fmla="*/ 269888 h 645948"/>
                  <a:gd name="connsiteX77" fmla="*/ 223127 w 385793"/>
                  <a:gd name="connsiteY77" fmla="*/ 276036 h 645948"/>
                  <a:gd name="connsiteX78" fmla="*/ 221539 w 385793"/>
                  <a:gd name="connsiteY78" fmla="*/ 260975 h 645948"/>
                  <a:gd name="connsiteX79" fmla="*/ 203763 w 385793"/>
                  <a:gd name="connsiteY79" fmla="*/ 193868 h 645948"/>
                  <a:gd name="connsiteX80" fmla="*/ 248382 w 385793"/>
                  <a:gd name="connsiteY80" fmla="*/ 211131 h 645948"/>
                  <a:gd name="connsiteX81" fmla="*/ 289722 w 385793"/>
                  <a:gd name="connsiteY81" fmla="*/ 207699 h 645948"/>
                  <a:gd name="connsiteX82" fmla="*/ 319690 w 385793"/>
                  <a:gd name="connsiteY82" fmla="*/ 190640 h 645948"/>
                  <a:gd name="connsiteX83" fmla="*/ 351040 w 385793"/>
                  <a:gd name="connsiteY83" fmla="*/ 176553 h 645948"/>
                  <a:gd name="connsiteX84" fmla="*/ 377012 w 385793"/>
                  <a:gd name="connsiteY84" fmla="*/ 205599 h 6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5793" h="645948">
                    <a:moveTo>
                      <a:pt x="384338" y="210670"/>
                    </a:moveTo>
                    <a:cubicBezTo>
                      <a:pt x="391407" y="188284"/>
                      <a:pt x="371634" y="162466"/>
                      <a:pt x="348582" y="167230"/>
                    </a:cubicBezTo>
                    <a:cubicBezTo>
                      <a:pt x="341205" y="168767"/>
                      <a:pt x="334443" y="171943"/>
                      <a:pt x="327886" y="175785"/>
                    </a:cubicBezTo>
                    <a:cubicBezTo>
                      <a:pt x="314977" y="183366"/>
                      <a:pt x="301811" y="190538"/>
                      <a:pt x="289056" y="198324"/>
                    </a:cubicBezTo>
                    <a:cubicBezTo>
                      <a:pt x="273893" y="207596"/>
                      <a:pt x="258576" y="206316"/>
                      <a:pt x="242644" y="200886"/>
                    </a:cubicBezTo>
                    <a:cubicBezTo>
                      <a:pt x="229223" y="196326"/>
                      <a:pt x="198077" y="181368"/>
                      <a:pt x="195618" y="179012"/>
                    </a:cubicBezTo>
                    <a:cubicBezTo>
                      <a:pt x="190956" y="174606"/>
                      <a:pt x="177945" y="164310"/>
                      <a:pt x="165548" y="162107"/>
                    </a:cubicBezTo>
                    <a:cubicBezTo>
                      <a:pt x="178252" y="150888"/>
                      <a:pt x="185936" y="135110"/>
                      <a:pt x="189215" y="114466"/>
                    </a:cubicBezTo>
                    <a:cubicBezTo>
                      <a:pt x="193057" y="90338"/>
                      <a:pt x="182248" y="58526"/>
                      <a:pt x="156020" y="41929"/>
                    </a:cubicBezTo>
                    <a:cubicBezTo>
                      <a:pt x="146901" y="36140"/>
                      <a:pt x="136092" y="35935"/>
                      <a:pt x="127025" y="31478"/>
                    </a:cubicBezTo>
                    <a:cubicBezTo>
                      <a:pt x="118368" y="27227"/>
                      <a:pt x="118675" y="14881"/>
                      <a:pt x="110325" y="8529"/>
                    </a:cubicBezTo>
                    <a:cubicBezTo>
                      <a:pt x="97928" y="-948"/>
                      <a:pt x="86044" y="-2331"/>
                      <a:pt x="71751" y="3406"/>
                    </a:cubicBezTo>
                    <a:cubicBezTo>
                      <a:pt x="46804" y="13395"/>
                      <a:pt x="33331" y="33835"/>
                      <a:pt x="22010" y="56118"/>
                    </a:cubicBezTo>
                    <a:cubicBezTo>
                      <a:pt x="12636" y="74560"/>
                      <a:pt x="5464" y="93975"/>
                      <a:pt x="1263" y="114415"/>
                    </a:cubicBezTo>
                    <a:cubicBezTo>
                      <a:pt x="-1093" y="125992"/>
                      <a:pt x="-171" y="137211"/>
                      <a:pt x="4183" y="148327"/>
                    </a:cubicBezTo>
                    <a:cubicBezTo>
                      <a:pt x="13660" y="172506"/>
                      <a:pt x="24418" y="196173"/>
                      <a:pt x="37737" y="218354"/>
                    </a:cubicBezTo>
                    <a:cubicBezTo>
                      <a:pt x="59867" y="255186"/>
                      <a:pt x="67397" y="293197"/>
                      <a:pt x="68319" y="335766"/>
                    </a:cubicBezTo>
                    <a:cubicBezTo>
                      <a:pt x="69395" y="386071"/>
                      <a:pt x="68473" y="461938"/>
                      <a:pt x="68217" y="473464"/>
                    </a:cubicBezTo>
                    <a:cubicBezTo>
                      <a:pt x="67397" y="513165"/>
                      <a:pt x="66475" y="552866"/>
                      <a:pt x="66219" y="592515"/>
                    </a:cubicBezTo>
                    <a:cubicBezTo>
                      <a:pt x="66116" y="605527"/>
                      <a:pt x="64733" y="621817"/>
                      <a:pt x="73698" y="633599"/>
                    </a:cubicBezTo>
                    <a:cubicBezTo>
                      <a:pt x="85685" y="649326"/>
                      <a:pt x="112272" y="649326"/>
                      <a:pt x="128203" y="637595"/>
                    </a:cubicBezTo>
                    <a:cubicBezTo>
                      <a:pt x="135426" y="632319"/>
                      <a:pt x="137014" y="621971"/>
                      <a:pt x="137424" y="614645"/>
                    </a:cubicBezTo>
                    <a:cubicBezTo>
                      <a:pt x="138961" y="585907"/>
                      <a:pt x="150487" y="470134"/>
                      <a:pt x="154739" y="438783"/>
                    </a:cubicBezTo>
                    <a:cubicBezTo>
                      <a:pt x="155149" y="435966"/>
                      <a:pt x="155815" y="432995"/>
                      <a:pt x="157147" y="430536"/>
                    </a:cubicBezTo>
                    <a:cubicBezTo>
                      <a:pt x="159247" y="426643"/>
                      <a:pt x="162526" y="426079"/>
                      <a:pt x="164984" y="430075"/>
                    </a:cubicBezTo>
                    <a:cubicBezTo>
                      <a:pt x="168058" y="435044"/>
                      <a:pt x="168724" y="440935"/>
                      <a:pt x="169390" y="446672"/>
                    </a:cubicBezTo>
                    <a:cubicBezTo>
                      <a:pt x="174564" y="489549"/>
                      <a:pt x="179584" y="539700"/>
                      <a:pt x="184912" y="582577"/>
                    </a:cubicBezTo>
                    <a:cubicBezTo>
                      <a:pt x="186602" y="596255"/>
                      <a:pt x="186910" y="609984"/>
                      <a:pt x="192237" y="622995"/>
                    </a:cubicBezTo>
                    <a:cubicBezTo>
                      <a:pt x="198845" y="638978"/>
                      <a:pt x="210013" y="642205"/>
                      <a:pt x="227225" y="639644"/>
                    </a:cubicBezTo>
                    <a:cubicBezTo>
                      <a:pt x="231221" y="639029"/>
                      <a:pt x="230811" y="639644"/>
                      <a:pt x="234653" y="638517"/>
                    </a:cubicBezTo>
                    <a:cubicBezTo>
                      <a:pt x="251558" y="633753"/>
                      <a:pt x="260010" y="621920"/>
                      <a:pt x="258935" y="604400"/>
                    </a:cubicBezTo>
                    <a:cubicBezTo>
                      <a:pt x="257551" y="582014"/>
                      <a:pt x="254990" y="552405"/>
                      <a:pt x="252429" y="530070"/>
                    </a:cubicBezTo>
                    <a:cubicBezTo>
                      <a:pt x="247050" y="482582"/>
                      <a:pt x="229684" y="328185"/>
                      <a:pt x="227174" y="298319"/>
                    </a:cubicBezTo>
                    <a:cubicBezTo>
                      <a:pt x="226047" y="284693"/>
                      <a:pt x="225893" y="284078"/>
                      <a:pt x="239417" y="281568"/>
                    </a:cubicBezTo>
                    <a:cubicBezTo>
                      <a:pt x="282550" y="273577"/>
                      <a:pt x="321073" y="258772"/>
                      <a:pt x="358776" y="237513"/>
                    </a:cubicBezTo>
                    <a:cubicBezTo>
                      <a:pt x="370455" y="231007"/>
                      <a:pt x="380342" y="223374"/>
                      <a:pt x="384338" y="210670"/>
                    </a:cubicBezTo>
                    <a:close/>
                    <a:moveTo>
                      <a:pt x="142957" y="166308"/>
                    </a:moveTo>
                    <a:cubicBezTo>
                      <a:pt x="88759" y="188438"/>
                      <a:pt x="47880" y="143358"/>
                      <a:pt x="48648" y="106475"/>
                    </a:cubicBezTo>
                    <a:cubicBezTo>
                      <a:pt x="49416" y="77531"/>
                      <a:pt x="56844" y="68515"/>
                      <a:pt x="85378" y="61241"/>
                    </a:cubicBezTo>
                    <a:cubicBezTo>
                      <a:pt x="95265" y="58731"/>
                      <a:pt x="106483" y="58372"/>
                      <a:pt x="113296" y="49254"/>
                    </a:cubicBezTo>
                    <a:cubicBezTo>
                      <a:pt x="121185" y="38650"/>
                      <a:pt x="130560" y="39931"/>
                      <a:pt x="140908" y="44183"/>
                    </a:cubicBezTo>
                    <a:cubicBezTo>
                      <a:pt x="152434" y="48895"/>
                      <a:pt x="161399" y="56580"/>
                      <a:pt x="168929" y="66415"/>
                    </a:cubicBezTo>
                    <a:cubicBezTo>
                      <a:pt x="188856" y="92541"/>
                      <a:pt x="184809" y="149249"/>
                      <a:pt x="142957" y="166308"/>
                    </a:cubicBezTo>
                    <a:close/>
                    <a:moveTo>
                      <a:pt x="207912" y="236027"/>
                    </a:moveTo>
                    <a:cubicBezTo>
                      <a:pt x="212164" y="253906"/>
                      <a:pt x="216160" y="272091"/>
                      <a:pt x="217441" y="290379"/>
                    </a:cubicBezTo>
                    <a:cubicBezTo>
                      <a:pt x="219951" y="326648"/>
                      <a:pt x="225996" y="362404"/>
                      <a:pt x="230452" y="398365"/>
                    </a:cubicBezTo>
                    <a:cubicBezTo>
                      <a:pt x="236292" y="445853"/>
                      <a:pt x="241108" y="493494"/>
                      <a:pt x="245155" y="541135"/>
                    </a:cubicBezTo>
                    <a:cubicBezTo>
                      <a:pt x="246691" y="558910"/>
                      <a:pt x="248638" y="585395"/>
                      <a:pt x="249714" y="603222"/>
                    </a:cubicBezTo>
                    <a:cubicBezTo>
                      <a:pt x="250790" y="621459"/>
                      <a:pt x="241876" y="635187"/>
                      <a:pt x="217133" y="632524"/>
                    </a:cubicBezTo>
                    <a:cubicBezTo>
                      <a:pt x="209193" y="631653"/>
                      <a:pt x="200126" y="624583"/>
                      <a:pt x="198589" y="617617"/>
                    </a:cubicBezTo>
                    <a:cubicBezTo>
                      <a:pt x="196591" y="608652"/>
                      <a:pt x="194901" y="599533"/>
                      <a:pt x="193825" y="590364"/>
                    </a:cubicBezTo>
                    <a:cubicBezTo>
                      <a:pt x="189676" y="554915"/>
                      <a:pt x="178457" y="445853"/>
                      <a:pt x="176152" y="430485"/>
                    </a:cubicBezTo>
                    <a:cubicBezTo>
                      <a:pt x="175998" y="429358"/>
                      <a:pt x="175691" y="428231"/>
                      <a:pt x="175332" y="427155"/>
                    </a:cubicBezTo>
                    <a:cubicBezTo>
                      <a:pt x="173078" y="420444"/>
                      <a:pt x="170466" y="413375"/>
                      <a:pt x="162372" y="412658"/>
                    </a:cubicBezTo>
                    <a:cubicBezTo>
                      <a:pt x="153714" y="411889"/>
                      <a:pt x="150795" y="419163"/>
                      <a:pt x="148438" y="425669"/>
                    </a:cubicBezTo>
                    <a:cubicBezTo>
                      <a:pt x="146338" y="431612"/>
                      <a:pt x="130048" y="598099"/>
                      <a:pt x="128767" y="614184"/>
                    </a:cubicBezTo>
                    <a:cubicBezTo>
                      <a:pt x="127537" y="629860"/>
                      <a:pt x="117856" y="636366"/>
                      <a:pt x="103205" y="636878"/>
                    </a:cubicBezTo>
                    <a:cubicBezTo>
                      <a:pt x="85890" y="637493"/>
                      <a:pt x="77694" y="630167"/>
                      <a:pt x="75901" y="614082"/>
                    </a:cubicBezTo>
                    <a:cubicBezTo>
                      <a:pt x="73032" y="588776"/>
                      <a:pt x="74825" y="563470"/>
                      <a:pt x="75542" y="538112"/>
                    </a:cubicBezTo>
                    <a:cubicBezTo>
                      <a:pt x="78001" y="454049"/>
                      <a:pt x="79179" y="374340"/>
                      <a:pt x="72417" y="290482"/>
                    </a:cubicBezTo>
                    <a:cubicBezTo>
                      <a:pt x="70881" y="271220"/>
                      <a:pt x="63043" y="248117"/>
                      <a:pt x="53566" y="230956"/>
                    </a:cubicBezTo>
                    <a:cubicBezTo>
                      <a:pt x="41067" y="208211"/>
                      <a:pt x="30463" y="184544"/>
                      <a:pt x="18527" y="161544"/>
                    </a:cubicBezTo>
                    <a:cubicBezTo>
                      <a:pt x="9306" y="143819"/>
                      <a:pt x="6847" y="125992"/>
                      <a:pt x="12892" y="106526"/>
                    </a:cubicBezTo>
                    <a:cubicBezTo>
                      <a:pt x="20115" y="83320"/>
                      <a:pt x="28209" y="60626"/>
                      <a:pt x="41630" y="40238"/>
                    </a:cubicBezTo>
                    <a:cubicBezTo>
                      <a:pt x="51107" y="25843"/>
                      <a:pt x="64272" y="15957"/>
                      <a:pt x="80460" y="9912"/>
                    </a:cubicBezTo>
                    <a:cubicBezTo>
                      <a:pt x="88298" y="6992"/>
                      <a:pt x="96750" y="8785"/>
                      <a:pt x="103051" y="13498"/>
                    </a:cubicBezTo>
                    <a:cubicBezTo>
                      <a:pt x="109198" y="18159"/>
                      <a:pt x="112938" y="24204"/>
                      <a:pt x="111555" y="32400"/>
                    </a:cubicBezTo>
                    <a:cubicBezTo>
                      <a:pt x="110120" y="40802"/>
                      <a:pt x="104690" y="46846"/>
                      <a:pt x="96238" y="49408"/>
                    </a:cubicBezTo>
                    <a:cubicBezTo>
                      <a:pt x="88554" y="51764"/>
                      <a:pt x="80870" y="54940"/>
                      <a:pt x="72981" y="55811"/>
                    </a:cubicBezTo>
                    <a:cubicBezTo>
                      <a:pt x="54847" y="57758"/>
                      <a:pt x="46548" y="70411"/>
                      <a:pt x="43013" y="85164"/>
                    </a:cubicBezTo>
                    <a:cubicBezTo>
                      <a:pt x="29489" y="141924"/>
                      <a:pt x="77386" y="192843"/>
                      <a:pt x="131892" y="178961"/>
                    </a:cubicBezTo>
                    <a:cubicBezTo>
                      <a:pt x="142393" y="176297"/>
                      <a:pt x="151409" y="172404"/>
                      <a:pt x="158991" y="167230"/>
                    </a:cubicBezTo>
                    <a:cubicBezTo>
                      <a:pt x="173744" y="171840"/>
                      <a:pt x="187934" y="184749"/>
                      <a:pt x="191008" y="190435"/>
                    </a:cubicBezTo>
                    <a:cubicBezTo>
                      <a:pt x="198999" y="205189"/>
                      <a:pt x="204019" y="219840"/>
                      <a:pt x="207912" y="236027"/>
                    </a:cubicBezTo>
                    <a:close/>
                    <a:moveTo>
                      <a:pt x="377012" y="205599"/>
                    </a:moveTo>
                    <a:cubicBezTo>
                      <a:pt x="374707" y="216254"/>
                      <a:pt x="365333" y="222452"/>
                      <a:pt x="355958" y="228138"/>
                    </a:cubicBezTo>
                    <a:cubicBezTo>
                      <a:pt x="323327" y="247912"/>
                      <a:pt x="288544" y="262153"/>
                      <a:pt x="252173" y="269888"/>
                    </a:cubicBezTo>
                    <a:cubicBezTo>
                      <a:pt x="247306" y="271425"/>
                      <a:pt x="228198" y="275523"/>
                      <a:pt x="223127" y="276036"/>
                    </a:cubicBezTo>
                    <a:cubicBezTo>
                      <a:pt x="223127" y="276036"/>
                      <a:pt x="223383" y="270657"/>
                      <a:pt x="221539" y="260975"/>
                    </a:cubicBezTo>
                    <a:cubicBezTo>
                      <a:pt x="217902" y="241816"/>
                      <a:pt x="210576" y="211746"/>
                      <a:pt x="203763" y="193868"/>
                    </a:cubicBezTo>
                    <a:cubicBezTo>
                      <a:pt x="217543" y="199554"/>
                      <a:pt x="234960" y="206162"/>
                      <a:pt x="248382" y="211131"/>
                    </a:cubicBezTo>
                    <a:cubicBezTo>
                      <a:pt x="262520" y="216356"/>
                      <a:pt x="276403" y="215998"/>
                      <a:pt x="289722" y="207699"/>
                    </a:cubicBezTo>
                    <a:cubicBezTo>
                      <a:pt x="299455" y="201654"/>
                      <a:pt x="309700" y="196326"/>
                      <a:pt x="319690" y="190640"/>
                    </a:cubicBezTo>
                    <a:cubicBezTo>
                      <a:pt x="329679" y="184954"/>
                      <a:pt x="339617" y="178858"/>
                      <a:pt x="351040" y="176553"/>
                    </a:cubicBezTo>
                    <a:cubicBezTo>
                      <a:pt x="365999" y="173479"/>
                      <a:pt x="380240" y="190692"/>
                      <a:pt x="377012" y="205599"/>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58925329-3098-9648-A0D1-80DA0F46DCBE}"/>
                  </a:ext>
                </a:extLst>
              </p:cNvPr>
              <p:cNvSpPr/>
              <p:nvPr/>
            </p:nvSpPr>
            <p:spPr>
              <a:xfrm>
                <a:off x="2005840" y="1794678"/>
                <a:ext cx="54966" cy="20060"/>
              </a:xfrm>
              <a:custGeom>
                <a:avLst/>
                <a:gdLst>
                  <a:gd name="connsiteX0" fmla="*/ 0 w 54966"/>
                  <a:gd name="connsiteY0" fmla="*/ 20060 h 20060"/>
                  <a:gd name="connsiteX1" fmla="*/ 54967 w 54966"/>
                  <a:gd name="connsiteY1" fmla="*/ 10122 h 20060"/>
                  <a:gd name="connsiteX2" fmla="*/ 0 w 54966"/>
                  <a:gd name="connsiteY2" fmla="*/ 20060 h 20060"/>
                </a:gdLst>
                <a:ahLst/>
                <a:cxnLst>
                  <a:cxn ang="0">
                    <a:pos x="connsiteX0" y="connsiteY0"/>
                  </a:cxn>
                  <a:cxn ang="0">
                    <a:pos x="connsiteX1" y="connsiteY1"/>
                  </a:cxn>
                  <a:cxn ang="0">
                    <a:pos x="connsiteX2" y="connsiteY2"/>
                  </a:cxn>
                </a:cxnLst>
                <a:rect l="l" t="t" r="r" b="b"/>
                <a:pathLst>
                  <a:path w="54966" h="20060">
                    <a:moveTo>
                      <a:pt x="0" y="20060"/>
                    </a:moveTo>
                    <a:cubicBezTo>
                      <a:pt x="15727" y="-2019"/>
                      <a:pt x="40264" y="-6680"/>
                      <a:pt x="54967" y="10122"/>
                    </a:cubicBezTo>
                    <a:cubicBezTo>
                      <a:pt x="34271" y="1567"/>
                      <a:pt x="16700" y="8329"/>
                      <a:pt x="0" y="20060"/>
                    </a:cubicBezTo>
                    <a:close/>
                  </a:path>
                </a:pathLst>
              </a:custGeom>
              <a:solidFill>
                <a:srgbClr val="000000"/>
              </a:solidFill>
              <a:ln w="5123" cap="flat">
                <a:noFill/>
                <a:prstDash val="solid"/>
                <a:miter/>
              </a:ln>
            </p:spPr>
            <p:txBody>
              <a:bodyPr rtlCol="0" anchor="ctr"/>
              <a:lstStyle/>
              <a:p>
                <a:endParaRPr lang="en-US"/>
              </a:p>
            </p:txBody>
          </p:sp>
        </p:grpSp>
        <p:grpSp>
          <p:nvGrpSpPr>
            <p:cNvPr id="14" name="Graphic 472">
              <a:extLst>
                <a:ext uri="{FF2B5EF4-FFF2-40B4-BE49-F238E27FC236}">
                  <a16:creationId xmlns:a16="http://schemas.microsoft.com/office/drawing/2014/main" id="{B1EC9465-7DB3-B449-8809-402D5F68D1AC}"/>
                </a:ext>
              </a:extLst>
            </p:cNvPr>
            <p:cNvGrpSpPr/>
            <p:nvPr/>
          </p:nvGrpSpPr>
          <p:grpSpPr>
            <a:xfrm>
              <a:off x="1181187" y="1822295"/>
              <a:ext cx="329728" cy="626686"/>
              <a:chOff x="1181187" y="1822295"/>
              <a:chExt cx="329728" cy="626686"/>
            </a:xfrm>
          </p:grpSpPr>
          <p:sp>
            <p:nvSpPr>
              <p:cNvPr id="17" name="Graphic 472">
                <a:extLst>
                  <a:ext uri="{FF2B5EF4-FFF2-40B4-BE49-F238E27FC236}">
                    <a16:creationId xmlns:a16="http://schemas.microsoft.com/office/drawing/2014/main" id="{73C8545D-ED03-CC48-A6EC-1FDBC4A300EA}"/>
                  </a:ext>
                </a:extLst>
              </p:cNvPr>
              <p:cNvSpPr/>
              <p:nvPr/>
            </p:nvSpPr>
            <p:spPr>
              <a:xfrm>
                <a:off x="1212541" y="1933878"/>
                <a:ext cx="290591" cy="507465"/>
              </a:xfrm>
              <a:custGeom>
                <a:avLst/>
                <a:gdLst>
                  <a:gd name="connsiteX0" fmla="*/ 267454 w 290591"/>
                  <a:gd name="connsiteY0" fmla="*/ 142681 h 507465"/>
                  <a:gd name="connsiteX1" fmla="*/ 229188 w 290591"/>
                  <a:gd name="connsiteY1" fmla="*/ 136534 h 507465"/>
                  <a:gd name="connsiteX2" fmla="*/ 195941 w 290591"/>
                  <a:gd name="connsiteY2" fmla="*/ 131308 h 507465"/>
                  <a:gd name="connsiteX3" fmla="*/ 193483 w 290591"/>
                  <a:gd name="connsiteY3" fmla="*/ 120858 h 507465"/>
                  <a:gd name="connsiteX4" fmla="*/ 186618 w 290591"/>
                  <a:gd name="connsiteY4" fmla="*/ 106156 h 507465"/>
                  <a:gd name="connsiteX5" fmla="*/ 186106 w 290591"/>
                  <a:gd name="connsiteY5" fmla="*/ 123932 h 507465"/>
                  <a:gd name="connsiteX6" fmla="*/ 217662 w 290591"/>
                  <a:gd name="connsiteY6" fmla="*/ 266343 h 507465"/>
                  <a:gd name="connsiteX7" fmla="*/ 230929 w 290591"/>
                  <a:gd name="connsiteY7" fmla="*/ 333860 h 507465"/>
                  <a:gd name="connsiteX8" fmla="*/ 215817 w 290591"/>
                  <a:gd name="connsiteY8" fmla="*/ 384728 h 507465"/>
                  <a:gd name="connsiteX9" fmla="*/ 188770 w 290591"/>
                  <a:gd name="connsiteY9" fmla="*/ 428629 h 507465"/>
                  <a:gd name="connsiteX10" fmla="*/ 152347 w 290591"/>
                  <a:gd name="connsiteY10" fmla="*/ 477705 h 507465"/>
                  <a:gd name="connsiteX11" fmla="*/ 128373 w 290591"/>
                  <a:gd name="connsiteY11" fmla="*/ 494815 h 507465"/>
                  <a:gd name="connsiteX12" fmla="*/ 110136 w 290591"/>
                  <a:gd name="connsiteY12" fmla="*/ 491331 h 507465"/>
                  <a:gd name="connsiteX13" fmla="*/ 108600 w 290591"/>
                  <a:gd name="connsiteY13" fmla="*/ 490307 h 507465"/>
                  <a:gd name="connsiteX14" fmla="*/ 99123 w 290591"/>
                  <a:gd name="connsiteY14" fmla="*/ 477910 h 507465"/>
                  <a:gd name="connsiteX15" fmla="*/ 105167 w 290591"/>
                  <a:gd name="connsiteY15" fmla="*/ 446866 h 507465"/>
                  <a:gd name="connsiteX16" fmla="*/ 142000 w 290591"/>
                  <a:gd name="connsiteY16" fmla="*/ 380783 h 507465"/>
                  <a:gd name="connsiteX17" fmla="*/ 152501 w 290591"/>
                  <a:gd name="connsiteY17" fmla="*/ 351123 h 507465"/>
                  <a:gd name="connsiteX18" fmla="*/ 139541 w 290591"/>
                  <a:gd name="connsiteY18" fmla="*/ 288165 h 507465"/>
                  <a:gd name="connsiteX19" fmla="*/ 128527 w 290591"/>
                  <a:gd name="connsiteY19" fmla="*/ 276127 h 507465"/>
                  <a:gd name="connsiteX20" fmla="*/ 121867 w 290591"/>
                  <a:gd name="connsiteY20" fmla="*/ 289548 h 507465"/>
                  <a:gd name="connsiteX21" fmla="*/ 114644 w 290591"/>
                  <a:gd name="connsiteY21" fmla="*/ 407063 h 507465"/>
                  <a:gd name="connsiteX22" fmla="*/ 114798 w 290591"/>
                  <a:gd name="connsiteY22" fmla="*/ 409727 h 507465"/>
                  <a:gd name="connsiteX23" fmla="*/ 97944 w 290591"/>
                  <a:gd name="connsiteY23" fmla="*/ 442563 h 507465"/>
                  <a:gd name="connsiteX24" fmla="*/ 91234 w 290591"/>
                  <a:gd name="connsiteY24" fmla="*/ 478729 h 507465"/>
                  <a:gd name="connsiteX25" fmla="*/ 101018 w 290591"/>
                  <a:gd name="connsiteY25" fmla="*/ 494661 h 507465"/>
                  <a:gd name="connsiteX26" fmla="*/ 74585 w 290591"/>
                  <a:gd name="connsiteY26" fmla="*/ 507416 h 507465"/>
                  <a:gd name="connsiteX27" fmla="*/ 47332 w 290591"/>
                  <a:gd name="connsiteY27" fmla="*/ 489589 h 507465"/>
                  <a:gd name="connsiteX28" fmla="*/ 45232 w 290591"/>
                  <a:gd name="connsiteY28" fmla="*/ 468791 h 507465"/>
                  <a:gd name="connsiteX29" fmla="*/ 45181 w 290591"/>
                  <a:gd name="connsiteY29" fmla="*/ 360702 h 507465"/>
                  <a:gd name="connsiteX30" fmla="*/ 46615 w 290591"/>
                  <a:gd name="connsiteY30" fmla="*/ 236631 h 507465"/>
                  <a:gd name="connsiteX31" fmla="*/ 46666 w 290591"/>
                  <a:gd name="connsiteY31" fmla="*/ 144832 h 507465"/>
                  <a:gd name="connsiteX32" fmla="*/ 42978 w 290591"/>
                  <a:gd name="connsiteY32" fmla="*/ 137353 h 507465"/>
                  <a:gd name="connsiteX33" fmla="*/ 39033 w 290591"/>
                  <a:gd name="connsiteY33" fmla="*/ 149853 h 507465"/>
                  <a:gd name="connsiteX34" fmla="*/ 37804 w 290591"/>
                  <a:gd name="connsiteY34" fmla="*/ 249643 h 507465"/>
                  <a:gd name="connsiteX35" fmla="*/ 10705 w 290591"/>
                  <a:gd name="connsiteY35" fmla="*/ 212810 h 507465"/>
                  <a:gd name="connsiteX36" fmla="*/ 7683 w 290591"/>
                  <a:gd name="connsiteY36" fmla="*/ 138275 h 507465"/>
                  <a:gd name="connsiteX37" fmla="*/ 81501 w 290591"/>
                  <a:gd name="connsiteY37" fmla="*/ 34490 h 507465"/>
                  <a:gd name="connsiteX38" fmla="*/ 81654 w 290591"/>
                  <a:gd name="connsiteY38" fmla="*/ 34336 h 507465"/>
                  <a:gd name="connsiteX39" fmla="*/ 142973 w 290591"/>
                  <a:gd name="connsiteY39" fmla="*/ 18507 h 507465"/>
                  <a:gd name="connsiteX40" fmla="*/ 143127 w 290591"/>
                  <a:gd name="connsiteY40" fmla="*/ 18558 h 507465"/>
                  <a:gd name="connsiteX41" fmla="*/ 154089 w 290591"/>
                  <a:gd name="connsiteY41" fmla="*/ 22707 h 507465"/>
                  <a:gd name="connsiteX42" fmla="*/ 159775 w 290591"/>
                  <a:gd name="connsiteY42" fmla="*/ 46067 h 507465"/>
                  <a:gd name="connsiteX43" fmla="*/ 202294 w 290591"/>
                  <a:gd name="connsiteY43" fmla="*/ 96730 h 507465"/>
                  <a:gd name="connsiteX44" fmla="*/ 211207 w 290591"/>
                  <a:gd name="connsiteY44" fmla="*/ 100009 h 507465"/>
                  <a:gd name="connsiteX45" fmla="*/ 187028 w 290591"/>
                  <a:gd name="connsiteY45" fmla="*/ 67275 h 507465"/>
                  <a:gd name="connsiteX46" fmla="*/ 168996 w 290591"/>
                  <a:gd name="connsiteY46" fmla="*/ 44581 h 507465"/>
                  <a:gd name="connsiteX47" fmla="*/ 164539 w 290591"/>
                  <a:gd name="connsiteY47" fmla="*/ 15689 h 507465"/>
                  <a:gd name="connsiteX48" fmla="*/ 202908 w 290591"/>
                  <a:gd name="connsiteY48" fmla="*/ 6622 h 507465"/>
                  <a:gd name="connsiteX49" fmla="*/ 283693 w 290591"/>
                  <a:gd name="connsiteY49" fmla="*/ 102109 h 507465"/>
                  <a:gd name="connsiteX50" fmla="*/ 267454 w 290591"/>
                  <a:gd name="connsiteY50" fmla="*/ 142681 h 5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0591" h="507465">
                    <a:moveTo>
                      <a:pt x="267454" y="142681"/>
                    </a:moveTo>
                    <a:cubicBezTo>
                      <a:pt x="254801" y="145857"/>
                      <a:pt x="241841" y="139505"/>
                      <a:pt x="229188" y="136534"/>
                    </a:cubicBezTo>
                    <a:cubicBezTo>
                      <a:pt x="220428" y="134485"/>
                      <a:pt x="206750" y="130694"/>
                      <a:pt x="195941" y="131308"/>
                    </a:cubicBezTo>
                    <a:cubicBezTo>
                      <a:pt x="195122" y="127671"/>
                      <a:pt x="194302" y="124188"/>
                      <a:pt x="193483" y="120858"/>
                    </a:cubicBezTo>
                    <a:cubicBezTo>
                      <a:pt x="192356" y="116043"/>
                      <a:pt x="192151" y="110408"/>
                      <a:pt x="186618" y="106156"/>
                    </a:cubicBezTo>
                    <a:cubicBezTo>
                      <a:pt x="182571" y="112867"/>
                      <a:pt x="184928" y="118553"/>
                      <a:pt x="186106" y="123932"/>
                    </a:cubicBezTo>
                    <a:cubicBezTo>
                      <a:pt x="193124" y="155949"/>
                      <a:pt x="210848" y="234326"/>
                      <a:pt x="217662" y="266343"/>
                    </a:cubicBezTo>
                    <a:cubicBezTo>
                      <a:pt x="221913" y="286270"/>
                      <a:pt x="226780" y="313881"/>
                      <a:pt x="230929" y="333860"/>
                    </a:cubicBezTo>
                    <a:cubicBezTo>
                      <a:pt x="235437" y="355477"/>
                      <a:pt x="226626" y="366798"/>
                      <a:pt x="215817" y="384728"/>
                    </a:cubicBezTo>
                    <a:cubicBezTo>
                      <a:pt x="206904" y="399430"/>
                      <a:pt x="197632" y="413927"/>
                      <a:pt x="188770" y="428629"/>
                    </a:cubicBezTo>
                    <a:cubicBezTo>
                      <a:pt x="178217" y="446200"/>
                      <a:pt x="165974" y="462439"/>
                      <a:pt x="152347" y="477705"/>
                    </a:cubicBezTo>
                    <a:cubicBezTo>
                      <a:pt x="145329" y="485542"/>
                      <a:pt x="138772" y="492714"/>
                      <a:pt x="128373" y="494815"/>
                    </a:cubicBezTo>
                    <a:cubicBezTo>
                      <a:pt x="122021" y="496095"/>
                      <a:pt x="115515" y="494661"/>
                      <a:pt x="110136" y="491331"/>
                    </a:cubicBezTo>
                    <a:cubicBezTo>
                      <a:pt x="109624" y="490819"/>
                      <a:pt x="109112" y="490512"/>
                      <a:pt x="108600" y="490307"/>
                    </a:cubicBezTo>
                    <a:cubicBezTo>
                      <a:pt x="104348" y="487233"/>
                      <a:pt x="100915" y="482981"/>
                      <a:pt x="99123" y="477910"/>
                    </a:cubicBezTo>
                    <a:cubicBezTo>
                      <a:pt x="95127" y="466640"/>
                      <a:pt x="99788" y="457214"/>
                      <a:pt x="105167" y="446866"/>
                    </a:cubicBezTo>
                    <a:cubicBezTo>
                      <a:pt x="116745" y="424480"/>
                      <a:pt x="126478" y="401018"/>
                      <a:pt x="142000" y="380783"/>
                    </a:cubicBezTo>
                    <a:cubicBezTo>
                      <a:pt x="148710" y="372024"/>
                      <a:pt x="153526" y="362547"/>
                      <a:pt x="152501" y="351123"/>
                    </a:cubicBezTo>
                    <a:cubicBezTo>
                      <a:pt x="150554" y="329659"/>
                      <a:pt x="147481" y="308400"/>
                      <a:pt x="139541" y="288165"/>
                    </a:cubicBezTo>
                    <a:cubicBezTo>
                      <a:pt x="137389" y="282684"/>
                      <a:pt x="135340" y="275256"/>
                      <a:pt x="128527" y="276127"/>
                    </a:cubicBezTo>
                    <a:cubicBezTo>
                      <a:pt x="122789" y="276844"/>
                      <a:pt x="122277" y="284682"/>
                      <a:pt x="121867" y="289548"/>
                    </a:cubicBezTo>
                    <a:cubicBezTo>
                      <a:pt x="119665" y="316340"/>
                      <a:pt x="116284" y="380220"/>
                      <a:pt x="114644" y="407063"/>
                    </a:cubicBezTo>
                    <a:cubicBezTo>
                      <a:pt x="114593" y="407934"/>
                      <a:pt x="114593" y="408907"/>
                      <a:pt x="114798" y="409727"/>
                    </a:cubicBezTo>
                    <a:cubicBezTo>
                      <a:pt x="109214" y="420689"/>
                      <a:pt x="103887" y="431754"/>
                      <a:pt x="97944" y="442563"/>
                    </a:cubicBezTo>
                    <a:cubicBezTo>
                      <a:pt x="91541" y="454243"/>
                      <a:pt x="88467" y="466588"/>
                      <a:pt x="91234" y="478729"/>
                    </a:cubicBezTo>
                    <a:cubicBezTo>
                      <a:pt x="92668" y="485081"/>
                      <a:pt x="96254" y="490512"/>
                      <a:pt x="101018" y="494661"/>
                    </a:cubicBezTo>
                    <a:cubicBezTo>
                      <a:pt x="94768" y="505828"/>
                      <a:pt x="79964" y="507826"/>
                      <a:pt x="74585" y="507416"/>
                    </a:cubicBezTo>
                    <a:cubicBezTo>
                      <a:pt x="61881" y="506443"/>
                      <a:pt x="50508" y="501730"/>
                      <a:pt x="47332" y="489589"/>
                    </a:cubicBezTo>
                    <a:cubicBezTo>
                      <a:pt x="45539" y="482827"/>
                      <a:pt x="45181" y="475809"/>
                      <a:pt x="45232" y="468791"/>
                    </a:cubicBezTo>
                    <a:cubicBezTo>
                      <a:pt x="45386" y="432779"/>
                      <a:pt x="46513" y="396664"/>
                      <a:pt x="45181" y="360702"/>
                    </a:cubicBezTo>
                    <a:cubicBezTo>
                      <a:pt x="43593" y="319260"/>
                      <a:pt x="44771" y="277920"/>
                      <a:pt x="46615" y="236631"/>
                    </a:cubicBezTo>
                    <a:cubicBezTo>
                      <a:pt x="47998" y="205946"/>
                      <a:pt x="46615" y="175415"/>
                      <a:pt x="46666" y="144832"/>
                    </a:cubicBezTo>
                    <a:cubicBezTo>
                      <a:pt x="46666" y="142220"/>
                      <a:pt x="46564" y="139505"/>
                      <a:pt x="42978" y="137353"/>
                    </a:cubicBezTo>
                    <a:cubicBezTo>
                      <a:pt x="38367" y="141195"/>
                      <a:pt x="38880" y="145857"/>
                      <a:pt x="39033" y="149853"/>
                    </a:cubicBezTo>
                    <a:cubicBezTo>
                      <a:pt x="40263" y="183150"/>
                      <a:pt x="38931" y="216396"/>
                      <a:pt x="37804" y="249643"/>
                    </a:cubicBezTo>
                    <a:cubicBezTo>
                      <a:pt x="29198" y="245442"/>
                      <a:pt x="13420" y="217370"/>
                      <a:pt x="10705" y="212810"/>
                    </a:cubicBezTo>
                    <a:cubicBezTo>
                      <a:pt x="-3126" y="189656"/>
                      <a:pt x="-2921" y="162557"/>
                      <a:pt x="7683" y="138275"/>
                    </a:cubicBezTo>
                    <a:cubicBezTo>
                      <a:pt x="22897" y="103595"/>
                      <a:pt x="40621" y="40996"/>
                      <a:pt x="81501" y="34490"/>
                    </a:cubicBezTo>
                    <a:cubicBezTo>
                      <a:pt x="81552" y="34438"/>
                      <a:pt x="81603" y="34387"/>
                      <a:pt x="81654" y="34336"/>
                    </a:cubicBezTo>
                    <a:cubicBezTo>
                      <a:pt x="100403" y="36026"/>
                      <a:pt x="126478" y="29777"/>
                      <a:pt x="142973" y="18507"/>
                    </a:cubicBezTo>
                    <a:cubicBezTo>
                      <a:pt x="143024" y="18507"/>
                      <a:pt x="143075" y="18507"/>
                      <a:pt x="143127" y="18558"/>
                    </a:cubicBezTo>
                    <a:cubicBezTo>
                      <a:pt x="147071" y="19019"/>
                      <a:pt x="150657" y="20863"/>
                      <a:pt x="154089" y="22707"/>
                    </a:cubicBezTo>
                    <a:cubicBezTo>
                      <a:pt x="152860" y="30853"/>
                      <a:pt x="153987" y="38895"/>
                      <a:pt x="159775" y="46067"/>
                    </a:cubicBezTo>
                    <a:cubicBezTo>
                      <a:pt x="173555" y="63228"/>
                      <a:pt x="188001" y="79928"/>
                      <a:pt x="202294" y="96730"/>
                    </a:cubicBezTo>
                    <a:cubicBezTo>
                      <a:pt x="204240" y="99036"/>
                      <a:pt x="206136" y="102212"/>
                      <a:pt x="211207" y="100009"/>
                    </a:cubicBezTo>
                    <a:cubicBezTo>
                      <a:pt x="210541" y="92530"/>
                      <a:pt x="191382" y="72756"/>
                      <a:pt x="187028" y="67275"/>
                    </a:cubicBezTo>
                    <a:cubicBezTo>
                      <a:pt x="181034" y="59693"/>
                      <a:pt x="174580" y="52470"/>
                      <a:pt x="168996" y="44581"/>
                    </a:cubicBezTo>
                    <a:cubicBezTo>
                      <a:pt x="162849" y="35873"/>
                      <a:pt x="160083" y="26293"/>
                      <a:pt x="164539" y="15689"/>
                    </a:cubicBezTo>
                    <a:cubicBezTo>
                      <a:pt x="171250" y="-242"/>
                      <a:pt x="190511" y="-5416"/>
                      <a:pt x="202908" y="6622"/>
                    </a:cubicBezTo>
                    <a:cubicBezTo>
                      <a:pt x="232978" y="35770"/>
                      <a:pt x="261922" y="66199"/>
                      <a:pt x="283693" y="102109"/>
                    </a:cubicBezTo>
                    <a:cubicBezTo>
                      <a:pt x="295834" y="122344"/>
                      <a:pt x="292863" y="136380"/>
                      <a:pt x="267454" y="142681"/>
                    </a:cubicBezTo>
                    <a:close/>
                  </a:path>
                </a:pathLst>
              </a:custGeom>
              <a:solidFill>
                <a:srgbClr val="FFFFFF"/>
              </a:solidFill>
              <a:ln w="5123" cap="flat">
                <a:noFill/>
                <a:prstDash val="solid"/>
                <a:miter/>
              </a:ln>
            </p:spPr>
            <p:txBody>
              <a:bodyPr rtlCol="0" anchor="ctr"/>
              <a:lstStyle/>
              <a:p>
                <a:endParaRPr lang="en-US"/>
              </a:p>
            </p:txBody>
          </p:sp>
          <p:sp>
            <p:nvSpPr>
              <p:cNvPr id="18" name="Graphic 472">
                <a:extLst>
                  <a:ext uri="{FF2B5EF4-FFF2-40B4-BE49-F238E27FC236}">
                    <a16:creationId xmlns:a16="http://schemas.microsoft.com/office/drawing/2014/main" id="{C47F1624-D358-7349-878D-C0BF5D91D840}"/>
                  </a:ext>
                </a:extLst>
              </p:cNvPr>
              <p:cNvSpPr/>
              <p:nvPr/>
            </p:nvSpPr>
            <p:spPr>
              <a:xfrm>
                <a:off x="1242918" y="1829434"/>
                <a:ext cx="131723" cy="131945"/>
              </a:xfrm>
              <a:custGeom>
                <a:avLst/>
                <a:gdLst>
                  <a:gd name="connsiteX0" fmla="*/ 75816 w 131723"/>
                  <a:gd name="connsiteY0" fmla="*/ 129917 h 131945"/>
                  <a:gd name="connsiteX1" fmla="*/ 0 w 131723"/>
                  <a:gd name="connsiteY1" fmla="*/ 68701 h 131945"/>
                  <a:gd name="connsiteX2" fmla="*/ 35244 w 131723"/>
                  <a:gd name="connsiteY2" fmla="*/ 7075 h 131945"/>
                  <a:gd name="connsiteX3" fmla="*/ 121766 w 131723"/>
                  <a:gd name="connsiteY3" fmla="*/ 30588 h 131945"/>
                  <a:gd name="connsiteX4" fmla="*/ 131602 w 131723"/>
                  <a:gd name="connsiteY4" fmla="*/ 64398 h 131945"/>
                  <a:gd name="connsiteX5" fmla="*/ 125916 w 131723"/>
                  <a:gd name="connsiteY5" fmla="*/ 94365 h 131945"/>
                  <a:gd name="connsiteX6" fmla="*/ 75816 w 131723"/>
                  <a:gd name="connsiteY6" fmla="*/ 129917 h 1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23" h="131945">
                    <a:moveTo>
                      <a:pt x="75816" y="129917"/>
                    </a:moveTo>
                    <a:cubicBezTo>
                      <a:pt x="39291" y="139855"/>
                      <a:pt x="51" y="112295"/>
                      <a:pt x="0" y="68701"/>
                    </a:cubicBezTo>
                    <a:cubicBezTo>
                      <a:pt x="1895" y="44317"/>
                      <a:pt x="8555" y="21623"/>
                      <a:pt x="35244" y="7075"/>
                    </a:cubicBezTo>
                    <a:cubicBezTo>
                      <a:pt x="63573" y="-8345"/>
                      <a:pt x="106910" y="2311"/>
                      <a:pt x="121766" y="30588"/>
                    </a:cubicBezTo>
                    <a:cubicBezTo>
                      <a:pt x="127299" y="41089"/>
                      <a:pt x="130731" y="52359"/>
                      <a:pt x="131602" y="64398"/>
                    </a:cubicBezTo>
                    <a:cubicBezTo>
                      <a:pt x="132268" y="73875"/>
                      <a:pt x="130168" y="85810"/>
                      <a:pt x="125916" y="94365"/>
                    </a:cubicBezTo>
                    <a:cubicBezTo>
                      <a:pt x="115312" y="115676"/>
                      <a:pt x="98817" y="123667"/>
                      <a:pt x="75816" y="129917"/>
                    </a:cubicBezTo>
                    <a:close/>
                  </a:path>
                </a:pathLst>
              </a:custGeom>
              <a:solidFill>
                <a:srgbClr val="FFFFFF"/>
              </a:solidFill>
              <a:ln w="5123" cap="flat">
                <a:noFill/>
                <a:prstDash val="solid"/>
                <a:miter/>
              </a:ln>
            </p:spPr>
            <p:txBody>
              <a:bodyPr rtlCol="0" anchor="ctr"/>
              <a:lstStyle/>
              <a:p>
                <a:endParaRPr lang="en-US"/>
              </a:p>
            </p:txBody>
          </p:sp>
          <p:sp>
            <p:nvSpPr>
              <p:cNvPr id="19" name="Graphic 472">
                <a:extLst>
                  <a:ext uri="{FF2B5EF4-FFF2-40B4-BE49-F238E27FC236}">
                    <a16:creationId xmlns:a16="http://schemas.microsoft.com/office/drawing/2014/main" id="{162EA306-08F5-FB41-B11B-FEE35F8555F6}"/>
                  </a:ext>
                </a:extLst>
              </p:cNvPr>
              <p:cNvSpPr/>
              <p:nvPr/>
            </p:nvSpPr>
            <p:spPr>
              <a:xfrm>
                <a:off x="1212541" y="1933878"/>
                <a:ext cx="290591" cy="507465"/>
              </a:xfrm>
              <a:custGeom>
                <a:avLst/>
                <a:gdLst>
                  <a:gd name="connsiteX0" fmla="*/ 267454 w 290591"/>
                  <a:gd name="connsiteY0" fmla="*/ 142681 h 507465"/>
                  <a:gd name="connsiteX1" fmla="*/ 229188 w 290591"/>
                  <a:gd name="connsiteY1" fmla="*/ 136534 h 507465"/>
                  <a:gd name="connsiteX2" fmla="*/ 195941 w 290591"/>
                  <a:gd name="connsiteY2" fmla="*/ 131308 h 507465"/>
                  <a:gd name="connsiteX3" fmla="*/ 193483 w 290591"/>
                  <a:gd name="connsiteY3" fmla="*/ 120858 h 507465"/>
                  <a:gd name="connsiteX4" fmla="*/ 186618 w 290591"/>
                  <a:gd name="connsiteY4" fmla="*/ 106156 h 507465"/>
                  <a:gd name="connsiteX5" fmla="*/ 186106 w 290591"/>
                  <a:gd name="connsiteY5" fmla="*/ 123932 h 507465"/>
                  <a:gd name="connsiteX6" fmla="*/ 217662 w 290591"/>
                  <a:gd name="connsiteY6" fmla="*/ 266343 h 507465"/>
                  <a:gd name="connsiteX7" fmla="*/ 230929 w 290591"/>
                  <a:gd name="connsiteY7" fmla="*/ 333860 h 507465"/>
                  <a:gd name="connsiteX8" fmla="*/ 215817 w 290591"/>
                  <a:gd name="connsiteY8" fmla="*/ 384728 h 507465"/>
                  <a:gd name="connsiteX9" fmla="*/ 188770 w 290591"/>
                  <a:gd name="connsiteY9" fmla="*/ 428629 h 507465"/>
                  <a:gd name="connsiteX10" fmla="*/ 152347 w 290591"/>
                  <a:gd name="connsiteY10" fmla="*/ 477705 h 507465"/>
                  <a:gd name="connsiteX11" fmla="*/ 128373 w 290591"/>
                  <a:gd name="connsiteY11" fmla="*/ 494815 h 507465"/>
                  <a:gd name="connsiteX12" fmla="*/ 110136 w 290591"/>
                  <a:gd name="connsiteY12" fmla="*/ 491331 h 507465"/>
                  <a:gd name="connsiteX13" fmla="*/ 108600 w 290591"/>
                  <a:gd name="connsiteY13" fmla="*/ 490307 h 507465"/>
                  <a:gd name="connsiteX14" fmla="*/ 99123 w 290591"/>
                  <a:gd name="connsiteY14" fmla="*/ 477910 h 507465"/>
                  <a:gd name="connsiteX15" fmla="*/ 105167 w 290591"/>
                  <a:gd name="connsiteY15" fmla="*/ 446866 h 507465"/>
                  <a:gd name="connsiteX16" fmla="*/ 142000 w 290591"/>
                  <a:gd name="connsiteY16" fmla="*/ 380783 h 507465"/>
                  <a:gd name="connsiteX17" fmla="*/ 152501 w 290591"/>
                  <a:gd name="connsiteY17" fmla="*/ 351123 h 507465"/>
                  <a:gd name="connsiteX18" fmla="*/ 139541 w 290591"/>
                  <a:gd name="connsiteY18" fmla="*/ 288165 h 507465"/>
                  <a:gd name="connsiteX19" fmla="*/ 128527 w 290591"/>
                  <a:gd name="connsiteY19" fmla="*/ 276127 h 507465"/>
                  <a:gd name="connsiteX20" fmla="*/ 121867 w 290591"/>
                  <a:gd name="connsiteY20" fmla="*/ 289548 h 507465"/>
                  <a:gd name="connsiteX21" fmla="*/ 114644 w 290591"/>
                  <a:gd name="connsiteY21" fmla="*/ 407063 h 507465"/>
                  <a:gd name="connsiteX22" fmla="*/ 114798 w 290591"/>
                  <a:gd name="connsiteY22" fmla="*/ 409727 h 507465"/>
                  <a:gd name="connsiteX23" fmla="*/ 97944 w 290591"/>
                  <a:gd name="connsiteY23" fmla="*/ 442563 h 507465"/>
                  <a:gd name="connsiteX24" fmla="*/ 91234 w 290591"/>
                  <a:gd name="connsiteY24" fmla="*/ 478729 h 507465"/>
                  <a:gd name="connsiteX25" fmla="*/ 101018 w 290591"/>
                  <a:gd name="connsiteY25" fmla="*/ 494661 h 507465"/>
                  <a:gd name="connsiteX26" fmla="*/ 74585 w 290591"/>
                  <a:gd name="connsiteY26" fmla="*/ 507416 h 507465"/>
                  <a:gd name="connsiteX27" fmla="*/ 47332 w 290591"/>
                  <a:gd name="connsiteY27" fmla="*/ 489589 h 507465"/>
                  <a:gd name="connsiteX28" fmla="*/ 45232 w 290591"/>
                  <a:gd name="connsiteY28" fmla="*/ 468791 h 507465"/>
                  <a:gd name="connsiteX29" fmla="*/ 45181 w 290591"/>
                  <a:gd name="connsiteY29" fmla="*/ 360702 h 507465"/>
                  <a:gd name="connsiteX30" fmla="*/ 46615 w 290591"/>
                  <a:gd name="connsiteY30" fmla="*/ 236631 h 507465"/>
                  <a:gd name="connsiteX31" fmla="*/ 46666 w 290591"/>
                  <a:gd name="connsiteY31" fmla="*/ 144832 h 507465"/>
                  <a:gd name="connsiteX32" fmla="*/ 42978 w 290591"/>
                  <a:gd name="connsiteY32" fmla="*/ 137353 h 507465"/>
                  <a:gd name="connsiteX33" fmla="*/ 39033 w 290591"/>
                  <a:gd name="connsiteY33" fmla="*/ 149853 h 507465"/>
                  <a:gd name="connsiteX34" fmla="*/ 37804 w 290591"/>
                  <a:gd name="connsiteY34" fmla="*/ 249643 h 507465"/>
                  <a:gd name="connsiteX35" fmla="*/ 10705 w 290591"/>
                  <a:gd name="connsiteY35" fmla="*/ 212810 h 507465"/>
                  <a:gd name="connsiteX36" fmla="*/ 7683 w 290591"/>
                  <a:gd name="connsiteY36" fmla="*/ 138275 h 507465"/>
                  <a:gd name="connsiteX37" fmla="*/ 81501 w 290591"/>
                  <a:gd name="connsiteY37" fmla="*/ 34490 h 507465"/>
                  <a:gd name="connsiteX38" fmla="*/ 81654 w 290591"/>
                  <a:gd name="connsiteY38" fmla="*/ 34336 h 507465"/>
                  <a:gd name="connsiteX39" fmla="*/ 142973 w 290591"/>
                  <a:gd name="connsiteY39" fmla="*/ 18507 h 507465"/>
                  <a:gd name="connsiteX40" fmla="*/ 143127 w 290591"/>
                  <a:gd name="connsiteY40" fmla="*/ 18558 h 507465"/>
                  <a:gd name="connsiteX41" fmla="*/ 154089 w 290591"/>
                  <a:gd name="connsiteY41" fmla="*/ 22707 h 507465"/>
                  <a:gd name="connsiteX42" fmla="*/ 159775 w 290591"/>
                  <a:gd name="connsiteY42" fmla="*/ 46067 h 507465"/>
                  <a:gd name="connsiteX43" fmla="*/ 202294 w 290591"/>
                  <a:gd name="connsiteY43" fmla="*/ 96730 h 507465"/>
                  <a:gd name="connsiteX44" fmla="*/ 211207 w 290591"/>
                  <a:gd name="connsiteY44" fmla="*/ 100009 h 507465"/>
                  <a:gd name="connsiteX45" fmla="*/ 187028 w 290591"/>
                  <a:gd name="connsiteY45" fmla="*/ 67275 h 507465"/>
                  <a:gd name="connsiteX46" fmla="*/ 168996 w 290591"/>
                  <a:gd name="connsiteY46" fmla="*/ 44581 h 507465"/>
                  <a:gd name="connsiteX47" fmla="*/ 164539 w 290591"/>
                  <a:gd name="connsiteY47" fmla="*/ 15689 h 507465"/>
                  <a:gd name="connsiteX48" fmla="*/ 202908 w 290591"/>
                  <a:gd name="connsiteY48" fmla="*/ 6622 h 507465"/>
                  <a:gd name="connsiteX49" fmla="*/ 283693 w 290591"/>
                  <a:gd name="connsiteY49" fmla="*/ 102109 h 507465"/>
                  <a:gd name="connsiteX50" fmla="*/ 267454 w 290591"/>
                  <a:gd name="connsiteY50" fmla="*/ 142681 h 5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0591" h="507465">
                    <a:moveTo>
                      <a:pt x="267454" y="142681"/>
                    </a:moveTo>
                    <a:cubicBezTo>
                      <a:pt x="254801" y="145857"/>
                      <a:pt x="241841" y="139505"/>
                      <a:pt x="229188" y="136534"/>
                    </a:cubicBezTo>
                    <a:cubicBezTo>
                      <a:pt x="220428" y="134485"/>
                      <a:pt x="206750" y="130694"/>
                      <a:pt x="195941" y="131308"/>
                    </a:cubicBezTo>
                    <a:cubicBezTo>
                      <a:pt x="195122" y="127671"/>
                      <a:pt x="194302" y="124188"/>
                      <a:pt x="193483" y="120858"/>
                    </a:cubicBezTo>
                    <a:cubicBezTo>
                      <a:pt x="192356" y="116043"/>
                      <a:pt x="192151" y="110408"/>
                      <a:pt x="186618" y="106156"/>
                    </a:cubicBezTo>
                    <a:cubicBezTo>
                      <a:pt x="182571" y="112867"/>
                      <a:pt x="184928" y="118553"/>
                      <a:pt x="186106" y="123932"/>
                    </a:cubicBezTo>
                    <a:cubicBezTo>
                      <a:pt x="193124" y="155949"/>
                      <a:pt x="210848" y="234326"/>
                      <a:pt x="217662" y="266343"/>
                    </a:cubicBezTo>
                    <a:cubicBezTo>
                      <a:pt x="221913" y="286270"/>
                      <a:pt x="226780" y="313881"/>
                      <a:pt x="230929" y="333860"/>
                    </a:cubicBezTo>
                    <a:cubicBezTo>
                      <a:pt x="235437" y="355477"/>
                      <a:pt x="226626" y="366798"/>
                      <a:pt x="215817" y="384728"/>
                    </a:cubicBezTo>
                    <a:cubicBezTo>
                      <a:pt x="206904" y="399430"/>
                      <a:pt x="197632" y="413927"/>
                      <a:pt x="188770" y="428629"/>
                    </a:cubicBezTo>
                    <a:cubicBezTo>
                      <a:pt x="178217" y="446200"/>
                      <a:pt x="165974" y="462439"/>
                      <a:pt x="152347" y="477705"/>
                    </a:cubicBezTo>
                    <a:cubicBezTo>
                      <a:pt x="145329" y="485542"/>
                      <a:pt x="138772" y="492714"/>
                      <a:pt x="128373" y="494815"/>
                    </a:cubicBezTo>
                    <a:cubicBezTo>
                      <a:pt x="122021" y="496095"/>
                      <a:pt x="115515" y="494661"/>
                      <a:pt x="110136" y="491331"/>
                    </a:cubicBezTo>
                    <a:cubicBezTo>
                      <a:pt x="109624" y="490819"/>
                      <a:pt x="109112" y="490512"/>
                      <a:pt x="108600" y="490307"/>
                    </a:cubicBezTo>
                    <a:cubicBezTo>
                      <a:pt x="104348" y="487233"/>
                      <a:pt x="100915" y="482981"/>
                      <a:pt x="99123" y="477910"/>
                    </a:cubicBezTo>
                    <a:cubicBezTo>
                      <a:pt x="95127" y="466640"/>
                      <a:pt x="99788" y="457214"/>
                      <a:pt x="105167" y="446866"/>
                    </a:cubicBezTo>
                    <a:cubicBezTo>
                      <a:pt x="116745" y="424480"/>
                      <a:pt x="126478" y="401018"/>
                      <a:pt x="142000" y="380783"/>
                    </a:cubicBezTo>
                    <a:cubicBezTo>
                      <a:pt x="148710" y="372024"/>
                      <a:pt x="153526" y="362547"/>
                      <a:pt x="152501" y="351123"/>
                    </a:cubicBezTo>
                    <a:cubicBezTo>
                      <a:pt x="150554" y="329659"/>
                      <a:pt x="147481" y="308400"/>
                      <a:pt x="139541" y="288165"/>
                    </a:cubicBezTo>
                    <a:cubicBezTo>
                      <a:pt x="137389" y="282684"/>
                      <a:pt x="135340" y="275256"/>
                      <a:pt x="128527" y="276127"/>
                    </a:cubicBezTo>
                    <a:cubicBezTo>
                      <a:pt x="122789" y="276844"/>
                      <a:pt x="122277" y="284682"/>
                      <a:pt x="121867" y="289548"/>
                    </a:cubicBezTo>
                    <a:cubicBezTo>
                      <a:pt x="119665" y="316340"/>
                      <a:pt x="116284" y="380220"/>
                      <a:pt x="114644" y="407063"/>
                    </a:cubicBezTo>
                    <a:cubicBezTo>
                      <a:pt x="114593" y="407934"/>
                      <a:pt x="114593" y="408907"/>
                      <a:pt x="114798" y="409727"/>
                    </a:cubicBezTo>
                    <a:cubicBezTo>
                      <a:pt x="109214" y="420689"/>
                      <a:pt x="103887" y="431754"/>
                      <a:pt x="97944" y="442563"/>
                    </a:cubicBezTo>
                    <a:cubicBezTo>
                      <a:pt x="91541" y="454243"/>
                      <a:pt x="88467" y="466588"/>
                      <a:pt x="91234" y="478729"/>
                    </a:cubicBezTo>
                    <a:cubicBezTo>
                      <a:pt x="92668" y="485081"/>
                      <a:pt x="96254" y="490512"/>
                      <a:pt x="101018" y="494661"/>
                    </a:cubicBezTo>
                    <a:cubicBezTo>
                      <a:pt x="94768" y="505828"/>
                      <a:pt x="79964" y="507826"/>
                      <a:pt x="74585" y="507416"/>
                    </a:cubicBezTo>
                    <a:cubicBezTo>
                      <a:pt x="61881" y="506443"/>
                      <a:pt x="50508" y="501730"/>
                      <a:pt x="47332" y="489589"/>
                    </a:cubicBezTo>
                    <a:cubicBezTo>
                      <a:pt x="45539" y="482827"/>
                      <a:pt x="45181" y="475809"/>
                      <a:pt x="45232" y="468791"/>
                    </a:cubicBezTo>
                    <a:cubicBezTo>
                      <a:pt x="45386" y="432779"/>
                      <a:pt x="46513" y="396664"/>
                      <a:pt x="45181" y="360702"/>
                    </a:cubicBezTo>
                    <a:cubicBezTo>
                      <a:pt x="43593" y="319260"/>
                      <a:pt x="44771" y="277920"/>
                      <a:pt x="46615" y="236631"/>
                    </a:cubicBezTo>
                    <a:cubicBezTo>
                      <a:pt x="47998" y="205946"/>
                      <a:pt x="46615" y="175415"/>
                      <a:pt x="46666" y="144832"/>
                    </a:cubicBezTo>
                    <a:cubicBezTo>
                      <a:pt x="46666" y="142220"/>
                      <a:pt x="46564" y="139505"/>
                      <a:pt x="42978" y="137353"/>
                    </a:cubicBezTo>
                    <a:cubicBezTo>
                      <a:pt x="38367" y="141195"/>
                      <a:pt x="38880" y="145857"/>
                      <a:pt x="39033" y="149853"/>
                    </a:cubicBezTo>
                    <a:cubicBezTo>
                      <a:pt x="40263" y="183150"/>
                      <a:pt x="38931" y="216396"/>
                      <a:pt x="37804" y="249643"/>
                    </a:cubicBezTo>
                    <a:cubicBezTo>
                      <a:pt x="29198" y="245442"/>
                      <a:pt x="13420" y="217370"/>
                      <a:pt x="10705" y="212810"/>
                    </a:cubicBezTo>
                    <a:cubicBezTo>
                      <a:pt x="-3126" y="189656"/>
                      <a:pt x="-2921" y="162557"/>
                      <a:pt x="7683" y="138275"/>
                    </a:cubicBezTo>
                    <a:cubicBezTo>
                      <a:pt x="22897" y="103595"/>
                      <a:pt x="40621" y="40996"/>
                      <a:pt x="81501" y="34490"/>
                    </a:cubicBezTo>
                    <a:cubicBezTo>
                      <a:pt x="81552" y="34438"/>
                      <a:pt x="81603" y="34387"/>
                      <a:pt x="81654" y="34336"/>
                    </a:cubicBezTo>
                    <a:cubicBezTo>
                      <a:pt x="100403" y="36026"/>
                      <a:pt x="126478" y="29777"/>
                      <a:pt x="142973" y="18507"/>
                    </a:cubicBezTo>
                    <a:cubicBezTo>
                      <a:pt x="143024" y="18507"/>
                      <a:pt x="143075" y="18507"/>
                      <a:pt x="143127" y="18558"/>
                    </a:cubicBezTo>
                    <a:cubicBezTo>
                      <a:pt x="147071" y="19019"/>
                      <a:pt x="150657" y="20863"/>
                      <a:pt x="154089" y="22707"/>
                    </a:cubicBezTo>
                    <a:cubicBezTo>
                      <a:pt x="152860" y="30853"/>
                      <a:pt x="153987" y="38895"/>
                      <a:pt x="159775" y="46067"/>
                    </a:cubicBezTo>
                    <a:cubicBezTo>
                      <a:pt x="173555" y="63228"/>
                      <a:pt x="188001" y="79928"/>
                      <a:pt x="202294" y="96730"/>
                    </a:cubicBezTo>
                    <a:cubicBezTo>
                      <a:pt x="204240" y="99036"/>
                      <a:pt x="206136" y="102212"/>
                      <a:pt x="211207" y="100009"/>
                    </a:cubicBezTo>
                    <a:cubicBezTo>
                      <a:pt x="210541" y="92530"/>
                      <a:pt x="191382" y="72756"/>
                      <a:pt x="187028" y="67275"/>
                    </a:cubicBezTo>
                    <a:cubicBezTo>
                      <a:pt x="181034" y="59693"/>
                      <a:pt x="174580" y="52470"/>
                      <a:pt x="168996" y="44581"/>
                    </a:cubicBezTo>
                    <a:cubicBezTo>
                      <a:pt x="162849" y="35873"/>
                      <a:pt x="160083" y="26293"/>
                      <a:pt x="164539" y="15689"/>
                    </a:cubicBezTo>
                    <a:cubicBezTo>
                      <a:pt x="171250" y="-242"/>
                      <a:pt x="190511" y="-5416"/>
                      <a:pt x="202908" y="6622"/>
                    </a:cubicBezTo>
                    <a:cubicBezTo>
                      <a:pt x="232978" y="35770"/>
                      <a:pt x="261922" y="66199"/>
                      <a:pt x="283693" y="102109"/>
                    </a:cubicBezTo>
                    <a:cubicBezTo>
                      <a:pt x="295834" y="122344"/>
                      <a:pt x="292863" y="136380"/>
                      <a:pt x="267454" y="142681"/>
                    </a:cubicBezTo>
                    <a:close/>
                  </a:path>
                </a:pathLst>
              </a:custGeom>
              <a:solidFill>
                <a:srgbClr val="FFFFFF"/>
              </a:solidFill>
              <a:ln w="5123" cap="flat">
                <a:noFill/>
                <a:prstDash val="solid"/>
                <a:miter/>
              </a:ln>
            </p:spPr>
            <p:txBody>
              <a:bodyPr rtlCol="0" anchor="ctr"/>
              <a:lstStyle/>
              <a:p>
                <a:endParaRPr lang="en-US"/>
              </a:p>
            </p:txBody>
          </p:sp>
          <p:sp>
            <p:nvSpPr>
              <p:cNvPr id="20" name="Graphic 472">
                <a:extLst>
                  <a:ext uri="{FF2B5EF4-FFF2-40B4-BE49-F238E27FC236}">
                    <a16:creationId xmlns:a16="http://schemas.microsoft.com/office/drawing/2014/main" id="{E43CA5D4-49E7-FA4E-9EEA-70BA4A420901}"/>
                  </a:ext>
                </a:extLst>
              </p:cNvPr>
              <p:cNvSpPr/>
              <p:nvPr/>
            </p:nvSpPr>
            <p:spPr>
              <a:xfrm>
                <a:off x="1242918" y="1829434"/>
                <a:ext cx="131723" cy="131945"/>
              </a:xfrm>
              <a:custGeom>
                <a:avLst/>
                <a:gdLst>
                  <a:gd name="connsiteX0" fmla="*/ 75816 w 131723"/>
                  <a:gd name="connsiteY0" fmla="*/ 129917 h 131945"/>
                  <a:gd name="connsiteX1" fmla="*/ 0 w 131723"/>
                  <a:gd name="connsiteY1" fmla="*/ 68701 h 131945"/>
                  <a:gd name="connsiteX2" fmla="*/ 35244 w 131723"/>
                  <a:gd name="connsiteY2" fmla="*/ 7075 h 131945"/>
                  <a:gd name="connsiteX3" fmla="*/ 121766 w 131723"/>
                  <a:gd name="connsiteY3" fmla="*/ 30588 h 131945"/>
                  <a:gd name="connsiteX4" fmla="*/ 131602 w 131723"/>
                  <a:gd name="connsiteY4" fmla="*/ 64398 h 131945"/>
                  <a:gd name="connsiteX5" fmla="*/ 125916 w 131723"/>
                  <a:gd name="connsiteY5" fmla="*/ 94365 h 131945"/>
                  <a:gd name="connsiteX6" fmla="*/ 75816 w 131723"/>
                  <a:gd name="connsiteY6" fmla="*/ 129917 h 1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23" h="131945">
                    <a:moveTo>
                      <a:pt x="75816" y="129917"/>
                    </a:moveTo>
                    <a:cubicBezTo>
                      <a:pt x="39291" y="139855"/>
                      <a:pt x="51" y="112295"/>
                      <a:pt x="0" y="68701"/>
                    </a:cubicBezTo>
                    <a:cubicBezTo>
                      <a:pt x="1895" y="44317"/>
                      <a:pt x="8555" y="21623"/>
                      <a:pt x="35244" y="7075"/>
                    </a:cubicBezTo>
                    <a:cubicBezTo>
                      <a:pt x="63573" y="-8345"/>
                      <a:pt x="106910" y="2311"/>
                      <a:pt x="121766" y="30588"/>
                    </a:cubicBezTo>
                    <a:cubicBezTo>
                      <a:pt x="127299" y="41089"/>
                      <a:pt x="130731" y="52359"/>
                      <a:pt x="131602" y="64398"/>
                    </a:cubicBezTo>
                    <a:cubicBezTo>
                      <a:pt x="132268" y="73875"/>
                      <a:pt x="130168" y="85810"/>
                      <a:pt x="125916" y="94365"/>
                    </a:cubicBezTo>
                    <a:cubicBezTo>
                      <a:pt x="115312" y="115676"/>
                      <a:pt x="98817" y="123667"/>
                      <a:pt x="75816" y="129917"/>
                    </a:cubicBezTo>
                    <a:close/>
                  </a:path>
                </a:pathLst>
              </a:custGeom>
              <a:solidFill>
                <a:srgbClr val="FFFFFF"/>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62963B5C-59F9-5441-A78E-75E8335BA46B}"/>
                  </a:ext>
                </a:extLst>
              </p:cNvPr>
              <p:cNvSpPr/>
              <p:nvPr/>
            </p:nvSpPr>
            <p:spPr>
              <a:xfrm>
                <a:off x="1202867" y="1822295"/>
                <a:ext cx="308049" cy="626446"/>
              </a:xfrm>
              <a:custGeom>
                <a:avLst/>
                <a:gdLst>
                  <a:gd name="connsiteX0" fmla="*/ 306020 w 308049"/>
                  <a:gd name="connsiteY0" fmla="*/ 221069 h 626446"/>
                  <a:gd name="connsiteX1" fmla="*/ 285940 w 308049"/>
                  <a:gd name="connsiteY1" fmla="*/ 190076 h 626446"/>
                  <a:gd name="connsiteX2" fmla="*/ 213607 w 308049"/>
                  <a:gd name="connsiteY2" fmla="*/ 107806 h 626446"/>
                  <a:gd name="connsiteX3" fmla="*/ 197573 w 308049"/>
                  <a:gd name="connsiteY3" fmla="*/ 101864 h 626446"/>
                  <a:gd name="connsiteX4" fmla="*/ 166427 w 308049"/>
                  <a:gd name="connsiteY4" fmla="*/ 123840 h 626446"/>
                  <a:gd name="connsiteX5" fmla="*/ 165403 w 308049"/>
                  <a:gd name="connsiteY5" fmla="*/ 126914 h 626446"/>
                  <a:gd name="connsiteX6" fmla="*/ 159614 w 308049"/>
                  <a:gd name="connsiteY6" fmla="*/ 124403 h 626446"/>
                  <a:gd name="connsiteX7" fmla="*/ 160229 w 308049"/>
                  <a:gd name="connsiteY7" fmla="*/ 123789 h 626446"/>
                  <a:gd name="connsiteX8" fmla="*/ 173855 w 308049"/>
                  <a:gd name="connsiteY8" fmla="*/ 103247 h 626446"/>
                  <a:gd name="connsiteX9" fmla="*/ 156848 w 308049"/>
                  <a:gd name="connsiteY9" fmla="*/ 15751 h 626446"/>
                  <a:gd name="connsiteX10" fmla="*/ 76626 w 308049"/>
                  <a:gd name="connsiteY10" fmla="*/ 4635 h 626446"/>
                  <a:gd name="connsiteX11" fmla="*/ 32059 w 308049"/>
                  <a:gd name="connsiteY11" fmla="*/ 82244 h 626446"/>
                  <a:gd name="connsiteX12" fmla="*/ 77805 w 308049"/>
                  <a:gd name="connsiteY12" fmla="*/ 142896 h 626446"/>
                  <a:gd name="connsiteX13" fmla="*/ 46556 w 308049"/>
                  <a:gd name="connsiteY13" fmla="*/ 169790 h 626446"/>
                  <a:gd name="connsiteX14" fmla="*/ 2296 w 308049"/>
                  <a:gd name="connsiteY14" fmla="*/ 272091 h 626446"/>
                  <a:gd name="connsiteX15" fmla="*/ 2552 w 308049"/>
                  <a:gd name="connsiteY15" fmla="*/ 301905 h 626446"/>
                  <a:gd name="connsiteX16" fmla="*/ 35645 w 308049"/>
                  <a:gd name="connsiteY16" fmla="*/ 362660 h 626446"/>
                  <a:gd name="connsiteX17" fmla="*/ 47069 w 308049"/>
                  <a:gd name="connsiteY17" fmla="*/ 369729 h 626446"/>
                  <a:gd name="connsiteX18" fmla="*/ 46198 w 308049"/>
                  <a:gd name="connsiteY18" fmla="*/ 435402 h 626446"/>
                  <a:gd name="connsiteX19" fmla="*/ 47017 w 308049"/>
                  <a:gd name="connsiteY19" fmla="*/ 581962 h 626446"/>
                  <a:gd name="connsiteX20" fmla="*/ 54292 w 308049"/>
                  <a:gd name="connsiteY20" fmla="*/ 614542 h 626446"/>
                  <a:gd name="connsiteX21" fmla="*/ 76114 w 308049"/>
                  <a:gd name="connsiteY21" fmla="*/ 625863 h 626446"/>
                  <a:gd name="connsiteX22" fmla="*/ 99371 w 308049"/>
                  <a:gd name="connsiteY22" fmla="*/ 623609 h 626446"/>
                  <a:gd name="connsiteX23" fmla="*/ 117147 w 308049"/>
                  <a:gd name="connsiteY23" fmla="*/ 610854 h 626446"/>
                  <a:gd name="connsiteX24" fmla="*/ 142760 w 308049"/>
                  <a:gd name="connsiteY24" fmla="*/ 613005 h 626446"/>
                  <a:gd name="connsiteX25" fmla="*/ 169654 w 308049"/>
                  <a:gd name="connsiteY25" fmla="*/ 594103 h 626446"/>
                  <a:gd name="connsiteX26" fmla="*/ 216373 w 308049"/>
                  <a:gd name="connsiteY26" fmla="*/ 526586 h 626446"/>
                  <a:gd name="connsiteX27" fmla="*/ 239887 w 308049"/>
                  <a:gd name="connsiteY27" fmla="*/ 488012 h 626446"/>
                  <a:gd name="connsiteX28" fmla="*/ 248083 w 308049"/>
                  <a:gd name="connsiteY28" fmla="*/ 446313 h 626446"/>
                  <a:gd name="connsiteX29" fmla="*/ 207255 w 308049"/>
                  <a:gd name="connsiteY29" fmla="*/ 250626 h 626446"/>
                  <a:gd name="connsiteX30" fmla="*/ 212378 w 308049"/>
                  <a:gd name="connsiteY30" fmla="*/ 251548 h 626446"/>
                  <a:gd name="connsiteX31" fmla="*/ 250337 w 308049"/>
                  <a:gd name="connsiteY31" fmla="*/ 258925 h 626446"/>
                  <a:gd name="connsiteX32" fmla="*/ 289577 w 308049"/>
                  <a:gd name="connsiteY32" fmla="*/ 258823 h 626446"/>
                  <a:gd name="connsiteX33" fmla="*/ 306020 w 308049"/>
                  <a:gd name="connsiteY33" fmla="*/ 221069 h 626446"/>
                  <a:gd name="connsiteX34" fmla="*/ 115866 w 308049"/>
                  <a:gd name="connsiteY34" fmla="*/ 137056 h 626446"/>
                  <a:gd name="connsiteX35" fmla="*/ 40050 w 308049"/>
                  <a:gd name="connsiteY35" fmla="*/ 75840 h 626446"/>
                  <a:gd name="connsiteX36" fmla="*/ 75295 w 308049"/>
                  <a:gd name="connsiteY36" fmla="*/ 14214 h 626446"/>
                  <a:gd name="connsiteX37" fmla="*/ 161817 w 308049"/>
                  <a:gd name="connsiteY37" fmla="*/ 37727 h 626446"/>
                  <a:gd name="connsiteX38" fmla="*/ 171652 w 308049"/>
                  <a:gd name="connsiteY38" fmla="*/ 71537 h 626446"/>
                  <a:gd name="connsiteX39" fmla="*/ 165966 w 308049"/>
                  <a:gd name="connsiteY39" fmla="*/ 101505 h 626446"/>
                  <a:gd name="connsiteX40" fmla="*/ 115866 w 308049"/>
                  <a:gd name="connsiteY40" fmla="*/ 137056 h 626446"/>
                  <a:gd name="connsiteX41" fmla="*/ 277129 w 308049"/>
                  <a:gd name="connsiteY41" fmla="*/ 254264 h 626446"/>
                  <a:gd name="connsiteX42" fmla="*/ 238862 w 308049"/>
                  <a:gd name="connsiteY42" fmla="*/ 248116 h 626446"/>
                  <a:gd name="connsiteX43" fmla="*/ 205616 w 308049"/>
                  <a:gd name="connsiteY43" fmla="*/ 242891 h 626446"/>
                  <a:gd name="connsiteX44" fmla="*/ 203157 w 308049"/>
                  <a:gd name="connsiteY44" fmla="*/ 232441 h 626446"/>
                  <a:gd name="connsiteX45" fmla="*/ 196292 w 308049"/>
                  <a:gd name="connsiteY45" fmla="*/ 217739 h 626446"/>
                  <a:gd name="connsiteX46" fmla="*/ 195780 w 308049"/>
                  <a:gd name="connsiteY46" fmla="*/ 235514 h 626446"/>
                  <a:gd name="connsiteX47" fmla="*/ 227336 w 308049"/>
                  <a:gd name="connsiteY47" fmla="*/ 377925 h 626446"/>
                  <a:gd name="connsiteX48" fmla="*/ 240604 w 308049"/>
                  <a:gd name="connsiteY48" fmla="*/ 445442 h 626446"/>
                  <a:gd name="connsiteX49" fmla="*/ 225492 w 308049"/>
                  <a:gd name="connsiteY49" fmla="*/ 496311 h 626446"/>
                  <a:gd name="connsiteX50" fmla="*/ 198444 w 308049"/>
                  <a:gd name="connsiteY50" fmla="*/ 540212 h 626446"/>
                  <a:gd name="connsiteX51" fmla="*/ 162022 w 308049"/>
                  <a:gd name="connsiteY51" fmla="*/ 589288 h 626446"/>
                  <a:gd name="connsiteX52" fmla="*/ 138048 w 308049"/>
                  <a:gd name="connsiteY52" fmla="*/ 606397 h 626446"/>
                  <a:gd name="connsiteX53" fmla="*/ 119811 w 308049"/>
                  <a:gd name="connsiteY53" fmla="*/ 602914 h 626446"/>
                  <a:gd name="connsiteX54" fmla="*/ 118274 w 308049"/>
                  <a:gd name="connsiteY54" fmla="*/ 601889 h 626446"/>
                  <a:gd name="connsiteX55" fmla="*/ 108797 w 308049"/>
                  <a:gd name="connsiteY55" fmla="*/ 589492 h 626446"/>
                  <a:gd name="connsiteX56" fmla="*/ 114842 w 308049"/>
                  <a:gd name="connsiteY56" fmla="*/ 558449 h 626446"/>
                  <a:gd name="connsiteX57" fmla="*/ 151674 w 308049"/>
                  <a:gd name="connsiteY57" fmla="*/ 492366 h 626446"/>
                  <a:gd name="connsiteX58" fmla="*/ 162175 w 308049"/>
                  <a:gd name="connsiteY58" fmla="*/ 462706 h 626446"/>
                  <a:gd name="connsiteX59" fmla="*/ 149215 w 308049"/>
                  <a:gd name="connsiteY59" fmla="*/ 399748 h 626446"/>
                  <a:gd name="connsiteX60" fmla="*/ 138201 w 308049"/>
                  <a:gd name="connsiteY60" fmla="*/ 387710 h 626446"/>
                  <a:gd name="connsiteX61" fmla="*/ 131542 w 308049"/>
                  <a:gd name="connsiteY61" fmla="*/ 401131 h 626446"/>
                  <a:gd name="connsiteX62" fmla="*/ 124319 w 308049"/>
                  <a:gd name="connsiteY62" fmla="*/ 518646 h 626446"/>
                  <a:gd name="connsiteX63" fmla="*/ 124472 w 308049"/>
                  <a:gd name="connsiteY63" fmla="*/ 521309 h 626446"/>
                  <a:gd name="connsiteX64" fmla="*/ 107619 w 308049"/>
                  <a:gd name="connsiteY64" fmla="*/ 554146 h 626446"/>
                  <a:gd name="connsiteX65" fmla="*/ 100908 w 308049"/>
                  <a:gd name="connsiteY65" fmla="*/ 590312 h 626446"/>
                  <a:gd name="connsiteX66" fmla="*/ 110692 w 308049"/>
                  <a:gd name="connsiteY66" fmla="*/ 606244 h 626446"/>
                  <a:gd name="connsiteX67" fmla="*/ 84259 w 308049"/>
                  <a:gd name="connsiteY67" fmla="*/ 618999 h 626446"/>
                  <a:gd name="connsiteX68" fmla="*/ 57007 w 308049"/>
                  <a:gd name="connsiteY68" fmla="*/ 601172 h 626446"/>
                  <a:gd name="connsiteX69" fmla="*/ 54906 w 308049"/>
                  <a:gd name="connsiteY69" fmla="*/ 580374 h 626446"/>
                  <a:gd name="connsiteX70" fmla="*/ 54855 w 308049"/>
                  <a:gd name="connsiteY70" fmla="*/ 472285 h 626446"/>
                  <a:gd name="connsiteX71" fmla="*/ 56289 w 308049"/>
                  <a:gd name="connsiteY71" fmla="*/ 348214 h 626446"/>
                  <a:gd name="connsiteX72" fmla="*/ 56341 w 308049"/>
                  <a:gd name="connsiteY72" fmla="*/ 256415 h 626446"/>
                  <a:gd name="connsiteX73" fmla="*/ 52652 w 308049"/>
                  <a:gd name="connsiteY73" fmla="*/ 248936 h 626446"/>
                  <a:gd name="connsiteX74" fmla="*/ 48708 w 308049"/>
                  <a:gd name="connsiteY74" fmla="*/ 261435 h 626446"/>
                  <a:gd name="connsiteX75" fmla="*/ 47478 w 308049"/>
                  <a:gd name="connsiteY75" fmla="*/ 361225 h 626446"/>
                  <a:gd name="connsiteX76" fmla="*/ 20379 w 308049"/>
                  <a:gd name="connsiteY76" fmla="*/ 324393 h 626446"/>
                  <a:gd name="connsiteX77" fmla="*/ 17357 w 308049"/>
                  <a:gd name="connsiteY77" fmla="*/ 249858 h 626446"/>
                  <a:gd name="connsiteX78" fmla="*/ 91175 w 308049"/>
                  <a:gd name="connsiteY78" fmla="*/ 146072 h 626446"/>
                  <a:gd name="connsiteX79" fmla="*/ 91329 w 308049"/>
                  <a:gd name="connsiteY79" fmla="*/ 145919 h 626446"/>
                  <a:gd name="connsiteX80" fmla="*/ 152647 w 308049"/>
                  <a:gd name="connsiteY80" fmla="*/ 130090 h 626446"/>
                  <a:gd name="connsiteX81" fmla="*/ 152801 w 308049"/>
                  <a:gd name="connsiteY81" fmla="*/ 130141 h 626446"/>
                  <a:gd name="connsiteX82" fmla="*/ 163763 w 308049"/>
                  <a:gd name="connsiteY82" fmla="*/ 134290 h 626446"/>
                  <a:gd name="connsiteX83" fmla="*/ 169450 w 308049"/>
                  <a:gd name="connsiteY83" fmla="*/ 157650 h 626446"/>
                  <a:gd name="connsiteX84" fmla="*/ 211968 w 308049"/>
                  <a:gd name="connsiteY84" fmla="*/ 208313 h 626446"/>
                  <a:gd name="connsiteX85" fmla="*/ 220881 w 308049"/>
                  <a:gd name="connsiteY85" fmla="*/ 211592 h 626446"/>
                  <a:gd name="connsiteX86" fmla="*/ 196702 w 308049"/>
                  <a:gd name="connsiteY86" fmla="*/ 178858 h 626446"/>
                  <a:gd name="connsiteX87" fmla="*/ 178670 w 308049"/>
                  <a:gd name="connsiteY87" fmla="*/ 156164 h 626446"/>
                  <a:gd name="connsiteX88" fmla="*/ 174214 w 308049"/>
                  <a:gd name="connsiteY88" fmla="*/ 127272 h 626446"/>
                  <a:gd name="connsiteX89" fmla="*/ 212583 w 308049"/>
                  <a:gd name="connsiteY89" fmla="*/ 118205 h 626446"/>
                  <a:gd name="connsiteX90" fmla="*/ 293367 w 308049"/>
                  <a:gd name="connsiteY90" fmla="*/ 213692 h 626446"/>
                  <a:gd name="connsiteX91" fmla="*/ 277129 w 308049"/>
                  <a:gd name="connsiteY91" fmla="*/ 254264 h 626446"/>
                  <a:gd name="connsiteX92" fmla="*/ 136152 w 308049"/>
                  <a:gd name="connsiteY92" fmla="*/ 436529 h 626446"/>
                  <a:gd name="connsiteX93" fmla="*/ 137945 w 308049"/>
                  <a:gd name="connsiteY93" fmla="*/ 403231 h 626446"/>
                  <a:gd name="connsiteX94" fmla="*/ 141582 w 308049"/>
                  <a:gd name="connsiteY94" fmla="*/ 403129 h 626446"/>
                  <a:gd name="connsiteX95" fmla="*/ 152955 w 308049"/>
                  <a:gd name="connsiteY95" fmla="*/ 464140 h 626446"/>
                  <a:gd name="connsiteX96" fmla="*/ 145783 w 308049"/>
                  <a:gd name="connsiteY96" fmla="*/ 485092 h 626446"/>
                  <a:gd name="connsiteX97" fmla="*/ 132566 w 308049"/>
                  <a:gd name="connsiteY97" fmla="*/ 505993 h 626446"/>
                  <a:gd name="connsiteX98" fmla="*/ 136152 w 308049"/>
                  <a:gd name="connsiteY98" fmla="*/ 436529 h 62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8049" h="626446">
                    <a:moveTo>
                      <a:pt x="306020" y="221069"/>
                    </a:moveTo>
                    <a:cubicBezTo>
                      <a:pt x="301871" y="209030"/>
                      <a:pt x="293060" y="200066"/>
                      <a:pt x="285940" y="190076"/>
                    </a:cubicBezTo>
                    <a:cubicBezTo>
                      <a:pt x="264680" y="160211"/>
                      <a:pt x="239067" y="134034"/>
                      <a:pt x="213607" y="107806"/>
                    </a:cubicBezTo>
                    <a:cubicBezTo>
                      <a:pt x="209150" y="103195"/>
                      <a:pt x="203772" y="101402"/>
                      <a:pt x="197573" y="101864"/>
                    </a:cubicBezTo>
                    <a:cubicBezTo>
                      <a:pt x="187738" y="102632"/>
                      <a:pt x="171755" y="109035"/>
                      <a:pt x="166427" y="123840"/>
                    </a:cubicBezTo>
                    <a:cubicBezTo>
                      <a:pt x="166069" y="124864"/>
                      <a:pt x="165710" y="125889"/>
                      <a:pt x="165403" y="126914"/>
                    </a:cubicBezTo>
                    <a:cubicBezTo>
                      <a:pt x="163507" y="125940"/>
                      <a:pt x="161561" y="125121"/>
                      <a:pt x="159614" y="124403"/>
                    </a:cubicBezTo>
                    <a:cubicBezTo>
                      <a:pt x="159819" y="124199"/>
                      <a:pt x="160024" y="123994"/>
                      <a:pt x="160229" y="123789"/>
                    </a:cubicBezTo>
                    <a:cubicBezTo>
                      <a:pt x="164839" y="119383"/>
                      <a:pt x="172626" y="106167"/>
                      <a:pt x="173855" y="103247"/>
                    </a:cubicBezTo>
                    <a:cubicBezTo>
                      <a:pt x="185996" y="74508"/>
                      <a:pt x="178875" y="37574"/>
                      <a:pt x="156848" y="15751"/>
                    </a:cubicBezTo>
                    <a:cubicBezTo>
                      <a:pt x="141121" y="178"/>
                      <a:pt x="97834" y="-4483"/>
                      <a:pt x="76626" y="4635"/>
                    </a:cubicBezTo>
                    <a:cubicBezTo>
                      <a:pt x="45532" y="17954"/>
                      <a:pt x="31034" y="50278"/>
                      <a:pt x="32059" y="82244"/>
                    </a:cubicBezTo>
                    <a:cubicBezTo>
                      <a:pt x="32930" y="108318"/>
                      <a:pt x="52960" y="133932"/>
                      <a:pt x="77805" y="142896"/>
                    </a:cubicBezTo>
                    <a:cubicBezTo>
                      <a:pt x="68379" y="146380"/>
                      <a:pt x="56802" y="154064"/>
                      <a:pt x="46556" y="169790"/>
                    </a:cubicBezTo>
                    <a:cubicBezTo>
                      <a:pt x="23094" y="200936"/>
                      <a:pt x="13976" y="234695"/>
                      <a:pt x="2296" y="272091"/>
                    </a:cubicBezTo>
                    <a:cubicBezTo>
                      <a:pt x="-931" y="282490"/>
                      <a:pt x="-675" y="291762"/>
                      <a:pt x="2552" y="301905"/>
                    </a:cubicBezTo>
                    <a:cubicBezTo>
                      <a:pt x="8956" y="322088"/>
                      <a:pt x="18586" y="339044"/>
                      <a:pt x="35645" y="362660"/>
                    </a:cubicBezTo>
                    <a:cubicBezTo>
                      <a:pt x="37130" y="364709"/>
                      <a:pt x="41895" y="367936"/>
                      <a:pt x="47069" y="369729"/>
                    </a:cubicBezTo>
                    <a:cubicBezTo>
                      <a:pt x="46351" y="391603"/>
                      <a:pt x="45788" y="413528"/>
                      <a:pt x="46198" y="435402"/>
                    </a:cubicBezTo>
                    <a:cubicBezTo>
                      <a:pt x="47120" y="484272"/>
                      <a:pt x="45481" y="533092"/>
                      <a:pt x="47017" y="581962"/>
                    </a:cubicBezTo>
                    <a:cubicBezTo>
                      <a:pt x="47376" y="593334"/>
                      <a:pt x="48247" y="604348"/>
                      <a:pt x="54292" y="614542"/>
                    </a:cubicBezTo>
                    <a:cubicBezTo>
                      <a:pt x="58543" y="621612"/>
                      <a:pt x="67764" y="625915"/>
                      <a:pt x="76114" y="625863"/>
                    </a:cubicBezTo>
                    <a:cubicBezTo>
                      <a:pt x="85130" y="625812"/>
                      <a:pt x="90714" y="628220"/>
                      <a:pt x="99371" y="623609"/>
                    </a:cubicBezTo>
                    <a:cubicBezTo>
                      <a:pt x="108285" y="619819"/>
                      <a:pt x="113971" y="614952"/>
                      <a:pt x="117147" y="610854"/>
                    </a:cubicBezTo>
                    <a:cubicBezTo>
                      <a:pt x="124882" y="614901"/>
                      <a:pt x="134206" y="616028"/>
                      <a:pt x="142760" y="613005"/>
                    </a:cubicBezTo>
                    <a:cubicBezTo>
                      <a:pt x="152852" y="609420"/>
                      <a:pt x="162329" y="602658"/>
                      <a:pt x="169654" y="594103"/>
                    </a:cubicBezTo>
                    <a:cubicBezTo>
                      <a:pt x="187584" y="573202"/>
                      <a:pt x="201876" y="549843"/>
                      <a:pt x="216373" y="526586"/>
                    </a:cubicBezTo>
                    <a:cubicBezTo>
                      <a:pt x="224314" y="513830"/>
                      <a:pt x="232151" y="500972"/>
                      <a:pt x="239887" y="488012"/>
                    </a:cubicBezTo>
                    <a:cubicBezTo>
                      <a:pt x="247571" y="475103"/>
                      <a:pt x="251105" y="461476"/>
                      <a:pt x="248083" y="446313"/>
                    </a:cubicBezTo>
                    <a:cubicBezTo>
                      <a:pt x="237991" y="396111"/>
                      <a:pt x="220369" y="308154"/>
                      <a:pt x="207255" y="250626"/>
                    </a:cubicBezTo>
                    <a:cubicBezTo>
                      <a:pt x="209407" y="251139"/>
                      <a:pt x="211353" y="251395"/>
                      <a:pt x="212378" y="251548"/>
                    </a:cubicBezTo>
                    <a:cubicBezTo>
                      <a:pt x="225236" y="253034"/>
                      <a:pt x="237684" y="256261"/>
                      <a:pt x="250337" y="258925"/>
                    </a:cubicBezTo>
                    <a:cubicBezTo>
                      <a:pt x="264271" y="261845"/>
                      <a:pt x="276309" y="264868"/>
                      <a:pt x="289577" y="258823"/>
                    </a:cubicBezTo>
                    <a:cubicBezTo>
                      <a:pt x="305355" y="251548"/>
                      <a:pt x="311655" y="237359"/>
                      <a:pt x="306020" y="221069"/>
                    </a:cubicBezTo>
                    <a:close/>
                    <a:moveTo>
                      <a:pt x="115866" y="137056"/>
                    </a:moveTo>
                    <a:cubicBezTo>
                      <a:pt x="79341" y="146994"/>
                      <a:pt x="40102" y="119434"/>
                      <a:pt x="40050" y="75840"/>
                    </a:cubicBezTo>
                    <a:cubicBezTo>
                      <a:pt x="41946" y="51456"/>
                      <a:pt x="48605" y="28763"/>
                      <a:pt x="75295" y="14214"/>
                    </a:cubicBezTo>
                    <a:cubicBezTo>
                      <a:pt x="103623" y="-1205"/>
                      <a:pt x="146961" y="9450"/>
                      <a:pt x="161817" y="37727"/>
                    </a:cubicBezTo>
                    <a:cubicBezTo>
                      <a:pt x="167349" y="48229"/>
                      <a:pt x="170781" y="59499"/>
                      <a:pt x="171652" y="71537"/>
                    </a:cubicBezTo>
                    <a:cubicBezTo>
                      <a:pt x="172318" y="81014"/>
                      <a:pt x="170218" y="92950"/>
                      <a:pt x="165966" y="101505"/>
                    </a:cubicBezTo>
                    <a:cubicBezTo>
                      <a:pt x="155362" y="122815"/>
                      <a:pt x="138867" y="130807"/>
                      <a:pt x="115866" y="137056"/>
                    </a:cubicBezTo>
                    <a:close/>
                    <a:moveTo>
                      <a:pt x="277129" y="254264"/>
                    </a:moveTo>
                    <a:cubicBezTo>
                      <a:pt x="264475" y="257440"/>
                      <a:pt x="251515" y="251087"/>
                      <a:pt x="238862" y="248116"/>
                    </a:cubicBezTo>
                    <a:cubicBezTo>
                      <a:pt x="230102" y="246067"/>
                      <a:pt x="216425" y="242276"/>
                      <a:pt x="205616" y="242891"/>
                    </a:cubicBezTo>
                    <a:cubicBezTo>
                      <a:pt x="204796" y="239254"/>
                      <a:pt x="203977" y="235771"/>
                      <a:pt x="203157" y="232441"/>
                    </a:cubicBezTo>
                    <a:cubicBezTo>
                      <a:pt x="202030" y="227626"/>
                      <a:pt x="201825" y="221991"/>
                      <a:pt x="196292" y="217739"/>
                    </a:cubicBezTo>
                    <a:cubicBezTo>
                      <a:pt x="192246" y="224450"/>
                      <a:pt x="194602" y="230136"/>
                      <a:pt x="195780" y="235514"/>
                    </a:cubicBezTo>
                    <a:cubicBezTo>
                      <a:pt x="202798" y="267531"/>
                      <a:pt x="220523" y="345909"/>
                      <a:pt x="227336" y="377925"/>
                    </a:cubicBezTo>
                    <a:cubicBezTo>
                      <a:pt x="231588" y="397852"/>
                      <a:pt x="236454" y="425464"/>
                      <a:pt x="240604" y="445442"/>
                    </a:cubicBezTo>
                    <a:cubicBezTo>
                      <a:pt x="245112" y="467060"/>
                      <a:pt x="236301" y="478381"/>
                      <a:pt x="225492" y="496311"/>
                    </a:cubicBezTo>
                    <a:cubicBezTo>
                      <a:pt x="216578" y="511013"/>
                      <a:pt x="207306" y="525510"/>
                      <a:pt x="198444" y="540212"/>
                    </a:cubicBezTo>
                    <a:cubicBezTo>
                      <a:pt x="187891" y="557783"/>
                      <a:pt x="175648" y="574022"/>
                      <a:pt x="162022" y="589288"/>
                    </a:cubicBezTo>
                    <a:cubicBezTo>
                      <a:pt x="155004" y="597125"/>
                      <a:pt x="148447" y="604297"/>
                      <a:pt x="138048" y="606397"/>
                    </a:cubicBezTo>
                    <a:cubicBezTo>
                      <a:pt x="131695" y="607678"/>
                      <a:pt x="125190" y="606244"/>
                      <a:pt x="119811" y="602914"/>
                    </a:cubicBezTo>
                    <a:cubicBezTo>
                      <a:pt x="119298" y="602402"/>
                      <a:pt x="118786" y="602094"/>
                      <a:pt x="118274" y="601889"/>
                    </a:cubicBezTo>
                    <a:cubicBezTo>
                      <a:pt x="114022" y="598816"/>
                      <a:pt x="110590" y="594564"/>
                      <a:pt x="108797" y="589492"/>
                    </a:cubicBezTo>
                    <a:cubicBezTo>
                      <a:pt x="104801" y="578223"/>
                      <a:pt x="109463" y="568797"/>
                      <a:pt x="114842" y="558449"/>
                    </a:cubicBezTo>
                    <a:cubicBezTo>
                      <a:pt x="126419" y="536063"/>
                      <a:pt x="136152" y="512601"/>
                      <a:pt x="151674" y="492366"/>
                    </a:cubicBezTo>
                    <a:cubicBezTo>
                      <a:pt x="158385" y="483606"/>
                      <a:pt x="163200" y="474129"/>
                      <a:pt x="162175" y="462706"/>
                    </a:cubicBezTo>
                    <a:cubicBezTo>
                      <a:pt x="160229" y="441242"/>
                      <a:pt x="157155" y="419983"/>
                      <a:pt x="149215" y="399748"/>
                    </a:cubicBezTo>
                    <a:cubicBezTo>
                      <a:pt x="147063" y="394267"/>
                      <a:pt x="145014" y="386839"/>
                      <a:pt x="138201" y="387710"/>
                    </a:cubicBezTo>
                    <a:cubicBezTo>
                      <a:pt x="132464" y="388427"/>
                      <a:pt x="131952" y="396264"/>
                      <a:pt x="131542" y="401131"/>
                    </a:cubicBezTo>
                    <a:cubicBezTo>
                      <a:pt x="129339" y="427923"/>
                      <a:pt x="125958" y="491803"/>
                      <a:pt x="124319" y="518646"/>
                    </a:cubicBezTo>
                    <a:cubicBezTo>
                      <a:pt x="124267" y="519516"/>
                      <a:pt x="124267" y="520490"/>
                      <a:pt x="124472" y="521309"/>
                    </a:cubicBezTo>
                    <a:cubicBezTo>
                      <a:pt x="118889" y="532272"/>
                      <a:pt x="113561" y="543337"/>
                      <a:pt x="107619" y="554146"/>
                    </a:cubicBezTo>
                    <a:cubicBezTo>
                      <a:pt x="101215" y="565826"/>
                      <a:pt x="98142" y="578171"/>
                      <a:pt x="100908" y="590312"/>
                    </a:cubicBezTo>
                    <a:cubicBezTo>
                      <a:pt x="102342" y="596664"/>
                      <a:pt x="105928" y="602094"/>
                      <a:pt x="110692" y="606244"/>
                    </a:cubicBezTo>
                    <a:cubicBezTo>
                      <a:pt x="104443" y="617411"/>
                      <a:pt x="89638" y="619409"/>
                      <a:pt x="84259" y="618999"/>
                    </a:cubicBezTo>
                    <a:cubicBezTo>
                      <a:pt x="71555" y="618026"/>
                      <a:pt x="60183" y="613313"/>
                      <a:pt x="57007" y="601172"/>
                    </a:cubicBezTo>
                    <a:cubicBezTo>
                      <a:pt x="55214" y="594410"/>
                      <a:pt x="54855" y="587392"/>
                      <a:pt x="54906" y="580374"/>
                    </a:cubicBezTo>
                    <a:cubicBezTo>
                      <a:pt x="55060" y="544361"/>
                      <a:pt x="56187" y="508247"/>
                      <a:pt x="54855" y="472285"/>
                    </a:cubicBezTo>
                    <a:cubicBezTo>
                      <a:pt x="53267" y="430843"/>
                      <a:pt x="54445" y="389503"/>
                      <a:pt x="56289" y="348214"/>
                    </a:cubicBezTo>
                    <a:cubicBezTo>
                      <a:pt x="57673" y="317529"/>
                      <a:pt x="56289" y="286998"/>
                      <a:pt x="56341" y="256415"/>
                    </a:cubicBezTo>
                    <a:cubicBezTo>
                      <a:pt x="56341" y="253802"/>
                      <a:pt x="56238" y="251087"/>
                      <a:pt x="52652" y="248936"/>
                    </a:cubicBezTo>
                    <a:cubicBezTo>
                      <a:pt x="48042" y="252778"/>
                      <a:pt x="48554" y="257440"/>
                      <a:pt x="48708" y="261435"/>
                    </a:cubicBezTo>
                    <a:cubicBezTo>
                      <a:pt x="49937" y="294733"/>
                      <a:pt x="48605" y="327979"/>
                      <a:pt x="47478" y="361225"/>
                    </a:cubicBezTo>
                    <a:cubicBezTo>
                      <a:pt x="38872" y="357025"/>
                      <a:pt x="23094" y="328952"/>
                      <a:pt x="20379" y="324393"/>
                    </a:cubicBezTo>
                    <a:cubicBezTo>
                      <a:pt x="6548" y="301239"/>
                      <a:pt x="6753" y="274140"/>
                      <a:pt x="17357" y="249858"/>
                    </a:cubicBezTo>
                    <a:cubicBezTo>
                      <a:pt x="32571" y="215177"/>
                      <a:pt x="50296" y="152578"/>
                      <a:pt x="91175" y="146072"/>
                    </a:cubicBezTo>
                    <a:cubicBezTo>
                      <a:pt x="91226" y="146021"/>
                      <a:pt x="91277" y="145970"/>
                      <a:pt x="91329" y="145919"/>
                    </a:cubicBezTo>
                    <a:cubicBezTo>
                      <a:pt x="110078" y="147609"/>
                      <a:pt x="136152" y="141360"/>
                      <a:pt x="152647" y="130090"/>
                    </a:cubicBezTo>
                    <a:cubicBezTo>
                      <a:pt x="152698" y="130090"/>
                      <a:pt x="152750" y="130090"/>
                      <a:pt x="152801" y="130141"/>
                    </a:cubicBezTo>
                    <a:cubicBezTo>
                      <a:pt x="156745" y="130602"/>
                      <a:pt x="160331" y="132446"/>
                      <a:pt x="163763" y="134290"/>
                    </a:cubicBezTo>
                    <a:cubicBezTo>
                      <a:pt x="162534" y="142435"/>
                      <a:pt x="163661" y="150478"/>
                      <a:pt x="169450" y="157650"/>
                    </a:cubicBezTo>
                    <a:cubicBezTo>
                      <a:pt x="183230" y="174811"/>
                      <a:pt x="197676" y="191511"/>
                      <a:pt x="211968" y="208313"/>
                    </a:cubicBezTo>
                    <a:cubicBezTo>
                      <a:pt x="213915" y="210618"/>
                      <a:pt x="215810" y="213794"/>
                      <a:pt x="220881" y="211592"/>
                    </a:cubicBezTo>
                    <a:cubicBezTo>
                      <a:pt x="220215" y="204112"/>
                      <a:pt x="201057" y="184339"/>
                      <a:pt x="196702" y="178858"/>
                    </a:cubicBezTo>
                    <a:cubicBezTo>
                      <a:pt x="190709" y="171276"/>
                      <a:pt x="184254" y="164053"/>
                      <a:pt x="178670" y="156164"/>
                    </a:cubicBezTo>
                    <a:cubicBezTo>
                      <a:pt x="172523" y="147456"/>
                      <a:pt x="169757" y="137876"/>
                      <a:pt x="174214" y="127272"/>
                    </a:cubicBezTo>
                    <a:cubicBezTo>
                      <a:pt x="180924" y="111341"/>
                      <a:pt x="200186" y="106167"/>
                      <a:pt x="212583" y="118205"/>
                    </a:cubicBezTo>
                    <a:cubicBezTo>
                      <a:pt x="242653" y="147353"/>
                      <a:pt x="271596" y="177782"/>
                      <a:pt x="293367" y="213692"/>
                    </a:cubicBezTo>
                    <a:cubicBezTo>
                      <a:pt x="305508" y="233926"/>
                      <a:pt x="302537" y="247963"/>
                      <a:pt x="277129" y="254264"/>
                    </a:cubicBezTo>
                    <a:close/>
                    <a:moveTo>
                      <a:pt x="136152" y="436529"/>
                    </a:moveTo>
                    <a:cubicBezTo>
                      <a:pt x="136664" y="425413"/>
                      <a:pt x="137330" y="414348"/>
                      <a:pt x="137945" y="403231"/>
                    </a:cubicBezTo>
                    <a:cubicBezTo>
                      <a:pt x="139021" y="398723"/>
                      <a:pt x="140250" y="399338"/>
                      <a:pt x="141582" y="403129"/>
                    </a:cubicBezTo>
                    <a:cubicBezTo>
                      <a:pt x="149881" y="422595"/>
                      <a:pt x="152391" y="443188"/>
                      <a:pt x="152955" y="464140"/>
                    </a:cubicBezTo>
                    <a:cubicBezTo>
                      <a:pt x="153159" y="472080"/>
                      <a:pt x="150291" y="478842"/>
                      <a:pt x="145783" y="485092"/>
                    </a:cubicBezTo>
                    <a:cubicBezTo>
                      <a:pt x="140916" y="491803"/>
                      <a:pt x="136613" y="498821"/>
                      <a:pt x="132566" y="505993"/>
                    </a:cubicBezTo>
                    <a:cubicBezTo>
                      <a:pt x="134359" y="484580"/>
                      <a:pt x="135589" y="448567"/>
                      <a:pt x="136152" y="436529"/>
                    </a:cubicBezTo>
                    <a:close/>
                  </a:path>
                </a:pathLst>
              </a:custGeom>
              <a:solidFill>
                <a:srgbClr val="000000"/>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ABE3BC07-E65A-9249-8BD5-74855022A755}"/>
                  </a:ext>
                </a:extLst>
              </p:cNvPr>
              <p:cNvSpPr/>
              <p:nvPr/>
            </p:nvSpPr>
            <p:spPr>
              <a:xfrm>
                <a:off x="1181187" y="2086496"/>
                <a:ext cx="14345" cy="57374"/>
              </a:xfrm>
              <a:custGeom>
                <a:avLst/>
                <a:gdLst>
                  <a:gd name="connsiteX0" fmla="*/ 14345 w 14345"/>
                  <a:gd name="connsiteY0" fmla="*/ 57374 h 57374"/>
                  <a:gd name="connsiteX1" fmla="*/ 9940 w 14345"/>
                  <a:gd name="connsiteY1" fmla="*/ 0 h 57374"/>
                  <a:gd name="connsiteX2" fmla="*/ 7430 w 14345"/>
                  <a:gd name="connsiteY2" fmla="*/ 28328 h 57374"/>
                  <a:gd name="connsiteX3" fmla="*/ 14345 w 14345"/>
                  <a:gd name="connsiteY3" fmla="*/ 57374 h 57374"/>
                </a:gdLst>
                <a:ahLst/>
                <a:cxnLst>
                  <a:cxn ang="0">
                    <a:pos x="connsiteX0" y="connsiteY0"/>
                  </a:cxn>
                  <a:cxn ang="0">
                    <a:pos x="connsiteX1" y="connsiteY1"/>
                  </a:cxn>
                  <a:cxn ang="0">
                    <a:pos x="connsiteX2" y="connsiteY2"/>
                  </a:cxn>
                  <a:cxn ang="0">
                    <a:pos x="connsiteX3" y="connsiteY3"/>
                  </a:cxn>
                </a:cxnLst>
                <a:rect l="l" t="t" r="r" b="b"/>
                <a:pathLst>
                  <a:path w="14345" h="57374">
                    <a:moveTo>
                      <a:pt x="14345" y="57374"/>
                    </a:moveTo>
                    <a:cubicBezTo>
                      <a:pt x="-3226" y="33297"/>
                      <a:pt x="-4609" y="9016"/>
                      <a:pt x="9940" y="0"/>
                    </a:cubicBezTo>
                    <a:cubicBezTo>
                      <a:pt x="10247" y="9887"/>
                      <a:pt x="5176" y="18903"/>
                      <a:pt x="7430" y="28328"/>
                    </a:cubicBezTo>
                    <a:cubicBezTo>
                      <a:pt x="9735" y="38010"/>
                      <a:pt x="12040" y="47692"/>
                      <a:pt x="14345" y="57374"/>
                    </a:cubicBezTo>
                    <a:close/>
                  </a:path>
                </a:pathLst>
              </a:custGeom>
              <a:solidFill>
                <a:srgbClr val="000000"/>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85D763C8-78B5-A043-86D1-2E8E93C59326}"/>
                  </a:ext>
                </a:extLst>
              </p:cNvPr>
              <p:cNvSpPr/>
              <p:nvPr/>
            </p:nvSpPr>
            <p:spPr>
              <a:xfrm>
                <a:off x="1215562" y="2441493"/>
                <a:ext cx="42672" cy="7487"/>
              </a:xfrm>
              <a:custGeom>
                <a:avLst/>
                <a:gdLst>
                  <a:gd name="connsiteX0" fmla="*/ 0 w 42672"/>
                  <a:gd name="connsiteY0" fmla="*/ 7228 h 7487"/>
                  <a:gd name="connsiteX1" fmla="*/ 42672 w 42672"/>
                  <a:gd name="connsiteY1" fmla="*/ 2054 h 7487"/>
                  <a:gd name="connsiteX2" fmla="*/ 0 w 42672"/>
                  <a:gd name="connsiteY2" fmla="*/ 7228 h 7487"/>
                </a:gdLst>
                <a:ahLst/>
                <a:cxnLst>
                  <a:cxn ang="0">
                    <a:pos x="connsiteX0" y="connsiteY0"/>
                  </a:cxn>
                  <a:cxn ang="0">
                    <a:pos x="connsiteX1" y="connsiteY1"/>
                  </a:cxn>
                  <a:cxn ang="0">
                    <a:pos x="connsiteX2" y="connsiteY2"/>
                  </a:cxn>
                </a:cxnLst>
                <a:rect l="l" t="t" r="r" b="b"/>
                <a:pathLst>
                  <a:path w="42672" h="7487">
                    <a:moveTo>
                      <a:pt x="0" y="7228"/>
                    </a:moveTo>
                    <a:cubicBezTo>
                      <a:pt x="9836" y="-2812"/>
                      <a:pt x="26945" y="-148"/>
                      <a:pt x="42672" y="2054"/>
                    </a:cubicBezTo>
                    <a:cubicBezTo>
                      <a:pt x="28790" y="10763"/>
                      <a:pt x="11372" y="6101"/>
                      <a:pt x="0" y="7228"/>
                    </a:cubicBezTo>
                    <a:close/>
                  </a:path>
                </a:pathLst>
              </a:custGeom>
              <a:solidFill>
                <a:srgbClr val="000000"/>
              </a:solidFill>
              <a:ln w="5123" cap="flat">
                <a:noFill/>
                <a:prstDash val="solid"/>
                <a:miter/>
              </a:ln>
            </p:spPr>
            <p:txBody>
              <a:bodyPr rtlCol="0" anchor="ctr"/>
              <a:lstStyle/>
              <a:p>
                <a:endParaRPr lang="en-US"/>
              </a:p>
            </p:txBody>
          </p:sp>
        </p:grpSp>
        <p:sp>
          <p:nvSpPr>
            <p:cNvPr id="15" name="Graphic 472">
              <a:extLst>
                <a:ext uri="{FF2B5EF4-FFF2-40B4-BE49-F238E27FC236}">
                  <a16:creationId xmlns:a16="http://schemas.microsoft.com/office/drawing/2014/main" id="{6112466F-548A-CF4B-A60B-71EF94E55974}"/>
                </a:ext>
              </a:extLst>
            </p:cNvPr>
            <p:cNvSpPr/>
            <p:nvPr/>
          </p:nvSpPr>
          <p:spPr>
            <a:xfrm>
              <a:off x="1604989" y="2040577"/>
              <a:ext cx="81860" cy="109200"/>
            </a:xfrm>
            <a:custGeom>
              <a:avLst/>
              <a:gdLst>
                <a:gd name="connsiteX0" fmla="*/ 81861 w 81860"/>
                <a:gd name="connsiteY0" fmla="*/ 18666 h 109200"/>
                <a:gd name="connsiteX1" fmla="*/ 19927 w 81860"/>
                <a:gd name="connsiteY1" fmla="*/ 13646 h 109200"/>
                <a:gd name="connsiteX2" fmla="*/ 23667 w 81860"/>
                <a:gd name="connsiteY2" fmla="*/ 94789 h 109200"/>
                <a:gd name="connsiteX3" fmla="*/ 0 w 81860"/>
                <a:gd name="connsiteY3" fmla="*/ 109031 h 109200"/>
                <a:gd name="connsiteX4" fmla="*/ 49793 w 81860"/>
                <a:gd name="connsiteY4" fmla="*/ 68869 h 109200"/>
                <a:gd name="connsiteX5" fmla="*/ 81861 w 81860"/>
                <a:gd name="connsiteY5" fmla="*/ 18666 h 10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60" h="109200">
                  <a:moveTo>
                    <a:pt x="81861" y="18666"/>
                  </a:moveTo>
                  <a:cubicBezTo>
                    <a:pt x="81861" y="18666"/>
                    <a:pt x="43133" y="-19754"/>
                    <a:pt x="19927" y="13646"/>
                  </a:cubicBezTo>
                  <a:cubicBezTo>
                    <a:pt x="-9579" y="56011"/>
                    <a:pt x="45080" y="72250"/>
                    <a:pt x="23667" y="94789"/>
                  </a:cubicBezTo>
                  <a:cubicBezTo>
                    <a:pt x="23667" y="94789"/>
                    <a:pt x="9989" y="107596"/>
                    <a:pt x="0" y="109031"/>
                  </a:cubicBezTo>
                  <a:cubicBezTo>
                    <a:pt x="0" y="109031"/>
                    <a:pt x="63317" y="114102"/>
                    <a:pt x="49793" y="68869"/>
                  </a:cubicBezTo>
                  <a:cubicBezTo>
                    <a:pt x="32990" y="12826"/>
                    <a:pt x="73050" y="15439"/>
                    <a:pt x="81861" y="18666"/>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6" name="Graphic 472">
              <a:extLst>
                <a:ext uri="{FF2B5EF4-FFF2-40B4-BE49-F238E27FC236}">
                  <a16:creationId xmlns:a16="http://schemas.microsoft.com/office/drawing/2014/main" id="{056F90DE-C63F-524A-AE65-5709833E0B32}"/>
                </a:ext>
              </a:extLst>
            </p:cNvPr>
            <p:cNvSpPr/>
            <p:nvPr/>
          </p:nvSpPr>
          <p:spPr>
            <a:xfrm>
              <a:off x="1171149" y="1932031"/>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6"/>
                    <a:pt x="26228" y="105185"/>
                  </a:cubicBezTo>
                  <a:cubicBezTo>
                    <a:pt x="26228" y="105185"/>
                    <a:pt x="11014" y="119375"/>
                    <a:pt x="0" y="121014"/>
                  </a:cubicBezTo>
                  <a:cubicBezTo>
                    <a:pt x="0" y="121014"/>
                    <a:pt x="70283" y="126649"/>
                    <a:pt x="55274" y="76396"/>
                  </a:cubicBezTo>
                  <a:cubicBezTo>
                    <a:pt x="36576" y="14206"/>
                    <a:pt x="81041"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grpSp>
    </p:spTree>
    <p:extLst>
      <p:ext uri="{BB962C8B-B14F-4D97-AF65-F5344CB8AC3E}">
        <p14:creationId xmlns:p14="http://schemas.microsoft.com/office/powerpoint/2010/main" val="871293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D32D3-C23E-44EB-8AEE-72F6160857DA}"/>
              </a:ext>
            </a:extLst>
          </p:cNvPr>
          <p:cNvSpPr>
            <a:spLocks noGrp="1"/>
          </p:cNvSpPr>
          <p:nvPr>
            <p:ph type="body" sz="quarter" idx="13"/>
          </p:nvPr>
        </p:nvSpPr>
        <p:spPr/>
        <p:txBody>
          <a:bodyPr/>
          <a:lstStyle/>
          <a:p>
            <a:r>
              <a:rPr lang="bs-Latn-BA" dirty="0"/>
              <a:t>SUCCESS – WHAT DOES IT LOOK LIKE?</a:t>
            </a:r>
            <a:endParaRPr lang="en-GB" dirty="0"/>
          </a:p>
        </p:txBody>
      </p:sp>
      <p:sp>
        <p:nvSpPr>
          <p:cNvPr id="3" name="Text Placeholder 2">
            <a:extLst>
              <a:ext uri="{FF2B5EF4-FFF2-40B4-BE49-F238E27FC236}">
                <a16:creationId xmlns:a16="http://schemas.microsoft.com/office/drawing/2014/main" id="{483B10F0-855F-4317-98FF-90BA2F2309F5}"/>
              </a:ext>
            </a:extLst>
          </p:cNvPr>
          <p:cNvSpPr>
            <a:spLocks noGrp="1"/>
          </p:cNvSpPr>
          <p:nvPr>
            <p:ph type="body" sz="quarter" idx="14"/>
          </p:nvPr>
        </p:nvSpPr>
        <p:spPr>
          <a:xfrm>
            <a:off x="1651560" y="2175074"/>
            <a:ext cx="7401000" cy="1578245"/>
          </a:xfrm>
        </p:spPr>
        <p:txBody>
          <a:bodyPr/>
          <a:lstStyle/>
          <a:p>
            <a:r>
              <a:rPr lang="en-US" dirty="0"/>
              <a:t>We all see success differently. Our aspirations are influenced by our upbringing, our environment, our image of ourselves, and the people we live and work alongside.  As migrant women, your background and the challenges you have overcome is part of your motivation to succeed.</a:t>
            </a:r>
          </a:p>
          <a:p>
            <a:r>
              <a:rPr lang="en-US" dirty="0"/>
              <a:t>Success is not just about having more money, it’s deeper than that. Success can be complex</a:t>
            </a:r>
            <a:r>
              <a:rPr lang="bs-Latn-BA" dirty="0"/>
              <a:t>,</a:t>
            </a:r>
            <a:r>
              <a:rPr lang="en-US" dirty="0"/>
              <a:t> but it can also be quite simple. You can have success and get the things you want with more ease, and enjoyment. </a:t>
            </a:r>
          </a:p>
          <a:p>
            <a:r>
              <a:rPr lang="en-US" dirty="0"/>
              <a:t>But first you have to have real insight into what is your personal and real motivation for success.</a:t>
            </a:r>
          </a:p>
          <a:p>
            <a:endParaRPr lang="en-US" dirty="0"/>
          </a:p>
          <a:p>
            <a:endParaRPr lang="en-US" dirty="0"/>
          </a:p>
          <a:p>
            <a:endParaRPr lang="en-US" dirty="0"/>
          </a:p>
        </p:txBody>
      </p:sp>
      <p:sp>
        <p:nvSpPr>
          <p:cNvPr id="5" name="Google Shape;680;p39">
            <a:extLst>
              <a:ext uri="{FF2B5EF4-FFF2-40B4-BE49-F238E27FC236}">
                <a16:creationId xmlns:a16="http://schemas.microsoft.com/office/drawing/2014/main" id="{3438D760-0C96-4569-B4DD-D750023612C7}"/>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Rectangle 12">
            <a:extLst>
              <a:ext uri="{FF2B5EF4-FFF2-40B4-BE49-F238E27FC236}">
                <a16:creationId xmlns:a16="http://schemas.microsoft.com/office/drawing/2014/main" id="{76C620DD-568E-4172-9A32-E44D89E42390}"/>
              </a:ext>
            </a:extLst>
          </p:cNvPr>
          <p:cNvSpPr/>
          <p:nvPr/>
        </p:nvSpPr>
        <p:spPr>
          <a:xfrm>
            <a:off x="0"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D16F22-A01C-46CA-A7C5-F0A0129FB8A6}"/>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36CCD5D7-692A-7F47-BA73-9C6CE9503124}"/>
              </a:ext>
            </a:extLst>
          </p:cNvPr>
          <p:cNvGrpSpPr/>
          <p:nvPr/>
        </p:nvGrpSpPr>
        <p:grpSpPr>
          <a:xfrm>
            <a:off x="9237839" y="3056067"/>
            <a:ext cx="2605202" cy="2410056"/>
            <a:chOff x="228600" y="2575748"/>
            <a:chExt cx="2119313" cy="1960563"/>
          </a:xfrm>
        </p:grpSpPr>
        <p:pic>
          <p:nvPicPr>
            <p:cNvPr id="83" name="Picture 82" descr="Logo, icon&#10;&#10;Description automatically generated">
              <a:extLst>
                <a:ext uri="{FF2B5EF4-FFF2-40B4-BE49-F238E27FC236}">
                  <a16:creationId xmlns:a16="http://schemas.microsoft.com/office/drawing/2014/main" id="{818F1F3A-8F6F-7146-99EF-C7496EF93BA5}"/>
                </a:ext>
              </a:extLst>
            </p:cNvPr>
            <p:cNvPicPr>
              <a:picLocks noChangeAspect="1"/>
            </p:cNvPicPr>
            <p:nvPr/>
          </p:nvPicPr>
          <p:blipFill>
            <a:blip r:embed="rId2"/>
            <a:stretch>
              <a:fillRect/>
            </a:stretch>
          </p:blipFill>
          <p:spPr>
            <a:xfrm>
              <a:off x="228600" y="2575748"/>
              <a:ext cx="2119313" cy="1960563"/>
            </a:xfrm>
            <a:prstGeom prst="rect">
              <a:avLst/>
            </a:prstGeom>
          </p:spPr>
        </p:pic>
        <p:sp>
          <p:nvSpPr>
            <p:cNvPr id="84" name="Freeform 83">
              <a:extLst>
                <a:ext uri="{FF2B5EF4-FFF2-40B4-BE49-F238E27FC236}">
                  <a16:creationId xmlns:a16="http://schemas.microsoft.com/office/drawing/2014/main" id="{284E1223-D375-5449-A0DE-93A15E813E0A}"/>
                </a:ext>
              </a:extLst>
            </p:cNvPr>
            <p:cNvSpPr/>
            <p:nvPr/>
          </p:nvSpPr>
          <p:spPr>
            <a:xfrm>
              <a:off x="1054710" y="2648624"/>
              <a:ext cx="136525" cy="177812"/>
            </a:xfrm>
            <a:custGeom>
              <a:avLst/>
              <a:gdLst>
                <a:gd name="connsiteX0" fmla="*/ 0 w 136525"/>
                <a:gd name="connsiteY0" fmla="*/ 117487 h 177812"/>
                <a:gd name="connsiteX1" fmla="*/ 3175 w 136525"/>
                <a:gd name="connsiteY1" fmla="*/ 38112 h 177812"/>
                <a:gd name="connsiteX2" fmla="*/ 44450 w 136525"/>
                <a:gd name="connsiteY2" fmla="*/ 6362 h 177812"/>
                <a:gd name="connsiteX3" fmla="*/ 57150 w 136525"/>
                <a:gd name="connsiteY3" fmla="*/ 12 h 177812"/>
                <a:gd name="connsiteX4" fmla="*/ 85725 w 136525"/>
                <a:gd name="connsiteY4" fmla="*/ 3187 h 177812"/>
                <a:gd name="connsiteX5" fmla="*/ 117475 w 136525"/>
                <a:gd name="connsiteY5" fmla="*/ 15887 h 177812"/>
                <a:gd name="connsiteX6" fmla="*/ 136525 w 136525"/>
                <a:gd name="connsiteY6" fmla="*/ 53987 h 177812"/>
                <a:gd name="connsiteX7" fmla="*/ 88900 w 136525"/>
                <a:gd name="connsiteY7" fmla="*/ 63512 h 177812"/>
                <a:gd name="connsiteX8" fmla="*/ 57150 w 136525"/>
                <a:gd name="connsiteY8" fmla="*/ 114312 h 177812"/>
                <a:gd name="connsiteX9" fmla="*/ 38100 w 136525"/>
                <a:gd name="connsiteY9" fmla="*/ 177812 h 177812"/>
                <a:gd name="connsiteX10" fmla="*/ 0 w 136525"/>
                <a:gd name="connsiteY10" fmla="*/ 117487 h 1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525" h="177812">
                  <a:moveTo>
                    <a:pt x="0" y="117487"/>
                  </a:moveTo>
                  <a:lnTo>
                    <a:pt x="3175" y="38112"/>
                  </a:lnTo>
                  <a:cubicBezTo>
                    <a:pt x="31194" y="14095"/>
                    <a:pt x="17281" y="24474"/>
                    <a:pt x="44450" y="6362"/>
                  </a:cubicBezTo>
                  <a:cubicBezTo>
                    <a:pt x="54856" y="-575"/>
                    <a:pt x="50159" y="12"/>
                    <a:pt x="57150" y="12"/>
                  </a:cubicBezTo>
                  <a:lnTo>
                    <a:pt x="85725" y="3187"/>
                  </a:lnTo>
                  <a:lnTo>
                    <a:pt x="117475" y="15887"/>
                  </a:lnTo>
                  <a:lnTo>
                    <a:pt x="136525" y="53987"/>
                  </a:lnTo>
                  <a:lnTo>
                    <a:pt x="88900" y="63512"/>
                  </a:lnTo>
                  <a:lnTo>
                    <a:pt x="57150" y="114312"/>
                  </a:lnTo>
                  <a:lnTo>
                    <a:pt x="38100" y="177812"/>
                  </a:lnTo>
                  <a:lnTo>
                    <a:pt x="0" y="1174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descr="Icon&#10;&#10;Description automatically generated">
              <a:extLst>
                <a:ext uri="{FF2B5EF4-FFF2-40B4-BE49-F238E27FC236}">
                  <a16:creationId xmlns:a16="http://schemas.microsoft.com/office/drawing/2014/main" id="{8FFC7904-AEF4-C743-A510-F01780066D37}"/>
                </a:ext>
              </a:extLst>
            </p:cNvPr>
            <p:cNvPicPr>
              <a:picLocks noChangeAspect="1"/>
            </p:cNvPicPr>
            <p:nvPr/>
          </p:nvPicPr>
          <p:blipFill>
            <a:blip r:embed="rId3"/>
            <a:stretch>
              <a:fillRect/>
            </a:stretch>
          </p:blipFill>
          <p:spPr>
            <a:xfrm rot="1128228">
              <a:off x="956900" y="2631248"/>
              <a:ext cx="239518" cy="261216"/>
            </a:xfrm>
            <a:prstGeom prst="rect">
              <a:avLst/>
            </a:prstGeom>
          </p:spPr>
        </p:pic>
      </p:grpSp>
    </p:spTree>
    <p:extLst>
      <p:ext uri="{BB962C8B-B14F-4D97-AF65-F5344CB8AC3E}">
        <p14:creationId xmlns:p14="http://schemas.microsoft.com/office/powerpoint/2010/main" val="335981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D32D3-C23E-44EB-8AEE-72F6160857DA}"/>
              </a:ext>
            </a:extLst>
          </p:cNvPr>
          <p:cNvSpPr>
            <a:spLocks noGrp="1"/>
          </p:cNvSpPr>
          <p:nvPr>
            <p:ph type="body" sz="quarter" idx="13"/>
          </p:nvPr>
        </p:nvSpPr>
        <p:spPr/>
        <p:txBody>
          <a:bodyPr/>
          <a:lstStyle/>
          <a:p>
            <a:r>
              <a:rPr lang="bs-Latn-BA" dirty="0"/>
              <a:t>HOW IS SUCCESS DEFINED?</a:t>
            </a:r>
            <a:endParaRPr lang="en-GB" dirty="0"/>
          </a:p>
        </p:txBody>
      </p:sp>
      <p:sp>
        <p:nvSpPr>
          <p:cNvPr id="3" name="Text Placeholder 2">
            <a:extLst>
              <a:ext uri="{FF2B5EF4-FFF2-40B4-BE49-F238E27FC236}">
                <a16:creationId xmlns:a16="http://schemas.microsoft.com/office/drawing/2014/main" id="{483B10F0-855F-4317-98FF-90BA2F2309F5}"/>
              </a:ext>
            </a:extLst>
          </p:cNvPr>
          <p:cNvSpPr>
            <a:spLocks noGrp="1"/>
          </p:cNvSpPr>
          <p:nvPr>
            <p:ph type="body" sz="quarter" idx="14"/>
          </p:nvPr>
        </p:nvSpPr>
        <p:spPr>
          <a:xfrm>
            <a:off x="1663856" y="1997183"/>
            <a:ext cx="9637190" cy="2961003"/>
          </a:xfrm>
        </p:spPr>
        <p:txBody>
          <a:bodyPr/>
          <a:lstStyle/>
          <a:p>
            <a:r>
              <a:rPr lang="en-US" dirty="0"/>
              <a:t>1. the attainment of fame, wealth, or social status </a:t>
            </a:r>
          </a:p>
          <a:p>
            <a:r>
              <a:rPr lang="en-US" dirty="0"/>
              <a:t>2. the accomplishment of an aim</a:t>
            </a:r>
            <a:r>
              <a:rPr lang="bs-Latn-BA" dirty="0"/>
              <a:t> </a:t>
            </a:r>
            <a:r>
              <a:rPr lang="en-US" dirty="0"/>
              <a:t>or purpose</a:t>
            </a:r>
          </a:p>
          <a:p>
            <a:r>
              <a:rPr lang="en-US" dirty="0"/>
              <a:t>3. a person or thing that achieves</a:t>
            </a:r>
            <a:r>
              <a:rPr lang="bs-Latn-BA" dirty="0"/>
              <a:t> </a:t>
            </a:r>
            <a:r>
              <a:rPr lang="en-US" dirty="0"/>
              <a:t>desired aims</a:t>
            </a:r>
          </a:p>
          <a:p>
            <a:pPr>
              <a:spcBef>
                <a:spcPts val="1200"/>
              </a:spcBef>
            </a:pPr>
            <a:r>
              <a:rPr lang="en-US" b="1" dirty="0"/>
              <a:t>A combination of the above?</a:t>
            </a:r>
            <a:r>
              <a:rPr lang="bs-Latn-BA" b="1" dirty="0"/>
              <a:t> </a:t>
            </a:r>
            <a:r>
              <a:rPr lang="en-US" b="1" dirty="0"/>
              <a:t>Or something else?</a:t>
            </a:r>
          </a:p>
        </p:txBody>
      </p:sp>
      <p:sp>
        <p:nvSpPr>
          <p:cNvPr id="5" name="Google Shape;680;p39">
            <a:extLst>
              <a:ext uri="{FF2B5EF4-FFF2-40B4-BE49-F238E27FC236}">
                <a16:creationId xmlns:a16="http://schemas.microsoft.com/office/drawing/2014/main" id="{3438D760-0C96-4569-B4DD-D750023612C7}"/>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Rectangle 15">
            <a:extLst>
              <a:ext uri="{FF2B5EF4-FFF2-40B4-BE49-F238E27FC236}">
                <a16:creationId xmlns:a16="http://schemas.microsoft.com/office/drawing/2014/main" id="{5ACDDDA3-0D6F-45F1-B23A-2A980241B3DE}"/>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FA8686-D303-4894-9E14-10D7AA3C7447}"/>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519E44F8-6195-9941-868A-A898DDDFF937}"/>
              </a:ext>
            </a:extLst>
          </p:cNvPr>
          <p:cNvGrpSpPr/>
          <p:nvPr/>
        </p:nvGrpSpPr>
        <p:grpSpPr>
          <a:xfrm>
            <a:off x="8466265" y="3150824"/>
            <a:ext cx="3083765" cy="2620424"/>
            <a:chOff x="228601" y="445265"/>
            <a:chExt cx="2208213" cy="1876425"/>
          </a:xfrm>
        </p:grpSpPr>
        <p:pic>
          <p:nvPicPr>
            <p:cNvPr id="81" name="Picture 80" descr="Icon&#10;&#10;Description automatically generated">
              <a:extLst>
                <a:ext uri="{FF2B5EF4-FFF2-40B4-BE49-F238E27FC236}">
                  <a16:creationId xmlns:a16="http://schemas.microsoft.com/office/drawing/2014/main" id="{0B714755-F513-8D43-B9DE-0EF9EC56DD95}"/>
                </a:ext>
              </a:extLst>
            </p:cNvPr>
            <p:cNvPicPr>
              <a:picLocks noChangeAspect="1"/>
            </p:cNvPicPr>
            <p:nvPr/>
          </p:nvPicPr>
          <p:blipFill>
            <a:blip r:embed="rId2"/>
            <a:stretch>
              <a:fillRect/>
            </a:stretch>
          </p:blipFill>
          <p:spPr>
            <a:xfrm>
              <a:off x="228601" y="445265"/>
              <a:ext cx="2208213" cy="1876425"/>
            </a:xfrm>
            <a:prstGeom prst="rect">
              <a:avLst/>
            </a:prstGeom>
          </p:spPr>
        </p:pic>
        <p:pic>
          <p:nvPicPr>
            <p:cNvPr id="82" name="Picture 81" descr="Icon&#10;&#10;Description automatically generated">
              <a:extLst>
                <a:ext uri="{FF2B5EF4-FFF2-40B4-BE49-F238E27FC236}">
                  <a16:creationId xmlns:a16="http://schemas.microsoft.com/office/drawing/2014/main" id="{329C41DA-EB72-F84A-A6DF-CC54907034A2}"/>
                </a:ext>
              </a:extLst>
            </p:cNvPr>
            <p:cNvPicPr>
              <a:picLocks noChangeAspect="1"/>
            </p:cNvPicPr>
            <p:nvPr/>
          </p:nvPicPr>
          <p:blipFill>
            <a:blip r:embed="rId3"/>
            <a:stretch>
              <a:fillRect/>
            </a:stretch>
          </p:blipFill>
          <p:spPr>
            <a:xfrm>
              <a:off x="975769" y="896817"/>
              <a:ext cx="201782" cy="220062"/>
            </a:xfrm>
            <a:prstGeom prst="rect">
              <a:avLst/>
            </a:prstGeom>
          </p:spPr>
        </p:pic>
        <p:pic>
          <p:nvPicPr>
            <p:cNvPr id="83" name="Picture 82" descr="Icon&#10;&#10;Description automatically generated">
              <a:extLst>
                <a:ext uri="{FF2B5EF4-FFF2-40B4-BE49-F238E27FC236}">
                  <a16:creationId xmlns:a16="http://schemas.microsoft.com/office/drawing/2014/main" id="{6C0B107E-C489-7F4D-BA9A-654B3253F202}"/>
                </a:ext>
              </a:extLst>
            </p:cNvPr>
            <p:cNvPicPr>
              <a:picLocks noChangeAspect="1"/>
            </p:cNvPicPr>
            <p:nvPr/>
          </p:nvPicPr>
          <p:blipFill>
            <a:blip r:embed="rId3"/>
            <a:stretch>
              <a:fillRect/>
            </a:stretch>
          </p:blipFill>
          <p:spPr>
            <a:xfrm flipH="1">
              <a:off x="1953609" y="572389"/>
              <a:ext cx="201782" cy="220062"/>
            </a:xfrm>
            <a:prstGeom prst="rect">
              <a:avLst/>
            </a:prstGeom>
          </p:spPr>
        </p:pic>
      </p:grpSp>
    </p:spTree>
    <p:extLst>
      <p:ext uri="{BB962C8B-B14F-4D97-AF65-F5344CB8AC3E}">
        <p14:creationId xmlns:p14="http://schemas.microsoft.com/office/powerpoint/2010/main" val="1790016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7C0EB-82EE-4E3F-B593-19F4F10B9AA4}"/>
              </a:ext>
            </a:extLst>
          </p:cNvPr>
          <p:cNvSpPr>
            <a:spLocks noGrp="1"/>
          </p:cNvSpPr>
          <p:nvPr>
            <p:ph type="body" sz="quarter" idx="13"/>
          </p:nvPr>
        </p:nvSpPr>
        <p:spPr>
          <a:xfrm>
            <a:off x="1639836" y="1008337"/>
            <a:ext cx="6124543" cy="1037479"/>
          </a:xfrm>
        </p:spPr>
        <p:txBody>
          <a:bodyPr>
            <a:noAutofit/>
          </a:bodyPr>
          <a:lstStyle/>
          <a:p>
            <a:r>
              <a:rPr lang="bs-Latn-BA" dirty="0"/>
              <a:t>DID YOU KNOW – </a:t>
            </a:r>
            <a:r>
              <a:rPr lang="en-US" dirty="0"/>
              <a:t>THERE ARE</a:t>
            </a:r>
            <a:r>
              <a:rPr lang="bs-Latn-BA" dirty="0"/>
              <a:t> </a:t>
            </a:r>
            <a:r>
              <a:rPr lang="en-US" dirty="0"/>
              <a:t>10 TYPES OF SUCCESS</a:t>
            </a:r>
            <a:r>
              <a:rPr lang="bs-Latn-BA" dirty="0"/>
              <a:t>?</a:t>
            </a:r>
            <a:endParaRPr lang="en-US" dirty="0"/>
          </a:p>
        </p:txBody>
      </p:sp>
      <p:sp>
        <p:nvSpPr>
          <p:cNvPr id="3" name="Text Placeholder 2">
            <a:extLst>
              <a:ext uri="{FF2B5EF4-FFF2-40B4-BE49-F238E27FC236}">
                <a16:creationId xmlns:a16="http://schemas.microsoft.com/office/drawing/2014/main" id="{7E8B9A3C-ED49-4142-B58A-F1BB99AA52E0}"/>
              </a:ext>
            </a:extLst>
          </p:cNvPr>
          <p:cNvSpPr>
            <a:spLocks noGrp="1"/>
          </p:cNvSpPr>
          <p:nvPr>
            <p:ph type="body" sz="quarter" idx="14"/>
          </p:nvPr>
        </p:nvSpPr>
        <p:spPr>
          <a:xfrm>
            <a:off x="1639836" y="2753072"/>
            <a:ext cx="8817149" cy="2460612"/>
          </a:xfrm>
        </p:spPr>
        <p:txBody>
          <a:bodyPr/>
          <a:lstStyle/>
          <a:p>
            <a:pPr marL="457200" indent="-457200">
              <a:buClr>
                <a:srgbClr val="1EB3DD"/>
              </a:buClr>
              <a:buFont typeface="+mj-lt"/>
              <a:buAutoNum type="arabicPeriod"/>
            </a:pPr>
            <a:r>
              <a:rPr lang="en-GB" dirty="0"/>
              <a:t>MATERIAL SUCCESS – Money, cars, holidays, jewellery </a:t>
            </a:r>
            <a:endParaRPr lang="bs-Latn-BA" dirty="0"/>
          </a:p>
          <a:p>
            <a:pPr marL="457200" indent="-457200">
              <a:buClr>
                <a:srgbClr val="1EB3DD"/>
              </a:buClr>
              <a:buFont typeface="+mj-lt"/>
              <a:buAutoNum type="arabicPeriod"/>
            </a:pPr>
            <a:r>
              <a:rPr lang="en-GB" dirty="0"/>
              <a:t>EMOTIONAL SUCCESS – Relationships, self-esteem, contentment </a:t>
            </a:r>
            <a:endParaRPr lang="bs-Latn-BA" dirty="0"/>
          </a:p>
          <a:p>
            <a:pPr marL="457200" indent="-457200">
              <a:buClr>
                <a:srgbClr val="1EB3DD"/>
              </a:buClr>
              <a:buFont typeface="+mj-lt"/>
              <a:buAutoNum type="arabicPeriod"/>
            </a:pPr>
            <a:r>
              <a:rPr lang="en-GB" dirty="0"/>
              <a:t>INTELLECTUAL SUCCESS – Learning, understanding, challenging </a:t>
            </a:r>
            <a:endParaRPr lang="bs-Latn-BA" dirty="0"/>
          </a:p>
          <a:p>
            <a:pPr marL="457200" indent="-457200">
              <a:buClr>
                <a:srgbClr val="1EB3DD"/>
              </a:buClr>
              <a:buFont typeface="+mj-lt"/>
              <a:buAutoNum type="arabicPeriod"/>
            </a:pPr>
            <a:r>
              <a:rPr lang="en-GB" dirty="0"/>
              <a:t>SPIRITUAL SUCCESS – Sense of purpose, belonging, reason </a:t>
            </a:r>
            <a:endParaRPr lang="bs-Latn-BA" dirty="0"/>
          </a:p>
          <a:p>
            <a:pPr marL="457200" indent="-457200">
              <a:buClr>
                <a:srgbClr val="1EB3DD"/>
              </a:buClr>
              <a:buFont typeface="+mj-lt"/>
              <a:buAutoNum type="arabicPeriod"/>
            </a:pPr>
            <a:r>
              <a:rPr lang="en-GB" dirty="0"/>
              <a:t>PHYSICAL SUCCESS – Health, fitness, vitality, appearance</a:t>
            </a:r>
            <a:endParaRPr lang="bs-Latn-BA" dirty="0"/>
          </a:p>
          <a:p>
            <a:pPr marL="457200" indent="-457200">
              <a:buFont typeface="+mj-lt"/>
              <a:buAutoNum type="arabicPeriod"/>
            </a:pPr>
            <a:endParaRPr lang="en-GB" dirty="0"/>
          </a:p>
        </p:txBody>
      </p:sp>
      <p:sp>
        <p:nvSpPr>
          <p:cNvPr id="5" name="Google Shape;680;p39">
            <a:extLst>
              <a:ext uri="{FF2B5EF4-FFF2-40B4-BE49-F238E27FC236}">
                <a16:creationId xmlns:a16="http://schemas.microsoft.com/office/drawing/2014/main" id="{D257FE5A-54B7-405A-A440-DFD49E529E13}"/>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roup 5">
            <a:extLst>
              <a:ext uri="{FF2B5EF4-FFF2-40B4-BE49-F238E27FC236}">
                <a16:creationId xmlns:a16="http://schemas.microsoft.com/office/drawing/2014/main" id="{BCD36F6A-8A2F-A74E-87C0-5001EA4368B7}"/>
              </a:ext>
            </a:extLst>
          </p:cNvPr>
          <p:cNvGrpSpPr/>
          <p:nvPr/>
        </p:nvGrpSpPr>
        <p:grpSpPr>
          <a:xfrm>
            <a:off x="8909696" y="504211"/>
            <a:ext cx="2648085" cy="2460611"/>
            <a:chOff x="397853" y="4577628"/>
            <a:chExt cx="2201592" cy="2045728"/>
          </a:xfrm>
        </p:grpSpPr>
        <p:pic>
          <p:nvPicPr>
            <p:cNvPr id="7" name="Picture 6" descr="Icon&#10;&#10;Description automatically generated">
              <a:extLst>
                <a:ext uri="{FF2B5EF4-FFF2-40B4-BE49-F238E27FC236}">
                  <a16:creationId xmlns:a16="http://schemas.microsoft.com/office/drawing/2014/main" id="{0EDA5A11-7285-1549-850F-AE012DDC142A}"/>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8" name="Picture 7" descr="Icon&#10;&#10;Description automatically generated">
              <a:extLst>
                <a:ext uri="{FF2B5EF4-FFF2-40B4-BE49-F238E27FC236}">
                  <a16:creationId xmlns:a16="http://schemas.microsoft.com/office/drawing/2014/main" id="{F1849557-18E2-9140-9120-1585D06E13D2}"/>
                </a:ext>
              </a:extLst>
            </p:cNvPr>
            <p:cNvPicPr>
              <a:picLocks noChangeAspect="1"/>
            </p:cNvPicPr>
            <p:nvPr/>
          </p:nvPicPr>
          <p:blipFill>
            <a:blip r:embed="rId3"/>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3865063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7C0EB-82EE-4E3F-B593-19F4F10B9AA4}"/>
              </a:ext>
            </a:extLst>
          </p:cNvPr>
          <p:cNvSpPr>
            <a:spLocks noGrp="1"/>
          </p:cNvSpPr>
          <p:nvPr>
            <p:ph type="body" sz="quarter" idx="13"/>
          </p:nvPr>
        </p:nvSpPr>
        <p:spPr>
          <a:xfrm>
            <a:off x="1639836" y="1049259"/>
            <a:ext cx="5659322" cy="1037479"/>
          </a:xfrm>
        </p:spPr>
        <p:txBody>
          <a:bodyPr>
            <a:noAutofit/>
          </a:bodyPr>
          <a:lstStyle/>
          <a:p>
            <a:r>
              <a:rPr lang="en-US" dirty="0"/>
              <a:t>DID YOU KNOW – THERE ARE 10 TYPES OF SUCCESS ?</a:t>
            </a:r>
          </a:p>
        </p:txBody>
      </p:sp>
      <p:sp>
        <p:nvSpPr>
          <p:cNvPr id="3" name="Text Placeholder 2">
            <a:extLst>
              <a:ext uri="{FF2B5EF4-FFF2-40B4-BE49-F238E27FC236}">
                <a16:creationId xmlns:a16="http://schemas.microsoft.com/office/drawing/2014/main" id="{7E8B9A3C-ED49-4142-B58A-F1BB99AA52E0}"/>
              </a:ext>
            </a:extLst>
          </p:cNvPr>
          <p:cNvSpPr>
            <a:spLocks noGrp="1"/>
          </p:cNvSpPr>
          <p:nvPr>
            <p:ph type="body" sz="quarter" idx="14"/>
          </p:nvPr>
        </p:nvSpPr>
        <p:spPr>
          <a:xfrm>
            <a:off x="1639836" y="2800244"/>
            <a:ext cx="8817149" cy="3001108"/>
          </a:xfrm>
        </p:spPr>
        <p:txBody>
          <a:bodyPr/>
          <a:lstStyle/>
          <a:p>
            <a:pPr marL="457200" indent="-457200">
              <a:buClr>
                <a:srgbClr val="1EB3DD"/>
              </a:buClr>
              <a:buFont typeface="+mj-lt"/>
              <a:buAutoNum type="arabicPeriod" startAt="6"/>
            </a:pPr>
            <a:r>
              <a:rPr lang="en-GB" dirty="0"/>
              <a:t>COMMERCIAL SUCCESS – Enterprise growth, profit, reputation </a:t>
            </a:r>
            <a:endParaRPr lang="bs-Latn-BA" dirty="0"/>
          </a:p>
          <a:p>
            <a:pPr marL="457200" indent="-457200">
              <a:buClr>
                <a:srgbClr val="1EB3DD"/>
              </a:buClr>
              <a:buFont typeface="+mj-lt"/>
              <a:buAutoNum type="arabicPeriod" startAt="6"/>
            </a:pPr>
            <a:r>
              <a:rPr lang="en-GB" dirty="0"/>
              <a:t>EVANGELICAL SUCCESS – Influencing others, promoting your ideals </a:t>
            </a:r>
            <a:endParaRPr lang="bs-Latn-BA" dirty="0"/>
          </a:p>
          <a:p>
            <a:pPr marL="457200" indent="-457200">
              <a:buClr>
                <a:srgbClr val="1EB3DD"/>
              </a:buClr>
              <a:buFont typeface="+mj-lt"/>
              <a:buAutoNum type="arabicPeriod" startAt="6"/>
            </a:pPr>
            <a:r>
              <a:rPr lang="en-GB" dirty="0"/>
              <a:t>ENVIRONMENTAL SUCCESS – Home, garden, saving the planet </a:t>
            </a:r>
            <a:endParaRPr lang="bs-Latn-BA" dirty="0"/>
          </a:p>
          <a:p>
            <a:pPr marL="457200" indent="-457200">
              <a:buClr>
                <a:srgbClr val="1EB3DD"/>
              </a:buClr>
              <a:buFont typeface="+mj-lt"/>
              <a:buAutoNum type="arabicPeriod" startAt="6"/>
            </a:pPr>
            <a:r>
              <a:rPr lang="en-GB" dirty="0"/>
              <a:t>TIME SUCCESS – Longevity, time management </a:t>
            </a:r>
            <a:endParaRPr lang="bs-Latn-BA" dirty="0"/>
          </a:p>
          <a:p>
            <a:pPr marL="457200" indent="-457200">
              <a:buClr>
                <a:srgbClr val="1EB3DD"/>
              </a:buClr>
              <a:buFont typeface="+mj-lt"/>
              <a:buAutoNum type="arabicPeriod" startAt="6"/>
            </a:pPr>
            <a:r>
              <a:rPr lang="en-GB" dirty="0"/>
              <a:t>COLLECTIVE SUCCESS – The product of effective teamwork</a:t>
            </a:r>
          </a:p>
          <a:p>
            <a:endParaRPr lang="en-GB" dirty="0"/>
          </a:p>
        </p:txBody>
      </p:sp>
      <p:sp>
        <p:nvSpPr>
          <p:cNvPr id="5" name="Google Shape;680;p39">
            <a:extLst>
              <a:ext uri="{FF2B5EF4-FFF2-40B4-BE49-F238E27FC236}">
                <a16:creationId xmlns:a16="http://schemas.microsoft.com/office/drawing/2014/main" id="{893F1CD5-C8C3-45D8-9A11-B8D4F26E7D07}"/>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 name="Group 5">
            <a:extLst>
              <a:ext uri="{FF2B5EF4-FFF2-40B4-BE49-F238E27FC236}">
                <a16:creationId xmlns:a16="http://schemas.microsoft.com/office/drawing/2014/main" id="{06343159-0F15-DE4C-B986-30ABC47B7462}"/>
              </a:ext>
            </a:extLst>
          </p:cNvPr>
          <p:cNvGrpSpPr/>
          <p:nvPr/>
        </p:nvGrpSpPr>
        <p:grpSpPr>
          <a:xfrm>
            <a:off x="8909696" y="504211"/>
            <a:ext cx="2648085" cy="2460611"/>
            <a:chOff x="397853" y="4577628"/>
            <a:chExt cx="2201592" cy="2045728"/>
          </a:xfrm>
        </p:grpSpPr>
        <p:pic>
          <p:nvPicPr>
            <p:cNvPr id="7" name="Picture 6" descr="Icon&#10;&#10;Description automatically generated">
              <a:extLst>
                <a:ext uri="{FF2B5EF4-FFF2-40B4-BE49-F238E27FC236}">
                  <a16:creationId xmlns:a16="http://schemas.microsoft.com/office/drawing/2014/main" id="{2525D737-E9D0-E246-AA27-B883C0C61F68}"/>
                </a:ext>
              </a:extLst>
            </p:cNvPr>
            <p:cNvPicPr>
              <a:picLocks noChangeAspect="1"/>
            </p:cNvPicPr>
            <p:nvPr/>
          </p:nvPicPr>
          <p:blipFill>
            <a:blip r:embed="rId2"/>
            <a:stretch>
              <a:fillRect/>
            </a:stretch>
          </p:blipFill>
          <p:spPr>
            <a:xfrm>
              <a:off x="397853" y="4577628"/>
              <a:ext cx="2201592" cy="2045728"/>
            </a:xfrm>
            <a:prstGeom prst="rect">
              <a:avLst/>
            </a:prstGeom>
          </p:spPr>
        </p:pic>
        <p:pic>
          <p:nvPicPr>
            <p:cNvPr id="8" name="Picture 7" descr="Icon&#10;&#10;Description automatically generated">
              <a:extLst>
                <a:ext uri="{FF2B5EF4-FFF2-40B4-BE49-F238E27FC236}">
                  <a16:creationId xmlns:a16="http://schemas.microsoft.com/office/drawing/2014/main" id="{6A9D73A8-EB98-8C4C-935F-D8012E040DF7}"/>
                </a:ext>
              </a:extLst>
            </p:cNvPr>
            <p:cNvPicPr>
              <a:picLocks noChangeAspect="1"/>
            </p:cNvPicPr>
            <p:nvPr/>
          </p:nvPicPr>
          <p:blipFill>
            <a:blip r:embed="rId3"/>
            <a:stretch>
              <a:fillRect/>
            </a:stretch>
          </p:blipFill>
          <p:spPr>
            <a:xfrm>
              <a:off x="586697" y="5273006"/>
              <a:ext cx="241903" cy="263817"/>
            </a:xfrm>
            <a:prstGeom prst="rect">
              <a:avLst/>
            </a:prstGeom>
          </p:spPr>
        </p:pic>
      </p:grpSp>
    </p:spTree>
    <p:extLst>
      <p:ext uri="{BB962C8B-B14F-4D97-AF65-F5344CB8AC3E}">
        <p14:creationId xmlns:p14="http://schemas.microsoft.com/office/powerpoint/2010/main" val="71019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D87F6-7DC6-4F2F-863B-A1ED318009E3}"/>
              </a:ext>
            </a:extLst>
          </p:cNvPr>
          <p:cNvSpPr>
            <a:spLocks noGrp="1"/>
          </p:cNvSpPr>
          <p:nvPr>
            <p:ph type="body" sz="quarter" idx="13"/>
          </p:nvPr>
        </p:nvSpPr>
        <p:spPr/>
        <p:txBody>
          <a:bodyPr/>
          <a:lstStyle/>
          <a:p>
            <a:r>
              <a:rPr lang="bs-Latn-BA" dirty="0"/>
              <a:t>DEFINING SUCCESS ON YOUR OWN TERMS</a:t>
            </a:r>
            <a:endParaRPr lang="en-GB" dirty="0"/>
          </a:p>
        </p:txBody>
      </p:sp>
      <p:sp>
        <p:nvSpPr>
          <p:cNvPr id="3" name="Text Placeholder 2">
            <a:extLst>
              <a:ext uri="{FF2B5EF4-FFF2-40B4-BE49-F238E27FC236}">
                <a16:creationId xmlns:a16="http://schemas.microsoft.com/office/drawing/2014/main" id="{301B67C9-6A79-4041-89D3-E81C64D1BCF8}"/>
              </a:ext>
            </a:extLst>
          </p:cNvPr>
          <p:cNvSpPr>
            <a:spLocks noGrp="1"/>
          </p:cNvSpPr>
          <p:nvPr>
            <p:ph type="body" sz="quarter" idx="14"/>
          </p:nvPr>
        </p:nvSpPr>
        <p:spPr>
          <a:xfrm>
            <a:off x="1675006" y="2493262"/>
            <a:ext cx="8085939" cy="3245241"/>
          </a:xfrm>
        </p:spPr>
        <p:txBody>
          <a:bodyPr/>
          <a:lstStyle/>
          <a:p>
            <a:r>
              <a:rPr lang="en-US" dirty="0"/>
              <a:t>Every experience that we go through presents an opportunity to learn about ourselves and the world around us. </a:t>
            </a:r>
            <a:endParaRPr lang="bs-Latn-BA" dirty="0"/>
          </a:p>
          <a:p>
            <a:r>
              <a:rPr lang="en-US" dirty="0"/>
              <a:t>By seeking to find the lessons learned in our past you will be able to articulate better what you want to achieve in your life moving forward, both personally and professionally. </a:t>
            </a:r>
            <a:endParaRPr lang="bs-Latn-BA" dirty="0"/>
          </a:p>
          <a:p>
            <a:r>
              <a:rPr lang="en-US" dirty="0"/>
              <a:t>Stop comparing yourself to others or wondering how your life “should” look. </a:t>
            </a:r>
            <a:r>
              <a:rPr lang="en-US" dirty="0" err="1"/>
              <a:t>Realising</a:t>
            </a:r>
            <a:r>
              <a:rPr lang="en-US" dirty="0"/>
              <a:t> that the definition of success is different for every single person out there is important.</a:t>
            </a:r>
          </a:p>
          <a:p>
            <a:endParaRPr lang="en-GB" dirty="0"/>
          </a:p>
        </p:txBody>
      </p:sp>
      <p:sp>
        <p:nvSpPr>
          <p:cNvPr id="4" name="Rectangle 3">
            <a:extLst>
              <a:ext uri="{FF2B5EF4-FFF2-40B4-BE49-F238E27FC236}">
                <a16:creationId xmlns:a16="http://schemas.microsoft.com/office/drawing/2014/main" id="{9B634E80-E8C4-4F8B-8DFD-69ACE2DCC45F}"/>
              </a:ext>
            </a:extLst>
          </p:cNvPr>
          <p:cNvSpPr/>
          <p:nvPr/>
        </p:nvSpPr>
        <p:spPr>
          <a:xfrm>
            <a:off x="2881736" y="6350495"/>
            <a:ext cx="5497648" cy="218521"/>
          </a:xfrm>
          <a:prstGeom prst="rect">
            <a:avLst/>
          </a:prstGeom>
        </p:spPr>
        <p:txBody>
          <a:bodyPr wrap="square">
            <a:spAutoFit/>
          </a:bodyPr>
          <a:lstStyle/>
          <a:p>
            <a:pPr>
              <a:lnSpc>
                <a:spcPct val="80000"/>
              </a:lnSpc>
            </a:pPr>
            <a:r>
              <a:rPr lang="en-IE" sz="1000" dirty="0">
                <a:solidFill>
                  <a:srgbClr val="142D55"/>
                </a:solidFill>
              </a:rPr>
              <a:t>Source: </a:t>
            </a:r>
            <a:r>
              <a:rPr lang="en-IE" sz="1000" dirty="0">
                <a:solidFill>
                  <a:srgbClr val="142D55"/>
                </a:solidFill>
                <a:hlinkClick r:id="rId2">
                  <a:extLst>
                    <a:ext uri="{A12FA001-AC4F-418D-AE19-62706E023703}">
                      <ahyp:hlinkClr xmlns:ahyp="http://schemas.microsoft.com/office/drawing/2018/hyperlinkcolor" val="tx"/>
                    </a:ext>
                  </a:extLst>
                </a:hlinkClick>
              </a:rPr>
              <a:t>http://www.huffingtonpost.com/carissa-lada/what-does-success-look-like_b_5651592.html</a:t>
            </a:r>
            <a:endParaRPr lang="en-IE" sz="1000" dirty="0">
              <a:solidFill>
                <a:srgbClr val="142D55"/>
              </a:solidFill>
            </a:endParaRPr>
          </a:p>
        </p:txBody>
      </p:sp>
      <p:sp>
        <p:nvSpPr>
          <p:cNvPr id="6" name="Google Shape;680;p39">
            <a:extLst>
              <a:ext uri="{FF2B5EF4-FFF2-40B4-BE49-F238E27FC236}">
                <a16:creationId xmlns:a16="http://schemas.microsoft.com/office/drawing/2014/main" id="{447E2191-27BE-4514-863D-03113BAE2FBF}"/>
              </a:ext>
            </a:extLst>
          </p:cNvPr>
          <p:cNvSpPr/>
          <p:nvPr/>
        </p:nvSpPr>
        <p:spPr>
          <a:xfrm>
            <a:off x="167425" y="896042"/>
            <a:ext cx="1017431" cy="103747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roup 9">
            <a:extLst>
              <a:ext uri="{FF2B5EF4-FFF2-40B4-BE49-F238E27FC236}">
                <a16:creationId xmlns:a16="http://schemas.microsoft.com/office/drawing/2014/main" id="{5925B2BE-4818-5745-AB57-7FCE42839FF1}"/>
              </a:ext>
            </a:extLst>
          </p:cNvPr>
          <p:cNvGrpSpPr/>
          <p:nvPr/>
        </p:nvGrpSpPr>
        <p:grpSpPr>
          <a:xfrm>
            <a:off x="8596541" y="3653032"/>
            <a:ext cx="3224557" cy="2597870"/>
            <a:chOff x="3176243" y="4823315"/>
            <a:chExt cx="2168525" cy="1747076"/>
          </a:xfrm>
        </p:grpSpPr>
        <p:pic>
          <p:nvPicPr>
            <p:cNvPr id="11" name="Picture 10" descr="Icon&#10;&#10;Description automatically generated">
              <a:extLst>
                <a:ext uri="{FF2B5EF4-FFF2-40B4-BE49-F238E27FC236}">
                  <a16:creationId xmlns:a16="http://schemas.microsoft.com/office/drawing/2014/main" id="{57197510-CD10-E749-98A3-C7662928A36C}"/>
                </a:ext>
              </a:extLst>
            </p:cNvPr>
            <p:cNvPicPr>
              <a:picLocks noChangeAspect="1"/>
            </p:cNvPicPr>
            <p:nvPr/>
          </p:nvPicPr>
          <p:blipFill>
            <a:blip r:embed="rId3"/>
            <a:stretch>
              <a:fillRect/>
            </a:stretch>
          </p:blipFill>
          <p:spPr>
            <a:xfrm>
              <a:off x="3176243" y="4846366"/>
              <a:ext cx="2168525" cy="1724025"/>
            </a:xfrm>
            <a:prstGeom prst="rect">
              <a:avLst/>
            </a:prstGeom>
          </p:spPr>
        </p:pic>
        <p:pic>
          <p:nvPicPr>
            <p:cNvPr id="12" name="Picture 11" descr="Icon&#10;&#10;Description automatically generated">
              <a:extLst>
                <a:ext uri="{FF2B5EF4-FFF2-40B4-BE49-F238E27FC236}">
                  <a16:creationId xmlns:a16="http://schemas.microsoft.com/office/drawing/2014/main" id="{0AFCECAE-D6F4-2E41-AE83-B2BDB10A3287}"/>
                </a:ext>
              </a:extLst>
            </p:cNvPr>
            <p:cNvPicPr>
              <a:picLocks noChangeAspect="1"/>
            </p:cNvPicPr>
            <p:nvPr/>
          </p:nvPicPr>
          <p:blipFill>
            <a:blip r:embed="rId4"/>
            <a:stretch>
              <a:fillRect/>
            </a:stretch>
          </p:blipFill>
          <p:spPr>
            <a:xfrm>
              <a:off x="4295422" y="4823315"/>
              <a:ext cx="241903" cy="263817"/>
            </a:xfrm>
            <a:prstGeom prst="rect">
              <a:avLst/>
            </a:prstGeom>
          </p:spPr>
        </p:pic>
      </p:grpSp>
    </p:spTree>
    <p:extLst>
      <p:ext uri="{BB962C8B-B14F-4D97-AF65-F5344CB8AC3E}">
        <p14:creationId xmlns:p14="http://schemas.microsoft.com/office/powerpoint/2010/main" val="1775992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5EDE99-B9E2-4E36-A441-87E152AC87A8}"/>
              </a:ext>
            </a:extLst>
          </p:cNvPr>
          <p:cNvSpPr>
            <a:spLocks noGrp="1"/>
          </p:cNvSpPr>
          <p:nvPr>
            <p:ph type="body" sz="quarter" idx="13"/>
          </p:nvPr>
        </p:nvSpPr>
        <p:spPr>
          <a:xfrm>
            <a:off x="1549684" y="785664"/>
            <a:ext cx="6527516" cy="1381662"/>
          </a:xfrm>
        </p:spPr>
        <p:txBody>
          <a:bodyPr>
            <a:normAutofit/>
          </a:bodyPr>
          <a:lstStyle/>
          <a:p>
            <a:pPr>
              <a:tabLst>
                <a:tab pos="1990725" algn="l"/>
              </a:tabLst>
            </a:pPr>
            <a:r>
              <a:rPr lang="en-IE" dirty="0"/>
              <a:t>LEARNING FROM</a:t>
            </a:r>
            <a:r>
              <a:rPr lang="bs-Latn-BA" dirty="0"/>
              <a:t> </a:t>
            </a:r>
            <a:r>
              <a:rPr lang="en-IE" dirty="0"/>
              <a:t>LEAH HEWSON </a:t>
            </a:r>
          </a:p>
          <a:p>
            <a:endParaRPr lang="en-GB" dirty="0"/>
          </a:p>
        </p:txBody>
      </p:sp>
      <p:sp>
        <p:nvSpPr>
          <p:cNvPr id="3" name="Text Placeholder 2">
            <a:extLst>
              <a:ext uri="{FF2B5EF4-FFF2-40B4-BE49-F238E27FC236}">
                <a16:creationId xmlns:a16="http://schemas.microsoft.com/office/drawing/2014/main" id="{1127FA06-E246-432D-8C8A-F9ED22771163}"/>
              </a:ext>
            </a:extLst>
          </p:cNvPr>
          <p:cNvSpPr>
            <a:spLocks noGrp="1"/>
          </p:cNvSpPr>
          <p:nvPr>
            <p:ph type="body" sz="quarter" idx="14"/>
          </p:nvPr>
        </p:nvSpPr>
        <p:spPr>
          <a:xfrm>
            <a:off x="551962" y="2295682"/>
            <a:ext cx="7291955" cy="3644887"/>
          </a:xfrm>
        </p:spPr>
        <p:txBody>
          <a:bodyPr/>
          <a:lstStyle/>
          <a:p>
            <a:r>
              <a:rPr lang="en-US" dirty="0"/>
              <a:t>Leah Hewson is an Irish artist. It took her a few careers and study detours before she finally accepted her creative career vocation &amp; now her career is thriving. </a:t>
            </a:r>
          </a:p>
          <a:p>
            <a:r>
              <a:rPr lang="en-US" dirty="0">
                <a:solidFill>
                  <a:srgbClr val="C54A9A"/>
                </a:solidFill>
              </a:rPr>
              <a:t>What success means to her… </a:t>
            </a:r>
          </a:p>
          <a:p>
            <a:r>
              <a:rPr lang="en-US" dirty="0"/>
              <a:t>“I used to think you have to have an end goal and you have to have a huge dream. What works better for me is that I’m moving forward, even if it’s just a small bit. It means that I’m constantly drawing or making or thinking about it. It might not happen as quickly as you want it to, but it’s happening at that moment.” </a:t>
            </a:r>
          </a:p>
          <a:p>
            <a:endParaRPr lang="en-US" dirty="0"/>
          </a:p>
          <a:p>
            <a:endParaRPr lang="en-GB" dirty="0"/>
          </a:p>
        </p:txBody>
      </p:sp>
      <p:pic>
        <p:nvPicPr>
          <p:cNvPr id="4" name="Picture 3">
            <a:extLst>
              <a:ext uri="{FF2B5EF4-FFF2-40B4-BE49-F238E27FC236}">
                <a16:creationId xmlns:a16="http://schemas.microsoft.com/office/drawing/2014/main" id="{7BA48A64-E56E-4301-946C-F6AE8F52E9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82952" y="1"/>
            <a:ext cx="2809048" cy="4107976"/>
          </a:xfrm>
          <a:prstGeom prst="rect">
            <a:avLst/>
          </a:prstGeom>
        </p:spPr>
      </p:pic>
      <p:sp>
        <p:nvSpPr>
          <p:cNvPr id="5" name="Rectangle 4">
            <a:extLst>
              <a:ext uri="{FF2B5EF4-FFF2-40B4-BE49-F238E27FC236}">
                <a16:creationId xmlns:a16="http://schemas.microsoft.com/office/drawing/2014/main" id="{D8D501AC-153C-417B-9D1F-C35746DB5835}"/>
              </a:ext>
            </a:extLst>
          </p:cNvPr>
          <p:cNvSpPr/>
          <p:nvPr/>
        </p:nvSpPr>
        <p:spPr>
          <a:xfrm>
            <a:off x="499206" y="6197600"/>
            <a:ext cx="6704234" cy="584775"/>
          </a:xfrm>
          <a:prstGeom prst="rect">
            <a:avLst/>
          </a:prstGeom>
        </p:spPr>
        <p:txBody>
          <a:bodyPr wrap="square">
            <a:spAutoFit/>
          </a:bodyPr>
          <a:lstStyle/>
          <a:p>
            <a:r>
              <a:rPr lang="en-IE" sz="1200" b="1" dirty="0">
                <a:solidFill>
                  <a:schemeClr val="bg1"/>
                </a:solidFill>
                <a:highlight>
                  <a:srgbClr val="C54A9A"/>
                </a:highlight>
              </a:rPr>
              <a:t>READ </a:t>
            </a:r>
            <a:r>
              <a:rPr lang="en-IE" sz="1200" dirty="0">
                <a:solidFill>
                  <a:srgbClr val="142D55"/>
                </a:solidFill>
              </a:rPr>
              <a:t>   </a:t>
            </a:r>
            <a:r>
              <a:rPr lang="en-IE" sz="1600" dirty="0">
                <a:solidFill>
                  <a:srgbClr val="142D55"/>
                </a:solidFill>
                <a:hlinkClick r:id="rId3">
                  <a:extLst>
                    <a:ext uri="{A12FA001-AC4F-418D-AE19-62706E023703}">
                      <ahyp:hlinkClr xmlns:ahyp="http://schemas.microsoft.com/office/drawing/2018/hyperlinkcolor" val="tx"/>
                    </a:ext>
                  </a:extLst>
                </a:hlinkClick>
              </a:rPr>
              <a:t>http://themakersstories.com/2017/01/11/young-irish-artist-talks-failing-succeeding/</a:t>
            </a:r>
            <a:r>
              <a:rPr lang="en-IE" sz="1600" dirty="0">
                <a:solidFill>
                  <a:srgbClr val="142D55"/>
                </a:solidFill>
              </a:rPr>
              <a:t> </a:t>
            </a:r>
            <a:endParaRPr lang="en-IE" sz="1200" dirty="0">
              <a:solidFill>
                <a:srgbClr val="142D55"/>
              </a:solidFill>
            </a:endParaRPr>
          </a:p>
        </p:txBody>
      </p:sp>
      <p:grpSp>
        <p:nvGrpSpPr>
          <p:cNvPr id="6" name="Google Shape;813;p39">
            <a:extLst>
              <a:ext uri="{FF2B5EF4-FFF2-40B4-BE49-F238E27FC236}">
                <a16:creationId xmlns:a16="http://schemas.microsoft.com/office/drawing/2014/main" id="{2F6FF723-4A0D-4AC3-A37C-48C47B0CB98F}"/>
              </a:ext>
            </a:extLst>
          </p:cNvPr>
          <p:cNvGrpSpPr/>
          <p:nvPr/>
        </p:nvGrpSpPr>
        <p:grpSpPr>
          <a:xfrm>
            <a:off x="326881" y="852348"/>
            <a:ext cx="747940" cy="1074754"/>
            <a:chOff x="6718575" y="2318625"/>
            <a:chExt cx="256950" cy="407375"/>
          </a:xfrm>
        </p:grpSpPr>
        <p:sp>
          <p:nvSpPr>
            <p:cNvPr id="7" name="Google Shape;814;p39">
              <a:extLst>
                <a:ext uri="{FF2B5EF4-FFF2-40B4-BE49-F238E27FC236}">
                  <a16:creationId xmlns:a16="http://schemas.microsoft.com/office/drawing/2014/main" id="{C9368DF5-CE22-4371-A24C-48700C2DD1E0}"/>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15;p39">
              <a:extLst>
                <a:ext uri="{FF2B5EF4-FFF2-40B4-BE49-F238E27FC236}">
                  <a16:creationId xmlns:a16="http://schemas.microsoft.com/office/drawing/2014/main" id="{C8A74EEA-785B-403E-A652-4822FE508180}"/>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16;p39">
              <a:extLst>
                <a:ext uri="{FF2B5EF4-FFF2-40B4-BE49-F238E27FC236}">
                  <a16:creationId xmlns:a16="http://schemas.microsoft.com/office/drawing/2014/main" id="{E8859029-D38B-44C3-A18B-CF67E48AE3C5}"/>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17;p39">
              <a:extLst>
                <a:ext uri="{FF2B5EF4-FFF2-40B4-BE49-F238E27FC236}">
                  <a16:creationId xmlns:a16="http://schemas.microsoft.com/office/drawing/2014/main" id="{A68578F8-CE55-4DD0-947A-93A6FBF94B76}"/>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18;p39">
              <a:extLst>
                <a:ext uri="{FF2B5EF4-FFF2-40B4-BE49-F238E27FC236}">
                  <a16:creationId xmlns:a16="http://schemas.microsoft.com/office/drawing/2014/main" id="{52101D4D-AE4A-4A88-B699-CE41CCFBAA70}"/>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19;p39">
              <a:extLst>
                <a:ext uri="{FF2B5EF4-FFF2-40B4-BE49-F238E27FC236}">
                  <a16:creationId xmlns:a16="http://schemas.microsoft.com/office/drawing/2014/main" id="{3D834950-64C4-4486-A27B-ABCAC08E5A6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20;p39">
              <a:extLst>
                <a:ext uri="{FF2B5EF4-FFF2-40B4-BE49-F238E27FC236}">
                  <a16:creationId xmlns:a16="http://schemas.microsoft.com/office/drawing/2014/main" id="{A393C4B9-AC24-4686-98C3-1E5F0995BF29}"/>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21;p39">
              <a:extLst>
                <a:ext uri="{FF2B5EF4-FFF2-40B4-BE49-F238E27FC236}">
                  <a16:creationId xmlns:a16="http://schemas.microsoft.com/office/drawing/2014/main" id="{E71F63F0-A19E-4487-8489-BAB1E68908AE}"/>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81439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E9F4B-7D26-4DD6-9969-10F43A5B8F67}"/>
              </a:ext>
            </a:extLst>
          </p:cNvPr>
          <p:cNvSpPr>
            <a:spLocks noGrp="1"/>
          </p:cNvSpPr>
          <p:nvPr>
            <p:ph type="body" sz="quarter" idx="13"/>
          </p:nvPr>
        </p:nvSpPr>
        <p:spPr>
          <a:xfrm>
            <a:off x="1497595" y="707971"/>
            <a:ext cx="9597125" cy="697353"/>
          </a:xfrm>
        </p:spPr>
        <p:txBody>
          <a:bodyPr>
            <a:noAutofit/>
          </a:bodyPr>
          <a:lstStyle/>
          <a:p>
            <a:r>
              <a:rPr lang="en-US" dirty="0">
                <a:solidFill>
                  <a:schemeClr val="bg1"/>
                </a:solidFill>
                <a:highlight>
                  <a:srgbClr val="C54A9A"/>
                </a:highlight>
              </a:rPr>
              <a:t>EXERCISE</a:t>
            </a:r>
            <a:r>
              <a:rPr lang="en-US" dirty="0"/>
              <a:t>  </a:t>
            </a:r>
            <a:r>
              <a:rPr lang="en-US" sz="3200" dirty="0"/>
              <a:t>DEFINE SUCCESS ON YOUR OWN TERMS  </a:t>
            </a:r>
            <a:endParaRPr lang="en-US" dirty="0"/>
          </a:p>
        </p:txBody>
      </p:sp>
      <p:sp>
        <p:nvSpPr>
          <p:cNvPr id="3" name="Text Placeholder 2">
            <a:extLst>
              <a:ext uri="{FF2B5EF4-FFF2-40B4-BE49-F238E27FC236}">
                <a16:creationId xmlns:a16="http://schemas.microsoft.com/office/drawing/2014/main" id="{D22BBB27-DC63-457A-A209-823AEC7C8804}"/>
              </a:ext>
            </a:extLst>
          </p:cNvPr>
          <p:cNvSpPr>
            <a:spLocks noGrp="1"/>
          </p:cNvSpPr>
          <p:nvPr>
            <p:ph type="body" sz="quarter" idx="14"/>
          </p:nvPr>
        </p:nvSpPr>
        <p:spPr>
          <a:xfrm>
            <a:off x="1639834" y="1514665"/>
            <a:ext cx="8817149" cy="3001108"/>
          </a:xfrm>
        </p:spPr>
        <p:txBody>
          <a:bodyPr/>
          <a:lstStyle/>
          <a:p>
            <a:r>
              <a:rPr lang="en-US" b="1" dirty="0">
                <a:highlight>
                  <a:srgbClr val="1EB3DD"/>
                </a:highlight>
              </a:rPr>
              <a:t>RELFECTION AND VISUALISATION </a:t>
            </a:r>
          </a:p>
          <a:p>
            <a:pPr marL="342900" indent="-342900">
              <a:buFont typeface="Arial" panose="020B0604020202020204" pitchFamily="34" charset="0"/>
              <a:buChar char="•"/>
            </a:pPr>
            <a:r>
              <a:rPr lang="en-US" dirty="0"/>
              <a:t>Who do you want to be? </a:t>
            </a:r>
            <a:endParaRPr lang="bs-Latn-BA" dirty="0"/>
          </a:p>
          <a:p>
            <a:pPr marL="342900" indent="-342900">
              <a:buFont typeface="Arial" panose="020B0604020202020204" pitchFamily="34" charset="0"/>
              <a:buChar char="•"/>
            </a:pPr>
            <a:r>
              <a:rPr lang="en-US" dirty="0"/>
              <a:t>Stripped of all expectations, becoming your true self is your life’s purpose.</a:t>
            </a:r>
          </a:p>
          <a:p>
            <a:pPr marL="342900" indent="-342900">
              <a:buFont typeface="Arial" panose="020B0604020202020204" pitchFamily="34" charset="0"/>
              <a:buChar char="•"/>
            </a:pPr>
            <a:r>
              <a:rPr lang="en-US" dirty="0"/>
              <a:t>What is your passion? Your real passion</a:t>
            </a:r>
            <a:r>
              <a:rPr lang="bs-Latn-BA" dirty="0"/>
              <a:t>,</a:t>
            </a:r>
            <a:r>
              <a:rPr lang="en-US" dirty="0"/>
              <a:t> if there were no obstacles</a:t>
            </a:r>
            <a:r>
              <a:rPr lang="bs-Latn-BA" dirty="0"/>
              <a:t>.</a:t>
            </a:r>
            <a:endParaRPr lang="en-GB" dirty="0"/>
          </a:p>
          <a:p>
            <a:pPr marL="342900" indent="-342900">
              <a:buFont typeface="Arial" panose="020B0604020202020204" pitchFamily="34" charset="0"/>
              <a:buChar char="•"/>
            </a:pPr>
            <a:endParaRPr lang="en-GB" dirty="0"/>
          </a:p>
          <a:p>
            <a:r>
              <a:rPr lang="en-US" dirty="0"/>
              <a:t>Dare to </a:t>
            </a:r>
            <a:r>
              <a:rPr lang="bs-Latn-BA" dirty="0"/>
              <a:t>be </a:t>
            </a:r>
            <a:r>
              <a:rPr lang="en-US" dirty="0"/>
              <a:t>different. </a:t>
            </a:r>
            <a:r>
              <a:rPr lang="bs-Latn-BA" dirty="0"/>
              <a:t>Define </a:t>
            </a:r>
            <a:r>
              <a:rPr lang="en-US" dirty="0"/>
              <a:t>and measure your successes differently. </a:t>
            </a:r>
          </a:p>
          <a:p>
            <a:pPr marL="342900" indent="-342900">
              <a:buFont typeface="Arial" panose="020B0604020202020204" pitchFamily="34" charset="0"/>
              <a:buChar char="•"/>
            </a:pPr>
            <a:r>
              <a:rPr lang="en-US" dirty="0"/>
              <a:t>Too much conformity leads to groupthink and failure. </a:t>
            </a:r>
            <a:endParaRPr lang="bs-Latn-BA" dirty="0"/>
          </a:p>
          <a:p>
            <a:pPr marL="342900" indent="-342900">
              <a:buFont typeface="Arial" panose="020B0604020202020204" pitchFamily="34" charset="0"/>
              <a:buChar char="•"/>
            </a:pPr>
            <a:r>
              <a:rPr lang="en-US" dirty="0"/>
              <a:t>To be a true entrepreneur, you need to think differently and not feel the pressure to conform. </a:t>
            </a:r>
            <a:endParaRPr lang="bs-Latn-BA" dirty="0"/>
          </a:p>
          <a:p>
            <a:pPr marL="342900" indent="-342900">
              <a:buFont typeface="Arial" panose="020B0604020202020204" pitchFamily="34" charset="0"/>
              <a:buChar char="•"/>
            </a:pPr>
            <a:r>
              <a:rPr lang="en-US" dirty="0"/>
              <a:t>Don’t feel the need to define your successes by other people</a:t>
            </a:r>
            <a:r>
              <a:rPr lang="bs-Latn-BA" dirty="0"/>
              <a:t>‘</a:t>
            </a:r>
            <a:r>
              <a:rPr lang="en-US" dirty="0"/>
              <a:t>s standards. </a:t>
            </a:r>
          </a:p>
          <a:p>
            <a:pPr marL="342900" indent="-342900">
              <a:buFont typeface="Arial" panose="020B0604020202020204" pitchFamily="34" charset="0"/>
              <a:buChar char="•"/>
            </a:pPr>
            <a:endParaRPr lang="en-US" dirty="0"/>
          </a:p>
          <a:p>
            <a:endParaRPr lang="en-GB" dirty="0"/>
          </a:p>
        </p:txBody>
      </p:sp>
      <p:grpSp>
        <p:nvGrpSpPr>
          <p:cNvPr id="4" name="Google Shape;813;p39">
            <a:extLst>
              <a:ext uri="{FF2B5EF4-FFF2-40B4-BE49-F238E27FC236}">
                <a16:creationId xmlns:a16="http://schemas.microsoft.com/office/drawing/2014/main" id="{FDF0E232-2363-46C0-B604-B3176264118A}"/>
              </a:ext>
            </a:extLst>
          </p:cNvPr>
          <p:cNvGrpSpPr/>
          <p:nvPr/>
        </p:nvGrpSpPr>
        <p:grpSpPr>
          <a:xfrm>
            <a:off x="326881" y="852348"/>
            <a:ext cx="747940" cy="1074754"/>
            <a:chOff x="6718575" y="2318625"/>
            <a:chExt cx="256950" cy="407375"/>
          </a:xfrm>
        </p:grpSpPr>
        <p:sp>
          <p:nvSpPr>
            <p:cNvPr id="5" name="Google Shape;814;p39">
              <a:extLst>
                <a:ext uri="{FF2B5EF4-FFF2-40B4-BE49-F238E27FC236}">
                  <a16:creationId xmlns:a16="http://schemas.microsoft.com/office/drawing/2014/main" id="{6C41040B-613D-4163-ACC1-FD14EB6712FF}"/>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15;p39">
              <a:extLst>
                <a:ext uri="{FF2B5EF4-FFF2-40B4-BE49-F238E27FC236}">
                  <a16:creationId xmlns:a16="http://schemas.microsoft.com/office/drawing/2014/main" id="{699EDC38-A5AD-47BC-8E33-8D22978CC164}"/>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16;p39">
              <a:extLst>
                <a:ext uri="{FF2B5EF4-FFF2-40B4-BE49-F238E27FC236}">
                  <a16:creationId xmlns:a16="http://schemas.microsoft.com/office/drawing/2014/main" id="{84A12D27-75A3-48D9-8E7A-D1E0B6DF679C}"/>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17;p39">
              <a:extLst>
                <a:ext uri="{FF2B5EF4-FFF2-40B4-BE49-F238E27FC236}">
                  <a16:creationId xmlns:a16="http://schemas.microsoft.com/office/drawing/2014/main" id="{D24525A7-B305-4FC2-85ED-EE49BCF86B5E}"/>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18;p39">
              <a:extLst>
                <a:ext uri="{FF2B5EF4-FFF2-40B4-BE49-F238E27FC236}">
                  <a16:creationId xmlns:a16="http://schemas.microsoft.com/office/drawing/2014/main" id="{2F64D9B3-79ED-49BE-A82E-615DD382FE5A}"/>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19;p39">
              <a:extLst>
                <a:ext uri="{FF2B5EF4-FFF2-40B4-BE49-F238E27FC236}">
                  <a16:creationId xmlns:a16="http://schemas.microsoft.com/office/drawing/2014/main" id="{38F31144-FA4C-4404-8955-BD10DF46DDBE}"/>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20;p39">
              <a:extLst>
                <a:ext uri="{FF2B5EF4-FFF2-40B4-BE49-F238E27FC236}">
                  <a16:creationId xmlns:a16="http://schemas.microsoft.com/office/drawing/2014/main" id="{E95C18CB-3A83-4DAA-B767-8FEFC2E79ECC}"/>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21;p39">
              <a:extLst>
                <a:ext uri="{FF2B5EF4-FFF2-40B4-BE49-F238E27FC236}">
                  <a16:creationId xmlns:a16="http://schemas.microsoft.com/office/drawing/2014/main" id="{D8B46948-0F38-49E2-8338-70D59A5B4134}"/>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25067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9CBF4F-C07D-4987-A860-144762A8BA7E}"/>
              </a:ext>
            </a:extLst>
          </p:cNvPr>
          <p:cNvSpPr>
            <a:spLocks noGrp="1"/>
          </p:cNvSpPr>
          <p:nvPr>
            <p:ph type="body" sz="quarter" idx="13"/>
          </p:nvPr>
        </p:nvSpPr>
        <p:spPr/>
        <p:txBody>
          <a:bodyPr>
            <a:normAutofit/>
          </a:bodyPr>
          <a:lstStyle/>
          <a:p>
            <a:r>
              <a:rPr lang="en-US" dirty="0">
                <a:solidFill>
                  <a:schemeClr val="bg1"/>
                </a:solidFill>
                <a:highlight>
                  <a:srgbClr val="C54A9A"/>
                </a:highlight>
              </a:rPr>
              <a:t>EXERCISE</a:t>
            </a:r>
            <a:r>
              <a:rPr lang="bs-Latn-BA" dirty="0"/>
              <a:t>: </a:t>
            </a:r>
            <a:r>
              <a:rPr lang="en-US" dirty="0"/>
              <a:t>SUCCESS –</a:t>
            </a:r>
            <a:r>
              <a:rPr lang="bs-Latn-BA" dirty="0"/>
              <a:t> </a:t>
            </a:r>
            <a:r>
              <a:rPr lang="en-US" dirty="0"/>
              <a:t>WHAT DOES IT LOOK LIKE? </a:t>
            </a:r>
          </a:p>
          <a:p>
            <a:endParaRPr lang="en-GB" dirty="0"/>
          </a:p>
        </p:txBody>
      </p:sp>
      <p:sp>
        <p:nvSpPr>
          <p:cNvPr id="3" name="Text Placeholder 2">
            <a:extLst>
              <a:ext uri="{FF2B5EF4-FFF2-40B4-BE49-F238E27FC236}">
                <a16:creationId xmlns:a16="http://schemas.microsoft.com/office/drawing/2014/main" id="{CC6E80F9-5CD6-49C6-BA80-A4C1AFCDBE4F}"/>
              </a:ext>
            </a:extLst>
          </p:cNvPr>
          <p:cNvSpPr>
            <a:spLocks noGrp="1"/>
          </p:cNvSpPr>
          <p:nvPr>
            <p:ph type="body" sz="quarter" idx="14"/>
          </p:nvPr>
        </p:nvSpPr>
        <p:spPr>
          <a:xfrm>
            <a:off x="1687302" y="2002406"/>
            <a:ext cx="9649486" cy="4133127"/>
          </a:xfrm>
        </p:spPr>
        <p:txBody>
          <a:bodyPr/>
          <a:lstStyle/>
          <a:p>
            <a:r>
              <a:rPr lang="en-US" dirty="0"/>
              <a:t>While this is best completed as a Group Exercise, it can also be used as an individual reflection exercise. Materials Needed:  </a:t>
            </a:r>
            <a:r>
              <a:rPr lang="en-US" dirty="0">
                <a:solidFill>
                  <a:srgbClr val="C54A9A"/>
                </a:solidFill>
              </a:rPr>
              <a:t>a selection of random images to include people, buildings, objects, cars </a:t>
            </a:r>
            <a:r>
              <a:rPr lang="en-US" dirty="0" err="1">
                <a:solidFill>
                  <a:srgbClr val="C54A9A"/>
                </a:solidFill>
              </a:rPr>
              <a:t>etc</a:t>
            </a:r>
            <a:r>
              <a:rPr lang="bs-Latn-BA" dirty="0">
                <a:solidFill>
                  <a:srgbClr val="C54A9A"/>
                </a:solidFill>
              </a:rPr>
              <a:t>.</a:t>
            </a:r>
            <a:endParaRPr lang="en-US" dirty="0">
              <a:solidFill>
                <a:srgbClr val="C54A9A"/>
              </a:solidFill>
            </a:endParaRPr>
          </a:p>
          <a:p>
            <a:pPr marL="342900" indent="-342900">
              <a:buFont typeface="Arial" panose="020B0604020202020204" pitchFamily="34" charset="0"/>
              <a:buChar char="•"/>
            </a:pPr>
            <a:r>
              <a:rPr lang="en-US" dirty="0"/>
              <a:t>Choose 3 images that you feel represent success. Write down the main points that you think they represent success. </a:t>
            </a:r>
          </a:p>
          <a:p>
            <a:pPr marL="342900" indent="-342900">
              <a:buFont typeface="Arial" panose="020B0604020202020204" pitchFamily="34" charset="0"/>
              <a:buChar char="•"/>
            </a:pPr>
            <a:r>
              <a:rPr lang="en-US" dirty="0"/>
              <a:t>If this is a group exercise, each group shows their photos in turn and explains why they think it represents success. </a:t>
            </a:r>
          </a:p>
          <a:p>
            <a:r>
              <a:rPr lang="en-US" dirty="0">
                <a:solidFill>
                  <a:srgbClr val="C54A9A"/>
                </a:solidFill>
              </a:rPr>
              <a:t>Exercise findings: </a:t>
            </a:r>
            <a:r>
              <a:rPr lang="en-US" dirty="0"/>
              <a:t>This exercise may lead you to challenge traditional views on success. It shows that  success has many different meanings to different people. It will also introduce the idea of there being different types of success.</a:t>
            </a:r>
          </a:p>
          <a:p>
            <a:endParaRPr lang="en-GB" dirty="0"/>
          </a:p>
        </p:txBody>
      </p:sp>
      <p:grpSp>
        <p:nvGrpSpPr>
          <p:cNvPr id="4" name="Google Shape;518;p39">
            <a:extLst>
              <a:ext uri="{FF2B5EF4-FFF2-40B4-BE49-F238E27FC236}">
                <a16:creationId xmlns:a16="http://schemas.microsoft.com/office/drawing/2014/main" id="{D15497B1-40F9-4814-9559-FBC19ED407AD}"/>
              </a:ext>
            </a:extLst>
          </p:cNvPr>
          <p:cNvGrpSpPr/>
          <p:nvPr/>
        </p:nvGrpSpPr>
        <p:grpSpPr>
          <a:xfrm>
            <a:off x="379590" y="1043230"/>
            <a:ext cx="645963" cy="697353"/>
            <a:chOff x="1923675" y="1633650"/>
            <a:chExt cx="436000" cy="435975"/>
          </a:xfrm>
        </p:grpSpPr>
        <p:sp>
          <p:nvSpPr>
            <p:cNvPr id="5" name="Google Shape;519;p39">
              <a:extLst>
                <a:ext uri="{FF2B5EF4-FFF2-40B4-BE49-F238E27FC236}">
                  <a16:creationId xmlns:a16="http://schemas.microsoft.com/office/drawing/2014/main" id="{DD4A2F3F-CACF-4AA0-A6AC-2C9620CAA85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9CC52DD2-3DA1-4E82-8A17-FF1C93E00C54}"/>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2E98713F-6781-41DC-A32B-FFD388840BA9}"/>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1829798C-4BA8-4588-A6B9-C73CB3B2EE5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89EA7F50-2090-47BF-B8BF-FC66820957E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5983E710-7016-48FB-8DF2-B9D7E68590F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258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782614" y="2602858"/>
            <a:ext cx="5311108" cy="1402471"/>
          </a:xfrm>
        </p:spPr>
        <p:txBody>
          <a:bodyPr/>
          <a:lstStyle/>
          <a:p>
            <a:r>
              <a:rPr lang="bs-Latn-BA" dirty="0"/>
              <a:t>ENTREPRENEURSHIP ISN‘T A JOB – IT‘S A LIFESTYLE</a:t>
            </a:r>
            <a:endParaRPr lang="en-GB" dirty="0"/>
          </a:p>
        </p:txBody>
      </p:sp>
      <p:grpSp>
        <p:nvGrpSpPr>
          <p:cNvPr id="111" name="Group 110">
            <a:extLst>
              <a:ext uri="{FF2B5EF4-FFF2-40B4-BE49-F238E27FC236}">
                <a16:creationId xmlns:a16="http://schemas.microsoft.com/office/drawing/2014/main" id="{A17BDE87-80EC-446B-A7AD-B86621479019}"/>
              </a:ext>
            </a:extLst>
          </p:cNvPr>
          <p:cNvGrpSpPr/>
          <p:nvPr/>
        </p:nvGrpSpPr>
        <p:grpSpPr>
          <a:xfrm>
            <a:off x="926567" y="2385635"/>
            <a:ext cx="4417076" cy="2646609"/>
            <a:chOff x="666855" y="2940859"/>
            <a:chExt cx="3006708" cy="2054584"/>
          </a:xfrm>
        </p:grpSpPr>
        <p:pic>
          <p:nvPicPr>
            <p:cNvPr id="112" name="Picture 111">
              <a:extLst>
                <a:ext uri="{FF2B5EF4-FFF2-40B4-BE49-F238E27FC236}">
                  <a16:creationId xmlns:a16="http://schemas.microsoft.com/office/drawing/2014/main" id="{40FD19BA-91F1-48C9-B995-52973D15A522}"/>
                </a:ext>
              </a:extLst>
            </p:cNvPr>
            <p:cNvPicPr>
              <a:picLocks noChangeAspect="1"/>
            </p:cNvPicPr>
            <p:nvPr/>
          </p:nvPicPr>
          <p:blipFill>
            <a:blip r:embed="rId2"/>
            <a:stretch>
              <a:fillRect/>
            </a:stretch>
          </p:blipFill>
          <p:spPr>
            <a:xfrm>
              <a:off x="666855" y="2940859"/>
              <a:ext cx="3006708" cy="2054584"/>
            </a:xfrm>
            <a:prstGeom prst="rect">
              <a:avLst/>
            </a:prstGeom>
          </p:spPr>
        </p:pic>
        <p:pic>
          <p:nvPicPr>
            <p:cNvPr id="113" name="Picture 112" descr="Icon&#10;&#10;Description automatically generated">
              <a:extLst>
                <a:ext uri="{FF2B5EF4-FFF2-40B4-BE49-F238E27FC236}">
                  <a16:creationId xmlns:a16="http://schemas.microsoft.com/office/drawing/2014/main" id="{F04EA859-036F-4BB7-8B64-4B10D7C39039}"/>
                </a:ext>
              </a:extLst>
            </p:cNvPr>
            <p:cNvPicPr>
              <a:picLocks noChangeAspect="1"/>
            </p:cNvPicPr>
            <p:nvPr/>
          </p:nvPicPr>
          <p:blipFill>
            <a:blip r:embed="rId3"/>
            <a:stretch>
              <a:fillRect/>
            </a:stretch>
          </p:blipFill>
          <p:spPr>
            <a:xfrm>
              <a:off x="995087" y="3861875"/>
              <a:ext cx="194895" cy="212551"/>
            </a:xfrm>
            <a:prstGeom prst="rect">
              <a:avLst/>
            </a:prstGeom>
          </p:spPr>
        </p:pic>
      </p:grpSp>
    </p:spTree>
    <p:extLst>
      <p:ext uri="{BB962C8B-B14F-4D97-AF65-F5344CB8AC3E}">
        <p14:creationId xmlns:p14="http://schemas.microsoft.com/office/powerpoint/2010/main" val="4204008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D83B2A-DC3C-4EEE-9C14-63382134F161}"/>
              </a:ext>
            </a:extLst>
          </p:cNvPr>
          <p:cNvSpPr>
            <a:spLocks noGrp="1"/>
          </p:cNvSpPr>
          <p:nvPr>
            <p:ph type="body" sz="quarter" idx="13"/>
          </p:nvPr>
        </p:nvSpPr>
        <p:spPr>
          <a:xfrm>
            <a:off x="1639835" y="1056648"/>
            <a:ext cx="7203913" cy="990516"/>
          </a:xfrm>
        </p:spPr>
        <p:txBody>
          <a:bodyPr>
            <a:normAutofit fontScale="92500"/>
          </a:bodyPr>
          <a:lstStyle/>
          <a:p>
            <a:r>
              <a:rPr lang="en-US" sz="3900" dirty="0"/>
              <a:t>ACHIEVING NEW LEVELS OF SUCCESS</a:t>
            </a:r>
          </a:p>
          <a:p>
            <a:endParaRPr lang="en-GB" dirty="0"/>
          </a:p>
        </p:txBody>
      </p:sp>
      <p:sp>
        <p:nvSpPr>
          <p:cNvPr id="3" name="Text Placeholder 2">
            <a:extLst>
              <a:ext uri="{FF2B5EF4-FFF2-40B4-BE49-F238E27FC236}">
                <a16:creationId xmlns:a16="http://schemas.microsoft.com/office/drawing/2014/main" id="{AC2F4630-F4C7-44BB-8ED8-C1E0AC4F9940}"/>
              </a:ext>
            </a:extLst>
          </p:cNvPr>
          <p:cNvSpPr>
            <a:spLocks noGrp="1"/>
          </p:cNvSpPr>
          <p:nvPr>
            <p:ph type="body" sz="quarter" idx="14"/>
          </p:nvPr>
        </p:nvSpPr>
        <p:spPr>
          <a:xfrm>
            <a:off x="1639835" y="2276647"/>
            <a:ext cx="8817149" cy="3775528"/>
          </a:xfrm>
        </p:spPr>
        <p:txBody>
          <a:bodyPr/>
          <a:lstStyle/>
          <a:p>
            <a:r>
              <a:rPr lang="en-US" dirty="0"/>
              <a:t>To achieve success, entrepreneurs must routinely </a:t>
            </a:r>
            <a:r>
              <a:rPr lang="en-US" b="1" u="sng" dirty="0">
                <a:solidFill>
                  <a:srgbClr val="F26B27"/>
                </a:solidFill>
              </a:rPr>
              <a:t>re-focus</a:t>
            </a:r>
            <a:r>
              <a:rPr lang="en-US" dirty="0"/>
              <a:t> their efforts by: </a:t>
            </a:r>
          </a:p>
          <a:p>
            <a:pPr marL="342900" indent="-342900">
              <a:buFont typeface="Arial" panose="020B0604020202020204" pitchFamily="34" charset="0"/>
              <a:buChar char="•"/>
            </a:pPr>
            <a:r>
              <a:rPr lang="en-US" dirty="0"/>
              <a:t>Developing a </a:t>
            </a:r>
            <a:r>
              <a:rPr lang="en-US" b="1" dirty="0"/>
              <a:t>clear vision </a:t>
            </a:r>
            <a:r>
              <a:rPr lang="en-US" dirty="0"/>
              <a:t>of where you want to go with realistic and actionable goals (Our goal setting exercises which follow will help)</a:t>
            </a:r>
          </a:p>
          <a:p>
            <a:pPr marL="342900" indent="-342900">
              <a:buFont typeface="Arial" panose="020B0604020202020204" pitchFamily="34" charset="0"/>
              <a:buChar char="•"/>
            </a:pPr>
            <a:r>
              <a:rPr lang="en-US" b="1" dirty="0" err="1"/>
              <a:t>Prioritising</a:t>
            </a:r>
            <a:r>
              <a:rPr lang="en-US" dirty="0"/>
              <a:t> what’s important</a:t>
            </a:r>
          </a:p>
          <a:p>
            <a:pPr marL="342900" indent="-342900">
              <a:buFont typeface="Arial" panose="020B0604020202020204" pitchFamily="34" charset="0"/>
              <a:buChar char="•"/>
            </a:pPr>
            <a:r>
              <a:rPr lang="en-US" b="1" dirty="0"/>
              <a:t>Delegating</a:t>
            </a:r>
            <a:r>
              <a:rPr lang="en-US" dirty="0"/>
              <a:t> – when you have the resources, this will liberate your key productive talents – the things that you do best </a:t>
            </a:r>
          </a:p>
          <a:p>
            <a:pPr marL="342900" indent="-342900">
              <a:buFont typeface="Arial" panose="020B0604020202020204" pitchFamily="34" charset="0"/>
              <a:buChar char="•"/>
            </a:pPr>
            <a:r>
              <a:rPr lang="en-US" dirty="0"/>
              <a:t>Be </a:t>
            </a:r>
            <a:r>
              <a:rPr lang="en-US" b="1" dirty="0"/>
              <a:t>willing to learn </a:t>
            </a:r>
            <a:r>
              <a:rPr lang="en-US" dirty="0"/>
              <a:t>new skills</a:t>
            </a:r>
          </a:p>
          <a:p>
            <a:endParaRPr lang="en-GB" dirty="0"/>
          </a:p>
        </p:txBody>
      </p:sp>
      <p:grpSp>
        <p:nvGrpSpPr>
          <p:cNvPr id="4" name="Google Shape;656;p39">
            <a:extLst>
              <a:ext uri="{FF2B5EF4-FFF2-40B4-BE49-F238E27FC236}">
                <a16:creationId xmlns:a16="http://schemas.microsoft.com/office/drawing/2014/main" id="{FAF607CE-2BBF-418D-90F2-5287451928D8}"/>
              </a:ext>
            </a:extLst>
          </p:cNvPr>
          <p:cNvGrpSpPr/>
          <p:nvPr/>
        </p:nvGrpSpPr>
        <p:grpSpPr>
          <a:xfrm>
            <a:off x="264208" y="971992"/>
            <a:ext cx="811198" cy="848966"/>
            <a:chOff x="5292575" y="3681900"/>
            <a:chExt cx="420150" cy="373275"/>
          </a:xfrm>
        </p:grpSpPr>
        <p:sp>
          <p:nvSpPr>
            <p:cNvPr id="5" name="Google Shape;657;p39">
              <a:extLst>
                <a:ext uri="{FF2B5EF4-FFF2-40B4-BE49-F238E27FC236}">
                  <a16:creationId xmlns:a16="http://schemas.microsoft.com/office/drawing/2014/main" id="{FDE0249B-47A8-42B5-B92D-30BF415C61AB}"/>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658;p39">
              <a:extLst>
                <a:ext uri="{FF2B5EF4-FFF2-40B4-BE49-F238E27FC236}">
                  <a16:creationId xmlns:a16="http://schemas.microsoft.com/office/drawing/2014/main" id="{185B270E-9CDD-4B84-A54D-8BECBBE2CA4F}"/>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659;p39">
              <a:extLst>
                <a:ext uri="{FF2B5EF4-FFF2-40B4-BE49-F238E27FC236}">
                  <a16:creationId xmlns:a16="http://schemas.microsoft.com/office/drawing/2014/main" id="{505404A2-F708-4A56-A575-683B94EACCAB}"/>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660;p39">
              <a:extLst>
                <a:ext uri="{FF2B5EF4-FFF2-40B4-BE49-F238E27FC236}">
                  <a16:creationId xmlns:a16="http://schemas.microsoft.com/office/drawing/2014/main" id="{159A54D7-D979-4A12-A9A8-DDA4A7CFE91C}"/>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661;p39">
              <a:extLst>
                <a:ext uri="{FF2B5EF4-FFF2-40B4-BE49-F238E27FC236}">
                  <a16:creationId xmlns:a16="http://schemas.microsoft.com/office/drawing/2014/main" id="{7E664E0C-6564-46DE-8DAC-1187D323B85E}"/>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62;p39">
              <a:extLst>
                <a:ext uri="{FF2B5EF4-FFF2-40B4-BE49-F238E27FC236}">
                  <a16:creationId xmlns:a16="http://schemas.microsoft.com/office/drawing/2014/main" id="{5C4CFA75-6E09-4760-9183-D8E33C6EB66E}"/>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63;p39">
              <a:extLst>
                <a:ext uri="{FF2B5EF4-FFF2-40B4-BE49-F238E27FC236}">
                  <a16:creationId xmlns:a16="http://schemas.microsoft.com/office/drawing/2014/main" id="{316CAEE3-9FC8-491A-A42B-8F2B5EA4F920}"/>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roup 14">
            <a:extLst>
              <a:ext uri="{FF2B5EF4-FFF2-40B4-BE49-F238E27FC236}">
                <a16:creationId xmlns:a16="http://schemas.microsoft.com/office/drawing/2014/main" id="{113D399B-6BA4-164C-9AA3-EDF0FBF22736}"/>
              </a:ext>
            </a:extLst>
          </p:cNvPr>
          <p:cNvGrpSpPr/>
          <p:nvPr/>
        </p:nvGrpSpPr>
        <p:grpSpPr>
          <a:xfrm>
            <a:off x="9395264" y="605263"/>
            <a:ext cx="2251075" cy="1949450"/>
            <a:chOff x="9636125" y="486113"/>
            <a:chExt cx="2251075" cy="1949450"/>
          </a:xfrm>
        </p:grpSpPr>
        <p:pic>
          <p:nvPicPr>
            <p:cNvPr id="16" name="Picture 15" descr="Icon&#10;&#10;Description automatically generated">
              <a:extLst>
                <a:ext uri="{FF2B5EF4-FFF2-40B4-BE49-F238E27FC236}">
                  <a16:creationId xmlns:a16="http://schemas.microsoft.com/office/drawing/2014/main" id="{C8A331DD-CF36-FA49-9EEB-E4ED9DCEC8B3}"/>
                </a:ext>
              </a:extLst>
            </p:cNvPr>
            <p:cNvPicPr>
              <a:picLocks noChangeAspect="1"/>
            </p:cNvPicPr>
            <p:nvPr/>
          </p:nvPicPr>
          <p:blipFill>
            <a:blip r:embed="rId2"/>
            <a:stretch>
              <a:fillRect/>
            </a:stretch>
          </p:blipFill>
          <p:spPr>
            <a:xfrm>
              <a:off x="9636125" y="486113"/>
              <a:ext cx="2251075" cy="1949450"/>
            </a:xfrm>
            <a:prstGeom prst="rect">
              <a:avLst/>
            </a:prstGeom>
          </p:spPr>
        </p:pic>
        <p:pic>
          <p:nvPicPr>
            <p:cNvPr id="17" name="Picture 16" descr="Icon&#10;&#10;Description automatically generated">
              <a:extLst>
                <a:ext uri="{FF2B5EF4-FFF2-40B4-BE49-F238E27FC236}">
                  <a16:creationId xmlns:a16="http://schemas.microsoft.com/office/drawing/2014/main" id="{D275303E-2E5F-104C-850E-EAD2CA9F2363}"/>
                </a:ext>
              </a:extLst>
            </p:cNvPr>
            <p:cNvPicPr>
              <a:picLocks noChangeAspect="1"/>
            </p:cNvPicPr>
            <p:nvPr/>
          </p:nvPicPr>
          <p:blipFill>
            <a:blip r:embed="rId3"/>
            <a:stretch>
              <a:fillRect/>
            </a:stretch>
          </p:blipFill>
          <p:spPr>
            <a:xfrm>
              <a:off x="9961608" y="827086"/>
              <a:ext cx="352026" cy="383916"/>
            </a:xfrm>
            <a:prstGeom prst="rect">
              <a:avLst/>
            </a:prstGeom>
          </p:spPr>
        </p:pic>
        <p:pic>
          <p:nvPicPr>
            <p:cNvPr id="18" name="Picture 17" descr="Icon&#10;&#10;Description automatically generated">
              <a:extLst>
                <a:ext uri="{FF2B5EF4-FFF2-40B4-BE49-F238E27FC236}">
                  <a16:creationId xmlns:a16="http://schemas.microsoft.com/office/drawing/2014/main" id="{D5BB9745-9589-7248-974C-8A0D5D9E0A20}"/>
                </a:ext>
              </a:extLst>
            </p:cNvPr>
            <p:cNvPicPr>
              <a:picLocks noChangeAspect="1"/>
            </p:cNvPicPr>
            <p:nvPr/>
          </p:nvPicPr>
          <p:blipFill>
            <a:blip r:embed="rId3"/>
            <a:stretch>
              <a:fillRect/>
            </a:stretch>
          </p:blipFill>
          <p:spPr>
            <a:xfrm flipH="1">
              <a:off x="11294313" y="698683"/>
              <a:ext cx="352026" cy="383916"/>
            </a:xfrm>
            <a:prstGeom prst="rect">
              <a:avLst/>
            </a:prstGeom>
          </p:spPr>
        </p:pic>
      </p:grpSp>
    </p:spTree>
    <p:extLst>
      <p:ext uri="{BB962C8B-B14F-4D97-AF65-F5344CB8AC3E}">
        <p14:creationId xmlns:p14="http://schemas.microsoft.com/office/powerpoint/2010/main" val="1938392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D83B2A-DC3C-4EEE-9C14-63382134F161}"/>
              </a:ext>
            </a:extLst>
          </p:cNvPr>
          <p:cNvSpPr>
            <a:spLocks noGrp="1"/>
          </p:cNvSpPr>
          <p:nvPr>
            <p:ph type="body" sz="quarter" idx="13"/>
          </p:nvPr>
        </p:nvSpPr>
        <p:spPr>
          <a:xfrm>
            <a:off x="1639835" y="1004949"/>
            <a:ext cx="7422277" cy="697353"/>
          </a:xfrm>
        </p:spPr>
        <p:txBody>
          <a:bodyPr>
            <a:noAutofit/>
          </a:bodyPr>
          <a:lstStyle/>
          <a:p>
            <a:r>
              <a:rPr lang="en-US" dirty="0"/>
              <a:t>SETTING REALISTIC AND ACHIEVABLE ENTREPRENEURIAL SMART GOALS</a:t>
            </a:r>
          </a:p>
        </p:txBody>
      </p:sp>
      <p:sp>
        <p:nvSpPr>
          <p:cNvPr id="3" name="Text Placeholder 2">
            <a:extLst>
              <a:ext uri="{FF2B5EF4-FFF2-40B4-BE49-F238E27FC236}">
                <a16:creationId xmlns:a16="http://schemas.microsoft.com/office/drawing/2014/main" id="{AC2F4630-F4C7-44BB-8ED8-C1E0AC4F9940}"/>
              </a:ext>
            </a:extLst>
          </p:cNvPr>
          <p:cNvSpPr>
            <a:spLocks noGrp="1"/>
          </p:cNvSpPr>
          <p:nvPr>
            <p:ph type="body" sz="quarter" idx="14"/>
          </p:nvPr>
        </p:nvSpPr>
        <p:spPr>
          <a:xfrm>
            <a:off x="1515155" y="2384446"/>
            <a:ext cx="8817149" cy="3894802"/>
          </a:xfrm>
        </p:spPr>
        <p:txBody>
          <a:bodyPr/>
          <a:lstStyle/>
          <a:p>
            <a:r>
              <a:rPr lang="en-US" dirty="0"/>
              <a:t>Goal setting is an important part of life, business and mentoring. There are some parameters to goal setting that everyone should know and follow. The easiest way to remember them is to think SMART.</a:t>
            </a:r>
          </a:p>
          <a:p>
            <a:pPr marL="342900" indent="-342900">
              <a:buFont typeface="Arial" panose="020B0604020202020204" pitchFamily="34" charset="0"/>
              <a:buChar char="•"/>
            </a:pPr>
            <a:r>
              <a:rPr lang="en-US" b="1" dirty="0">
                <a:solidFill>
                  <a:srgbClr val="C54A9A"/>
                </a:solidFill>
              </a:rPr>
              <a:t>Specific. </a:t>
            </a:r>
            <a:r>
              <a:rPr lang="en-US" dirty="0"/>
              <a:t>Goals need to be very clear and as detailed as possible.</a:t>
            </a:r>
          </a:p>
          <a:p>
            <a:pPr marL="342900" indent="-342900">
              <a:buFont typeface="Arial" panose="020B0604020202020204" pitchFamily="34" charset="0"/>
              <a:buChar char="•"/>
            </a:pPr>
            <a:r>
              <a:rPr lang="en-US" b="1" dirty="0">
                <a:solidFill>
                  <a:srgbClr val="C54A9A"/>
                </a:solidFill>
              </a:rPr>
              <a:t>Measurable. </a:t>
            </a:r>
            <a:r>
              <a:rPr lang="en-US" dirty="0"/>
              <a:t>Goals need to be tangible; results need to be measurable. Ask yourself questions like: “When?” and “How much?” </a:t>
            </a:r>
            <a:endParaRPr lang="bs-Latn-BA" dirty="0"/>
          </a:p>
          <a:p>
            <a:pPr marL="342900" indent="-342900">
              <a:buFont typeface="Arial" panose="020B0604020202020204" pitchFamily="34" charset="0"/>
              <a:buChar char="•"/>
            </a:pPr>
            <a:r>
              <a:rPr lang="en-US" dirty="0"/>
              <a:t>Action-oriented</a:t>
            </a:r>
            <a:r>
              <a:rPr lang="bs-Latn-BA" dirty="0"/>
              <a:t>.</a:t>
            </a:r>
            <a:r>
              <a:rPr lang="en-US" dirty="0"/>
              <a:t> </a:t>
            </a:r>
            <a:r>
              <a:rPr lang="en-US" dirty="0">
                <a:solidFill>
                  <a:srgbClr val="C54A9A"/>
                </a:solidFill>
              </a:rPr>
              <a:t>Make sure you can identify the steps you need to take to reach each goal.</a:t>
            </a:r>
          </a:p>
          <a:p>
            <a:endParaRPr lang="en-GB" dirty="0"/>
          </a:p>
        </p:txBody>
      </p:sp>
      <p:grpSp>
        <p:nvGrpSpPr>
          <p:cNvPr id="12" name="Google Shape;543;p39">
            <a:extLst>
              <a:ext uri="{FF2B5EF4-FFF2-40B4-BE49-F238E27FC236}">
                <a16:creationId xmlns:a16="http://schemas.microsoft.com/office/drawing/2014/main" id="{839991C6-535C-4134-87BE-79AEEADB77C6}"/>
              </a:ext>
            </a:extLst>
          </p:cNvPr>
          <p:cNvGrpSpPr/>
          <p:nvPr/>
        </p:nvGrpSpPr>
        <p:grpSpPr>
          <a:xfrm>
            <a:off x="219439" y="906917"/>
            <a:ext cx="935590" cy="996287"/>
            <a:chOff x="5961125" y="1623900"/>
            <a:chExt cx="427450" cy="448175"/>
          </a:xfrm>
        </p:grpSpPr>
        <p:sp>
          <p:nvSpPr>
            <p:cNvPr id="13" name="Google Shape;544;p39">
              <a:extLst>
                <a:ext uri="{FF2B5EF4-FFF2-40B4-BE49-F238E27FC236}">
                  <a16:creationId xmlns:a16="http://schemas.microsoft.com/office/drawing/2014/main" id="{AB18DA6F-95E8-4653-9CFB-660AB870C966}"/>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45;p39">
              <a:extLst>
                <a:ext uri="{FF2B5EF4-FFF2-40B4-BE49-F238E27FC236}">
                  <a16:creationId xmlns:a16="http://schemas.microsoft.com/office/drawing/2014/main" id="{C01E6FDD-383D-4599-998A-739C09EC83EE}"/>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46;p39">
              <a:extLst>
                <a:ext uri="{FF2B5EF4-FFF2-40B4-BE49-F238E27FC236}">
                  <a16:creationId xmlns:a16="http://schemas.microsoft.com/office/drawing/2014/main" id="{451BFCB8-0D55-47B1-9D62-62ED5A4C2CC6}"/>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47;p39">
              <a:extLst>
                <a:ext uri="{FF2B5EF4-FFF2-40B4-BE49-F238E27FC236}">
                  <a16:creationId xmlns:a16="http://schemas.microsoft.com/office/drawing/2014/main" id="{D8EDE17E-673F-42E7-A4EC-FAB4EB02BB86}"/>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48;p39">
              <a:extLst>
                <a:ext uri="{FF2B5EF4-FFF2-40B4-BE49-F238E27FC236}">
                  <a16:creationId xmlns:a16="http://schemas.microsoft.com/office/drawing/2014/main" id="{D757133E-9B0C-4B96-AAE1-A8D376DD24D4}"/>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49;p39">
              <a:extLst>
                <a:ext uri="{FF2B5EF4-FFF2-40B4-BE49-F238E27FC236}">
                  <a16:creationId xmlns:a16="http://schemas.microsoft.com/office/drawing/2014/main" id="{EA2EDAE6-3B32-418C-A357-BE450737939D}"/>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50;p39">
              <a:extLst>
                <a:ext uri="{FF2B5EF4-FFF2-40B4-BE49-F238E27FC236}">
                  <a16:creationId xmlns:a16="http://schemas.microsoft.com/office/drawing/2014/main" id="{82E2320E-1FF9-46CA-97BB-4601A738BFA0}"/>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 name="Rectangle 19">
            <a:extLst>
              <a:ext uri="{FF2B5EF4-FFF2-40B4-BE49-F238E27FC236}">
                <a16:creationId xmlns:a16="http://schemas.microsoft.com/office/drawing/2014/main" id="{7739CEC4-760C-401E-87D1-34DD2030B372}"/>
              </a:ext>
            </a:extLst>
          </p:cNvPr>
          <p:cNvSpPr/>
          <p:nvPr/>
        </p:nvSpPr>
        <p:spPr>
          <a:xfrm>
            <a:off x="1735015" y="6525872"/>
            <a:ext cx="8022208" cy="276999"/>
          </a:xfrm>
          <a:prstGeom prst="rect">
            <a:avLst/>
          </a:prstGeom>
        </p:spPr>
        <p:txBody>
          <a:bodyPr wrap="square">
            <a:spAutoFit/>
          </a:bodyPr>
          <a:lstStyle/>
          <a:p>
            <a:r>
              <a:rPr lang="en-IE" sz="1200" dirty="0">
                <a:solidFill>
                  <a:srgbClr val="142D55"/>
                </a:solidFill>
              </a:rPr>
              <a:t>Source: </a:t>
            </a:r>
            <a:r>
              <a:rPr lang="en-IE" sz="1200" dirty="0">
                <a:solidFill>
                  <a:srgbClr val="142D55"/>
                </a:solidFill>
                <a:hlinkClick r:id="rId2">
                  <a:extLst>
                    <a:ext uri="{A12FA001-AC4F-418D-AE19-62706E023703}">
                      <ahyp:hlinkClr xmlns:ahyp="http://schemas.microsoft.com/office/drawing/2018/hyperlinkcolor" val="tx"/>
                    </a:ext>
                  </a:extLst>
                </a:hlinkClick>
              </a:rPr>
              <a:t>http://www.futurpreneur.ca/en/resources/understanding-entrepreneurship/articles/setting-achievable-goals/</a:t>
            </a:r>
            <a:r>
              <a:rPr lang="en-IE" sz="1200" dirty="0">
                <a:solidFill>
                  <a:srgbClr val="142D55"/>
                </a:solidFill>
              </a:rPr>
              <a:t> </a:t>
            </a:r>
          </a:p>
        </p:txBody>
      </p:sp>
      <p:grpSp>
        <p:nvGrpSpPr>
          <p:cNvPr id="21" name="Group 20">
            <a:extLst>
              <a:ext uri="{FF2B5EF4-FFF2-40B4-BE49-F238E27FC236}">
                <a16:creationId xmlns:a16="http://schemas.microsoft.com/office/drawing/2014/main" id="{2893C413-5770-6147-932B-0F0C8394B890}"/>
              </a:ext>
            </a:extLst>
          </p:cNvPr>
          <p:cNvGrpSpPr/>
          <p:nvPr/>
        </p:nvGrpSpPr>
        <p:grpSpPr>
          <a:xfrm>
            <a:off x="8716510" y="561239"/>
            <a:ext cx="3231589" cy="1584771"/>
            <a:chOff x="5829800" y="4615307"/>
            <a:chExt cx="3231589" cy="1584771"/>
          </a:xfrm>
        </p:grpSpPr>
        <p:pic>
          <p:nvPicPr>
            <p:cNvPr id="22" name="Picture 21" descr="A picture containing text, tableware, dishware, plate&#10;&#10;Description automatically generated">
              <a:extLst>
                <a:ext uri="{FF2B5EF4-FFF2-40B4-BE49-F238E27FC236}">
                  <a16:creationId xmlns:a16="http://schemas.microsoft.com/office/drawing/2014/main" id="{11FCDE80-753F-964B-83ED-27BAD05858C6}"/>
                </a:ext>
              </a:extLst>
            </p:cNvPr>
            <p:cNvPicPr>
              <a:picLocks noChangeAspect="1"/>
            </p:cNvPicPr>
            <p:nvPr/>
          </p:nvPicPr>
          <p:blipFill>
            <a:blip r:embed="rId3"/>
            <a:stretch>
              <a:fillRect/>
            </a:stretch>
          </p:blipFill>
          <p:spPr>
            <a:xfrm>
              <a:off x="5829800" y="4615307"/>
              <a:ext cx="3231589" cy="1584771"/>
            </a:xfrm>
            <a:prstGeom prst="rect">
              <a:avLst/>
            </a:prstGeom>
          </p:spPr>
        </p:pic>
        <p:pic>
          <p:nvPicPr>
            <p:cNvPr id="23" name="Picture 22" descr="Icon&#10;&#10;Description automatically generated">
              <a:extLst>
                <a:ext uri="{FF2B5EF4-FFF2-40B4-BE49-F238E27FC236}">
                  <a16:creationId xmlns:a16="http://schemas.microsoft.com/office/drawing/2014/main" id="{14069B88-DE2F-764D-AC82-D971DB440B74}"/>
                </a:ext>
              </a:extLst>
            </p:cNvPr>
            <p:cNvPicPr>
              <a:picLocks noChangeAspect="1"/>
            </p:cNvPicPr>
            <p:nvPr/>
          </p:nvPicPr>
          <p:blipFill>
            <a:blip r:embed="rId4"/>
            <a:stretch>
              <a:fillRect/>
            </a:stretch>
          </p:blipFill>
          <p:spPr>
            <a:xfrm>
              <a:off x="7048780" y="4951678"/>
              <a:ext cx="248404" cy="270907"/>
            </a:xfrm>
            <a:prstGeom prst="rect">
              <a:avLst/>
            </a:prstGeom>
          </p:spPr>
        </p:pic>
      </p:grpSp>
    </p:spTree>
    <p:extLst>
      <p:ext uri="{BB962C8B-B14F-4D97-AF65-F5344CB8AC3E}">
        <p14:creationId xmlns:p14="http://schemas.microsoft.com/office/powerpoint/2010/main" val="3924107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AC1FB7-C23A-40CC-9D30-15E8752A0B79}"/>
              </a:ext>
            </a:extLst>
          </p:cNvPr>
          <p:cNvSpPr>
            <a:spLocks noGrp="1"/>
          </p:cNvSpPr>
          <p:nvPr>
            <p:ph type="body" sz="quarter" idx="13"/>
          </p:nvPr>
        </p:nvSpPr>
        <p:spPr>
          <a:xfrm>
            <a:off x="6096000" y="1259735"/>
            <a:ext cx="4570242" cy="697353"/>
          </a:xfrm>
        </p:spPr>
        <p:txBody>
          <a:bodyPr/>
          <a:lstStyle/>
          <a:p>
            <a:r>
              <a:rPr lang="bs-Latn-BA" dirty="0"/>
              <a:t>LEARN TO LIVE WITH FAILURE</a:t>
            </a:r>
            <a:endParaRPr lang="en-GB" dirty="0"/>
          </a:p>
        </p:txBody>
      </p:sp>
      <p:grpSp>
        <p:nvGrpSpPr>
          <p:cNvPr id="6" name="Graphic 472">
            <a:extLst>
              <a:ext uri="{FF2B5EF4-FFF2-40B4-BE49-F238E27FC236}">
                <a16:creationId xmlns:a16="http://schemas.microsoft.com/office/drawing/2014/main" id="{4A53EAB3-76D1-DB47-807B-31F9391B0A4C}"/>
              </a:ext>
            </a:extLst>
          </p:cNvPr>
          <p:cNvGrpSpPr/>
          <p:nvPr/>
        </p:nvGrpSpPr>
        <p:grpSpPr>
          <a:xfrm>
            <a:off x="583135" y="2228061"/>
            <a:ext cx="5072298" cy="3041814"/>
            <a:chOff x="4388146" y="1484703"/>
            <a:chExt cx="3400902" cy="2101784"/>
          </a:xfrm>
        </p:grpSpPr>
        <p:grpSp>
          <p:nvGrpSpPr>
            <p:cNvPr id="7" name="Graphic 472">
              <a:extLst>
                <a:ext uri="{FF2B5EF4-FFF2-40B4-BE49-F238E27FC236}">
                  <a16:creationId xmlns:a16="http://schemas.microsoft.com/office/drawing/2014/main" id="{62E25928-6DFB-D548-AF3E-A2C98EA86962}"/>
                </a:ext>
              </a:extLst>
            </p:cNvPr>
            <p:cNvGrpSpPr/>
            <p:nvPr/>
          </p:nvGrpSpPr>
          <p:grpSpPr>
            <a:xfrm>
              <a:off x="4388146" y="2291138"/>
              <a:ext cx="3375596" cy="1295349"/>
              <a:chOff x="4388146" y="2291138"/>
              <a:chExt cx="3375596" cy="1295349"/>
            </a:xfrm>
          </p:grpSpPr>
          <p:sp>
            <p:nvSpPr>
              <p:cNvPr id="57" name="Graphic 472">
                <a:extLst>
                  <a:ext uri="{FF2B5EF4-FFF2-40B4-BE49-F238E27FC236}">
                    <a16:creationId xmlns:a16="http://schemas.microsoft.com/office/drawing/2014/main" id="{3DF7F894-123F-4F46-879C-5EA25ED8CEFA}"/>
                  </a:ext>
                </a:extLst>
              </p:cNvPr>
              <p:cNvSpPr/>
              <p:nvPr/>
            </p:nvSpPr>
            <p:spPr>
              <a:xfrm>
                <a:off x="4539880" y="2432022"/>
                <a:ext cx="3159981" cy="1154465"/>
              </a:xfrm>
              <a:custGeom>
                <a:avLst/>
                <a:gdLst>
                  <a:gd name="connsiteX0" fmla="*/ 226782 w 3159981"/>
                  <a:gd name="connsiteY0" fmla="*/ 97895 h 1154465"/>
                  <a:gd name="connsiteX1" fmla="*/ 500589 w 3159981"/>
                  <a:gd name="connsiteY1" fmla="*/ 201988 h 1154465"/>
                  <a:gd name="connsiteX2" fmla="*/ 659649 w 3159981"/>
                  <a:gd name="connsiteY2" fmla="*/ 378413 h 1154465"/>
                  <a:gd name="connsiteX3" fmla="*/ 852928 w 3159981"/>
                  <a:gd name="connsiteY3" fmla="*/ 784847 h 1154465"/>
                  <a:gd name="connsiteX4" fmla="*/ 978024 w 3159981"/>
                  <a:gd name="connsiteY4" fmla="*/ 952564 h 1154465"/>
                  <a:gd name="connsiteX5" fmla="*/ 1192255 w 3159981"/>
                  <a:gd name="connsiteY5" fmla="*/ 1059628 h 1154465"/>
                  <a:gd name="connsiteX6" fmla="*/ 1807029 w 3159981"/>
                  <a:gd name="connsiteY6" fmla="*/ 1153117 h 1154465"/>
                  <a:gd name="connsiteX7" fmla="*/ 2390503 w 3159981"/>
                  <a:gd name="connsiteY7" fmla="*/ 963834 h 1154465"/>
                  <a:gd name="connsiteX8" fmla="*/ 2484761 w 3159981"/>
                  <a:gd name="connsiteY8" fmla="*/ 872957 h 1154465"/>
                  <a:gd name="connsiteX9" fmla="*/ 2533580 w 3159981"/>
                  <a:gd name="connsiteY9" fmla="*/ 747144 h 1154465"/>
                  <a:gd name="connsiteX10" fmla="*/ 2618309 w 3159981"/>
                  <a:gd name="connsiteY10" fmla="*/ 474259 h 1154465"/>
                  <a:gd name="connsiteX11" fmla="*/ 2765023 w 3159981"/>
                  <a:gd name="connsiteY11" fmla="*/ 262538 h 1154465"/>
                  <a:gd name="connsiteX12" fmla="*/ 2998925 w 3159981"/>
                  <a:gd name="connsiteY12" fmla="*/ 116388 h 1154465"/>
                  <a:gd name="connsiteX13" fmla="*/ 3112700 w 3159981"/>
                  <a:gd name="connsiteY13" fmla="*/ 49536 h 1154465"/>
                  <a:gd name="connsiteX14" fmla="*/ 3159982 w 3159981"/>
                  <a:gd name="connsiteY14" fmla="*/ 0 h 1154465"/>
                  <a:gd name="connsiteX15" fmla="*/ 2850418 w 3159981"/>
                  <a:gd name="connsiteY15" fmla="*/ 6864 h 1154465"/>
                  <a:gd name="connsiteX16" fmla="*/ 2497362 w 3159981"/>
                  <a:gd name="connsiteY16" fmla="*/ 16239 h 1154465"/>
                  <a:gd name="connsiteX17" fmla="*/ 2199837 w 3159981"/>
                  <a:gd name="connsiteY17" fmla="*/ 21976 h 1154465"/>
                  <a:gd name="connsiteX18" fmla="*/ 2072794 w 3159981"/>
                  <a:gd name="connsiteY18" fmla="*/ 29251 h 1154465"/>
                  <a:gd name="connsiteX19" fmla="*/ 2050101 w 3159981"/>
                  <a:gd name="connsiteY19" fmla="*/ 55274 h 1154465"/>
                  <a:gd name="connsiteX20" fmla="*/ 2110804 w 3159981"/>
                  <a:gd name="connsiteY20" fmla="*/ 738948 h 1154465"/>
                  <a:gd name="connsiteX21" fmla="*/ 2133549 w 3159981"/>
                  <a:gd name="connsiteY21" fmla="*/ 973311 h 1154465"/>
                  <a:gd name="connsiteX22" fmla="*/ 2118027 w 3159981"/>
                  <a:gd name="connsiteY22" fmla="*/ 991958 h 1154465"/>
                  <a:gd name="connsiteX23" fmla="*/ 1774090 w 3159981"/>
                  <a:gd name="connsiteY23" fmla="*/ 1006147 h 1154465"/>
                  <a:gd name="connsiteX24" fmla="*/ 1498284 w 3159981"/>
                  <a:gd name="connsiteY24" fmla="*/ 1010194 h 1154465"/>
                  <a:gd name="connsiteX25" fmla="*/ 1279904 w 3159981"/>
                  <a:gd name="connsiteY25" fmla="*/ 1008145 h 1154465"/>
                  <a:gd name="connsiteX26" fmla="*/ 1206701 w 3159981"/>
                  <a:gd name="connsiteY26" fmla="*/ 999181 h 1154465"/>
                  <a:gd name="connsiteX27" fmla="*/ 1209211 w 3159981"/>
                  <a:gd name="connsiteY27" fmla="*/ 892065 h 1154465"/>
                  <a:gd name="connsiteX28" fmla="*/ 1225809 w 3159981"/>
                  <a:gd name="connsiteY28" fmla="*/ 673685 h 1154465"/>
                  <a:gd name="connsiteX29" fmla="*/ 1272374 w 3159981"/>
                  <a:gd name="connsiteY29" fmla="*/ 18749 h 1154465"/>
                  <a:gd name="connsiteX30" fmla="*/ 1196456 w 3159981"/>
                  <a:gd name="connsiteY30" fmla="*/ 17827 h 1154465"/>
                  <a:gd name="connsiteX31" fmla="*/ 971876 w 3159981"/>
                  <a:gd name="connsiteY31" fmla="*/ 26126 h 1154465"/>
                  <a:gd name="connsiteX32" fmla="*/ 576969 w 3159981"/>
                  <a:gd name="connsiteY32" fmla="*/ 34783 h 1154465"/>
                  <a:gd name="connsiteX33" fmla="*/ 0 w 3159981"/>
                  <a:gd name="connsiteY33" fmla="*/ 54915 h 1154465"/>
                  <a:gd name="connsiteX34" fmla="*/ 226782 w 3159981"/>
                  <a:gd name="connsiteY34" fmla="*/ 97895 h 11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59981" h="1154465">
                    <a:moveTo>
                      <a:pt x="226782" y="97895"/>
                    </a:moveTo>
                    <a:cubicBezTo>
                      <a:pt x="325086" y="113929"/>
                      <a:pt x="420061" y="141181"/>
                      <a:pt x="500589" y="201988"/>
                    </a:cubicBezTo>
                    <a:cubicBezTo>
                      <a:pt x="564777" y="250397"/>
                      <a:pt x="616977" y="310333"/>
                      <a:pt x="659649" y="378413"/>
                    </a:cubicBezTo>
                    <a:cubicBezTo>
                      <a:pt x="739665" y="506070"/>
                      <a:pt x="782388" y="652323"/>
                      <a:pt x="852928" y="784847"/>
                    </a:cubicBezTo>
                    <a:cubicBezTo>
                      <a:pt x="888940" y="852467"/>
                      <a:pt x="922853" y="903028"/>
                      <a:pt x="978024" y="952564"/>
                    </a:cubicBezTo>
                    <a:cubicBezTo>
                      <a:pt x="1036525" y="1005072"/>
                      <a:pt x="1112084" y="1033810"/>
                      <a:pt x="1192255" y="1059628"/>
                    </a:cubicBezTo>
                    <a:cubicBezTo>
                      <a:pt x="1390605" y="1123508"/>
                      <a:pt x="1598074" y="1162338"/>
                      <a:pt x="1807029" y="1153117"/>
                    </a:cubicBezTo>
                    <a:cubicBezTo>
                      <a:pt x="2015471" y="1143897"/>
                      <a:pt x="2217356" y="1080990"/>
                      <a:pt x="2390503" y="963834"/>
                    </a:cubicBezTo>
                    <a:cubicBezTo>
                      <a:pt x="2428309" y="938221"/>
                      <a:pt x="2461401" y="912300"/>
                      <a:pt x="2484761" y="872957"/>
                    </a:cubicBezTo>
                    <a:cubicBezTo>
                      <a:pt x="2507967" y="833871"/>
                      <a:pt x="2521644" y="790841"/>
                      <a:pt x="2533580" y="747144"/>
                    </a:cubicBezTo>
                    <a:cubicBezTo>
                      <a:pt x="2558835" y="654424"/>
                      <a:pt x="2580196" y="562984"/>
                      <a:pt x="2618309" y="474259"/>
                    </a:cubicBezTo>
                    <a:cubicBezTo>
                      <a:pt x="2652478" y="394601"/>
                      <a:pt x="2700477" y="320988"/>
                      <a:pt x="2765023" y="262538"/>
                    </a:cubicBezTo>
                    <a:cubicBezTo>
                      <a:pt x="2834691" y="199478"/>
                      <a:pt x="2915835" y="158240"/>
                      <a:pt x="2998925" y="116388"/>
                    </a:cubicBezTo>
                    <a:cubicBezTo>
                      <a:pt x="3037960" y="96716"/>
                      <a:pt x="3078019" y="76430"/>
                      <a:pt x="3112700" y="49536"/>
                    </a:cubicBezTo>
                    <a:cubicBezTo>
                      <a:pt x="3129912" y="36217"/>
                      <a:pt x="3147175" y="18442"/>
                      <a:pt x="3159982" y="0"/>
                    </a:cubicBezTo>
                    <a:cubicBezTo>
                      <a:pt x="3056811" y="2613"/>
                      <a:pt x="2953589" y="5123"/>
                      <a:pt x="2850418" y="6864"/>
                    </a:cubicBezTo>
                    <a:cubicBezTo>
                      <a:pt x="2755904" y="8452"/>
                      <a:pt x="2591825" y="16136"/>
                      <a:pt x="2497362" y="16239"/>
                    </a:cubicBezTo>
                    <a:cubicBezTo>
                      <a:pt x="2398136" y="16341"/>
                      <a:pt x="2299063" y="22079"/>
                      <a:pt x="2199837" y="21976"/>
                    </a:cubicBezTo>
                    <a:cubicBezTo>
                      <a:pt x="2157472" y="21925"/>
                      <a:pt x="2115159" y="27201"/>
                      <a:pt x="2072794" y="29251"/>
                    </a:cubicBezTo>
                    <a:cubicBezTo>
                      <a:pt x="2055223" y="30121"/>
                      <a:pt x="2048256" y="35808"/>
                      <a:pt x="2050101" y="55274"/>
                    </a:cubicBezTo>
                    <a:cubicBezTo>
                      <a:pt x="2058860" y="147687"/>
                      <a:pt x="2098817" y="570053"/>
                      <a:pt x="2110804" y="738948"/>
                    </a:cubicBezTo>
                    <a:cubicBezTo>
                      <a:pt x="2120333" y="844424"/>
                      <a:pt x="2125711" y="895190"/>
                      <a:pt x="2133549" y="973311"/>
                    </a:cubicBezTo>
                    <a:cubicBezTo>
                      <a:pt x="2134625" y="984017"/>
                      <a:pt x="2134983" y="992419"/>
                      <a:pt x="2118027" y="991958"/>
                    </a:cubicBezTo>
                    <a:cubicBezTo>
                      <a:pt x="2003177" y="988935"/>
                      <a:pt x="1888787" y="1003484"/>
                      <a:pt x="1774090" y="1006147"/>
                    </a:cubicBezTo>
                    <a:cubicBezTo>
                      <a:pt x="1682189" y="1008299"/>
                      <a:pt x="1590237" y="1007633"/>
                      <a:pt x="1498284" y="1010194"/>
                    </a:cubicBezTo>
                    <a:cubicBezTo>
                      <a:pt x="1425440" y="1012243"/>
                      <a:pt x="1352698" y="1009016"/>
                      <a:pt x="1279904" y="1008145"/>
                    </a:cubicBezTo>
                    <a:cubicBezTo>
                      <a:pt x="1260438" y="1007889"/>
                      <a:pt x="1226014" y="1002203"/>
                      <a:pt x="1206701" y="999181"/>
                    </a:cubicBezTo>
                    <a:cubicBezTo>
                      <a:pt x="1197941" y="997797"/>
                      <a:pt x="1207674" y="916398"/>
                      <a:pt x="1209211" y="892065"/>
                    </a:cubicBezTo>
                    <a:cubicBezTo>
                      <a:pt x="1214641" y="806260"/>
                      <a:pt x="1221403" y="759592"/>
                      <a:pt x="1225809" y="673685"/>
                    </a:cubicBezTo>
                    <a:cubicBezTo>
                      <a:pt x="1232109" y="551201"/>
                      <a:pt x="1260387" y="131346"/>
                      <a:pt x="1272374" y="18749"/>
                    </a:cubicBezTo>
                    <a:cubicBezTo>
                      <a:pt x="1246453" y="15163"/>
                      <a:pt x="1221352" y="16188"/>
                      <a:pt x="1196456" y="17827"/>
                    </a:cubicBezTo>
                    <a:cubicBezTo>
                      <a:pt x="1121664" y="22745"/>
                      <a:pt x="1046719" y="23359"/>
                      <a:pt x="971876" y="26126"/>
                    </a:cubicBezTo>
                    <a:cubicBezTo>
                      <a:pt x="840224" y="30992"/>
                      <a:pt x="708519" y="30531"/>
                      <a:pt x="576969" y="34783"/>
                    </a:cubicBezTo>
                    <a:cubicBezTo>
                      <a:pt x="533426" y="36166"/>
                      <a:pt x="259413" y="45746"/>
                      <a:pt x="0" y="54915"/>
                    </a:cubicBezTo>
                    <a:cubicBezTo>
                      <a:pt x="72281" y="79811"/>
                      <a:pt x="152605" y="85805"/>
                      <a:pt x="226782" y="97895"/>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F69C5FD2-4D99-D04C-9062-3E573B45AFC5}"/>
                  </a:ext>
                </a:extLst>
              </p:cNvPr>
              <p:cNvSpPr/>
              <p:nvPr/>
            </p:nvSpPr>
            <p:spPr>
              <a:xfrm>
                <a:off x="5754003" y="3314456"/>
                <a:ext cx="906406" cy="117889"/>
              </a:xfrm>
              <a:custGeom>
                <a:avLst/>
                <a:gdLst>
                  <a:gd name="connsiteX0" fmla="*/ 412894 w 906406"/>
                  <a:gd name="connsiteY0" fmla="*/ 26689 h 117889"/>
                  <a:gd name="connsiteX1" fmla="*/ 113268 w 906406"/>
                  <a:gd name="connsiteY1" fmla="*/ 33246 h 117889"/>
                  <a:gd name="connsiteX2" fmla="*/ 97388 w 906406"/>
                  <a:gd name="connsiteY2" fmla="*/ 34886 h 117889"/>
                  <a:gd name="connsiteX3" fmla="*/ 10405 w 906406"/>
                  <a:gd name="connsiteY3" fmla="*/ 86625 h 117889"/>
                  <a:gd name="connsiteX4" fmla="*/ 160 w 906406"/>
                  <a:gd name="connsiteY4" fmla="*/ 97792 h 117889"/>
                  <a:gd name="connsiteX5" fmla="*/ 15117 w 906406"/>
                  <a:gd name="connsiteY5" fmla="*/ 107064 h 117889"/>
                  <a:gd name="connsiteX6" fmla="*/ 133810 w 906406"/>
                  <a:gd name="connsiteY6" fmla="*/ 115670 h 117889"/>
                  <a:gd name="connsiteX7" fmla="*/ 440352 w 906406"/>
                  <a:gd name="connsiteY7" fmla="*/ 115209 h 117889"/>
                  <a:gd name="connsiteX8" fmla="*/ 596492 w 906406"/>
                  <a:gd name="connsiteY8" fmla="*/ 109574 h 117889"/>
                  <a:gd name="connsiteX9" fmla="*/ 859951 w 906406"/>
                  <a:gd name="connsiteY9" fmla="*/ 97024 h 117889"/>
                  <a:gd name="connsiteX10" fmla="*/ 888383 w 906406"/>
                  <a:gd name="connsiteY10" fmla="*/ 97177 h 117889"/>
                  <a:gd name="connsiteX11" fmla="*/ 906107 w 906406"/>
                  <a:gd name="connsiteY11" fmla="*/ 78377 h 117889"/>
                  <a:gd name="connsiteX12" fmla="*/ 900984 w 906406"/>
                  <a:gd name="connsiteY12" fmla="*/ 15675 h 117889"/>
                  <a:gd name="connsiteX13" fmla="*/ 882235 w 906406"/>
                  <a:gd name="connsiteY13" fmla="*/ 0 h 117889"/>
                  <a:gd name="connsiteX14" fmla="*/ 412894 w 906406"/>
                  <a:gd name="connsiteY14" fmla="*/ 26689 h 11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406" h="117889">
                    <a:moveTo>
                      <a:pt x="412894" y="26689"/>
                    </a:moveTo>
                    <a:cubicBezTo>
                      <a:pt x="313258" y="33246"/>
                      <a:pt x="213161" y="30838"/>
                      <a:pt x="113268" y="33246"/>
                    </a:cubicBezTo>
                    <a:cubicBezTo>
                      <a:pt x="107941" y="33400"/>
                      <a:pt x="102511" y="31863"/>
                      <a:pt x="97388" y="34886"/>
                    </a:cubicBezTo>
                    <a:cubicBezTo>
                      <a:pt x="68393" y="52098"/>
                      <a:pt x="39194" y="69105"/>
                      <a:pt x="10405" y="86625"/>
                    </a:cubicBezTo>
                    <a:cubicBezTo>
                      <a:pt x="6153" y="89186"/>
                      <a:pt x="-1172" y="91645"/>
                      <a:pt x="160" y="97792"/>
                    </a:cubicBezTo>
                    <a:cubicBezTo>
                      <a:pt x="1594" y="104657"/>
                      <a:pt x="9227" y="105783"/>
                      <a:pt x="15117" y="107064"/>
                    </a:cubicBezTo>
                    <a:cubicBezTo>
                      <a:pt x="54255" y="115721"/>
                      <a:pt x="94109" y="113826"/>
                      <a:pt x="133810" y="115670"/>
                    </a:cubicBezTo>
                    <a:cubicBezTo>
                      <a:pt x="236008" y="120332"/>
                      <a:pt x="338154" y="116387"/>
                      <a:pt x="440352" y="115209"/>
                    </a:cubicBezTo>
                    <a:cubicBezTo>
                      <a:pt x="492399" y="114595"/>
                      <a:pt x="544445" y="111265"/>
                      <a:pt x="596492" y="109574"/>
                    </a:cubicBezTo>
                    <a:cubicBezTo>
                      <a:pt x="684397" y="106757"/>
                      <a:pt x="772200" y="103120"/>
                      <a:pt x="859951" y="97024"/>
                    </a:cubicBezTo>
                    <a:cubicBezTo>
                      <a:pt x="869428" y="97024"/>
                      <a:pt x="878956" y="96358"/>
                      <a:pt x="888383" y="97177"/>
                    </a:cubicBezTo>
                    <a:cubicBezTo>
                      <a:pt x="902777" y="98407"/>
                      <a:pt x="907746" y="92567"/>
                      <a:pt x="906107" y="78377"/>
                    </a:cubicBezTo>
                    <a:cubicBezTo>
                      <a:pt x="903699" y="57528"/>
                      <a:pt x="901753" y="36627"/>
                      <a:pt x="900984" y="15675"/>
                    </a:cubicBezTo>
                    <a:cubicBezTo>
                      <a:pt x="900523" y="2408"/>
                      <a:pt x="894530" y="102"/>
                      <a:pt x="882235" y="0"/>
                    </a:cubicBezTo>
                    <a:cubicBezTo>
                      <a:pt x="797967" y="2715"/>
                      <a:pt x="528616" y="24128"/>
                      <a:pt x="412894" y="26689"/>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40F52BEA-18B5-0744-96B8-30E470A96214}"/>
                  </a:ext>
                </a:extLst>
              </p:cNvPr>
              <p:cNvSpPr/>
              <p:nvPr/>
            </p:nvSpPr>
            <p:spPr>
              <a:xfrm>
                <a:off x="5813279" y="2436069"/>
                <a:ext cx="7119" cy="665"/>
              </a:xfrm>
              <a:custGeom>
                <a:avLst/>
                <a:gdLst>
                  <a:gd name="connsiteX0" fmla="*/ 0 w 7119"/>
                  <a:gd name="connsiteY0" fmla="*/ 666 h 665"/>
                  <a:gd name="connsiteX1" fmla="*/ 0 w 7119"/>
                  <a:gd name="connsiteY1" fmla="*/ 666 h 665"/>
                  <a:gd name="connsiteX2" fmla="*/ 7120 w 7119"/>
                  <a:gd name="connsiteY2" fmla="*/ 0 h 665"/>
                  <a:gd name="connsiteX3" fmla="*/ 0 w 7119"/>
                  <a:gd name="connsiteY3" fmla="*/ 666 h 665"/>
                  <a:gd name="connsiteX4" fmla="*/ 0 w 7119"/>
                  <a:gd name="connsiteY4" fmla="*/ 666 h 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 h="665">
                    <a:moveTo>
                      <a:pt x="0" y="666"/>
                    </a:moveTo>
                    <a:cubicBezTo>
                      <a:pt x="0" y="666"/>
                      <a:pt x="0" y="615"/>
                      <a:pt x="0" y="666"/>
                    </a:cubicBezTo>
                    <a:cubicBezTo>
                      <a:pt x="2408" y="563"/>
                      <a:pt x="4764" y="307"/>
                      <a:pt x="7120" y="0"/>
                    </a:cubicBezTo>
                    <a:cubicBezTo>
                      <a:pt x="4764" y="307"/>
                      <a:pt x="2408" y="512"/>
                      <a:pt x="0" y="666"/>
                    </a:cubicBezTo>
                    <a:cubicBezTo>
                      <a:pt x="0" y="615"/>
                      <a:pt x="0" y="666"/>
                      <a:pt x="0" y="666"/>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8D7EEFE1-F482-3C4D-A1AD-AA0167F530BA}"/>
                  </a:ext>
                </a:extLst>
              </p:cNvPr>
              <p:cNvSpPr/>
              <p:nvPr/>
            </p:nvSpPr>
            <p:spPr>
              <a:xfrm>
                <a:off x="6032632" y="2300727"/>
                <a:ext cx="4354" cy="7684"/>
              </a:xfrm>
              <a:custGeom>
                <a:avLst/>
                <a:gdLst>
                  <a:gd name="connsiteX0" fmla="*/ 4354 w 4354"/>
                  <a:gd name="connsiteY0" fmla="*/ 0 h 7684"/>
                  <a:gd name="connsiteX1" fmla="*/ 4354 w 4354"/>
                  <a:gd name="connsiteY1" fmla="*/ 0 h 7684"/>
                  <a:gd name="connsiteX2" fmla="*/ 0 w 4354"/>
                  <a:gd name="connsiteY2" fmla="*/ 7684 h 7684"/>
                  <a:gd name="connsiteX3" fmla="*/ 4354 w 4354"/>
                  <a:gd name="connsiteY3" fmla="*/ 0 h 7684"/>
                </a:gdLst>
                <a:ahLst/>
                <a:cxnLst>
                  <a:cxn ang="0">
                    <a:pos x="connsiteX0" y="connsiteY0"/>
                  </a:cxn>
                  <a:cxn ang="0">
                    <a:pos x="connsiteX1" y="connsiteY1"/>
                  </a:cxn>
                  <a:cxn ang="0">
                    <a:pos x="connsiteX2" y="connsiteY2"/>
                  </a:cxn>
                  <a:cxn ang="0">
                    <a:pos x="connsiteX3" y="connsiteY3"/>
                  </a:cxn>
                </a:cxnLst>
                <a:rect l="l" t="t" r="r" b="b"/>
                <a:pathLst>
                  <a:path w="4354" h="7684">
                    <a:moveTo>
                      <a:pt x="4354" y="0"/>
                    </a:moveTo>
                    <a:lnTo>
                      <a:pt x="4354" y="0"/>
                    </a:lnTo>
                    <a:cubicBezTo>
                      <a:pt x="1895" y="4098"/>
                      <a:pt x="717" y="6352"/>
                      <a:pt x="0" y="7684"/>
                    </a:cubicBezTo>
                    <a:cubicBezTo>
                      <a:pt x="717" y="6352"/>
                      <a:pt x="1895" y="4098"/>
                      <a:pt x="4354" y="0"/>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51F9ED4F-F915-A841-B781-EE3A87F5432F}"/>
                  </a:ext>
                </a:extLst>
              </p:cNvPr>
              <p:cNvSpPr/>
              <p:nvPr/>
            </p:nvSpPr>
            <p:spPr>
              <a:xfrm>
                <a:off x="4442498" y="2326699"/>
                <a:ext cx="1313560" cy="150094"/>
              </a:xfrm>
              <a:custGeom>
                <a:avLst/>
                <a:gdLst>
                  <a:gd name="connsiteX0" fmla="*/ 108191 w 1313560"/>
                  <a:gd name="connsiteY0" fmla="*/ 35347 h 150094"/>
                  <a:gd name="connsiteX1" fmla="*/ 107320 w 1313560"/>
                  <a:gd name="connsiteY1" fmla="*/ 35705 h 150094"/>
                  <a:gd name="connsiteX2" fmla="*/ 105988 w 1313560"/>
                  <a:gd name="connsiteY2" fmla="*/ 36320 h 150094"/>
                  <a:gd name="connsiteX3" fmla="*/ 88571 w 1313560"/>
                  <a:gd name="connsiteY3" fmla="*/ 44158 h 150094"/>
                  <a:gd name="connsiteX4" fmla="*/ 50100 w 1313560"/>
                  <a:gd name="connsiteY4" fmla="*/ 63931 h 150094"/>
                  <a:gd name="connsiteX5" fmla="*/ 30224 w 1313560"/>
                  <a:gd name="connsiteY5" fmla="*/ 76072 h 150094"/>
                  <a:gd name="connsiteX6" fmla="*/ 20081 w 1313560"/>
                  <a:gd name="connsiteY6" fmla="*/ 83192 h 150094"/>
                  <a:gd name="connsiteX7" fmla="*/ 11526 w 1313560"/>
                  <a:gd name="connsiteY7" fmla="*/ 90518 h 150094"/>
                  <a:gd name="connsiteX8" fmla="*/ 0 w 1313560"/>
                  <a:gd name="connsiteY8" fmla="*/ 102607 h 150094"/>
                  <a:gd name="connsiteX9" fmla="*/ 0 w 1313560"/>
                  <a:gd name="connsiteY9" fmla="*/ 102607 h 150094"/>
                  <a:gd name="connsiteX10" fmla="*/ 564 w 1313560"/>
                  <a:gd name="connsiteY10" fmla="*/ 104042 h 150094"/>
                  <a:gd name="connsiteX11" fmla="*/ 973 w 1313560"/>
                  <a:gd name="connsiteY11" fmla="*/ 105066 h 150094"/>
                  <a:gd name="connsiteX12" fmla="*/ 10297 w 1313560"/>
                  <a:gd name="connsiteY12" fmla="*/ 115568 h 150094"/>
                  <a:gd name="connsiteX13" fmla="*/ 12858 w 1313560"/>
                  <a:gd name="connsiteY13" fmla="*/ 117822 h 150094"/>
                  <a:gd name="connsiteX14" fmla="*/ 18954 w 1313560"/>
                  <a:gd name="connsiteY14" fmla="*/ 122176 h 150094"/>
                  <a:gd name="connsiteX15" fmla="*/ 42979 w 1313560"/>
                  <a:gd name="connsiteY15" fmla="*/ 136622 h 150094"/>
                  <a:gd name="connsiteX16" fmla="*/ 71154 w 1313560"/>
                  <a:gd name="connsiteY16" fmla="*/ 150095 h 150094"/>
                  <a:gd name="connsiteX17" fmla="*/ 410738 w 1313560"/>
                  <a:gd name="connsiteY17" fmla="*/ 138159 h 150094"/>
                  <a:gd name="connsiteX18" fmla="*/ 896317 w 1313560"/>
                  <a:gd name="connsiteY18" fmla="*/ 125301 h 150094"/>
                  <a:gd name="connsiteX19" fmla="*/ 1188361 w 1313560"/>
                  <a:gd name="connsiteY19" fmla="*/ 117873 h 150094"/>
                  <a:gd name="connsiteX20" fmla="*/ 1313560 w 1313560"/>
                  <a:gd name="connsiteY20" fmla="*/ 113263 h 150094"/>
                  <a:gd name="connsiteX21" fmla="*/ 1260541 w 1313560"/>
                  <a:gd name="connsiteY21" fmla="*/ 98663 h 150094"/>
                  <a:gd name="connsiteX22" fmla="*/ 1228933 w 1313560"/>
                  <a:gd name="connsiteY22" fmla="*/ 80529 h 150094"/>
                  <a:gd name="connsiteX23" fmla="*/ 1207879 w 1313560"/>
                  <a:gd name="connsiteY23" fmla="*/ 59423 h 150094"/>
                  <a:gd name="connsiteX24" fmla="*/ 1188208 w 1313560"/>
                  <a:gd name="connsiteY24" fmla="*/ 25101 h 150094"/>
                  <a:gd name="connsiteX25" fmla="*/ 1179961 w 1313560"/>
                  <a:gd name="connsiteY25" fmla="*/ 0 h 150094"/>
                  <a:gd name="connsiteX26" fmla="*/ 1179961 w 1313560"/>
                  <a:gd name="connsiteY26" fmla="*/ 0 h 150094"/>
                  <a:gd name="connsiteX27" fmla="*/ 993187 w 1313560"/>
                  <a:gd name="connsiteY27" fmla="*/ 8555 h 150094"/>
                  <a:gd name="connsiteX28" fmla="*/ 116029 w 1313560"/>
                  <a:gd name="connsiteY28" fmla="*/ 32170 h 150094"/>
                  <a:gd name="connsiteX29" fmla="*/ 108191 w 1313560"/>
                  <a:gd name="connsiteY29" fmla="*/ 35347 h 1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3560" h="150094">
                    <a:moveTo>
                      <a:pt x="108191" y="35347"/>
                    </a:moveTo>
                    <a:cubicBezTo>
                      <a:pt x="107833" y="35500"/>
                      <a:pt x="107628" y="35603"/>
                      <a:pt x="107320" y="35705"/>
                    </a:cubicBezTo>
                    <a:cubicBezTo>
                      <a:pt x="106911" y="35910"/>
                      <a:pt x="106501" y="36064"/>
                      <a:pt x="105988" y="36320"/>
                    </a:cubicBezTo>
                    <a:cubicBezTo>
                      <a:pt x="100149" y="38881"/>
                      <a:pt x="94360" y="41494"/>
                      <a:pt x="88571" y="44158"/>
                    </a:cubicBezTo>
                    <a:cubicBezTo>
                      <a:pt x="75509" y="50254"/>
                      <a:pt x="62599" y="56811"/>
                      <a:pt x="50100" y="63931"/>
                    </a:cubicBezTo>
                    <a:cubicBezTo>
                      <a:pt x="43338" y="67773"/>
                      <a:pt x="36679" y="71820"/>
                      <a:pt x="30224" y="76072"/>
                    </a:cubicBezTo>
                    <a:cubicBezTo>
                      <a:pt x="28790" y="76994"/>
                      <a:pt x="23103" y="81092"/>
                      <a:pt x="20081" y="83192"/>
                    </a:cubicBezTo>
                    <a:cubicBezTo>
                      <a:pt x="17520" y="85395"/>
                      <a:pt x="12653" y="89391"/>
                      <a:pt x="11526" y="90518"/>
                    </a:cubicBezTo>
                    <a:cubicBezTo>
                      <a:pt x="7479" y="94309"/>
                      <a:pt x="4047" y="98765"/>
                      <a:pt x="0" y="102607"/>
                    </a:cubicBezTo>
                    <a:lnTo>
                      <a:pt x="0" y="102607"/>
                    </a:lnTo>
                    <a:cubicBezTo>
                      <a:pt x="8248" y="94821"/>
                      <a:pt x="4662" y="99636"/>
                      <a:pt x="564" y="104042"/>
                    </a:cubicBezTo>
                    <a:cubicBezTo>
                      <a:pt x="717" y="104349"/>
                      <a:pt x="820" y="104708"/>
                      <a:pt x="973" y="105066"/>
                    </a:cubicBezTo>
                    <a:cubicBezTo>
                      <a:pt x="2408" y="106296"/>
                      <a:pt x="8043" y="113416"/>
                      <a:pt x="10297" y="115568"/>
                    </a:cubicBezTo>
                    <a:cubicBezTo>
                      <a:pt x="11116" y="116336"/>
                      <a:pt x="11987" y="117105"/>
                      <a:pt x="12858" y="117822"/>
                    </a:cubicBezTo>
                    <a:cubicBezTo>
                      <a:pt x="13473" y="118232"/>
                      <a:pt x="17366" y="121203"/>
                      <a:pt x="18954" y="122176"/>
                    </a:cubicBezTo>
                    <a:cubicBezTo>
                      <a:pt x="26945" y="127094"/>
                      <a:pt x="34732" y="132165"/>
                      <a:pt x="42979" y="136622"/>
                    </a:cubicBezTo>
                    <a:cubicBezTo>
                      <a:pt x="52149" y="141591"/>
                      <a:pt x="61575" y="146048"/>
                      <a:pt x="71154" y="150095"/>
                    </a:cubicBezTo>
                    <a:cubicBezTo>
                      <a:pt x="244250" y="144152"/>
                      <a:pt x="401875" y="138671"/>
                      <a:pt x="410738" y="138159"/>
                    </a:cubicBezTo>
                    <a:cubicBezTo>
                      <a:pt x="549204" y="129911"/>
                      <a:pt x="757697" y="125813"/>
                      <a:pt x="896317" y="125301"/>
                    </a:cubicBezTo>
                    <a:cubicBezTo>
                      <a:pt x="993750" y="124891"/>
                      <a:pt x="1090877" y="116951"/>
                      <a:pt x="1188361" y="117873"/>
                    </a:cubicBezTo>
                    <a:cubicBezTo>
                      <a:pt x="1230060" y="118232"/>
                      <a:pt x="1271810" y="115773"/>
                      <a:pt x="1313560" y="113263"/>
                    </a:cubicBezTo>
                    <a:cubicBezTo>
                      <a:pt x="1295528" y="109728"/>
                      <a:pt x="1277753" y="105015"/>
                      <a:pt x="1260541" y="98663"/>
                    </a:cubicBezTo>
                    <a:cubicBezTo>
                      <a:pt x="1249527" y="93438"/>
                      <a:pt x="1238974" y="87393"/>
                      <a:pt x="1228933" y="80529"/>
                    </a:cubicBezTo>
                    <a:cubicBezTo>
                      <a:pt x="1221403" y="74023"/>
                      <a:pt x="1214385" y="66954"/>
                      <a:pt x="1207879" y="59423"/>
                    </a:cubicBezTo>
                    <a:cubicBezTo>
                      <a:pt x="1200349" y="48563"/>
                      <a:pt x="1193843" y="37088"/>
                      <a:pt x="1188208" y="25101"/>
                    </a:cubicBezTo>
                    <a:cubicBezTo>
                      <a:pt x="1185134" y="16854"/>
                      <a:pt x="1182368" y="8452"/>
                      <a:pt x="1179961" y="0"/>
                    </a:cubicBezTo>
                    <a:lnTo>
                      <a:pt x="1179961" y="0"/>
                    </a:lnTo>
                    <a:cubicBezTo>
                      <a:pt x="1117669" y="3432"/>
                      <a:pt x="1055479" y="6454"/>
                      <a:pt x="993187" y="8555"/>
                    </a:cubicBezTo>
                    <a:cubicBezTo>
                      <a:pt x="880130" y="12448"/>
                      <a:pt x="466626" y="23359"/>
                      <a:pt x="116029" y="32170"/>
                    </a:cubicBezTo>
                    <a:cubicBezTo>
                      <a:pt x="113468" y="33195"/>
                      <a:pt x="110804" y="34271"/>
                      <a:pt x="108191" y="35347"/>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0B874B1A-B80E-2F4B-BB1D-42E46880E490}"/>
                  </a:ext>
                </a:extLst>
              </p:cNvPr>
              <p:cNvSpPr/>
              <p:nvPr/>
            </p:nvSpPr>
            <p:spPr>
              <a:xfrm>
                <a:off x="6032017" y="2308411"/>
                <a:ext cx="563" cy="922"/>
              </a:xfrm>
              <a:custGeom>
                <a:avLst/>
                <a:gdLst>
                  <a:gd name="connsiteX0" fmla="*/ 563 w 563"/>
                  <a:gd name="connsiteY0" fmla="*/ 0 h 922"/>
                  <a:gd name="connsiteX1" fmla="*/ 0 w 563"/>
                  <a:gd name="connsiteY1" fmla="*/ 922 h 922"/>
                  <a:gd name="connsiteX2" fmla="*/ 563 w 563"/>
                  <a:gd name="connsiteY2" fmla="*/ 0 h 922"/>
                </a:gdLst>
                <a:ahLst/>
                <a:cxnLst>
                  <a:cxn ang="0">
                    <a:pos x="connsiteX0" y="connsiteY0"/>
                  </a:cxn>
                  <a:cxn ang="0">
                    <a:pos x="connsiteX1" y="connsiteY1"/>
                  </a:cxn>
                  <a:cxn ang="0">
                    <a:pos x="connsiteX2" y="connsiteY2"/>
                  </a:cxn>
                </a:cxnLst>
                <a:rect l="l" t="t" r="r" b="b"/>
                <a:pathLst>
                  <a:path w="563" h="922">
                    <a:moveTo>
                      <a:pt x="563" y="0"/>
                    </a:moveTo>
                    <a:cubicBezTo>
                      <a:pt x="358" y="410"/>
                      <a:pt x="154" y="717"/>
                      <a:pt x="0" y="922"/>
                    </a:cubicBezTo>
                    <a:cubicBezTo>
                      <a:pt x="154" y="717"/>
                      <a:pt x="358" y="410"/>
                      <a:pt x="563" y="0"/>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2C9A926A-FE65-2D4E-B732-0F4285F96572}"/>
                  </a:ext>
                </a:extLst>
              </p:cNvPr>
              <p:cNvSpPr/>
              <p:nvPr/>
            </p:nvSpPr>
            <p:spPr>
              <a:xfrm>
                <a:off x="5877261" y="2386635"/>
                <a:ext cx="36012" cy="21925"/>
              </a:xfrm>
              <a:custGeom>
                <a:avLst/>
                <a:gdLst>
                  <a:gd name="connsiteX0" fmla="*/ 36012 w 36012"/>
                  <a:gd name="connsiteY0" fmla="*/ 0 h 21925"/>
                  <a:gd name="connsiteX1" fmla="*/ 0 w 36012"/>
                  <a:gd name="connsiteY1" fmla="*/ 21925 h 21925"/>
                  <a:gd name="connsiteX2" fmla="*/ 36012 w 36012"/>
                  <a:gd name="connsiteY2" fmla="*/ 0 h 21925"/>
                </a:gdLst>
                <a:ahLst/>
                <a:cxnLst>
                  <a:cxn ang="0">
                    <a:pos x="connsiteX0" y="connsiteY0"/>
                  </a:cxn>
                  <a:cxn ang="0">
                    <a:pos x="connsiteX1" y="connsiteY1"/>
                  </a:cxn>
                  <a:cxn ang="0">
                    <a:pos x="connsiteX2" y="connsiteY2"/>
                  </a:cxn>
                </a:cxnLst>
                <a:rect l="l" t="t" r="r" b="b"/>
                <a:pathLst>
                  <a:path w="36012" h="21925">
                    <a:moveTo>
                      <a:pt x="36012" y="0"/>
                    </a:moveTo>
                    <a:cubicBezTo>
                      <a:pt x="24076" y="7428"/>
                      <a:pt x="12089" y="14753"/>
                      <a:pt x="0" y="21925"/>
                    </a:cubicBezTo>
                    <a:cubicBezTo>
                      <a:pt x="12089" y="14753"/>
                      <a:pt x="24076" y="7428"/>
                      <a:pt x="36012" y="0"/>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2006B12A-FEA1-704C-9CED-963A864D2177}"/>
                  </a:ext>
                </a:extLst>
              </p:cNvPr>
              <p:cNvSpPr/>
              <p:nvPr/>
            </p:nvSpPr>
            <p:spPr>
              <a:xfrm>
                <a:off x="5847241" y="3327314"/>
                <a:ext cx="1485" cy="7940"/>
              </a:xfrm>
              <a:custGeom>
                <a:avLst/>
                <a:gdLst>
                  <a:gd name="connsiteX0" fmla="*/ 1486 w 1485"/>
                  <a:gd name="connsiteY0" fmla="*/ 0 h 7940"/>
                  <a:gd name="connsiteX1" fmla="*/ 0 w 1485"/>
                  <a:gd name="connsiteY1" fmla="*/ 7940 h 7940"/>
                  <a:gd name="connsiteX2" fmla="*/ 1486 w 1485"/>
                  <a:gd name="connsiteY2" fmla="*/ 0 h 7940"/>
                </a:gdLst>
                <a:ahLst/>
                <a:cxnLst>
                  <a:cxn ang="0">
                    <a:pos x="connsiteX0" y="connsiteY0"/>
                  </a:cxn>
                  <a:cxn ang="0">
                    <a:pos x="connsiteX1" y="connsiteY1"/>
                  </a:cxn>
                  <a:cxn ang="0">
                    <a:pos x="connsiteX2" y="connsiteY2"/>
                  </a:cxn>
                </a:cxnLst>
                <a:rect l="l" t="t" r="r" b="b"/>
                <a:pathLst>
                  <a:path w="1485" h="7940">
                    <a:moveTo>
                      <a:pt x="1486" y="0"/>
                    </a:moveTo>
                    <a:cubicBezTo>
                      <a:pt x="974" y="2766"/>
                      <a:pt x="461" y="5430"/>
                      <a:pt x="0" y="7940"/>
                    </a:cubicBezTo>
                    <a:cubicBezTo>
                      <a:pt x="461" y="5430"/>
                      <a:pt x="974" y="2766"/>
                      <a:pt x="1486" y="0"/>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BB65BC1E-AC46-0F40-8068-F5F01C7BD36D}"/>
                  </a:ext>
                </a:extLst>
              </p:cNvPr>
              <p:cNvSpPr/>
              <p:nvPr/>
            </p:nvSpPr>
            <p:spPr>
              <a:xfrm>
                <a:off x="5848727" y="3314149"/>
                <a:ext cx="2458" cy="13165"/>
              </a:xfrm>
              <a:custGeom>
                <a:avLst/>
                <a:gdLst>
                  <a:gd name="connsiteX0" fmla="*/ 2459 w 2458"/>
                  <a:gd name="connsiteY0" fmla="*/ 0 h 13165"/>
                  <a:gd name="connsiteX1" fmla="*/ 0 w 2458"/>
                  <a:gd name="connsiteY1" fmla="*/ 13165 h 13165"/>
                  <a:gd name="connsiteX2" fmla="*/ 2459 w 2458"/>
                  <a:gd name="connsiteY2" fmla="*/ 0 h 13165"/>
                </a:gdLst>
                <a:ahLst/>
                <a:cxnLst>
                  <a:cxn ang="0">
                    <a:pos x="connsiteX0" y="connsiteY0"/>
                  </a:cxn>
                  <a:cxn ang="0">
                    <a:pos x="connsiteX1" y="connsiteY1"/>
                  </a:cxn>
                  <a:cxn ang="0">
                    <a:pos x="connsiteX2" y="connsiteY2"/>
                  </a:cxn>
                </a:cxnLst>
                <a:rect l="l" t="t" r="r" b="b"/>
                <a:pathLst>
                  <a:path w="2458" h="13165">
                    <a:moveTo>
                      <a:pt x="2459" y="0"/>
                    </a:moveTo>
                    <a:cubicBezTo>
                      <a:pt x="1588" y="4610"/>
                      <a:pt x="769" y="9016"/>
                      <a:pt x="0" y="13165"/>
                    </a:cubicBezTo>
                    <a:cubicBezTo>
                      <a:pt x="769" y="9016"/>
                      <a:pt x="1588" y="4610"/>
                      <a:pt x="2459" y="0"/>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63F57BC3-18C4-2B41-9DCD-8E1B4A5FFA46}"/>
                  </a:ext>
                </a:extLst>
              </p:cNvPr>
              <p:cNvSpPr/>
              <p:nvPr/>
            </p:nvSpPr>
            <p:spPr>
              <a:xfrm>
                <a:off x="5856002" y="3253394"/>
                <a:ext cx="6505" cy="34988"/>
              </a:xfrm>
              <a:custGeom>
                <a:avLst/>
                <a:gdLst>
                  <a:gd name="connsiteX0" fmla="*/ 6506 w 6505"/>
                  <a:gd name="connsiteY0" fmla="*/ 0 h 34988"/>
                  <a:gd name="connsiteX1" fmla="*/ 0 w 6505"/>
                  <a:gd name="connsiteY1" fmla="*/ 34988 h 34988"/>
                  <a:gd name="connsiteX2" fmla="*/ 6506 w 6505"/>
                  <a:gd name="connsiteY2" fmla="*/ 0 h 34988"/>
                </a:gdLst>
                <a:ahLst/>
                <a:cxnLst>
                  <a:cxn ang="0">
                    <a:pos x="connsiteX0" y="connsiteY0"/>
                  </a:cxn>
                  <a:cxn ang="0">
                    <a:pos x="connsiteX1" y="connsiteY1"/>
                  </a:cxn>
                  <a:cxn ang="0">
                    <a:pos x="connsiteX2" y="connsiteY2"/>
                  </a:cxn>
                </a:cxnLst>
                <a:rect l="l" t="t" r="r" b="b"/>
                <a:pathLst>
                  <a:path w="6505" h="34988">
                    <a:moveTo>
                      <a:pt x="6506" y="0"/>
                    </a:moveTo>
                    <a:cubicBezTo>
                      <a:pt x="4200" y="12448"/>
                      <a:pt x="1998" y="24128"/>
                      <a:pt x="0" y="34988"/>
                    </a:cubicBezTo>
                    <a:cubicBezTo>
                      <a:pt x="1998" y="24128"/>
                      <a:pt x="4200" y="12397"/>
                      <a:pt x="6506" y="0"/>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261C11AC-9700-114E-9247-1AF32E372705}"/>
                  </a:ext>
                </a:extLst>
              </p:cNvPr>
              <p:cNvSpPr/>
              <p:nvPr/>
            </p:nvSpPr>
            <p:spPr>
              <a:xfrm>
                <a:off x="5765842" y="3385764"/>
                <a:ext cx="2151" cy="1690"/>
              </a:xfrm>
              <a:custGeom>
                <a:avLst/>
                <a:gdLst>
                  <a:gd name="connsiteX0" fmla="*/ 2151 w 2151"/>
                  <a:gd name="connsiteY0" fmla="*/ 0 h 1690"/>
                  <a:gd name="connsiteX1" fmla="*/ 0 w 2151"/>
                  <a:gd name="connsiteY1" fmla="*/ 1691 h 1690"/>
                  <a:gd name="connsiteX2" fmla="*/ 2151 w 2151"/>
                  <a:gd name="connsiteY2" fmla="*/ 0 h 1690"/>
                </a:gdLst>
                <a:ahLst/>
                <a:cxnLst>
                  <a:cxn ang="0">
                    <a:pos x="connsiteX0" y="connsiteY0"/>
                  </a:cxn>
                  <a:cxn ang="0">
                    <a:pos x="connsiteX1" y="connsiteY1"/>
                  </a:cxn>
                  <a:cxn ang="0">
                    <a:pos x="connsiteX2" y="connsiteY2"/>
                  </a:cxn>
                </a:cxnLst>
                <a:rect l="l" t="t" r="r" b="b"/>
                <a:pathLst>
                  <a:path w="2151" h="1690">
                    <a:moveTo>
                      <a:pt x="2151" y="0"/>
                    </a:moveTo>
                    <a:cubicBezTo>
                      <a:pt x="1434" y="461"/>
                      <a:pt x="717" y="1076"/>
                      <a:pt x="0" y="1691"/>
                    </a:cubicBezTo>
                    <a:cubicBezTo>
                      <a:pt x="717" y="1076"/>
                      <a:pt x="1383" y="461"/>
                      <a:pt x="2151" y="0"/>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78F5C175-7370-6B4A-92C2-9920E5E75180}"/>
                  </a:ext>
                </a:extLst>
              </p:cNvPr>
              <p:cNvSpPr/>
              <p:nvPr/>
            </p:nvSpPr>
            <p:spPr>
              <a:xfrm>
                <a:off x="5767942" y="3381819"/>
                <a:ext cx="6198" cy="3944"/>
              </a:xfrm>
              <a:custGeom>
                <a:avLst/>
                <a:gdLst>
                  <a:gd name="connsiteX0" fmla="*/ 6199 w 6198"/>
                  <a:gd name="connsiteY0" fmla="*/ 0 h 3944"/>
                  <a:gd name="connsiteX1" fmla="*/ 0 w 6198"/>
                  <a:gd name="connsiteY1" fmla="*/ 3945 h 3944"/>
                  <a:gd name="connsiteX2" fmla="*/ 6199 w 6198"/>
                  <a:gd name="connsiteY2" fmla="*/ 0 h 3944"/>
                </a:gdLst>
                <a:ahLst/>
                <a:cxnLst>
                  <a:cxn ang="0">
                    <a:pos x="connsiteX0" y="connsiteY0"/>
                  </a:cxn>
                  <a:cxn ang="0">
                    <a:pos x="connsiteX1" y="connsiteY1"/>
                  </a:cxn>
                  <a:cxn ang="0">
                    <a:pos x="connsiteX2" y="connsiteY2"/>
                  </a:cxn>
                </a:cxnLst>
                <a:rect l="l" t="t" r="r" b="b"/>
                <a:pathLst>
                  <a:path w="6198" h="3944">
                    <a:moveTo>
                      <a:pt x="6199" y="0"/>
                    </a:moveTo>
                    <a:cubicBezTo>
                      <a:pt x="3638" y="1639"/>
                      <a:pt x="1486" y="3023"/>
                      <a:pt x="0" y="3945"/>
                    </a:cubicBezTo>
                    <a:cubicBezTo>
                      <a:pt x="1537" y="2971"/>
                      <a:pt x="3638" y="1639"/>
                      <a:pt x="6199" y="0"/>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2E7902F2-DD83-2F40-849C-AF2B72076FAF}"/>
                  </a:ext>
                </a:extLst>
              </p:cNvPr>
              <p:cNvSpPr/>
              <p:nvPr/>
            </p:nvSpPr>
            <p:spPr>
              <a:xfrm>
                <a:off x="5756007" y="2343963"/>
                <a:ext cx="243599" cy="1021925"/>
              </a:xfrm>
              <a:custGeom>
                <a:avLst/>
                <a:gdLst>
                  <a:gd name="connsiteX0" fmla="*/ 108549 w 243599"/>
                  <a:gd name="connsiteY0" fmla="*/ 753291 h 1021925"/>
                  <a:gd name="connsiteX1" fmla="*/ 135803 w 243599"/>
                  <a:gd name="connsiteY1" fmla="*/ 601711 h 1021925"/>
                  <a:gd name="connsiteX2" fmla="*/ 167307 w 243599"/>
                  <a:gd name="connsiteY2" fmla="*/ 466113 h 1021925"/>
                  <a:gd name="connsiteX3" fmla="*/ 200605 w 243599"/>
                  <a:gd name="connsiteY3" fmla="*/ 326110 h 1021925"/>
                  <a:gd name="connsiteX4" fmla="*/ 243430 w 243599"/>
                  <a:gd name="connsiteY4" fmla="*/ 26894 h 1021925"/>
                  <a:gd name="connsiteX5" fmla="*/ 243533 w 243599"/>
                  <a:gd name="connsiteY5" fmla="*/ 0 h 1021925"/>
                  <a:gd name="connsiteX6" fmla="*/ 76123 w 243599"/>
                  <a:gd name="connsiteY6" fmla="*/ 101532 h 1021925"/>
                  <a:gd name="connsiteX7" fmla="*/ 66185 w 243599"/>
                  <a:gd name="connsiteY7" fmla="*/ 118180 h 1021925"/>
                  <a:gd name="connsiteX8" fmla="*/ 10040 w 243599"/>
                  <a:gd name="connsiteY8" fmla="*/ 865632 h 1021925"/>
                  <a:gd name="connsiteX9" fmla="*/ 0 w 243599"/>
                  <a:gd name="connsiteY9" fmla="*/ 1021925 h 1021925"/>
                  <a:gd name="connsiteX10" fmla="*/ 86368 w 243599"/>
                  <a:gd name="connsiteY10" fmla="*/ 844629 h 1021925"/>
                  <a:gd name="connsiteX11" fmla="*/ 108549 w 243599"/>
                  <a:gd name="connsiteY11" fmla="*/ 753291 h 102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599" h="1021925">
                    <a:moveTo>
                      <a:pt x="108549" y="753291"/>
                    </a:moveTo>
                    <a:cubicBezTo>
                      <a:pt x="115926" y="702474"/>
                      <a:pt x="123713" y="651657"/>
                      <a:pt x="135803" y="601711"/>
                    </a:cubicBezTo>
                    <a:cubicBezTo>
                      <a:pt x="146765" y="556631"/>
                      <a:pt x="156396" y="511244"/>
                      <a:pt x="167307" y="466113"/>
                    </a:cubicBezTo>
                    <a:cubicBezTo>
                      <a:pt x="178577" y="419497"/>
                      <a:pt x="190052" y="372932"/>
                      <a:pt x="200605" y="326110"/>
                    </a:cubicBezTo>
                    <a:cubicBezTo>
                      <a:pt x="222632" y="228062"/>
                      <a:pt x="241279" y="127606"/>
                      <a:pt x="243430" y="26894"/>
                    </a:cubicBezTo>
                    <a:cubicBezTo>
                      <a:pt x="243635" y="17929"/>
                      <a:pt x="243635" y="8965"/>
                      <a:pt x="243533" y="0"/>
                    </a:cubicBezTo>
                    <a:cubicBezTo>
                      <a:pt x="187132" y="37191"/>
                      <a:pt x="132934" y="71564"/>
                      <a:pt x="76123" y="101532"/>
                    </a:cubicBezTo>
                    <a:cubicBezTo>
                      <a:pt x="69002" y="105271"/>
                      <a:pt x="67876" y="111623"/>
                      <a:pt x="66185" y="118180"/>
                    </a:cubicBezTo>
                    <a:cubicBezTo>
                      <a:pt x="58040" y="149121"/>
                      <a:pt x="18032" y="771375"/>
                      <a:pt x="10040" y="865632"/>
                    </a:cubicBezTo>
                    <a:cubicBezTo>
                      <a:pt x="5635" y="917627"/>
                      <a:pt x="3176" y="969828"/>
                      <a:pt x="0" y="1021925"/>
                    </a:cubicBezTo>
                    <a:cubicBezTo>
                      <a:pt x="40572" y="969469"/>
                      <a:pt x="69822" y="909380"/>
                      <a:pt x="86368" y="844629"/>
                    </a:cubicBezTo>
                    <a:cubicBezTo>
                      <a:pt x="97280" y="801957"/>
                      <a:pt x="102197" y="796886"/>
                      <a:pt x="108549" y="753291"/>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256BDC08-6AF0-654D-B538-D73763E26D8D}"/>
                  </a:ext>
                </a:extLst>
              </p:cNvPr>
              <p:cNvSpPr/>
              <p:nvPr/>
            </p:nvSpPr>
            <p:spPr>
              <a:xfrm>
                <a:off x="5984991" y="2588366"/>
                <a:ext cx="1946" cy="10040"/>
              </a:xfrm>
              <a:custGeom>
                <a:avLst/>
                <a:gdLst>
                  <a:gd name="connsiteX0" fmla="*/ 1947 w 1946"/>
                  <a:gd name="connsiteY0" fmla="*/ 0 h 10040"/>
                  <a:gd name="connsiteX1" fmla="*/ 0 w 1946"/>
                  <a:gd name="connsiteY1" fmla="*/ 10040 h 10040"/>
                  <a:gd name="connsiteX2" fmla="*/ 1947 w 1946"/>
                  <a:gd name="connsiteY2" fmla="*/ 0 h 10040"/>
                </a:gdLst>
                <a:ahLst/>
                <a:cxnLst>
                  <a:cxn ang="0">
                    <a:pos x="connsiteX0" y="connsiteY0"/>
                  </a:cxn>
                  <a:cxn ang="0">
                    <a:pos x="connsiteX1" y="connsiteY1"/>
                  </a:cxn>
                  <a:cxn ang="0">
                    <a:pos x="connsiteX2" y="connsiteY2"/>
                  </a:cxn>
                </a:cxnLst>
                <a:rect l="l" t="t" r="r" b="b"/>
                <a:pathLst>
                  <a:path w="1946" h="10040">
                    <a:moveTo>
                      <a:pt x="1947" y="0"/>
                    </a:moveTo>
                    <a:cubicBezTo>
                      <a:pt x="1332" y="3279"/>
                      <a:pt x="666" y="6608"/>
                      <a:pt x="0" y="10040"/>
                    </a:cubicBezTo>
                    <a:cubicBezTo>
                      <a:pt x="666" y="6608"/>
                      <a:pt x="1281" y="3227"/>
                      <a:pt x="1947" y="0"/>
                    </a:cubicBezTo>
                    <a:close/>
                  </a:path>
                </a:pathLst>
              </a:custGeom>
              <a:solidFill>
                <a:srgbClr val="FFFFFF"/>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2A54894B-9303-7246-B831-2234D01A541C}"/>
                  </a:ext>
                </a:extLst>
              </p:cNvPr>
              <p:cNvSpPr/>
              <p:nvPr/>
            </p:nvSpPr>
            <p:spPr>
              <a:xfrm>
                <a:off x="5988526" y="2570898"/>
                <a:ext cx="1844" cy="9374"/>
              </a:xfrm>
              <a:custGeom>
                <a:avLst/>
                <a:gdLst>
                  <a:gd name="connsiteX0" fmla="*/ 1844 w 1844"/>
                  <a:gd name="connsiteY0" fmla="*/ 0 h 9374"/>
                  <a:gd name="connsiteX1" fmla="*/ 0 w 1844"/>
                  <a:gd name="connsiteY1" fmla="*/ 9375 h 9374"/>
                  <a:gd name="connsiteX2" fmla="*/ 1844 w 1844"/>
                  <a:gd name="connsiteY2" fmla="*/ 0 h 9374"/>
                </a:gdLst>
                <a:ahLst/>
                <a:cxnLst>
                  <a:cxn ang="0">
                    <a:pos x="connsiteX0" y="connsiteY0"/>
                  </a:cxn>
                  <a:cxn ang="0">
                    <a:pos x="connsiteX1" y="connsiteY1"/>
                  </a:cxn>
                  <a:cxn ang="0">
                    <a:pos x="connsiteX2" y="connsiteY2"/>
                  </a:cxn>
                </a:cxnLst>
                <a:rect l="l" t="t" r="r" b="b"/>
                <a:pathLst>
                  <a:path w="1844" h="9374">
                    <a:moveTo>
                      <a:pt x="1844" y="0"/>
                    </a:moveTo>
                    <a:cubicBezTo>
                      <a:pt x="1229" y="3022"/>
                      <a:pt x="615" y="6147"/>
                      <a:pt x="0" y="9375"/>
                    </a:cubicBezTo>
                    <a:cubicBezTo>
                      <a:pt x="615" y="6147"/>
                      <a:pt x="1281" y="3022"/>
                      <a:pt x="1844" y="0"/>
                    </a:cubicBezTo>
                    <a:close/>
                  </a:path>
                </a:pathLst>
              </a:custGeom>
              <a:solidFill>
                <a:srgbClr val="FFFFFF"/>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04CE4506-C669-7C44-A505-B729160AF3F1}"/>
                  </a:ext>
                </a:extLst>
              </p:cNvPr>
              <p:cNvSpPr/>
              <p:nvPr/>
            </p:nvSpPr>
            <p:spPr>
              <a:xfrm>
                <a:off x="5990728" y="2315378"/>
                <a:ext cx="51944" cy="253726"/>
              </a:xfrm>
              <a:custGeom>
                <a:avLst/>
                <a:gdLst>
                  <a:gd name="connsiteX0" fmla="*/ 0 w 51944"/>
                  <a:gd name="connsiteY0" fmla="*/ 253727 h 253726"/>
                  <a:gd name="connsiteX1" fmla="*/ 6352 w 51944"/>
                  <a:gd name="connsiteY1" fmla="*/ 222479 h 253726"/>
                  <a:gd name="connsiteX2" fmla="*/ 51944 w 51944"/>
                  <a:gd name="connsiteY2" fmla="*/ 0 h 253726"/>
                  <a:gd name="connsiteX3" fmla="*/ 51944 w 51944"/>
                  <a:gd name="connsiteY3" fmla="*/ 0 h 253726"/>
                  <a:gd name="connsiteX4" fmla="*/ 6352 w 51944"/>
                  <a:gd name="connsiteY4" fmla="*/ 222479 h 253726"/>
                  <a:gd name="connsiteX5" fmla="*/ 0 w 51944"/>
                  <a:gd name="connsiteY5" fmla="*/ 253727 h 25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4" h="253726">
                    <a:moveTo>
                      <a:pt x="0" y="253727"/>
                    </a:moveTo>
                    <a:cubicBezTo>
                      <a:pt x="2459" y="241484"/>
                      <a:pt x="4559" y="230982"/>
                      <a:pt x="6352" y="222479"/>
                    </a:cubicBezTo>
                    <a:cubicBezTo>
                      <a:pt x="21516" y="150454"/>
                      <a:pt x="31761" y="77455"/>
                      <a:pt x="51944" y="0"/>
                    </a:cubicBezTo>
                    <a:lnTo>
                      <a:pt x="51944" y="0"/>
                    </a:lnTo>
                    <a:cubicBezTo>
                      <a:pt x="31710" y="77455"/>
                      <a:pt x="21464" y="150454"/>
                      <a:pt x="6352" y="222479"/>
                    </a:cubicBezTo>
                    <a:cubicBezTo>
                      <a:pt x="4611" y="230982"/>
                      <a:pt x="2459" y="241484"/>
                      <a:pt x="0" y="253727"/>
                    </a:cubicBezTo>
                    <a:close/>
                  </a:path>
                </a:pathLst>
              </a:custGeom>
              <a:solidFill>
                <a:srgbClr val="FFFFFF"/>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609CBF38-4BE3-7741-B9FC-0AA5B9675B83}"/>
                  </a:ext>
                </a:extLst>
              </p:cNvPr>
              <p:cNvSpPr/>
              <p:nvPr/>
            </p:nvSpPr>
            <p:spPr>
              <a:xfrm>
                <a:off x="5756621" y="3388018"/>
                <a:ext cx="6300" cy="2286"/>
              </a:xfrm>
              <a:custGeom>
                <a:avLst/>
                <a:gdLst>
                  <a:gd name="connsiteX0" fmla="*/ 1076 w 6300"/>
                  <a:gd name="connsiteY0" fmla="*/ 1076 h 2286"/>
                  <a:gd name="connsiteX1" fmla="*/ 0 w 6300"/>
                  <a:gd name="connsiteY1" fmla="*/ 0 h 2286"/>
                  <a:gd name="connsiteX2" fmla="*/ 1076 w 6300"/>
                  <a:gd name="connsiteY2" fmla="*/ 1076 h 2286"/>
                  <a:gd name="connsiteX3" fmla="*/ 6301 w 6300"/>
                  <a:gd name="connsiteY3" fmla="*/ 1639 h 2286"/>
                  <a:gd name="connsiteX4" fmla="*/ 1076 w 6300"/>
                  <a:gd name="connsiteY4" fmla="*/ 1076 h 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 h="2286">
                    <a:moveTo>
                      <a:pt x="1076" y="1076"/>
                    </a:moveTo>
                    <a:cubicBezTo>
                      <a:pt x="666" y="769"/>
                      <a:pt x="308" y="410"/>
                      <a:pt x="0" y="0"/>
                    </a:cubicBezTo>
                    <a:cubicBezTo>
                      <a:pt x="308" y="410"/>
                      <a:pt x="666" y="769"/>
                      <a:pt x="1076" y="1076"/>
                    </a:cubicBezTo>
                    <a:cubicBezTo>
                      <a:pt x="3125" y="2664"/>
                      <a:pt x="4764" y="2510"/>
                      <a:pt x="6301" y="1639"/>
                    </a:cubicBezTo>
                    <a:cubicBezTo>
                      <a:pt x="4764" y="2510"/>
                      <a:pt x="3125" y="2664"/>
                      <a:pt x="1076" y="1076"/>
                    </a:cubicBezTo>
                    <a:close/>
                  </a:path>
                </a:pathLst>
              </a:custGeom>
              <a:solidFill>
                <a:srgbClr val="FFFFFF"/>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25FB95AB-5B66-BD4F-AFB3-287749A14E4F}"/>
                  </a:ext>
                </a:extLst>
              </p:cNvPr>
              <p:cNvSpPr/>
              <p:nvPr/>
            </p:nvSpPr>
            <p:spPr>
              <a:xfrm>
                <a:off x="5755033" y="3372343"/>
                <a:ext cx="564" cy="8606"/>
              </a:xfrm>
              <a:custGeom>
                <a:avLst/>
                <a:gdLst>
                  <a:gd name="connsiteX0" fmla="*/ 564 w 564"/>
                  <a:gd name="connsiteY0" fmla="*/ 0 h 8606"/>
                  <a:gd name="connsiteX1" fmla="*/ 205 w 564"/>
                  <a:gd name="connsiteY1" fmla="*/ 5481 h 8606"/>
                  <a:gd name="connsiteX2" fmla="*/ 0 w 564"/>
                  <a:gd name="connsiteY2" fmla="*/ 8606 h 8606"/>
                  <a:gd name="connsiteX3" fmla="*/ 205 w 564"/>
                  <a:gd name="connsiteY3" fmla="*/ 5481 h 8606"/>
                  <a:gd name="connsiteX4" fmla="*/ 564 w 564"/>
                  <a:gd name="connsiteY4" fmla="*/ 0 h 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 h="8606">
                    <a:moveTo>
                      <a:pt x="564" y="0"/>
                    </a:moveTo>
                    <a:cubicBezTo>
                      <a:pt x="461" y="1844"/>
                      <a:pt x="359" y="3637"/>
                      <a:pt x="205" y="5481"/>
                    </a:cubicBezTo>
                    <a:cubicBezTo>
                      <a:pt x="154" y="6506"/>
                      <a:pt x="51" y="7581"/>
                      <a:pt x="0" y="8606"/>
                    </a:cubicBezTo>
                    <a:cubicBezTo>
                      <a:pt x="51" y="7581"/>
                      <a:pt x="154" y="6506"/>
                      <a:pt x="205" y="5481"/>
                    </a:cubicBezTo>
                    <a:cubicBezTo>
                      <a:pt x="308" y="3637"/>
                      <a:pt x="461" y="1844"/>
                      <a:pt x="564" y="0"/>
                    </a:cubicBezTo>
                    <a:close/>
                  </a:path>
                </a:pathLst>
              </a:custGeom>
              <a:solidFill>
                <a:srgbClr val="FFFFFF"/>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98FDB21D-30D5-9A4E-8738-0B256520C52D}"/>
                  </a:ext>
                </a:extLst>
              </p:cNvPr>
              <p:cNvSpPr/>
              <p:nvPr/>
            </p:nvSpPr>
            <p:spPr>
              <a:xfrm>
                <a:off x="5953947" y="2734619"/>
                <a:ext cx="4968" cy="26279"/>
              </a:xfrm>
              <a:custGeom>
                <a:avLst/>
                <a:gdLst>
                  <a:gd name="connsiteX0" fmla="*/ 4969 w 4968"/>
                  <a:gd name="connsiteY0" fmla="*/ 0 h 26279"/>
                  <a:gd name="connsiteX1" fmla="*/ 0 w 4968"/>
                  <a:gd name="connsiteY1" fmla="*/ 26279 h 26279"/>
                  <a:gd name="connsiteX2" fmla="*/ 4969 w 4968"/>
                  <a:gd name="connsiteY2" fmla="*/ 0 h 26279"/>
                </a:gdLst>
                <a:ahLst/>
                <a:cxnLst>
                  <a:cxn ang="0">
                    <a:pos x="connsiteX0" y="connsiteY0"/>
                  </a:cxn>
                  <a:cxn ang="0">
                    <a:pos x="connsiteX1" y="connsiteY1"/>
                  </a:cxn>
                  <a:cxn ang="0">
                    <a:pos x="connsiteX2" y="connsiteY2"/>
                  </a:cxn>
                </a:cxnLst>
                <a:rect l="l" t="t" r="r" b="b"/>
                <a:pathLst>
                  <a:path w="4968" h="26279">
                    <a:moveTo>
                      <a:pt x="4969" y="0"/>
                    </a:moveTo>
                    <a:cubicBezTo>
                      <a:pt x="3330" y="8606"/>
                      <a:pt x="1690" y="17417"/>
                      <a:pt x="0" y="26279"/>
                    </a:cubicBezTo>
                    <a:cubicBezTo>
                      <a:pt x="1690" y="17417"/>
                      <a:pt x="3381" y="8657"/>
                      <a:pt x="4969" y="0"/>
                    </a:cubicBezTo>
                    <a:close/>
                  </a:path>
                </a:pathLst>
              </a:custGeom>
              <a:solidFill>
                <a:srgbClr val="FFFFFF"/>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09A25C37-C51E-694B-A907-6D4199C24405}"/>
                  </a:ext>
                </a:extLst>
              </p:cNvPr>
              <p:cNvSpPr/>
              <p:nvPr/>
            </p:nvSpPr>
            <p:spPr>
              <a:xfrm>
                <a:off x="6873777" y="2319323"/>
                <a:ext cx="215972" cy="1178"/>
              </a:xfrm>
              <a:custGeom>
                <a:avLst/>
                <a:gdLst>
                  <a:gd name="connsiteX0" fmla="*/ 0 w 215972"/>
                  <a:gd name="connsiteY0" fmla="*/ 0 h 1178"/>
                  <a:gd name="connsiteX1" fmla="*/ 215973 w 215972"/>
                  <a:gd name="connsiteY1" fmla="*/ 1178 h 1178"/>
                  <a:gd name="connsiteX2" fmla="*/ 0 w 215972"/>
                  <a:gd name="connsiteY2" fmla="*/ 0 h 1178"/>
                </a:gdLst>
                <a:ahLst/>
                <a:cxnLst>
                  <a:cxn ang="0">
                    <a:pos x="connsiteX0" y="connsiteY0"/>
                  </a:cxn>
                  <a:cxn ang="0">
                    <a:pos x="connsiteX1" y="connsiteY1"/>
                  </a:cxn>
                  <a:cxn ang="0">
                    <a:pos x="connsiteX2" y="connsiteY2"/>
                  </a:cxn>
                </a:cxnLst>
                <a:rect l="l" t="t" r="r" b="b"/>
                <a:pathLst>
                  <a:path w="215972" h="1178">
                    <a:moveTo>
                      <a:pt x="0" y="0"/>
                    </a:moveTo>
                    <a:cubicBezTo>
                      <a:pt x="71974" y="615"/>
                      <a:pt x="143999" y="717"/>
                      <a:pt x="215973" y="1178"/>
                    </a:cubicBezTo>
                    <a:cubicBezTo>
                      <a:pt x="143999" y="717"/>
                      <a:pt x="72025" y="615"/>
                      <a:pt x="0" y="0"/>
                    </a:cubicBezTo>
                    <a:close/>
                  </a:path>
                </a:pathLst>
              </a:custGeom>
              <a:solidFill>
                <a:srgbClr val="FFFFFF"/>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5BD4886C-00B3-BF4E-8670-8C928F9A429F}"/>
                  </a:ext>
                </a:extLst>
              </p:cNvPr>
              <p:cNvSpPr/>
              <p:nvPr/>
            </p:nvSpPr>
            <p:spPr>
              <a:xfrm>
                <a:off x="6599099" y="2320552"/>
                <a:ext cx="1129102" cy="131499"/>
              </a:xfrm>
              <a:custGeom>
                <a:avLst/>
                <a:gdLst>
                  <a:gd name="connsiteX0" fmla="*/ 697147 w 1129102"/>
                  <a:gd name="connsiteY0" fmla="*/ 112443 h 131499"/>
                  <a:gd name="connsiteX1" fmla="*/ 1034322 w 1129102"/>
                  <a:gd name="connsiteY1" fmla="*/ 103581 h 131499"/>
                  <a:gd name="connsiteX2" fmla="*/ 1106398 w 1129102"/>
                  <a:gd name="connsiteY2" fmla="*/ 102761 h 131499"/>
                  <a:gd name="connsiteX3" fmla="*/ 1115261 w 1129102"/>
                  <a:gd name="connsiteY3" fmla="*/ 85498 h 131499"/>
                  <a:gd name="connsiteX4" fmla="*/ 1128785 w 1129102"/>
                  <a:gd name="connsiteY4" fmla="*/ 3791 h 131499"/>
                  <a:gd name="connsiteX5" fmla="*/ 681318 w 1129102"/>
                  <a:gd name="connsiteY5" fmla="*/ 1281 h 131499"/>
                  <a:gd name="connsiteX6" fmla="*/ 490856 w 1129102"/>
                  <a:gd name="connsiteY6" fmla="*/ 0 h 131499"/>
                  <a:gd name="connsiteX7" fmla="*/ 405820 w 1129102"/>
                  <a:gd name="connsiteY7" fmla="*/ 41135 h 131499"/>
                  <a:gd name="connsiteX8" fmla="*/ 241023 w 1129102"/>
                  <a:gd name="connsiteY8" fmla="*/ 87444 h 131499"/>
                  <a:gd name="connsiteX9" fmla="*/ 42724 w 1129102"/>
                  <a:gd name="connsiteY9" fmla="*/ 97075 h 131499"/>
                  <a:gd name="connsiteX10" fmla="*/ 10758 w 1129102"/>
                  <a:gd name="connsiteY10" fmla="*/ 120178 h 131499"/>
                  <a:gd name="connsiteX11" fmla="*/ 0 w 1129102"/>
                  <a:gd name="connsiteY11" fmla="*/ 131500 h 131499"/>
                  <a:gd name="connsiteX12" fmla="*/ 282209 w 1129102"/>
                  <a:gd name="connsiteY12" fmla="*/ 119717 h 131499"/>
                  <a:gd name="connsiteX13" fmla="*/ 697147 w 1129102"/>
                  <a:gd name="connsiteY13" fmla="*/ 112443 h 13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102" h="131499">
                    <a:moveTo>
                      <a:pt x="697147" y="112443"/>
                    </a:moveTo>
                    <a:cubicBezTo>
                      <a:pt x="809487" y="107474"/>
                      <a:pt x="921880" y="105271"/>
                      <a:pt x="1034322" y="103581"/>
                    </a:cubicBezTo>
                    <a:cubicBezTo>
                      <a:pt x="1048512" y="103376"/>
                      <a:pt x="1073614" y="103068"/>
                      <a:pt x="1106398" y="102761"/>
                    </a:cubicBezTo>
                    <a:cubicBezTo>
                      <a:pt x="1109882" y="96972"/>
                      <a:pt x="1112904" y="91184"/>
                      <a:pt x="1115261" y="85498"/>
                    </a:cubicBezTo>
                    <a:cubicBezTo>
                      <a:pt x="1126019" y="59372"/>
                      <a:pt x="1130373" y="31300"/>
                      <a:pt x="1128785" y="3791"/>
                    </a:cubicBezTo>
                    <a:cubicBezTo>
                      <a:pt x="940833" y="3330"/>
                      <a:pt x="768967" y="2664"/>
                      <a:pt x="681318" y="1281"/>
                    </a:cubicBezTo>
                    <a:cubicBezTo>
                      <a:pt x="641105" y="666"/>
                      <a:pt x="531069" y="256"/>
                      <a:pt x="490856" y="0"/>
                    </a:cubicBezTo>
                    <a:cubicBezTo>
                      <a:pt x="462989" y="14651"/>
                      <a:pt x="434711" y="28585"/>
                      <a:pt x="405820" y="41135"/>
                    </a:cubicBezTo>
                    <a:cubicBezTo>
                      <a:pt x="352646" y="62651"/>
                      <a:pt x="297731" y="78787"/>
                      <a:pt x="241023" y="87444"/>
                    </a:cubicBezTo>
                    <a:cubicBezTo>
                      <a:pt x="175248" y="95333"/>
                      <a:pt x="108960" y="96819"/>
                      <a:pt x="42724" y="97075"/>
                    </a:cubicBezTo>
                    <a:cubicBezTo>
                      <a:pt x="31966" y="104605"/>
                      <a:pt x="21259" y="112289"/>
                      <a:pt x="10758" y="120178"/>
                    </a:cubicBezTo>
                    <a:cubicBezTo>
                      <a:pt x="8146" y="122125"/>
                      <a:pt x="6199" y="124942"/>
                      <a:pt x="0" y="131500"/>
                    </a:cubicBezTo>
                    <a:cubicBezTo>
                      <a:pt x="97127" y="123252"/>
                      <a:pt x="189693" y="122381"/>
                      <a:pt x="282209" y="119717"/>
                    </a:cubicBezTo>
                    <a:cubicBezTo>
                      <a:pt x="397265" y="116439"/>
                      <a:pt x="582142" y="117515"/>
                      <a:pt x="697147" y="112443"/>
                    </a:cubicBezTo>
                    <a:close/>
                  </a:path>
                </a:pathLst>
              </a:custGeom>
              <a:solidFill>
                <a:srgbClr val="FFFFFF"/>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1A7B031C-7DE3-4643-BB8F-B32919F6C7D4}"/>
                  </a:ext>
                </a:extLst>
              </p:cNvPr>
              <p:cNvSpPr/>
              <p:nvPr/>
            </p:nvSpPr>
            <p:spPr>
              <a:xfrm>
                <a:off x="6643307" y="2406408"/>
                <a:ext cx="14753" cy="10142"/>
              </a:xfrm>
              <a:custGeom>
                <a:avLst/>
                <a:gdLst>
                  <a:gd name="connsiteX0" fmla="*/ 0 w 14753"/>
                  <a:gd name="connsiteY0" fmla="*/ 10143 h 10142"/>
                  <a:gd name="connsiteX1" fmla="*/ 14753 w 14753"/>
                  <a:gd name="connsiteY1" fmla="*/ 0 h 10142"/>
                  <a:gd name="connsiteX2" fmla="*/ 0 w 14753"/>
                  <a:gd name="connsiteY2" fmla="*/ 10143 h 10142"/>
                </a:gdLst>
                <a:ahLst/>
                <a:cxnLst>
                  <a:cxn ang="0">
                    <a:pos x="connsiteX0" y="connsiteY0"/>
                  </a:cxn>
                  <a:cxn ang="0">
                    <a:pos x="connsiteX1" y="connsiteY1"/>
                  </a:cxn>
                  <a:cxn ang="0">
                    <a:pos x="connsiteX2" y="connsiteY2"/>
                  </a:cxn>
                </a:cxnLst>
                <a:rect l="l" t="t" r="r" b="b"/>
                <a:pathLst>
                  <a:path w="14753" h="10142">
                    <a:moveTo>
                      <a:pt x="0" y="10143"/>
                    </a:moveTo>
                    <a:cubicBezTo>
                      <a:pt x="4867" y="6711"/>
                      <a:pt x="9785" y="3330"/>
                      <a:pt x="14753" y="0"/>
                    </a:cubicBezTo>
                    <a:cubicBezTo>
                      <a:pt x="9836" y="3381"/>
                      <a:pt x="4918" y="6762"/>
                      <a:pt x="0" y="10143"/>
                    </a:cubicBezTo>
                    <a:close/>
                  </a:path>
                </a:pathLst>
              </a:custGeom>
              <a:solidFill>
                <a:srgbClr val="FFFFFF"/>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B8991E3F-75DB-4042-82FC-20B9EAA424DD}"/>
                  </a:ext>
                </a:extLst>
              </p:cNvPr>
              <p:cNvSpPr/>
              <p:nvPr/>
            </p:nvSpPr>
            <p:spPr>
              <a:xfrm>
                <a:off x="6711132" y="2351544"/>
                <a:ext cx="31402" cy="20080"/>
              </a:xfrm>
              <a:custGeom>
                <a:avLst/>
                <a:gdLst>
                  <a:gd name="connsiteX0" fmla="*/ 0 w 31402"/>
                  <a:gd name="connsiteY0" fmla="*/ 20081 h 20080"/>
                  <a:gd name="connsiteX1" fmla="*/ 31402 w 31402"/>
                  <a:gd name="connsiteY1" fmla="*/ 0 h 20080"/>
                  <a:gd name="connsiteX2" fmla="*/ 0 w 31402"/>
                  <a:gd name="connsiteY2" fmla="*/ 20081 h 20080"/>
                </a:gdLst>
                <a:ahLst/>
                <a:cxnLst>
                  <a:cxn ang="0">
                    <a:pos x="connsiteX0" y="connsiteY0"/>
                  </a:cxn>
                  <a:cxn ang="0">
                    <a:pos x="connsiteX1" y="connsiteY1"/>
                  </a:cxn>
                  <a:cxn ang="0">
                    <a:pos x="connsiteX2" y="connsiteY2"/>
                  </a:cxn>
                </a:cxnLst>
                <a:rect l="l" t="t" r="r" b="b"/>
                <a:pathLst>
                  <a:path w="31402" h="20080">
                    <a:moveTo>
                      <a:pt x="0" y="20081"/>
                    </a:moveTo>
                    <a:cubicBezTo>
                      <a:pt x="10450" y="13370"/>
                      <a:pt x="20952" y="6711"/>
                      <a:pt x="31402" y="0"/>
                    </a:cubicBezTo>
                    <a:cubicBezTo>
                      <a:pt x="20901" y="6659"/>
                      <a:pt x="10450" y="13370"/>
                      <a:pt x="0" y="20081"/>
                    </a:cubicBezTo>
                    <a:close/>
                  </a:path>
                </a:pathLst>
              </a:custGeom>
              <a:solidFill>
                <a:srgbClr val="FFFFFF"/>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1BD42F08-E2DD-B147-B1C6-FED8002FCFD3}"/>
                  </a:ext>
                </a:extLst>
              </p:cNvPr>
              <p:cNvSpPr/>
              <p:nvPr/>
            </p:nvSpPr>
            <p:spPr>
              <a:xfrm>
                <a:off x="4388146" y="2291138"/>
                <a:ext cx="3375596" cy="1151747"/>
              </a:xfrm>
              <a:custGeom>
                <a:avLst/>
                <a:gdLst>
                  <a:gd name="connsiteX0" fmla="*/ 3375545 w 3375596"/>
                  <a:gd name="connsiteY0" fmla="*/ 131612 h 1151747"/>
                  <a:gd name="connsiteX1" fmla="*/ 3245275 w 3375596"/>
                  <a:gd name="connsiteY1" fmla="*/ 132943 h 1151747"/>
                  <a:gd name="connsiteX2" fmla="*/ 2908100 w 3375596"/>
                  <a:gd name="connsiteY2" fmla="*/ 141806 h 1151747"/>
                  <a:gd name="connsiteX3" fmla="*/ 2493162 w 3375596"/>
                  <a:gd name="connsiteY3" fmla="*/ 149131 h 1151747"/>
                  <a:gd name="connsiteX4" fmla="*/ 2210953 w 3375596"/>
                  <a:gd name="connsiteY4" fmla="*/ 160913 h 1151747"/>
                  <a:gd name="connsiteX5" fmla="*/ 2221711 w 3375596"/>
                  <a:gd name="connsiteY5" fmla="*/ 149592 h 1151747"/>
                  <a:gd name="connsiteX6" fmla="*/ 2253676 w 3375596"/>
                  <a:gd name="connsiteY6" fmla="*/ 126489 h 1151747"/>
                  <a:gd name="connsiteX7" fmla="*/ 2253625 w 3375596"/>
                  <a:gd name="connsiteY7" fmla="*/ 126489 h 1151747"/>
                  <a:gd name="connsiteX8" fmla="*/ 2255161 w 3375596"/>
                  <a:gd name="connsiteY8" fmla="*/ 125413 h 1151747"/>
                  <a:gd name="connsiteX9" fmla="*/ 2269915 w 3375596"/>
                  <a:gd name="connsiteY9" fmla="*/ 115270 h 1151747"/>
                  <a:gd name="connsiteX10" fmla="*/ 2270017 w 3375596"/>
                  <a:gd name="connsiteY10" fmla="*/ 115219 h 1151747"/>
                  <a:gd name="connsiteX11" fmla="*/ 2286257 w 3375596"/>
                  <a:gd name="connsiteY11" fmla="*/ 104359 h 1151747"/>
                  <a:gd name="connsiteX12" fmla="*/ 2286871 w 3375596"/>
                  <a:gd name="connsiteY12" fmla="*/ 103949 h 1151747"/>
                  <a:gd name="connsiteX13" fmla="*/ 2322986 w 3375596"/>
                  <a:gd name="connsiteY13" fmla="*/ 80487 h 1151747"/>
                  <a:gd name="connsiteX14" fmla="*/ 2354388 w 3375596"/>
                  <a:gd name="connsiteY14" fmla="*/ 60406 h 1151747"/>
                  <a:gd name="connsiteX15" fmla="*/ 2368066 w 3375596"/>
                  <a:gd name="connsiteY15" fmla="*/ 51646 h 1151747"/>
                  <a:gd name="connsiteX16" fmla="*/ 2371498 w 3375596"/>
                  <a:gd name="connsiteY16" fmla="*/ 49444 h 1151747"/>
                  <a:gd name="connsiteX17" fmla="*/ 2386610 w 3375596"/>
                  <a:gd name="connsiteY17" fmla="*/ 39659 h 1151747"/>
                  <a:gd name="connsiteX18" fmla="*/ 2404847 w 3375596"/>
                  <a:gd name="connsiteY18" fmla="*/ 31104 h 1151747"/>
                  <a:gd name="connsiteX19" fmla="*/ 2410328 w 3375596"/>
                  <a:gd name="connsiteY19" fmla="*/ 29619 h 1151747"/>
                  <a:gd name="connsiteX20" fmla="*/ 2430767 w 3375596"/>
                  <a:gd name="connsiteY20" fmla="*/ 27570 h 1151747"/>
                  <a:gd name="connsiteX21" fmla="*/ 2430921 w 3375596"/>
                  <a:gd name="connsiteY21" fmla="*/ 27570 h 1151747"/>
                  <a:gd name="connsiteX22" fmla="*/ 2475386 w 3375596"/>
                  <a:gd name="connsiteY22" fmla="*/ 28031 h 1151747"/>
                  <a:gd name="connsiteX23" fmla="*/ 2485631 w 3375596"/>
                  <a:gd name="connsiteY23" fmla="*/ 28133 h 1151747"/>
                  <a:gd name="connsiteX24" fmla="*/ 2701604 w 3375596"/>
                  <a:gd name="connsiteY24" fmla="*/ 29311 h 1151747"/>
                  <a:gd name="connsiteX25" fmla="*/ 2701809 w 3375596"/>
                  <a:gd name="connsiteY25" fmla="*/ 29311 h 1151747"/>
                  <a:gd name="connsiteX26" fmla="*/ 2701809 w 3375596"/>
                  <a:gd name="connsiteY26" fmla="*/ 29311 h 1151747"/>
                  <a:gd name="connsiteX27" fmla="*/ 2892270 w 3375596"/>
                  <a:gd name="connsiteY27" fmla="*/ 30592 h 1151747"/>
                  <a:gd name="connsiteX28" fmla="*/ 3356284 w 3375596"/>
                  <a:gd name="connsiteY28" fmla="*/ 33153 h 1151747"/>
                  <a:gd name="connsiteX29" fmla="*/ 3353876 w 3375596"/>
                  <a:gd name="connsiteY29" fmla="*/ 24599 h 1151747"/>
                  <a:gd name="connsiteX30" fmla="*/ 3334153 w 3375596"/>
                  <a:gd name="connsiteY30" fmla="*/ 24394 h 1151747"/>
                  <a:gd name="connsiteX31" fmla="*/ 2756570 w 3375596"/>
                  <a:gd name="connsiteY31" fmla="*/ 20449 h 1151747"/>
                  <a:gd name="connsiteX32" fmla="*/ 2486759 w 3375596"/>
                  <a:gd name="connsiteY32" fmla="*/ 16300 h 1151747"/>
                  <a:gd name="connsiteX33" fmla="*/ 2361560 w 3375596"/>
                  <a:gd name="connsiteY33" fmla="*/ 41606 h 1151747"/>
                  <a:gd name="connsiteX34" fmla="*/ 2215307 w 3375596"/>
                  <a:gd name="connsiteY34" fmla="*/ 140218 h 1151747"/>
                  <a:gd name="connsiteX35" fmla="*/ 2189181 w 3375596"/>
                  <a:gd name="connsiteY35" fmla="*/ 191547 h 1151747"/>
                  <a:gd name="connsiteX36" fmla="*/ 2205574 w 3375596"/>
                  <a:gd name="connsiteY36" fmla="*/ 367460 h 1151747"/>
                  <a:gd name="connsiteX37" fmla="*/ 2259465 w 3375596"/>
                  <a:gd name="connsiteY37" fmla="*/ 976189 h 1151747"/>
                  <a:gd name="connsiteX38" fmla="*/ 2230368 w 3375596"/>
                  <a:gd name="connsiteY38" fmla="*/ 1010768 h 1151747"/>
                  <a:gd name="connsiteX39" fmla="*/ 1703909 w 3375596"/>
                  <a:gd name="connsiteY39" fmla="*/ 1042170 h 1151747"/>
                  <a:gd name="connsiteX40" fmla="*/ 1500794 w 3375596"/>
                  <a:gd name="connsiteY40" fmla="*/ 1046985 h 1151747"/>
                  <a:gd name="connsiteX41" fmla="*/ 1475232 w 3375596"/>
                  <a:gd name="connsiteY41" fmla="*/ 1023677 h 1151747"/>
                  <a:gd name="connsiteX42" fmla="*/ 1564572 w 3375596"/>
                  <a:gd name="connsiteY42" fmla="*/ 558229 h 1151747"/>
                  <a:gd name="connsiteX43" fmla="*/ 1616823 w 3375596"/>
                  <a:gd name="connsiteY43" fmla="*/ 260191 h 1151747"/>
                  <a:gd name="connsiteX44" fmla="*/ 1664311 w 3375596"/>
                  <a:gd name="connsiteY44" fmla="*/ 27416 h 1151747"/>
                  <a:gd name="connsiteX45" fmla="*/ 1640439 w 3375596"/>
                  <a:gd name="connsiteY45" fmla="*/ 317 h 1151747"/>
                  <a:gd name="connsiteX46" fmla="*/ 1480969 w 3375596"/>
                  <a:gd name="connsiteY46" fmla="*/ 11689 h 1151747"/>
                  <a:gd name="connsiteX47" fmla="*/ 1181241 w 3375596"/>
                  <a:gd name="connsiteY47" fmla="*/ 28133 h 1151747"/>
                  <a:gd name="connsiteX48" fmla="*/ 1094668 w 3375596"/>
                  <a:gd name="connsiteY48" fmla="*/ 30131 h 1151747"/>
                  <a:gd name="connsiteX49" fmla="*/ 869986 w 3375596"/>
                  <a:gd name="connsiteY49" fmla="*/ 39915 h 1151747"/>
                  <a:gd name="connsiteX50" fmla="*/ 35347 w 3375596"/>
                  <a:gd name="connsiteY50" fmla="*/ 59996 h 1151747"/>
                  <a:gd name="connsiteX51" fmla="*/ 19261 w 3375596"/>
                  <a:gd name="connsiteY51" fmla="*/ 69883 h 1151747"/>
                  <a:gd name="connsiteX52" fmla="*/ 16854 w 3375596"/>
                  <a:gd name="connsiteY52" fmla="*/ 71574 h 1151747"/>
                  <a:gd name="connsiteX53" fmla="*/ 1047641 w 3375596"/>
                  <a:gd name="connsiteY53" fmla="*/ 44116 h 1151747"/>
                  <a:gd name="connsiteX54" fmla="*/ 1234414 w 3375596"/>
                  <a:gd name="connsiteY54" fmla="*/ 35561 h 1151747"/>
                  <a:gd name="connsiteX55" fmla="*/ 1281031 w 3375596"/>
                  <a:gd name="connsiteY55" fmla="*/ 32897 h 1151747"/>
                  <a:gd name="connsiteX56" fmla="*/ 1294248 w 3375596"/>
                  <a:gd name="connsiteY56" fmla="*/ 32129 h 1151747"/>
                  <a:gd name="connsiteX57" fmla="*/ 1330260 w 3375596"/>
                  <a:gd name="connsiteY57" fmla="*/ 29926 h 1151747"/>
                  <a:gd name="connsiteX58" fmla="*/ 1341632 w 3375596"/>
                  <a:gd name="connsiteY58" fmla="*/ 29209 h 1151747"/>
                  <a:gd name="connsiteX59" fmla="*/ 1387583 w 3375596"/>
                  <a:gd name="connsiteY59" fmla="*/ 26340 h 1151747"/>
                  <a:gd name="connsiteX60" fmla="*/ 1396804 w 3375596"/>
                  <a:gd name="connsiteY60" fmla="*/ 25726 h 1151747"/>
                  <a:gd name="connsiteX61" fmla="*/ 1436197 w 3375596"/>
                  <a:gd name="connsiteY61" fmla="*/ 23164 h 1151747"/>
                  <a:gd name="connsiteX62" fmla="*/ 1453000 w 3375596"/>
                  <a:gd name="connsiteY62" fmla="*/ 22088 h 1151747"/>
                  <a:gd name="connsiteX63" fmla="*/ 1493418 w 3375596"/>
                  <a:gd name="connsiteY63" fmla="*/ 19476 h 1151747"/>
                  <a:gd name="connsiteX64" fmla="*/ 1539625 w 3375596"/>
                  <a:gd name="connsiteY64" fmla="*/ 16505 h 1151747"/>
                  <a:gd name="connsiteX65" fmla="*/ 1551406 w 3375596"/>
                  <a:gd name="connsiteY65" fmla="*/ 15736 h 1151747"/>
                  <a:gd name="connsiteX66" fmla="*/ 1587624 w 3375596"/>
                  <a:gd name="connsiteY66" fmla="*/ 13431 h 1151747"/>
                  <a:gd name="connsiteX67" fmla="*/ 1601353 w 3375596"/>
                  <a:gd name="connsiteY67" fmla="*/ 12560 h 1151747"/>
                  <a:gd name="connsiteX68" fmla="*/ 1648840 w 3375596"/>
                  <a:gd name="connsiteY68" fmla="*/ 9640 h 1151747"/>
                  <a:gd name="connsiteX69" fmla="*/ 1644486 w 3375596"/>
                  <a:gd name="connsiteY69" fmla="*/ 17324 h 1151747"/>
                  <a:gd name="connsiteX70" fmla="*/ 1643922 w 3375596"/>
                  <a:gd name="connsiteY70" fmla="*/ 18246 h 1151747"/>
                  <a:gd name="connsiteX71" fmla="*/ 1643666 w 3375596"/>
                  <a:gd name="connsiteY71" fmla="*/ 18605 h 1151747"/>
                  <a:gd name="connsiteX72" fmla="*/ 1643308 w 3375596"/>
                  <a:gd name="connsiteY72" fmla="*/ 18964 h 1151747"/>
                  <a:gd name="connsiteX73" fmla="*/ 1643103 w 3375596"/>
                  <a:gd name="connsiteY73" fmla="*/ 19117 h 1151747"/>
                  <a:gd name="connsiteX74" fmla="*/ 1619538 w 3375596"/>
                  <a:gd name="connsiteY74" fmla="*/ 34434 h 1151747"/>
                  <a:gd name="connsiteX75" fmla="*/ 1525127 w 3375596"/>
                  <a:gd name="connsiteY75" fmla="*/ 95548 h 1151747"/>
                  <a:gd name="connsiteX76" fmla="*/ 1489115 w 3375596"/>
                  <a:gd name="connsiteY76" fmla="*/ 117473 h 1151747"/>
                  <a:gd name="connsiteX77" fmla="*/ 1452436 w 3375596"/>
                  <a:gd name="connsiteY77" fmla="*/ 138322 h 1151747"/>
                  <a:gd name="connsiteX78" fmla="*/ 1449209 w 3375596"/>
                  <a:gd name="connsiteY78" fmla="*/ 139962 h 1151747"/>
                  <a:gd name="connsiteX79" fmla="*/ 1439220 w 3375596"/>
                  <a:gd name="connsiteY79" fmla="*/ 143547 h 1151747"/>
                  <a:gd name="connsiteX80" fmla="*/ 1432253 w 3375596"/>
                  <a:gd name="connsiteY80" fmla="*/ 144982 h 1151747"/>
                  <a:gd name="connsiteX81" fmla="*/ 1425133 w 3375596"/>
                  <a:gd name="connsiteY81" fmla="*/ 145648 h 1151747"/>
                  <a:gd name="connsiteX82" fmla="*/ 1425133 w 3375596"/>
                  <a:gd name="connsiteY82" fmla="*/ 145648 h 1151747"/>
                  <a:gd name="connsiteX83" fmla="*/ 1411967 w 3375596"/>
                  <a:gd name="connsiteY83" fmla="*/ 146314 h 1151747"/>
                  <a:gd name="connsiteX84" fmla="*/ 1407715 w 3375596"/>
                  <a:gd name="connsiteY84" fmla="*/ 146519 h 1151747"/>
                  <a:gd name="connsiteX85" fmla="*/ 1398545 w 3375596"/>
                  <a:gd name="connsiteY85" fmla="*/ 147031 h 1151747"/>
                  <a:gd name="connsiteX86" fmla="*/ 1393935 w 3375596"/>
                  <a:gd name="connsiteY86" fmla="*/ 147287 h 1151747"/>
                  <a:gd name="connsiteX87" fmla="*/ 1384561 w 3375596"/>
                  <a:gd name="connsiteY87" fmla="*/ 147850 h 1151747"/>
                  <a:gd name="connsiteX88" fmla="*/ 1380565 w 3375596"/>
                  <a:gd name="connsiteY88" fmla="*/ 148107 h 1151747"/>
                  <a:gd name="connsiteX89" fmla="*/ 1368885 w 3375596"/>
                  <a:gd name="connsiteY89" fmla="*/ 148824 h 1151747"/>
                  <a:gd name="connsiteX90" fmla="*/ 1368014 w 3375596"/>
                  <a:gd name="connsiteY90" fmla="*/ 148875 h 1151747"/>
                  <a:gd name="connsiteX91" fmla="*/ 1242816 w 3375596"/>
                  <a:gd name="connsiteY91" fmla="*/ 153485 h 1151747"/>
                  <a:gd name="connsiteX92" fmla="*/ 950771 w 3375596"/>
                  <a:gd name="connsiteY92" fmla="*/ 160913 h 1151747"/>
                  <a:gd name="connsiteX93" fmla="*/ 465191 w 3375596"/>
                  <a:gd name="connsiteY93" fmla="*/ 173771 h 1151747"/>
                  <a:gd name="connsiteX94" fmla="*/ 0 w 3375596"/>
                  <a:gd name="connsiteY94" fmla="*/ 190010 h 1151747"/>
                  <a:gd name="connsiteX95" fmla="*/ 22233 w 3375596"/>
                  <a:gd name="connsiteY95" fmla="*/ 200358 h 1151747"/>
                  <a:gd name="connsiteX96" fmla="*/ 728703 w 3375596"/>
                  <a:gd name="connsiteY96" fmla="*/ 175667 h 1151747"/>
                  <a:gd name="connsiteX97" fmla="*/ 1123611 w 3375596"/>
                  <a:gd name="connsiteY97" fmla="*/ 167009 h 1151747"/>
                  <a:gd name="connsiteX98" fmla="*/ 1348190 w 3375596"/>
                  <a:gd name="connsiteY98" fmla="*/ 158711 h 1151747"/>
                  <a:gd name="connsiteX99" fmla="*/ 1424108 w 3375596"/>
                  <a:gd name="connsiteY99" fmla="*/ 159633 h 1151747"/>
                  <a:gd name="connsiteX100" fmla="*/ 1377543 w 3375596"/>
                  <a:gd name="connsiteY100" fmla="*/ 814569 h 1151747"/>
                  <a:gd name="connsiteX101" fmla="*/ 1360945 w 3375596"/>
                  <a:gd name="connsiteY101" fmla="*/ 1032949 h 1151747"/>
                  <a:gd name="connsiteX102" fmla="*/ 1358435 w 3375596"/>
                  <a:gd name="connsiteY102" fmla="*/ 1140064 h 1151747"/>
                  <a:gd name="connsiteX103" fmla="*/ 1431638 w 3375596"/>
                  <a:gd name="connsiteY103" fmla="*/ 1149029 h 1151747"/>
                  <a:gd name="connsiteX104" fmla="*/ 1650018 w 3375596"/>
                  <a:gd name="connsiteY104" fmla="*/ 1151078 h 1151747"/>
                  <a:gd name="connsiteX105" fmla="*/ 1925824 w 3375596"/>
                  <a:gd name="connsiteY105" fmla="*/ 1147031 h 1151747"/>
                  <a:gd name="connsiteX106" fmla="*/ 2269761 w 3375596"/>
                  <a:gd name="connsiteY106" fmla="*/ 1132841 h 1151747"/>
                  <a:gd name="connsiteX107" fmla="*/ 2285283 w 3375596"/>
                  <a:gd name="connsiteY107" fmla="*/ 1114195 h 1151747"/>
                  <a:gd name="connsiteX108" fmla="*/ 2262538 w 3375596"/>
                  <a:gd name="connsiteY108" fmla="*/ 879832 h 1151747"/>
                  <a:gd name="connsiteX109" fmla="*/ 2201835 w 3375596"/>
                  <a:gd name="connsiteY109" fmla="*/ 196158 h 1151747"/>
                  <a:gd name="connsiteX110" fmla="*/ 2224528 w 3375596"/>
                  <a:gd name="connsiteY110" fmla="*/ 170134 h 1151747"/>
                  <a:gd name="connsiteX111" fmla="*/ 2351571 w 3375596"/>
                  <a:gd name="connsiteY111" fmla="*/ 162860 h 1151747"/>
                  <a:gd name="connsiteX112" fmla="*/ 2649096 w 3375596"/>
                  <a:gd name="connsiteY112" fmla="*/ 157122 h 1151747"/>
                  <a:gd name="connsiteX113" fmla="*/ 3002152 w 3375596"/>
                  <a:gd name="connsiteY113" fmla="*/ 147748 h 1151747"/>
                  <a:gd name="connsiteX114" fmla="*/ 3358845 w 3375596"/>
                  <a:gd name="connsiteY114" fmla="*/ 139654 h 1151747"/>
                  <a:gd name="connsiteX115" fmla="*/ 3375596 w 3375596"/>
                  <a:gd name="connsiteY115" fmla="*/ 139398 h 1151747"/>
                  <a:gd name="connsiteX116" fmla="*/ 3375545 w 3375596"/>
                  <a:gd name="connsiteY116" fmla="*/ 131612 h 1151747"/>
                  <a:gd name="connsiteX117" fmla="*/ 1366887 w 3375596"/>
                  <a:gd name="connsiteY117" fmla="*/ 1089811 h 1151747"/>
                  <a:gd name="connsiteX118" fmla="*/ 1367092 w 3375596"/>
                  <a:gd name="connsiteY118" fmla="*/ 1086686 h 1151747"/>
                  <a:gd name="connsiteX119" fmla="*/ 1367451 w 3375596"/>
                  <a:gd name="connsiteY119" fmla="*/ 1081205 h 1151747"/>
                  <a:gd name="connsiteX120" fmla="*/ 1367861 w 3375596"/>
                  <a:gd name="connsiteY120" fmla="*/ 1074801 h 1151747"/>
                  <a:gd name="connsiteX121" fmla="*/ 1377901 w 3375596"/>
                  <a:gd name="connsiteY121" fmla="*/ 918508 h 1151747"/>
                  <a:gd name="connsiteX122" fmla="*/ 1434046 w 3375596"/>
                  <a:gd name="connsiteY122" fmla="*/ 171056 h 1151747"/>
                  <a:gd name="connsiteX123" fmla="*/ 1443984 w 3375596"/>
                  <a:gd name="connsiteY123" fmla="*/ 154407 h 1151747"/>
                  <a:gd name="connsiteX124" fmla="*/ 1611393 w 3375596"/>
                  <a:gd name="connsiteY124" fmla="*/ 52876 h 1151747"/>
                  <a:gd name="connsiteX125" fmla="*/ 1621229 w 3375596"/>
                  <a:gd name="connsiteY125" fmla="*/ 46370 h 1151747"/>
                  <a:gd name="connsiteX126" fmla="*/ 1622868 w 3375596"/>
                  <a:gd name="connsiteY126" fmla="*/ 45294 h 1151747"/>
                  <a:gd name="connsiteX127" fmla="*/ 1632140 w 3375596"/>
                  <a:gd name="connsiteY127" fmla="*/ 39147 h 1151747"/>
                  <a:gd name="connsiteX128" fmla="*/ 1635112 w 3375596"/>
                  <a:gd name="connsiteY128" fmla="*/ 37149 h 1151747"/>
                  <a:gd name="connsiteX129" fmla="*/ 1643359 w 3375596"/>
                  <a:gd name="connsiteY129" fmla="*/ 31668 h 1151747"/>
                  <a:gd name="connsiteX130" fmla="*/ 1652938 w 3375596"/>
                  <a:gd name="connsiteY130" fmla="*/ 25316 h 1151747"/>
                  <a:gd name="connsiteX131" fmla="*/ 1654577 w 3375596"/>
                  <a:gd name="connsiteY131" fmla="*/ 24240 h 1151747"/>
                  <a:gd name="connsiteX132" fmla="*/ 1608985 w 3375596"/>
                  <a:gd name="connsiteY132" fmla="*/ 246718 h 1151747"/>
                  <a:gd name="connsiteX133" fmla="*/ 1602633 w 3375596"/>
                  <a:gd name="connsiteY133" fmla="*/ 277967 h 1151747"/>
                  <a:gd name="connsiteX134" fmla="*/ 1602275 w 3375596"/>
                  <a:gd name="connsiteY134" fmla="*/ 279760 h 1151747"/>
                  <a:gd name="connsiteX135" fmla="*/ 1600431 w 3375596"/>
                  <a:gd name="connsiteY135" fmla="*/ 289134 h 1151747"/>
                  <a:gd name="connsiteX136" fmla="*/ 1598842 w 3375596"/>
                  <a:gd name="connsiteY136" fmla="*/ 297228 h 1151747"/>
                  <a:gd name="connsiteX137" fmla="*/ 1596896 w 3375596"/>
                  <a:gd name="connsiteY137" fmla="*/ 307269 h 1151747"/>
                  <a:gd name="connsiteX138" fmla="*/ 1592747 w 3375596"/>
                  <a:gd name="connsiteY138" fmla="*/ 328681 h 1151747"/>
                  <a:gd name="connsiteX139" fmla="*/ 1591364 w 3375596"/>
                  <a:gd name="connsiteY139" fmla="*/ 335802 h 1151747"/>
                  <a:gd name="connsiteX140" fmla="*/ 1584704 w 3375596"/>
                  <a:gd name="connsiteY140" fmla="*/ 370431 h 1151747"/>
                  <a:gd name="connsiteX141" fmla="*/ 1582348 w 3375596"/>
                  <a:gd name="connsiteY141" fmla="*/ 382674 h 1151747"/>
                  <a:gd name="connsiteX142" fmla="*/ 1578711 w 3375596"/>
                  <a:gd name="connsiteY142" fmla="*/ 401680 h 1151747"/>
                  <a:gd name="connsiteX143" fmla="*/ 1572410 w 3375596"/>
                  <a:gd name="connsiteY143" fmla="*/ 434875 h 1151747"/>
                  <a:gd name="connsiteX144" fmla="*/ 1570770 w 3375596"/>
                  <a:gd name="connsiteY144" fmla="*/ 443430 h 1151747"/>
                  <a:gd name="connsiteX145" fmla="*/ 1565801 w 3375596"/>
                  <a:gd name="connsiteY145" fmla="*/ 469709 h 1151747"/>
                  <a:gd name="connsiteX146" fmla="*/ 1564469 w 3375596"/>
                  <a:gd name="connsiteY146" fmla="*/ 476830 h 1151747"/>
                  <a:gd name="connsiteX147" fmla="*/ 1559039 w 3375596"/>
                  <a:gd name="connsiteY147" fmla="*/ 505927 h 1151747"/>
                  <a:gd name="connsiteX148" fmla="*/ 1552072 w 3375596"/>
                  <a:gd name="connsiteY148" fmla="*/ 543220 h 1151747"/>
                  <a:gd name="connsiteX149" fmla="*/ 1549255 w 3375596"/>
                  <a:gd name="connsiteY149" fmla="*/ 558383 h 1151747"/>
                  <a:gd name="connsiteX150" fmla="*/ 1547821 w 3375596"/>
                  <a:gd name="connsiteY150" fmla="*/ 566016 h 1151747"/>
                  <a:gd name="connsiteX151" fmla="*/ 1544952 w 3375596"/>
                  <a:gd name="connsiteY151" fmla="*/ 581332 h 1151747"/>
                  <a:gd name="connsiteX152" fmla="*/ 1539214 w 3375596"/>
                  <a:gd name="connsiteY152" fmla="*/ 612171 h 1151747"/>
                  <a:gd name="connsiteX153" fmla="*/ 1533426 w 3375596"/>
                  <a:gd name="connsiteY153" fmla="*/ 643215 h 1151747"/>
                  <a:gd name="connsiteX154" fmla="*/ 1526203 w 3375596"/>
                  <a:gd name="connsiteY154" fmla="*/ 682045 h 1151747"/>
                  <a:gd name="connsiteX155" fmla="*/ 1523334 w 3375596"/>
                  <a:gd name="connsiteY155" fmla="*/ 697515 h 1151747"/>
                  <a:gd name="connsiteX156" fmla="*/ 1519031 w 3375596"/>
                  <a:gd name="connsiteY156" fmla="*/ 720670 h 1151747"/>
                  <a:gd name="connsiteX157" fmla="*/ 1516213 w 3375596"/>
                  <a:gd name="connsiteY157" fmla="*/ 735986 h 1151747"/>
                  <a:gd name="connsiteX158" fmla="*/ 1514780 w 3375596"/>
                  <a:gd name="connsiteY158" fmla="*/ 743619 h 1151747"/>
                  <a:gd name="connsiteX159" fmla="*/ 1511962 w 3375596"/>
                  <a:gd name="connsiteY159" fmla="*/ 758782 h 1151747"/>
                  <a:gd name="connsiteX160" fmla="*/ 1510579 w 3375596"/>
                  <a:gd name="connsiteY160" fmla="*/ 766313 h 1151747"/>
                  <a:gd name="connsiteX161" fmla="*/ 1507812 w 3375596"/>
                  <a:gd name="connsiteY161" fmla="*/ 781271 h 1151747"/>
                  <a:gd name="connsiteX162" fmla="*/ 1499667 w 3375596"/>
                  <a:gd name="connsiteY162" fmla="*/ 825224 h 1151747"/>
                  <a:gd name="connsiteX163" fmla="*/ 1495928 w 3375596"/>
                  <a:gd name="connsiteY163" fmla="*/ 845458 h 1151747"/>
                  <a:gd name="connsiteX164" fmla="*/ 1495518 w 3375596"/>
                  <a:gd name="connsiteY164" fmla="*/ 847661 h 1151747"/>
                  <a:gd name="connsiteX165" fmla="*/ 1493161 w 3375596"/>
                  <a:gd name="connsiteY165" fmla="*/ 860468 h 1151747"/>
                  <a:gd name="connsiteX166" fmla="*/ 1491881 w 3375596"/>
                  <a:gd name="connsiteY166" fmla="*/ 867332 h 1151747"/>
                  <a:gd name="connsiteX167" fmla="*/ 1490447 w 3375596"/>
                  <a:gd name="connsiteY167" fmla="*/ 875170 h 1151747"/>
                  <a:gd name="connsiteX168" fmla="*/ 1488141 w 3375596"/>
                  <a:gd name="connsiteY168" fmla="*/ 887516 h 1151747"/>
                  <a:gd name="connsiteX169" fmla="*/ 1485734 w 3375596"/>
                  <a:gd name="connsiteY169" fmla="*/ 900630 h 1151747"/>
                  <a:gd name="connsiteX170" fmla="*/ 1483377 w 3375596"/>
                  <a:gd name="connsiteY170" fmla="*/ 913436 h 1151747"/>
                  <a:gd name="connsiteX171" fmla="*/ 1482046 w 3375596"/>
                  <a:gd name="connsiteY171" fmla="*/ 920711 h 1151747"/>
                  <a:gd name="connsiteX172" fmla="*/ 1475795 w 3375596"/>
                  <a:gd name="connsiteY172" fmla="*/ 954571 h 1151747"/>
                  <a:gd name="connsiteX173" fmla="*/ 1475386 w 3375596"/>
                  <a:gd name="connsiteY173" fmla="*/ 956672 h 1151747"/>
                  <a:gd name="connsiteX174" fmla="*/ 1474413 w 3375596"/>
                  <a:gd name="connsiteY174" fmla="*/ 962051 h 1151747"/>
                  <a:gd name="connsiteX175" fmla="*/ 1467907 w 3375596"/>
                  <a:gd name="connsiteY175" fmla="*/ 997039 h 1151747"/>
                  <a:gd name="connsiteX176" fmla="*/ 1467548 w 3375596"/>
                  <a:gd name="connsiteY176" fmla="*/ 998832 h 1151747"/>
                  <a:gd name="connsiteX177" fmla="*/ 1466114 w 3375596"/>
                  <a:gd name="connsiteY177" fmla="*/ 1006567 h 1151747"/>
                  <a:gd name="connsiteX178" fmla="*/ 1465806 w 3375596"/>
                  <a:gd name="connsiteY178" fmla="*/ 1008309 h 1151747"/>
                  <a:gd name="connsiteX179" fmla="*/ 1463091 w 3375596"/>
                  <a:gd name="connsiteY179" fmla="*/ 1022857 h 1151747"/>
                  <a:gd name="connsiteX180" fmla="*/ 1460632 w 3375596"/>
                  <a:gd name="connsiteY180" fmla="*/ 1036022 h 1151747"/>
                  <a:gd name="connsiteX181" fmla="*/ 1459147 w 3375596"/>
                  <a:gd name="connsiteY181" fmla="*/ 1043962 h 1151747"/>
                  <a:gd name="connsiteX182" fmla="*/ 1405358 w 3375596"/>
                  <a:gd name="connsiteY182" fmla="*/ 1078182 h 1151747"/>
                  <a:gd name="connsiteX183" fmla="*/ 1403668 w 3375596"/>
                  <a:gd name="connsiteY183" fmla="*/ 1079258 h 1151747"/>
                  <a:gd name="connsiteX184" fmla="*/ 1399519 w 3375596"/>
                  <a:gd name="connsiteY184" fmla="*/ 1081871 h 1151747"/>
                  <a:gd name="connsiteX185" fmla="*/ 1396496 w 3375596"/>
                  <a:gd name="connsiteY185" fmla="*/ 1083817 h 1151747"/>
                  <a:gd name="connsiteX186" fmla="*/ 1393628 w 3375596"/>
                  <a:gd name="connsiteY186" fmla="*/ 1085661 h 1151747"/>
                  <a:gd name="connsiteX187" fmla="*/ 1390913 w 3375596"/>
                  <a:gd name="connsiteY187" fmla="*/ 1087403 h 1151747"/>
                  <a:gd name="connsiteX188" fmla="*/ 1388403 w 3375596"/>
                  <a:gd name="connsiteY188" fmla="*/ 1089042 h 1151747"/>
                  <a:gd name="connsiteX189" fmla="*/ 1387225 w 3375596"/>
                  <a:gd name="connsiteY189" fmla="*/ 1089811 h 1151747"/>
                  <a:gd name="connsiteX190" fmla="*/ 1386097 w 3375596"/>
                  <a:gd name="connsiteY190" fmla="*/ 1090528 h 1151747"/>
                  <a:gd name="connsiteX191" fmla="*/ 1379950 w 3375596"/>
                  <a:gd name="connsiteY191" fmla="*/ 1094472 h 1151747"/>
                  <a:gd name="connsiteX192" fmla="*/ 1377798 w 3375596"/>
                  <a:gd name="connsiteY192" fmla="*/ 1096163 h 1151747"/>
                  <a:gd name="connsiteX193" fmla="*/ 1377082 w 3375596"/>
                  <a:gd name="connsiteY193" fmla="*/ 1096777 h 1151747"/>
                  <a:gd name="connsiteX194" fmla="*/ 1376928 w 3375596"/>
                  <a:gd name="connsiteY194" fmla="*/ 1096931 h 1151747"/>
                  <a:gd name="connsiteX195" fmla="*/ 1374930 w 3375596"/>
                  <a:gd name="connsiteY195" fmla="*/ 1098365 h 1151747"/>
                  <a:gd name="connsiteX196" fmla="*/ 1369705 w 3375596"/>
                  <a:gd name="connsiteY196" fmla="*/ 1097802 h 1151747"/>
                  <a:gd name="connsiteX197" fmla="*/ 1368629 w 3375596"/>
                  <a:gd name="connsiteY197" fmla="*/ 1096726 h 1151747"/>
                  <a:gd name="connsiteX198" fmla="*/ 1368475 w 3375596"/>
                  <a:gd name="connsiteY198" fmla="*/ 1096521 h 1151747"/>
                  <a:gd name="connsiteX199" fmla="*/ 1367553 w 3375596"/>
                  <a:gd name="connsiteY199" fmla="*/ 1094780 h 1151747"/>
                  <a:gd name="connsiteX200" fmla="*/ 1367195 w 3375596"/>
                  <a:gd name="connsiteY200" fmla="*/ 1093397 h 1151747"/>
                  <a:gd name="connsiteX201" fmla="*/ 1367041 w 3375596"/>
                  <a:gd name="connsiteY201" fmla="*/ 1091911 h 1151747"/>
                  <a:gd name="connsiteX202" fmla="*/ 1367041 w 3375596"/>
                  <a:gd name="connsiteY202" fmla="*/ 1091143 h 1151747"/>
                  <a:gd name="connsiteX203" fmla="*/ 1366887 w 3375596"/>
                  <a:gd name="connsiteY203" fmla="*/ 1089811 h 1151747"/>
                  <a:gd name="connsiteX204" fmla="*/ 2266841 w 3375596"/>
                  <a:gd name="connsiteY204" fmla="*/ 1038942 h 1151747"/>
                  <a:gd name="connsiteX205" fmla="*/ 2271964 w 3375596"/>
                  <a:gd name="connsiteY205" fmla="*/ 1101644 h 1151747"/>
                  <a:gd name="connsiteX206" fmla="*/ 2254240 w 3375596"/>
                  <a:gd name="connsiteY206" fmla="*/ 1120444 h 1151747"/>
                  <a:gd name="connsiteX207" fmla="*/ 2225809 w 3375596"/>
                  <a:gd name="connsiteY207" fmla="*/ 1120291 h 1151747"/>
                  <a:gd name="connsiteX208" fmla="*/ 1962349 w 3375596"/>
                  <a:gd name="connsiteY208" fmla="*/ 1132841 h 1151747"/>
                  <a:gd name="connsiteX209" fmla="*/ 1806209 w 3375596"/>
                  <a:gd name="connsiteY209" fmla="*/ 1138476 h 1151747"/>
                  <a:gd name="connsiteX210" fmla="*/ 1499667 w 3375596"/>
                  <a:gd name="connsiteY210" fmla="*/ 1138937 h 1151747"/>
                  <a:gd name="connsiteX211" fmla="*/ 1380974 w 3375596"/>
                  <a:gd name="connsiteY211" fmla="*/ 1130331 h 1151747"/>
                  <a:gd name="connsiteX212" fmla="*/ 1366017 w 3375596"/>
                  <a:gd name="connsiteY212" fmla="*/ 1121059 h 1151747"/>
                  <a:gd name="connsiteX213" fmla="*/ 1376262 w 3375596"/>
                  <a:gd name="connsiteY213" fmla="*/ 1109891 h 1151747"/>
                  <a:gd name="connsiteX214" fmla="*/ 1463245 w 3375596"/>
                  <a:gd name="connsiteY214" fmla="*/ 1058152 h 1151747"/>
                  <a:gd name="connsiteX215" fmla="*/ 1479125 w 3375596"/>
                  <a:gd name="connsiteY215" fmla="*/ 1056513 h 1151747"/>
                  <a:gd name="connsiteX216" fmla="*/ 1778751 w 3375596"/>
                  <a:gd name="connsiteY216" fmla="*/ 1049956 h 1151747"/>
                  <a:gd name="connsiteX217" fmla="*/ 2248092 w 3375596"/>
                  <a:gd name="connsiteY217" fmla="*/ 1023216 h 1151747"/>
                  <a:gd name="connsiteX218" fmla="*/ 2266841 w 3375596"/>
                  <a:gd name="connsiteY218" fmla="*/ 1038942 h 115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3375596" h="1151747">
                    <a:moveTo>
                      <a:pt x="3375545" y="131612"/>
                    </a:moveTo>
                    <a:cubicBezTo>
                      <a:pt x="3314226" y="132175"/>
                      <a:pt x="3266944" y="132636"/>
                      <a:pt x="3245275" y="132943"/>
                    </a:cubicBezTo>
                    <a:cubicBezTo>
                      <a:pt x="3132832" y="134685"/>
                      <a:pt x="3020440" y="136837"/>
                      <a:pt x="2908100" y="141806"/>
                    </a:cubicBezTo>
                    <a:cubicBezTo>
                      <a:pt x="2793146" y="146877"/>
                      <a:pt x="2608217" y="145801"/>
                      <a:pt x="2493162" y="149131"/>
                    </a:cubicBezTo>
                    <a:cubicBezTo>
                      <a:pt x="2400646" y="151795"/>
                      <a:pt x="2308079" y="152666"/>
                      <a:pt x="2210953" y="160913"/>
                    </a:cubicBezTo>
                    <a:cubicBezTo>
                      <a:pt x="2217151" y="154356"/>
                      <a:pt x="2219098" y="151539"/>
                      <a:pt x="2221711" y="149592"/>
                    </a:cubicBezTo>
                    <a:cubicBezTo>
                      <a:pt x="2232212" y="141652"/>
                      <a:pt x="2242867" y="134019"/>
                      <a:pt x="2253676" y="126489"/>
                    </a:cubicBezTo>
                    <a:lnTo>
                      <a:pt x="2253625" y="126489"/>
                    </a:lnTo>
                    <a:cubicBezTo>
                      <a:pt x="2254137" y="126130"/>
                      <a:pt x="2254649" y="125772"/>
                      <a:pt x="2255161" y="125413"/>
                    </a:cubicBezTo>
                    <a:cubicBezTo>
                      <a:pt x="2260080" y="121981"/>
                      <a:pt x="2264946" y="118600"/>
                      <a:pt x="2269915" y="115270"/>
                    </a:cubicBezTo>
                    <a:cubicBezTo>
                      <a:pt x="2269966" y="115270"/>
                      <a:pt x="2269966" y="115219"/>
                      <a:pt x="2270017" y="115219"/>
                    </a:cubicBezTo>
                    <a:cubicBezTo>
                      <a:pt x="2275396" y="111582"/>
                      <a:pt x="2280826" y="107945"/>
                      <a:pt x="2286257" y="104359"/>
                    </a:cubicBezTo>
                    <a:cubicBezTo>
                      <a:pt x="2286461" y="104205"/>
                      <a:pt x="2286666" y="104103"/>
                      <a:pt x="2286871" y="103949"/>
                    </a:cubicBezTo>
                    <a:cubicBezTo>
                      <a:pt x="2298858" y="96009"/>
                      <a:pt x="2310896" y="88222"/>
                      <a:pt x="2322986" y="80487"/>
                    </a:cubicBezTo>
                    <a:cubicBezTo>
                      <a:pt x="2333436" y="73776"/>
                      <a:pt x="2343938" y="67117"/>
                      <a:pt x="2354388" y="60406"/>
                    </a:cubicBezTo>
                    <a:cubicBezTo>
                      <a:pt x="2358947" y="57486"/>
                      <a:pt x="2363506" y="54566"/>
                      <a:pt x="2368066" y="51646"/>
                    </a:cubicBezTo>
                    <a:cubicBezTo>
                      <a:pt x="2369193" y="50929"/>
                      <a:pt x="2370371" y="50161"/>
                      <a:pt x="2371498" y="49444"/>
                    </a:cubicBezTo>
                    <a:cubicBezTo>
                      <a:pt x="2376570" y="46216"/>
                      <a:pt x="2381590" y="42938"/>
                      <a:pt x="2386610" y="39659"/>
                    </a:cubicBezTo>
                    <a:cubicBezTo>
                      <a:pt x="2392450" y="35869"/>
                      <a:pt x="2398494" y="33051"/>
                      <a:pt x="2404847" y="31104"/>
                    </a:cubicBezTo>
                    <a:cubicBezTo>
                      <a:pt x="2406640" y="30541"/>
                      <a:pt x="2408484" y="30029"/>
                      <a:pt x="2410328" y="29619"/>
                    </a:cubicBezTo>
                    <a:cubicBezTo>
                      <a:pt x="2416834" y="28133"/>
                      <a:pt x="2423595" y="27519"/>
                      <a:pt x="2430767" y="27570"/>
                    </a:cubicBezTo>
                    <a:cubicBezTo>
                      <a:pt x="2430819" y="27570"/>
                      <a:pt x="2430870" y="27570"/>
                      <a:pt x="2430921" y="27570"/>
                    </a:cubicBezTo>
                    <a:cubicBezTo>
                      <a:pt x="2445777" y="27775"/>
                      <a:pt x="2460581" y="27928"/>
                      <a:pt x="2475386" y="28031"/>
                    </a:cubicBezTo>
                    <a:cubicBezTo>
                      <a:pt x="2478818" y="28082"/>
                      <a:pt x="2482251" y="28082"/>
                      <a:pt x="2485631" y="28133"/>
                    </a:cubicBezTo>
                    <a:cubicBezTo>
                      <a:pt x="2557605" y="28748"/>
                      <a:pt x="2629630" y="28850"/>
                      <a:pt x="2701604" y="29311"/>
                    </a:cubicBezTo>
                    <a:cubicBezTo>
                      <a:pt x="2701655" y="29311"/>
                      <a:pt x="2701758" y="29311"/>
                      <a:pt x="2701809" y="29311"/>
                    </a:cubicBezTo>
                    <a:lnTo>
                      <a:pt x="2701809" y="29311"/>
                    </a:lnTo>
                    <a:cubicBezTo>
                      <a:pt x="2742022" y="29568"/>
                      <a:pt x="2852057" y="29926"/>
                      <a:pt x="2892270" y="30592"/>
                    </a:cubicBezTo>
                    <a:cubicBezTo>
                      <a:pt x="2982481" y="32026"/>
                      <a:pt x="3161980" y="32641"/>
                      <a:pt x="3356284" y="33153"/>
                    </a:cubicBezTo>
                    <a:cubicBezTo>
                      <a:pt x="3355464" y="30285"/>
                      <a:pt x="3354695" y="27467"/>
                      <a:pt x="3353876" y="24599"/>
                    </a:cubicBezTo>
                    <a:cubicBezTo>
                      <a:pt x="3345372" y="24547"/>
                      <a:pt x="3338661" y="24445"/>
                      <a:pt x="3334153" y="24394"/>
                    </a:cubicBezTo>
                    <a:cubicBezTo>
                      <a:pt x="3164900" y="22140"/>
                      <a:pt x="2925824" y="26135"/>
                      <a:pt x="2756570" y="20449"/>
                    </a:cubicBezTo>
                    <a:cubicBezTo>
                      <a:pt x="2666667" y="17427"/>
                      <a:pt x="2576713" y="16402"/>
                      <a:pt x="2486759" y="16300"/>
                    </a:cubicBezTo>
                    <a:cubicBezTo>
                      <a:pt x="2445726" y="16249"/>
                      <a:pt x="2399929" y="10306"/>
                      <a:pt x="2361560" y="41606"/>
                    </a:cubicBezTo>
                    <a:cubicBezTo>
                      <a:pt x="2314687" y="79872"/>
                      <a:pt x="2264126" y="103744"/>
                      <a:pt x="2215307" y="140218"/>
                    </a:cubicBezTo>
                    <a:cubicBezTo>
                      <a:pt x="2198812" y="152512"/>
                      <a:pt x="2183700" y="161835"/>
                      <a:pt x="2189181" y="191547"/>
                    </a:cubicBezTo>
                    <a:cubicBezTo>
                      <a:pt x="2199785" y="249228"/>
                      <a:pt x="2199222" y="308857"/>
                      <a:pt x="2205574" y="367460"/>
                    </a:cubicBezTo>
                    <a:cubicBezTo>
                      <a:pt x="2219559" y="496808"/>
                      <a:pt x="2251473" y="889872"/>
                      <a:pt x="2259465" y="976189"/>
                    </a:cubicBezTo>
                    <a:cubicBezTo>
                      <a:pt x="2262538" y="1009026"/>
                      <a:pt x="2264075" y="1011331"/>
                      <a:pt x="2230368" y="1010768"/>
                    </a:cubicBezTo>
                    <a:cubicBezTo>
                      <a:pt x="2143487" y="1021628"/>
                      <a:pt x="1801855" y="1038072"/>
                      <a:pt x="1703909" y="1042170"/>
                    </a:cubicBezTo>
                    <a:cubicBezTo>
                      <a:pt x="1636238" y="1044987"/>
                      <a:pt x="1568517" y="1045602"/>
                      <a:pt x="1500794" y="1046985"/>
                    </a:cubicBezTo>
                    <a:cubicBezTo>
                      <a:pt x="1473234" y="1047548"/>
                      <a:pt x="1470314" y="1050161"/>
                      <a:pt x="1475232" y="1023677"/>
                    </a:cubicBezTo>
                    <a:cubicBezTo>
                      <a:pt x="1492649" y="924706"/>
                      <a:pt x="1541878" y="676615"/>
                      <a:pt x="1564572" y="558229"/>
                    </a:cubicBezTo>
                    <a:cubicBezTo>
                      <a:pt x="1582706" y="437385"/>
                      <a:pt x="1596640" y="358957"/>
                      <a:pt x="1616823" y="260191"/>
                    </a:cubicBezTo>
                    <a:cubicBezTo>
                      <a:pt x="1632652" y="182582"/>
                      <a:pt x="1643615" y="104000"/>
                      <a:pt x="1664311" y="27416"/>
                    </a:cubicBezTo>
                    <a:cubicBezTo>
                      <a:pt x="1670560" y="4313"/>
                      <a:pt x="1665694" y="-1527"/>
                      <a:pt x="1640439" y="317"/>
                    </a:cubicBezTo>
                    <a:cubicBezTo>
                      <a:pt x="1587265" y="4210"/>
                      <a:pt x="1534143" y="8564"/>
                      <a:pt x="1480969" y="11689"/>
                    </a:cubicBezTo>
                    <a:cubicBezTo>
                      <a:pt x="1381077" y="17580"/>
                      <a:pt x="1281390" y="27057"/>
                      <a:pt x="1181241" y="28133"/>
                    </a:cubicBezTo>
                    <a:cubicBezTo>
                      <a:pt x="1152400" y="28441"/>
                      <a:pt x="1123509" y="28902"/>
                      <a:pt x="1094668" y="30131"/>
                    </a:cubicBezTo>
                    <a:cubicBezTo>
                      <a:pt x="1019774" y="33256"/>
                      <a:pt x="944931" y="38020"/>
                      <a:pt x="869986" y="39915"/>
                    </a:cubicBezTo>
                    <a:cubicBezTo>
                      <a:pt x="789407" y="41965"/>
                      <a:pt x="358998" y="51749"/>
                      <a:pt x="35347" y="59996"/>
                    </a:cubicBezTo>
                    <a:cubicBezTo>
                      <a:pt x="29865" y="63121"/>
                      <a:pt x="24487" y="66400"/>
                      <a:pt x="19261" y="69883"/>
                    </a:cubicBezTo>
                    <a:cubicBezTo>
                      <a:pt x="18442" y="70447"/>
                      <a:pt x="17673" y="71010"/>
                      <a:pt x="16854" y="71574"/>
                    </a:cubicBezTo>
                    <a:cubicBezTo>
                      <a:pt x="388966" y="62404"/>
                      <a:pt x="917474" y="48624"/>
                      <a:pt x="1047641" y="44116"/>
                    </a:cubicBezTo>
                    <a:cubicBezTo>
                      <a:pt x="1109882" y="41965"/>
                      <a:pt x="1172072" y="38993"/>
                      <a:pt x="1234414" y="35561"/>
                    </a:cubicBezTo>
                    <a:cubicBezTo>
                      <a:pt x="1249936" y="34690"/>
                      <a:pt x="1265458" y="33819"/>
                      <a:pt x="1281031" y="32897"/>
                    </a:cubicBezTo>
                    <a:cubicBezTo>
                      <a:pt x="1285437" y="32641"/>
                      <a:pt x="1289842" y="32385"/>
                      <a:pt x="1294248" y="32129"/>
                    </a:cubicBezTo>
                    <a:cubicBezTo>
                      <a:pt x="1306234" y="31412"/>
                      <a:pt x="1318273" y="30695"/>
                      <a:pt x="1330260" y="29926"/>
                    </a:cubicBezTo>
                    <a:cubicBezTo>
                      <a:pt x="1334051" y="29670"/>
                      <a:pt x="1337842" y="29465"/>
                      <a:pt x="1341632" y="29209"/>
                    </a:cubicBezTo>
                    <a:cubicBezTo>
                      <a:pt x="1356949" y="28236"/>
                      <a:pt x="1372266" y="27314"/>
                      <a:pt x="1387583" y="26340"/>
                    </a:cubicBezTo>
                    <a:cubicBezTo>
                      <a:pt x="1390656" y="26135"/>
                      <a:pt x="1393730" y="25930"/>
                      <a:pt x="1396804" y="25726"/>
                    </a:cubicBezTo>
                    <a:cubicBezTo>
                      <a:pt x="1409918" y="24906"/>
                      <a:pt x="1423083" y="24035"/>
                      <a:pt x="1436197" y="23164"/>
                    </a:cubicBezTo>
                    <a:cubicBezTo>
                      <a:pt x="1441781" y="22806"/>
                      <a:pt x="1447416" y="22447"/>
                      <a:pt x="1453000" y="22088"/>
                    </a:cubicBezTo>
                    <a:cubicBezTo>
                      <a:pt x="1466472" y="21218"/>
                      <a:pt x="1479945" y="20347"/>
                      <a:pt x="1493418" y="19476"/>
                    </a:cubicBezTo>
                    <a:cubicBezTo>
                      <a:pt x="1508786" y="18451"/>
                      <a:pt x="1524205" y="17478"/>
                      <a:pt x="1539625" y="16505"/>
                    </a:cubicBezTo>
                    <a:cubicBezTo>
                      <a:pt x="1543569" y="16249"/>
                      <a:pt x="1547462" y="15992"/>
                      <a:pt x="1551406" y="15736"/>
                    </a:cubicBezTo>
                    <a:cubicBezTo>
                      <a:pt x="1563496" y="14968"/>
                      <a:pt x="1575535" y="14199"/>
                      <a:pt x="1587624" y="13431"/>
                    </a:cubicBezTo>
                    <a:cubicBezTo>
                      <a:pt x="1592183" y="13124"/>
                      <a:pt x="1596793" y="12868"/>
                      <a:pt x="1601353" y="12560"/>
                    </a:cubicBezTo>
                    <a:cubicBezTo>
                      <a:pt x="1617131" y="11587"/>
                      <a:pt x="1632960" y="10614"/>
                      <a:pt x="1648840" y="9640"/>
                    </a:cubicBezTo>
                    <a:cubicBezTo>
                      <a:pt x="1646381" y="13738"/>
                      <a:pt x="1645203" y="15992"/>
                      <a:pt x="1644486" y="17324"/>
                    </a:cubicBezTo>
                    <a:cubicBezTo>
                      <a:pt x="1644281" y="17734"/>
                      <a:pt x="1644076" y="18042"/>
                      <a:pt x="1643922" y="18246"/>
                    </a:cubicBezTo>
                    <a:cubicBezTo>
                      <a:pt x="1643820" y="18349"/>
                      <a:pt x="1643769" y="18503"/>
                      <a:pt x="1643666" y="18605"/>
                    </a:cubicBezTo>
                    <a:cubicBezTo>
                      <a:pt x="1643563" y="18759"/>
                      <a:pt x="1643462" y="18861"/>
                      <a:pt x="1643308" y="18964"/>
                    </a:cubicBezTo>
                    <a:cubicBezTo>
                      <a:pt x="1643256" y="19015"/>
                      <a:pt x="1643205" y="19066"/>
                      <a:pt x="1643103" y="19117"/>
                    </a:cubicBezTo>
                    <a:cubicBezTo>
                      <a:pt x="1635213" y="24189"/>
                      <a:pt x="1627376" y="29311"/>
                      <a:pt x="1619538" y="34434"/>
                    </a:cubicBezTo>
                    <a:cubicBezTo>
                      <a:pt x="1588188" y="54976"/>
                      <a:pt x="1556939" y="75672"/>
                      <a:pt x="1525127" y="95548"/>
                    </a:cubicBezTo>
                    <a:cubicBezTo>
                      <a:pt x="1513191" y="102976"/>
                      <a:pt x="1501204" y="110301"/>
                      <a:pt x="1489115" y="117473"/>
                    </a:cubicBezTo>
                    <a:cubicBezTo>
                      <a:pt x="1477025" y="124594"/>
                      <a:pt x="1464782" y="131560"/>
                      <a:pt x="1452436" y="138322"/>
                    </a:cubicBezTo>
                    <a:cubicBezTo>
                      <a:pt x="1451361" y="138886"/>
                      <a:pt x="1450336" y="139449"/>
                      <a:pt x="1449209" y="139962"/>
                    </a:cubicBezTo>
                    <a:cubicBezTo>
                      <a:pt x="1445982" y="141447"/>
                      <a:pt x="1442600" y="142677"/>
                      <a:pt x="1439220" y="143547"/>
                    </a:cubicBezTo>
                    <a:cubicBezTo>
                      <a:pt x="1436914" y="144162"/>
                      <a:pt x="1434609" y="144623"/>
                      <a:pt x="1432253" y="144982"/>
                    </a:cubicBezTo>
                    <a:cubicBezTo>
                      <a:pt x="1429896" y="145340"/>
                      <a:pt x="1427540" y="145545"/>
                      <a:pt x="1425133" y="145648"/>
                    </a:cubicBezTo>
                    <a:cubicBezTo>
                      <a:pt x="1425133" y="145648"/>
                      <a:pt x="1425133" y="145648"/>
                      <a:pt x="1425133" y="145648"/>
                    </a:cubicBezTo>
                    <a:cubicBezTo>
                      <a:pt x="1420726" y="145853"/>
                      <a:pt x="1416321" y="146058"/>
                      <a:pt x="1411967" y="146314"/>
                    </a:cubicBezTo>
                    <a:cubicBezTo>
                      <a:pt x="1410532" y="146365"/>
                      <a:pt x="1409149" y="146467"/>
                      <a:pt x="1407715" y="146519"/>
                    </a:cubicBezTo>
                    <a:cubicBezTo>
                      <a:pt x="1404642" y="146672"/>
                      <a:pt x="1401619" y="146877"/>
                      <a:pt x="1398545" y="147031"/>
                    </a:cubicBezTo>
                    <a:cubicBezTo>
                      <a:pt x="1397008" y="147133"/>
                      <a:pt x="1395472" y="147184"/>
                      <a:pt x="1393935" y="147287"/>
                    </a:cubicBezTo>
                    <a:cubicBezTo>
                      <a:pt x="1390810" y="147492"/>
                      <a:pt x="1387685" y="147646"/>
                      <a:pt x="1384561" y="147850"/>
                    </a:cubicBezTo>
                    <a:cubicBezTo>
                      <a:pt x="1383229" y="147953"/>
                      <a:pt x="1381897" y="148004"/>
                      <a:pt x="1380565" y="148107"/>
                    </a:cubicBezTo>
                    <a:cubicBezTo>
                      <a:pt x="1376671" y="148363"/>
                      <a:pt x="1372778" y="148568"/>
                      <a:pt x="1368885" y="148824"/>
                    </a:cubicBezTo>
                    <a:cubicBezTo>
                      <a:pt x="1368578" y="148824"/>
                      <a:pt x="1368321" y="148875"/>
                      <a:pt x="1368014" y="148875"/>
                    </a:cubicBezTo>
                    <a:cubicBezTo>
                      <a:pt x="1326264" y="151385"/>
                      <a:pt x="1284514" y="153844"/>
                      <a:pt x="1242816" y="153485"/>
                    </a:cubicBezTo>
                    <a:cubicBezTo>
                      <a:pt x="1145331" y="152615"/>
                      <a:pt x="1048205" y="160555"/>
                      <a:pt x="950771" y="160913"/>
                    </a:cubicBezTo>
                    <a:cubicBezTo>
                      <a:pt x="812100" y="161477"/>
                      <a:pt x="603658" y="165524"/>
                      <a:pt x="465191" y="173771"/>
                    </a:cubicBezTo>
                    <a:cubicBezTo>
                      <a:pt x="454178" y="174437"/>
                      <a:pt x="214436" y="182685"/>
                      <a:pt x="0" y="190010"/>
                    </a:cubicBezTo>
                    <a:cubicBezTo>
                      <a:pt x="7582" y="192981"/>
                      <a:pt x="15009" y="196414"/>
                      <a:pt x="22233" y="200358"/>
                    </a:cubicBezTo>
                    <a:cubicBezTo>
                      <a:pt x="311665" y="190164"/>
                      <a:pt x="677783" y="177306"/>
                      <a:pt x="728703" y="175667"/>
                    </a:cubicBezTo>
                    <a:cubicBezTo>
                      <a:pt x="860305" y="171466"/>
                      <a:pt x="992009" y="171927"/>
                      <a:pt x="1123611" y="167009"/>
                    </a:cubicBezTo>
                    <a:cubicBezTo>
                      <a:pt x="1198454" y="164243"/>
                      <a:pt x="1273398" y="163577"/>
                      <a:pt x="1348190" y="158711"/>
                    </a:cubicBezTo>
                    <a:cubicBezTo>
                      <a:pt x="1373086" y="157071"/>
                      <a:pt x="1398187" y="156098"/>
                      <a:pt x="1424108" y="159633"/>
                    </a:cubicBezTo>
                    <a:cubicBezTo>
                      <a:pt x="1412172" y="272281"/>
                      <a:pt x="1383843" y="692136"/>
                      <a:pt x="1377543" y="814569"/>
                    </a:cubicBezTo>
                    <a:cubicBezTo>
                      <a:pt x="1373137" y="900425"/>
                      <a:pt x="1366375" y="947093"/>
                      <a:pt x="1360945" y="1032949"/>
                    </a:cubicBezTo>
                    <a:cubicBezTo>
                      <a:pt x="1359408" y="1057282"/>
                      <a:pt x="1349624" y="1138732"/>
                      <a:pt x="1358435" y="1140064"/>
                    </a:cubicBezTo>
                    <a:cubicBezTo>
                      <a:pt x="1377798" y="1143035"/>
                      <a:pt x="1412223" y="1148773"/>
                      <a:pt x="1431638" y="1149029"/>
                    </a:cubicBezTo>
                    <a:cubicBezTo>
                      <a:pt x="1504432" y="1149900"/>
                      <a:pt x="1577174" y="1153127"/>
                      <a:pt x="1650018" y="1151078"/>
                    </a:cubicBezTo>
                    <a:cubicBezTo>
                      <a:pt x="1741919" y="1148465"/>
                      <a:pt x="1833871" y="1149131"/>
                      <a:pt x="1925824" y="1147031"/>
                    </a:cubicBezTo>
                    <a:cubicBezTo>
                      <a:pt x="2040521" y="1144367"/>
                      <a:pt x="2154962" y="1129870"/>
                      <a:pt x="2269761" y="1132841"/>
                    </a:cubicBezTo>
                    <a:cubicBezTo>
                      <a:pt x="2286717" y="1133302"/>
                      <a:pt x="2286359" y="1124901"/>
                      <a:pt x="2285283" y="1114195"/>
                    </a:cubicBezTo>
                    <a:cubicBezTo>
                      <a:pt x="2277394" y="1036074"/>
                      <a:pt x="2272067" y="985308"/>
                      <a:pt x="2262538" y="879832"/>
                    </a:cubicBezTo>
                    <a:cubicBezTo>
                      <a:pt x="2250551" y="710936"/>
                      <a:pt x="2210594" y="288571"/>
                      <a:pt x="2201835" y="196158"/>
                    </a:cubicBezTo>
                    <a:cubicBezTo>
                      <a:pt x="2199990" y="176691"/>
                      <a:pt x="2206957" y="171005"/>
                      <a:pt x="2224528" y="170134"/>
                    </a:cubicBezTo>
                    <a:cubicBezTo>
                      <a:pt x="2266893" y="168034"/>
                      <a:pt x="2309257" y="162809"/>
                      <a:pt x="2351571" y="162860"/>
                    </a:cubicBezTo>
                    <a:cubicBezTo>
                      <a:pt x="2450797" y="163014"/>
                      <a:pt x="2549870" y="157225"/>
                      <a:pt x="2649096" y="157122"/>
                    </a:cubicBezTo>
                    <a:cubicBezTo>
                      <a:pt x="2743508" y="157020"/>
                      <a:pt x="2907638" y="149336"/>
                      <a:pt x="3002152" y="147748"/>
                    </a:cubicBezTo>
                    <a:cubicBezTo>
                      <a:pt x="3121050" y="145750"/>
                      <a:pt x="3239947" y="142728"/>
                      <a:pt x="3358845" y="139654"/>
                    </a:cubicBezTo>
                    <a:cubicBezTo>
                      <a:pt x="3362585" y="139552"/>
                      <a:pt x="3368271" y="139449"/>
                      <a:pt x="3375596" y="139398"/>
                    </a:cubicBezTo>
                    <a:cubicBezTo>
                      <a:pt x="3375596" y="136785"/>
                      <a:pt x="3375596" y="134224"/>
                      <a:pt x="3375545" y="131612"/>
                    </a:cubicBezTo>
                    <a:close/>
                    <a:moveTo>
                      <a:pt x="1366887" y="1089811"/>
                    </a:moveTo>
                    <a:cubicBezTo>
                      <a:pt x="1366938" y="1088786"/>
                      <a:pt x="1367041" y="1087710"/>
                      <a:pt x="1367092" y="1086686"/>
                    </a:cubicBezTo>
                    <a:cubicBezTo>
                      <a:pt x="1367195" y="1084842"/>
                      <a:pt x="1367297" y="1083049"/>
                      <a:pt x="1367451" y="1081205"/>
                    </a:cubicBezTo>
                    <a:cubicBezTo>
                      <a:pt x="1367604" y="1079053"/>
                      <a:pt x="1367707" y="1076953"/>
                      <a:pt x="1367861" y="1074801"/>
                    </a:cubicBezTo>
                    <a:cubicBezTo>
                      <a:pt x="1371037" y="1022703"/>
                      <a:pt x="1373495" y="970503"/>
                      <a:pt x="1377901" y="918508"/>
                    </a:cubicBezTo>
                    <a:cubicBezTo>
                      <a:pt x="1385893" y="824251"/>
                      <a:pt x="1425900" y="201997"/>
                      <a:pt x="1434046" y="171056"/>
                    </a:cubicBezTo>
                    <a:cubicBezTo>
                      <a:pt x="1435788" y="164550"/>
                      <a:pt x="1436914" y="158147"/>
                      <a:pt x="1443984" y="154407"/>
                    </a:cubicBezTo>
                    <a:cubicBezTo>
                      <a:pt x="1500845" y="124440"/>
                      <a:pt x="1555044" y="90067"/>
                      <a:pt x="1611393" y="52876"/>
                    </a:cubicBezTo>
                    <a:cubicBezTo>
                      <a:pt x="1614672" y="50724"/>
                      <a:pt x="1617950" y="48573"/>
                      <a:pt x="1621229" y="46370"/>
                    </a:cubicBezTo>
                    <a:cubicBezTo>
                      <a:pt x="1621792" y="46011"/>
                      <a:pt x="1622305" y="45653"/>
                      <a:pt x="1622868" y="45294"/>
                    </a:cubicBezTo>
                    <a:cubicBezTo>
                      <a:pt x="1625942" y="43245"/>
                      <a:pt x="1629015" y="41196"/>
                      <a:pt x="1632140" y="39147"/>
                    </a:cubicBezTo>
                    <a:cubicBezTo>
                      <a:pt x="1633114" y="38481"/>
                      <a:pt x="1634138" y="37815"/>
                      <a:pt x="1635112" y="37149"/>
                    </a:cubicBezTo>
                    <a:cubicBezTo>
                      <a:pt x="1637826" y="35305"/>
                      <a:pt x="1640593" y="33512"/>
                      <a:pt x="1643359" y="31668"/>
                    </a:cubicBezTo>
                    <a:cubicBezTo>
                      <a:pt x="1646535" y="29568"/>
                      <a:pt x="1649711" y="27416"/>
                      <a:pt x="1652938" y="25316"/>
                    </a:cubicBezTo>
                    <a:cubicBezTo>
                      <a:pt x="1653502" y="24957"/>
                      <a:pt x="1654014" y="24599"/>
                      <a:pt x="1654577" y="24240"/>
                    </a:cubicBezTo>
                    <a:cubicBezTo>
                      <a:pt x="1634343" y="101695"/>
                      <a:pt x="1624098" y="174693"/>
                      <a:pt x="1608985" y="246718"/>
                    </a:cubicBezTo>
                    <a:cubicBezTo>
                      <a:pt x="1607192" y="255222"/>
                      <a:pt x="1605041" y="265724"/>
                      <a:pt x="1602633" y="277967"/>
                    </a:cubicBezTo>
                    <a:cubicBezTo>
                      <a:pt x="1602531" y="278582"/>
                      <a:pt x="1602377" y="279145"/>
                      <a:pt x="1602275" y="279760"/>
                    </a:cubicBezTo>
                    <a:cubicBezTo>
                      <a:pt x="1601660" y="282782"/>
                      <a:pt x="1601046" y="285907"/>
                      <a:pt x="1600431" y="289134"/>
                    </a:cubicBezTo>
                    <a:cubicBezTo>
                      <a:pt x="1599919" y="291747"/>
                      <a:pt x="1599355" y="294462"/>
                      <a:pt x="1598842" y="297228"/>
                    </a:cubicBezTo>
                    <a:cubicBezTo>
                      <a:pt x="1598228" y="300507"/>
                      <a:pt x="1597562" y="303836"/>
                      <a:pt x="1596896" y="307269"/>
                    </a:cubicBezTo>
                    <a:cubicBezTo>
                      <a:pt x="1595564" y="314082"/>
                      <a:pt x="1594181" y="321254"/>
                      <a:pt x="1592747" y="328681"/>
                    </a:cubicBezTo>
                    <a:cubicBezTo>
                      <a:pt x="1592285" y="331038"/>
                      <a:pt x="1591824" y="333394"/>
                      <a:pt x="1591364" y="335802"/>
                    </a:cubicBezTo>
                    <a:cubicBezTo>
                      <a:pt x="1589263" y="346765"/>
                      <a:pt x="1587009" y="358342"/>
                      <a:pt x="1584704" y="370431"/>
                    </a:cubicBezTo>
                    <a:cubicBezTo>
                      <a:pt x="1583936" y="374478"/>
                      <a:pt x="1583167" y="378576"/>
                      <a:pt x="1582348" y="382674"/>
                    </a:cubicBezTo>
                    <a:cubicBezTo>
                      <a:pt x="1581169" y="388873"/>
                      <a:pt x="1579940" y="395225"/>
                      <a:pt x="1578711" y="401680"/>
                    </a:cubicBezTo>
                    <a:cubicBezTo>
                      <a:pt x="1576661" y="412437"/>
                      <a:pt x="1574561" y="423554"/>
                      <a:pt x="1572410" y="434875"/>
                    </a:cubicBezTo>
                    <a:cubicBezTo>
                      <a:pt x="1571897" y="437692"/>
                      <a:pt x="1571334" y="440561"/>
                      <a:pt x="1570770" y="443430"/>
                    </a:cubicBezTo>
                    <a:cubicBezTo>
                      <a:pt x="1569131" y="452036"/>
                      <a:pt x="1567492" y="460847"/>
                      <a:pt x="1565801" y="469709"/>
                    </a:cubicBezTo>
                    <a:cubicBezTo>
                      <a:pt x="1565341" y="472066"/>
                      <a:pt x="1564930" y="474473"/>
                      <a:pt x="1564469" y="476830"/>
                    </a:cubicBezTo>
                    <a:cubicBezTo>
                      <a:pt x="1562677" y="486409"/>
                      <a:pt x="1560833" y="496091"/>
                      <a:pt x="1559039" y="505927"/>
                    </a:cubicBezTo>
                    <a:cubicBezTo>
                      <a:pt x="1556734" y="518221"/>
                      <a:pt x="1554429" y="530669"/>
                      <a:pt x="1552072" y="543220"/>
                    </a:cubicBezTo>
                    <a:cubicBezTo>
                      <a:pt x="1551151" y="548240"/>
                      <a:pt x="1550177" y="553311"/>
                      <a:pt x="1549255" y="558383"/>
                    </a:cubicBezTo>
                    <a:cubicBezTo>
                      <a:pt x="1548794" y="560944"/>
                      <a:pt x="1548333" y="563454"/>
                      <a:pt x="1547821" y="566016"/>
                    </a:cubicBezTo>
                    <a:cubicBezTo>
                      <a:pt x="1546847" y="571087"/>
                      <a:pt x="1545925" y="576210"/>
                      <a:pt x="1544952" y="581332"/>
                    </a:cubicBezTo>
                    <a:cubicBezTo>
                      <a:pt x="1543056" y="591578"/>
                      <a:pt x="1541110" y="601874"/>
                      <a:pt x="1539214" y="612171"/>
                    </a:cubicBezTo>
                    <a:cubicBezTo>
                      <a:pt x="1537268" y="622519"/>
                      <a:pt x="1535372" y="632867"/>
                      <a:pt x="1533426" y="643215"/>
                    </a:cubicBezTo>
                    <a:cubicBezTo>
                      <a:pt x="1531018" y="656175"/>
                      <a:pt x="1528611" y="669135"/>
                      <a:pt x="1526203" y="682045"/>
                    </a:cubicBezTo>
                    <a:cubicBezTo>
                      <a:pt x="1525229" y="687219"/>
                      <a:pt x="1524308" y="692392"/>
                      <a:pt x="1523334" y="697515"/>
                    </a:cubicBezTo>
                    <a:cubicBezTo>
                      <a:pt x="1521900" y="705250"/>
                      <a:pt x="1520466" y="712986"/>
                      <a:pt x="1519031" y="720670"/>
                    </a:cubicBezTo>
                    <a:cubicBezTo>
                      <a:pt x="1518058" y="725792"/>
                      <a:pt x="1517136" y="730915"/>
                      <a:pt x="1516213" y="735986"/>
                    </a:cubicBezTo>
                    <a:cubicBezTo>
                      <a:pt x="1515753" y="738548"/>
                      <a:pt x="1515292" y="741058"/>
                      <a:pt x="1514780" y="743619"/>
                    </a:cubicBezTo>
                    <a:cubicBezTo>
                      <a:pt x="1513857" y="748691"/>
                      <a:pt x="1512884" y="753762"/>
                      <a:pt x="1511962" y="758782"/>
                    </a:cubicBezTo>
                    <a:cubicBezTo>
                      <a:pt x="1511501" y="761292"/>
                      <a:pt x="1511040" y="763803"/>
                      <a:pt x="1510579" y="766313"/>
                    </a:cubicBezTo>
                    <a:cubicBezTo>
                      <a:pt x="1509657" y="771333"/>
                      <a:pt x="1508735" y="776302"/>
                      <a:pt x="1507812" y="781271"/>
                    </a:cubicBezTo>
                    <a:cubicBezTo>
                      <a:pt x="1505046" y="796178"/>
                      <a:pt x="1502331" y="810880"/>
                      <a:pt x="1499667" y="825224"/>
                    </a:cubicBezTo>
                    <a:cubicBezTo>
                      <a:pt x="1498387" y="832037"/>
                      <a:pt x="1497157" y="838748"/>
                      <a:pt x="1495928" y="845458"/>
                    </a:cubicBezTo>
                    <a:cubicBezTo>
                      <a:pt x="1495774" y="846175"/>
                      <a:pt x="1495671" y="846944"/>
                      <a:pt x="1495518" y="847661"/>
                    </a:cubicBezTo>
                    <a:cubicBezTo>
                      <a:pt x="1494698" y="851964"/>
                      <a:pt x="1493930" y="856267"/>
                      <a:pt x="1493161" y="860468"/>
                    </a:cubicBezTo>
                    <a:cubicBezTo>
                      <a:pt x="1492752" y="862773"/>
                      <a:pt x="1492291" y="865078"/>
                      <a:pt x="1491881" y="867332"/>
                    </a:cubicBezTo>
                    <a:cubicBezTo>
                      <a:pt x="1491369" y="869945"/>
                      <a:pt x="1490908" y="872557"/>
                      <a:pt x="1490447" y="875170"/>
                    </a:cubicBezTo>
                    <a:cubicBezTo>
                      <a:pt x="1489678" y="879319"/>
                      <a:pt x="1488910" y="883469"/>
                      <a:pt x="1488141" y="887516"/>
                    </a:cubicBezTo>
                    <a:cubicBezTo>
                      <a:pt x="1487321" y="891921"/>
                      <a:pt x="1486502" y="896327"/>
                      <a:pt x="1485734" y="900630"/>
                    </a:cubicBezTo>
                    <a:cubicBezTo>
                      <a:pt x="1484914" y="904933"/>
                      <a:pt x="1484145" y="909236"/>
                      <a:pt x="1483377" y="913436"/>
                    </a:cubicBezTo>
                    <a:cubicBezTo>
                      <a:pt x="1482916" y="915895"/>
                      <a:pt x="1482455" y="918303"/>
                      <a:pt x="1482046" y="920711"/>
                    </a:cubicBezTo>
                    <a:cubicBezTo>
                      <a:pt x="1479894" y="932442"/>
                      <a:pt x="1477793" y="943763"/>
                      <a:pt x="1475795" y="954571"/>
                    </a:cubicBezTo>
                    <a:cubicBezTo>
                      <a:pt x="1475642" y="955289"/>
                      <a:pt x="1475540" y="956006"/>
                      <a:pt x="1475386" y="956672"/>
                    </a:cubicBezTo>
                    <a:cubicBezTo>
                      <a:pt x="1475027" y="958465"/>
                      <a:pt x="1474720" y="960258"/>
                      <a:pt x="1474413" y="962051"/>
                    </a:cubicBezTo>
                    <a:cubicBezTo>
                      <a:pt x="1472107" y="974499"/>
                      <a:pt x="1469905" y="986179"/>
                      <a:pt x="1467907" y="997039"/>
                    </a:cubicBezTo>
                    <a:cubicBezTo>
                      <a:pt x="1467804" y="997653"/>
                      <a:pt x="1467702" y="998268"/>
                      <a:pt x="1467548" y="998832"/>
                    </a:cubicBezTo>
                    <a:cubicBezTo>
                      <a:pt x="1467036" y="1001444"/>
                      <a:pt x="1466575" y="1004006"/>
                      <a:pt x="1466114" y="1006567"/>
                    </a:cubicBezTo>
                    <a:cubicBezTo>
                      <a:pt x="1466011" y="1007130"/>
                      <a:pt x="1465909" y="1007694"/>
                      <a:pt x="1465806" y="1008309"/>
                    </a:cubicBezTo>
                    <a:cubicBezTo>
                      <a:pt x="1464884" y="1013380"/>
                      <a:pt x="1463962" y="1018247"/>
                      <a:pt x="1463091" y="1022857"/>
                    </a:cubicBezTo>
                    <a:cubicBezTo>
                      <a:pt x="1462221" y="1027468"/>
                      <a:pt x="1461401" y="1031873"/>
                      <a:pt x="1460632" y="1036022"/>
                    </a:cubicBezTo>
                    <a:cubicBezTo>
                      <a:pt x="1460120" y="1038788"/>
                      <a:pt x="1459608" y="1041452"/>
                      <a:pt x="1459147" y="1043962"/>
                    </a:cubicBezTo>
                    <a:cubicBezTo>
                      <a:pt x="1459147" y="1043962"/>
                      <a:pt x="1429025" y="1063121"/>
                      <a:pt x="1405358" y="1078182"/>
                    </a:cubicBezTo>
                    <a:cubicBezTo>
                      <a:pt x="1404795" y="1078541"/>
                      <a:pt x="1404232" y="1078899"/>
                      <a:pt x="1403668" y="1079258"/>
                    </a:cubicBezTo>
                    <a:cubicBezTo>
                      <a:pt x="1402285" y="1080129"/>
                      <a:pt x="1400902" y="1081051"/>
                      <a:pt x="1399519" y="1081871"/>
                    </a:cubicBezTo>
                    <a:cubicBezTo>
                      <a:pt x="1398494" y="1082536"/>
                      <a:pt x="1397470" y="1083151"/>
                      <a:pt x="1396496" y="1083817"/>
                    </a:cubicBezTo>
                    <a:cubicBezTo>
                      <a:pt x="1395523" y="1084432"/>
                      <a:pt x="1394550" y="1085047"/>
                      <a:pt x="1393628" y="1085661"/>
                    </a:cubicBezTo>
                    <a:cubicBezTo>
                      <a:pt x="1392706" y="1086276"/>
                      <a:pt x="1391784" y="1086839"/>
                      <a:pt x="1390913" y="1087403"/>
                    </a:cubicBezTo>
                    <a:cubicBezTo>
                      <a:pt x="1390042" y="1087967"/>
                      <a:pt x="1389171" y="1088479"/>
                      <a:pt x="1388403" y="1089042"/>
                    </a:cubicBezTo>
                    <a:cubicBezTo>
                      <a:pt x="1387993" y="1089298"/>
                      <a:pt x="1387583" y="1089555"/>
                      <a:pt x="1387225" y="1089811"/>
                    </a:cubicBezTo>
                    <a:cubicBezTo>
                      <a:pt x="1386814" y="1090067"/>
                      <a:pt x="1386456" y="1090323"/>
                      <a:pt x="1386097" y="1090528"/>
                    </a:cubicBezTo>
                    <a:cubicBezTo>
                      <a:pt x="1383536" y="1092167"/>
                      <a:pt x="1381436" y="1093550"/>
                      <a:pt x="1379950" y="1094472"/>
                    </a:cubicBezTo>
                    <a:cubicBezTo>
                      <a:pt x="1379233" y="1094933"/>
                      <a:pt x="1378516" y="1095548"/>
                      <a:pt x="1377798" y="1096163"/>
                    </a:cubicBezTo>
                    <a:cubicBezTo>
                      <a:pt x="1377543" y="1096368"/>
                      <a:pt x="1377337" y="1096573"/>
                      <a:pt x="1377082" y="1096777"/>
                    </a:cubicBezTo>
                    <a:cubicBezTo>
                      <a:pt x="1377030" y="1096829"/>
                      <a:pt x="1376979" y="1096880"/>
                      <a:pt x="1376928" y="1096931"/>
                    </a:cubicBezTo>
                    <a:cubicBezTo>
                      <a:pt x="1376262" y="1097495"/>
                      <a:pt x="1375596" y="1098007"/>
                      <a:pt x="1374930" y="1098365"/>
                    </a:cubicBezTo>
                    <a:cubicBezTo>
                      <a:pt x="1373393" y="1099185"/>
                      <a:pt x="1371703" y="1099390"/>
                      <a:pt x="1369705" y="1097802"/>
                    </a:cubicBezTo>
                    <a:cubicBezTo>
                      <a:pt x="1369295" y="1097495"/>
                      <a:pt x="1368936" y="1097136"/>
                      <a:pt x="1368629" y="1096726"/>
                    </a:cubicBezTo>
                    <a:cubicBezTo>
                      <a:pt x="1368578" y="1096675"/>
                      <a:pt x="1368527" y="1096573"/>
                      <a:pt x="1368475" y="1096521"/>
                    </a:cubicBezTo>
                    <a:cubicBezTo>
                      <a:pt x="1368066" y="1096009"/>
                      <a:pt x="1367758" y="1095394"/>
                      <a:pt x="1367553" y="1094780"/>
                    </a:cubicBezTo>
                    <a:cubicBezTo>
                      <a:pt x="1367400" y="1094319"/>
                      <a:pt x="1367297" y="1093857"/>
                      <a:pt x="1367195" y="1093397"/>
                    </a:cubicBezTo>
                    <a:cubicBezTo>
                      <a:pt x="1367092" y="1092935"/>
                      <a:pt x="1367041" y="1092423"/>
                      <a:pt x="1367041" y="1091911"/>
                    </a:cubicBezTo>
                    <a:cubicBezTo>
                      <a:pt x="1367041" y="1091655"/>
                      <a:pt x="1367041" y="1091399"/>
                      <a:pt x="1367041" y="1091143"/>
                    </a:cubicBezTo>
                    <a:cubicBezTo>
                      <a:pt x="1366836" y="1090835"/>
                      <a:pt x="1366836" y="1090323"/>
                      <a:pt x="1366887" y="1089811"/>
                    </a:cubicBezTo>
                    <a:close/>
                    <a:moveTo>
                      <a:pt x="2266841" y="1038942"/>
                    </a:moveTo>
                    <a:cubicBezTo>
                      <a:pt x="2267610" y="1059894"/>
                      <a:pt x="2269556" y="1080795"/>
                      <a:pt x="2271964" y="1101644"/>
                    </a:cubicBezTo>
                    <a:cubicBezTo>
                      <a:pt x="2273603" y="1115834"/>
                      <a:pt x="2268583" y="1121623"/>
                      <a:pt x="2254240" y="1120444"/>
                    </a:cubicBezTo>
                    <a:cubicBezTo>
                      <a:pt x="2244814" y="1119676"/>
                      <a:pt x="2235285" y="1120291"/>
                      <a:pt x="2225809" y="1120291"/>
                    </a:cubicBezTo>
                    <a:cubicBezTo>
                      <a:pt x="2138057" y="1126335"/>
                      <a:pt x="2050254" y="1130024"/>
                      <a:pt x="1962349" y="1132841"/>
                    </a:cubicBezTo>
                    <a:cubicBezTo>
                      <a:pt x="1910302" y="1134532"/>
                      <a:pt x="1858256" y="1137861"/>
                      <a:pt x="1806209" y="1138476"/>
                    </a:cubicBezTo>
                    <a:cubicBezTo>
                      <a:pt x="1704063" y="1139654"/>
                      <a:pt x="1601865" y="1143599"/>
                      <a:pt x="1499667" y="1138937"/>
                    </a:cubicBezTo>
                    <a:cubicBezTo>
                      <a:pt x="1459966" y="1137144"/>
                      <a:pt x="1420112" y="1138988"/>
                      <a:pt x="1380974" y="1130331"/>
                    </a:cubicBezTo>
                    <a:cubicBezTo>
                      <a:pt x="1375084" y="1129051"/>
                      <a:pt x="1367502" y="1127923"/>
                      <a:pt x="1366017" y="1121059"/>
                    </a:cubicBezTo>
                    <a:cubicBezTo>
                      <a:pt x="1364736" y="1114912"/>
                      <a:pt x="1372010" y="1112504"/>
                      <a:pt x="1376262" y="1109891"/>
                    </a:cubicBezTo>
                    <a:cubicBezTo>
                      <a:pt x="1405103" y="1092372"/>
                      <a:pt x="1434250" y="1075416"/>
                      <a:pt x="1463245" y="1058152"/>
                    </a:cubicBezTo>
                    <a:cubicBezTo>
                      <a:pt x="1468368" y="1055130"/>
                      <a:pt x="1473798" y="1056616"/>
                      <a:pt x="1479125" y="1056513"/>
                    </a:cubicBezTo>
                    <a:cubicBezTo>
                      <a:pt x="1579018" y="1054106"/>
                      <a:pt x="1679115" y="1056513"/>
                      <a:pt x="1778751" y="1049956"/>
                    </a:cubicBezTo>
                    <a:cubicBezTo>
                      <a:pt x="1894422" y="1047446"/>
                      <a:pt x="2163773" y="1026033"/>
                      <a:pt x="2248092" y="1023216"/>
                    </a:cubicBezTo>
                    <a:cubicBezTo>
                      <a:pt x="2260335" y="1023420"/>
                      <a:pt x="2266329" y="1025674"/>
                      <a:pt x="2266841" y="1038942"/>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7EBC202F-C426-AE4E-920D-20DB53F553A3}"/>
                  </a:ext>
                </a:extLst>
              </p:cNvPr>
              <p:cNvSpPr/>
              <p:nvPr/>
            </p:nvSpPr>
            <p:spPr>
              <a:xfrm>
                <a:off x="5622509" y="2300676"/>
                <a:ext cx="414425" cy="139234"/>
              </a:xfrm>
              <a:custGeom>
                <a:avLst/>
                <a:gdLst>
                  <a:gd name="connsiteX0" fmla="*/ 8248 w 414425"/>
                  <a:gd name="connsiteY0" fmla="*/ 51073 h 139234"/>
                  <a:gd name="connsiteX1" fmla="*/ 27919 w 414425"/>
                  <a:gd name="connsiteY1" fmla="*/ 85395 h 139234"/>
                  <a:gd name="connsiteX2" fmla="*/ 48973 w 414425"/>
                  <a:gd name="connsiteY2" fmla="*/ 106501 h 139234"/>
                  <a:gd name="connsiteX3" fmla="*/ 80580 w 414425"/>
                  <a:gd name="connsiteY3" fmla="*/ 124635 h 139234"/>
                  <a:gd name="connsiteX4" fmla="*/ 133600 w 414425"/>
                  <a:gd name="connsiteY4" fmla="*/ 139235 h 139234"/>
                  <a:gd name="connsiteX5" fmla="*/ 133600 w 414425"/>
                  <a:gd name="connsiteY5" fmla="*/ 139235 h 139234"/>
                  <a:gd name="connsiteX6" fmla="*/ 134471 w 414425"/>
                  <a:gd name="connsiteY6" fmla="*/ 139184 h 139234"/>
                  <a:gd name="connsiteX7" fmla="*/ 146150 w 414425"/>
                  <a:gd name="connsiteY7" fmla="*/ 138466 h 139234"/>
                  <a:gd name="connsiteX8" fmla="*/ 150146 w 414425"/>
                  <a:gd name="connsiteY8" fmla="*/ 138210 h 139234"/>
                  <a:gd name="connsiteX9" fmla="*/ 159521 w 414425"/>
                  <a:gd name="connsiteY9" fmla="*/ 137647 h 139234"/>
                  <a:gd name="connsiteX10" fmla="*/ 164131 w 414425"/>
                  <a:gd name="connsiteY10" fmla="*/ 137391 h 139234"/>
                  <a:gd name="connsiteX11" fmla="*/ 173301 w 414425"/>
                  <a:gd name="connsiteY11" fmla="*/ 136878 h 139234"/>
                  <a:gd name="connsiteX12" fmla="*/ 177553 w 414425"/>
                  <a:gd name="connsiteY12" fmla="*/ 136673 h 139234"/>
                  <a:gd name="connsiteX13" fmla="*/ 190718 w 414425"/>
                  <a:gd name="connsiteY13" fmla="*/ 136008 h 139234"/>
                  <a:gd name="connsiteX14" fmla="*/ 190718 w 414425"/>
                  <a:gd name="connsiteY14" fmla="*/ 136008 h 139234"/>
                  <a:gd name="connsiteX15" fmla="*/ 197838 w 414425"/>
                  <a:gd name="connsiteY15" fmla="*/ 135342 h 139234"/>
                  <a:gd name="connsiteX16" fmla="*/ 204806 w 414425"/>
                  <a:gd name="connsiteY16" fmla="*/ 133907 h 139234"/>
                  <a:gd name="connsiteX17" fmla="*/ 214795 w 414425"/>
                  <a:gd name="connsiteY17" fmla="*/ 130321 h 139234"/>
                  <a:gd name="connsiteX18" fmla="*/ 218022 w 414425"/>
                  <a:gd name="connsiteY18" fmla="*/ 128682 h 139234"/>
                  <a:gd name="connsiteX19" fmla="*/ 254701 w 414425"/>
                  <a:gd name="connsiteY19" fmla="*/ 107833 h 139234"/>
                  <a:gd name="connsiteX20" fmla="*/ 290713 w 414425"/>
                  <a:gd name="connsiteY20" fmla="*/ 85908 h 139234"/>
                  <a:gd name="connsiteX21" fmla="*/ 385124 w 414425"/>
                  <a:gd name="connsiteY21" fmla="*/ 24794 h 139234"/>
                  <a:gd name="connsiteX22" fmla="*/ 408688 w 414425"/>
                  <a:gd name="connsiteY22" fmla="*/ 9477 h 139234"/>
                  <a:gd name="connsiteX23" fmla="*/ 408893 w 414425"/>
                  <a:gd name="connsiteY23" fmla="*/ 9323 h 139234"/>
                  <a:gd name="connsiteX24" fmla="*/ 409252 w 414425"/>
                  <a:gd name="connsiteY24" fmla="*/ 8965 h 139234"/>
                  <a:gd name="connsiteX25" fmla="*/ 409508 w 414425"/>
                  <a:gd name="connsiteY25" fmla="*/ 8606 h 139234"/>
                  <a:gd name="connsiteX26" fmla="*/ 410072 w 414425"/>
                  <a:gd name="connsiteY26" fmla="*/ 7684 h 139234"/>
                  <a:gd name="connsiteX27" fmla="*/ 414426 w 414425"/>
                  <a:gd name="connsiteY27" fmla="*/ 0 h 139234"/>
                  <a:gd name="connsiteX28" fmla="*/ 414426 w 414425"/>
                  <a:gd name="connsiteY28" fmla="*/ 0 h 139234"/>
                  <a:gd name="connsiteX29" fmla="*/ 366938 w 414425"/>
                  <a:gd name="connsiteY29" fmla="*/ 2920 h 139234"/>
                  <a:gd name="connsiteX30" fmla="*/ 353210 w 414425"/>
                  <a:gd name="connsiteY30" fmla="*/ 3791 h 139234"/>
                  <a:gd name="connsiteX31" fmla="*/ 316992 w 414425"/>
                  <a:gd name="connsiteY31" fmla="*/ 6096 h 139234"/>
                  <a:gd name="connsiteX32" fmla="*/ 305210 w 414425"/>
                  <a:gd name="connsiteY32" fmla="*/ 6864 h 139234"/>
                  <a:gd name="connsiteX33" fmla="*/ 259003 w 414425"/>
                  <a:gd name="connsiteY33" fmla="*/ 9836 h 139234"/>
                  <a:gd name="connsiteX34" fmla="*/ 218585 w 414425"/>
                  <a:gd name="connsiteY34" fmla="*/ 12448 h 139234"/>
                  <a:gd name="connsiteX35" fmla="*/ 201783 w 414425"/>
                  <a:gd name="connsiteY35" fmla="*/ 13524 h 139234"/>
                  <a:gd name="connsiteX36" fmla="*/ 162390 w 414425"/>
                  <a:gd name="connsiteY36" fmla="*/ 16085 h 139234"/>
                  <a:gd name="connsiteX37" fmla="*/ 153169 w 414425"/>
                  <a:gd name="connsiteY37" fmla="*/ 16700 h 139234"/>
                  <a:gd name="connsiteX38" fmla="*/ 107218 w 414425"/>
                  <a:gd name="connsiteY38" fmla="*/ 19569 h 139234"/>
                  <a:gd name="connsiteX39" fmla="*/ 95846 w 414425"/>
                  <a:gd name="connsiteY39" fmla="*/ 20286 h 139234"/>
                  <a:gd name="connsiteX40" fmla="*/ 59833 w 414425"/>
                  <a:gd name="connsiteY40" fmla="*/ 22489 h 139234"/>
                  <a:gd name="connsiteX41" fmla="*/ 46617 w 414425"/>
                  <a:gd name="connsiteY41" fmla="*/ 23257 h 139234"/>
                  <a:gd name="connsiteX42" fmla="*/ 0 w 414425"/>
                  <a:gd name="connsiteY42" fmla="*/ 25921 h 139234"/>
                  <a:gd name="connsiteX43" fmla="*/ 0 w 414425"/>
                  <a:gd name="connsiteY43" fmla="*/ 25921 h 139234"/>
                  <a:gd name="connsiteX44" fmla="*/ 8248 w 414425"/>
                  <a:gd name="connsiteY44" fmla="*/ 51073 h 13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4425" h="139234">
                    <a:moveTo>
                      <a:pt x="8248" y="51073"/>
                    </a:moveTo>
                    <a:cubicBezTo>
                      <a:pt x="13883" y="63009"/>
                      <a:pt x="20389" y="74484"/>
                      <a:pt x="27919" y="85395"/>
                    </a:cubicBezTo>
                    <a:cubicBezTo>
                      <a:pt x="34425" y="92926"/>
                      <a:pt x="41443" y="99944"/>
                      <a:pt x="48973" y="106501"/>
                    </a:cubicBezTo>
                    <a:cubicBezTo>
                      <a:pt x="59013" y="113416"/>
                      <a:pt x="69567" y="119410"/>
                      <a:pt x="80580" y="124635"/>
                    </a:cubicBezTo>
                    <a:cubicBezTo>
                      <a:pt x="97793" y="131038"/>
                      <a:pt x="115568" y="135700"/>
                      <a:pt x="133600" y="139235"/>
                    </a:cubicBezTo>
                    <a:lnTo>
                      <a:pt x="133600" y="139235"/>
                    </a:lnTo>
                    <a:cubicBezTo>
                      <a:pt x="133907" y="139235"/>
                      <a:pt x="134164" y="139184"/>
                      <a:pt x="134471" y="139184"/>
                    </a:cubicBezTo>
                    <a:cubicBezTo>
                      <a:pt x="138364" y="138927"/>
                      <a:pt x="142257" y="138723"/>
                      <a:pt x="146150" y="138466"/>
                    </a:cubicBezTo>
                    <a:cubicBezTo>
                      <a:pt x="147482" y="138364"/>
                      <a:pt x="148814" y="138313"/>
                      <a:pt x="150146" y="138210"/>
                    </a:cubicBezTo>
                    <a:cubicBezTo>
                      <a:pt x="153271" y="138005"/>
                      <a:pt x="156396" y="137852"/>
                      <a:pt x="159521" y="137647"/>
                    </a:cubicBezTo>
                    <a:cubicBezTo>
                      <a:pt x="161058" y="137544"/>
                      <a:pt x="162595" y="137493"/>
                      <a:pt x="164131" y="137391"/>
                    </a:cubicBezTo>
                    <a:cubicBezTo>
                      <a:pt x="167205" y="137237"/>
                      <a:pt x="170227" y="137032"/>
                      <a:pt x="173301" y="136878"/>
                    </a:cubicBezTo>
                    <a:cubicBezTo>
                      <a:pt x="174735" y="136827"/>
                      <a:pt x="176118" y="136725"/>
                      <a:pt x="177553" y="136673"/>
                    </a:cubicBezTo>
                    <a:cubicBezTo>
                      <a:pt x="181958" y="136417"/>
                      <a:pt x="186312" y="136212"/>
                      <a:pt x="190718" y="136008"/>
                    </a:cubicBezTo>
                    <a:cubicBezTo>
                      <a:pt x="190718" y="136008"/>
                      <a:pt x="190718" y="136008"/>
                      <a:pt x="190718" y="136008"/>
                    </a:cubicBezTo>
                    <a:cubicBezTo>
                      <a:pt x="193126" y="135905"/>
                      <a:pt x="195482" y="135649"/>
                      <a:pt x="197838" y="135342"/>
                    </a:cubicBezTo>
                    <a:cubicBezTo>
                      <a:pt x="200195" y="134983"/>
                      <a:pt x="202500" y="134522"/>
                      <a:pt x="204806" y="133907"/>
                    </a:cubicBezTo>
                    <a:cubicBezTo>
                      <a:pt x="208237" y="132985"/>
                      <a:pt x="211567" y="131807"/>
                      <a:pt x="214795" y="130321"/>
                    </a:cubicBezTo>
                    <a:cubicBezTo>
                      <a:pt x="215870" y="129809"/>
                      <a:pt x="216946" y="129297"/>
                      <a:pt x="218022" y="128682"/>
                    </a:cubicBezTo>
                    <a:cubicBezTo>
                      <a:pt x="230368" y="121971"/>
                      <a:pt x="242611" y="115004"/>
                      <a:pt x="254701" y="107833"/>
                    </a:cubicBezTo>
                    <a:cubicBezTo>
                      <a:pt x="266790" y="100712"/>
                      <a:pt x="278828" y="93387"/>
                      <a:pt x="290713" y="85908"/>
                    </a:cubicBezTo>
                    <a:cubicBezTo>
                      <a:pt x="322525" y="66032"/>
                      <a:pt x="353773" y="45336"/>
                      <a:pt x="385124" y="24794"/>
                    </a:cubicBezTo>
                    <a:cubicBezTo>
                      <a:pt x="392962" y="19671"/>
                      <a:pt x="400800" y="14548"/>
                      <a:pt x="408688" y="9477"/>
                    </a:cubicBezTo>
                    <a:cubicBezTo>
                      <a:pt x="408740" y="9426"/>
                      <a:pt x="408791" y="9375"/>
                      <a:pt x="408893" y="9323"/>
                    </a:cubicBezTo>
                    <a:cubicBezTo>
                      <a:pt x="408996" y="9221"/>
                      <a:pt x="409099" y="9118"/>
                      <a:pt x="409252" y="8965"/>
                    </a:cubicBezTo>
                    <a:cubicBezTo>
                      <a:pt x="409354" y="8862"/>
                      <a:pt x="409406" y="8760"/>
                      <a:pt x="409508" y="8606"/>
                    </a:cubicBezTo>
                    <a:cubicBezTo>
                      <a:pt x="409662" y="8350"/>
                      <a:pt x="409866" y="8043"/>
                      <a:pt x="410072" y="7684"/>
                    </a:cubicBezTo>
                    <a:cubicBezTo>
                      <a:pt x="410840" y="6352"/>
                      <a:pt x="412018" y="4098"/>
                      <a:pt x="414426" y="0"/>
                    </a:cubicBezTo>
                    <a:lnTo>
                      <a:pt x="414426" y="0"/>
                    </a:lnTo>
                    <a:cubicBezTo>
                      <a:pt x="398597" y="973"/>
                      <a:pt x="382768" y="1947"/>
                      <a:pt x="366938" y="2920"/>
                    </a:cubicBezTo>
                    <a:cubicBezTo>
                      <a:pt x="362380" y="3227"/>
                      <a:pt x="357769" y="3484"/>
                      <a:pt x="353210" y="3791"/>
                    </a:cubicBezTo>
                    <a:cubicBezTo>
                      <a:pt x="341120" y="4559"/>
                      <a:pt x="329031" y="5328"/>
                      <a:pt x="316992" y="6096"/>
                    </a:cubicBezTo>
                    <a:cubicBezTo>
                      <a:pt x="313048" y="6352"/>
                      <a:pt x="309155" y="6608"/>
                      <a:pt x="305210" y="6864"/>
                    </a:cubicBezTo>
                    <a:cubicBezTo>
                      <a:pt x="289791" y="7838"/>
                      <a:pt x="274372" y="8862"/>
                      <a:pt x="259003" y="9836"/>
                    </a:cubicBezTo>
                    <a:cubicBezTo>
                      <a:pt x="245531" y="10706"/>
                      <a:pt x="232058" y="11577"/>
                      <a:pt x="218585" y="12448"/>
                    </a:cubicBezTo>
                    <a:cubicBezTo>
                      <a:pt x="213002" y="12807"/>
                      <a:pt x="207367" y="13165"/>
                      <a:pt x="201783" y="13524"/>
                    </a:cubicBezTo>
                    <a:cubicBezTo>
                      <a:pt x="188618" y="14395"/>
                      <a:pt x="175503" y="15214"/>
                      <a:pt x="162390" y="16085"/>
                    </a:cubicBezTo>
                    <a:cubicBezTo>
                      <a:pt x="159316" y="16290"/>
                      <a:pt x="156242" y="16495"/>
                      <a:pt x="153169" y="16700"/>
                    </a:cubicBezTo>
                    <a:cubicBezTo>
                      <a:pt x="137852" y="17673"/>
                      <a:pt x="122535" y="18647"/>
                      <a:pt x="107218" y="19569"/>
                    </a:cubicBezTo>
                    <a:cubicBezTo>
                      <a:pt x="103427" y="19825"/>
                      <a:pt x="99637" y="20030"/>
                      <a:pt x="95846" y="20286"/>
                    </a:cubicBezTo>
                    <a:cubicBezTo>
                      <a:pt x="83858" y="21003"/>
                      <a:pt x="71820" y="21771"/>
                      <a:pt x="59833" y="22489"/>
                    </a:cubicBezTo>
                    <a:cubicBezTo>
                      <a:pt x="55428" y="22745"/>
                      <a:pt x="51022" y="23001"/>
                      <a:pt x="46617" y="23257"/>
                    </a:cubicBezTo>
                    <a:cubicBezTo>
                      <a:pt x="31095" y="24179"/>
                      <a:pt x="15522" y="25050"/>
                      <a:pt x="0" y="25921"/>
                    </a:cubicBezTo>
                    <a:lnTo>
                      <a:pt x="0" y="25921"/>
                    </a:lnTo>
                    <a:cubicBezTo>
                      <a:pt x="2408" y="34424"/>
                      <a:pt x="5174" y="42826"/>
                      <a:pt x="8248" y="51073"/>
                    </a:cubicBezTo>
                    <a:close/>
                  </a:path>
                </a:pathLst>
              </a:custGeom>
              <a:solidFill>
                <a:srgbClr val="FFFFFF"/>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B465C393-20FA-5840-BD0A-293DC91D9A27}"/>
                  </a:ext>
                </a:extLst>
              </p:cNvPr>
              <p:cNvSpPr/>
              <p:nvPr/>
            </p:nvSpPr>
            <p:spPr>
              <a:xfrm>
                <a:off x="6641771" y="2318800"/>
                <a:ext cx="448184" cy="98929"/>
              </a:xfrm>
              <a:custGeom>
                <a:avLst/>
                <a:gdLst>
                  <a:gd name="connsiteX0" fmla="*/ 363148 w 448184"/>
                  <a:gd name="connsiteY0" fmla="*/ 42887 h 98929"/>
                  <a:gd name="connsiteX1" fmla="*/ 448184 w 448184"/>
                  <a:gd name="connsiteY1" fmla="*/ 1752 h 98929"/>
                  <a:gd name="connsiteX2" fmla="*/ 448184 w 448184"/>
                  <a:gd name="connsiteY2" fmla="*/ 1752 h 98929"/>
                  <a:gd name="connsiteX3" fmla="*/ 447979 w 448184"/>
                  <a:gd name="connsiteY3" fmla="*/ 1752 h 98929"/>
                  <a:gd name="connsiteX4" fmla="*/ 232006 w 448184"/>
                  <a:gd name="connsiteY4" fmla="*/ 574 h 98929"/>
                  <a:gd name="connsiteX5" fmla="*/ 221761 w 448184"/>
                  <a:gd name="connsiteY5" fmla="*/ 471 h 98929"/>
                  <a:gd name="connsiteX6" fmla="*/ 177296 w 448184"/>
                  <a:gd name="connsiteY6" fmla="*/ 10 h 98929"/>
                  <a:gd name="connsiteX7" fmla="*/ 177142 w 448184"/>
                  <a:gd name="connsiteY7" fmla="*/ 10 h 98929"/>
                  <a:gd name="connsiteX8" fmla="*/ 156703 w 448184"/>
                  <a:gd name="connsiteY8" fmla="*/ 2059 h 98929"/>
                  <a:gd name="connsiteX9" fmla="*/ 151222 w 448184"/>
                  <a:gd name="connsiteY9" fmla="*/ 3545 h 98929"/>
                  <a:gd name="connsiteX10" fmla="*/ 132985 w 448184"/>
                  <a:gd name="connsiteY10" fmla="*/ 12100 h 98929"/>
                  <a:gd name="connsiteX11" fmla="*/ 117873 w 448184"/>
                  <a:gd name="connsiteY11" fmla="*/ 21884 h 98929"/>
                  <a:gd name="connsiteX12" fmla="*/ 114441 w 448184"/>
                  <a:gd name="connsiteY12" fmla="*/ 24087 h 98929"/>
                  <a:gd name="connsiteX13" fmla="*/ 100763 w 448184"/>
                  <a:gd name="connsiteY13" fmla="*/ 32847 h 98929"/>
                  <a:gd name="connsiteX14" fmla="*/ 69361 w 448184"/>
                  <a:gd name="connsiteY14" fmla="*/ 52928 h 98929"/>
                  <a:gd name="connsiteX15" fmla="*/ 33246 w 448184"/>
                  <a:gd name="connsiteY15" fmla="*/ 76390 h 98929"/>
                  <a:gd name="connsiteX16" fmla="*/ 32632 w 448184"/>
                  <a:gd name="connsiteY16" fmla="*/ 76799 h 98929"/>
                  <a:gd name="connsiteX17" fmla="*/ 16392 w 448184"/>
                  <a:gd name="connsiteY17" fmla="*/ 87660 h 98929"/>
                  <a:gd name="connsiteX18" fmla="*/ 16290 w 448184"/>
                  <a:gd name="connsiteY18" fmla="*/ 87711 h 98929"/>
                  <a:gd name="connsiteX19" fmla="*/ 1536 w 448184"/>
                  <a:gd name="connsiteY19" fmla="*/ 97854 h 98929"/>
                  <a:gd name="connsiteX20" fmla="*/ 0 w 448184"/>
                  <a:gd name="connsiteY20" fmla="*/ 98929 h 98929"/>
                  <a:gd name="connsiteX21" fmla="*/ 51 w 448184"/>
                  <a:gd name="connsiteY21" fmla="*/ 98929 h 98929"/>
                  <a:gd name="connsiteX22" fmla="*/ 198350 w 448184"/>
                  <a:gd name="connsiteY22" fmla="*/ 89299 h 98929"/>
                  <a:gd name="connsiteX23" fmla="*/ 363148 w 448184"/>
                  <a:gd name="connsiteY23" fmla="*/ 42887 h 9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184" h="98929">
                    <a:moveTo>
                      <a:pt x="363148" y="42887"/>
                    </a:moveTo>
                    <a:cubicBezTo>
                      <a:pt x="392039" y="30285"/>
                      <a:pt x="420316" y="16403"/>
                      <a:pt x="448184" y="1752"/>
                    </a:cubicBezTo>
                    <a:lnTo>
                      <a:pt x="448184" y="1752"/>
                    </a:lnTo>
                    <a:cubicBezTo>
                      <a:pt x="448133" y="1752"/>
                      <a:pt x="448030" y="1752"/>
                      <a:pt x="447979" y="1752"/>
                    </a:cubicBezTo>
                    <a:cubicBezTo>
                      <a:pt x="376005" y="1291"/>
                      <a:pt x="303980" y="1188"/>
                      <a:pt x="232006" y="574"/>
                    </a:cubicBezTo>
                    <a:cubicBezTo>
                      <a:pt x="228574" y="523"/>
                      <a:pt x="225142" y="523"/>
                      <a:pt x="221761" y="471"/>
                    </a:cubicBezTo>
                    <a:cubicBezTo>
                      <a:pt x="206905" y="318"/>
                      <a:pt x="192101" y="164"/>
                      <a:pt x="177296" y="10"/>
                    </a:cubicBezTo>
                    <a:cubicBezTo>
                      <a:pt x="177245" y="10"/>
                      <a:pt x="177194" y="10"/>
                      <a:pt x="177142" y="10"/>
                    </a:cubicBezTo>
                    <a:cubicBezTo>
                      <a:pt x="170022" y="-92"/>
                      <a:pt x="163209" y="574"/>
                      <a:pt x="156703" y="2059"/>
                    </a:cubicBezTo>
                    <a:cubicBezTo>
                      <a:pt x="154859" y="2469"/>
                      <a:pt x="153015" y="2981"/>
                      <a:pt x="151222" y="3545"/>
                    </a:cubicBezTo>
                    <a:cubicBezTo>
                      <a:pt x="144869" y="5492"/>
                      <a:pt x="138825" y="8309"/>
                      <a:pt x="132985" y="12100"/>
                    </a:cubicBezTo>
                    <a:cubicBezTo>
                      <a:pt x="127965" y="15378"/>
                      <a:pt x="122893" y="18606"/>
                      <a:pt x="117873" y="21884"/>
                    </a:cubicBezTo>
                    <a:cubicBezTo>
                      <a:pt x="116746" y="22601"/>
                      <a:pt x="115568" y="23370"/>
                      <a:pt x="114441" y="24087"/>
                    </a:cubicBezTo>
                    <a:cubicBezTo>
                      <a:pt x="109881" y="27007"/>
                      <a:pt x="105322" y="29927"/>
                      <a:pt x="100763" y="32847"/>
                    </a:cubicBezTo>
                    <a:cubicBezTo>
                      <a:pt x="90313" y="39506"/>
                      <a:pt x="79811" y="46217"/>
                      <a:pt x="69361" y="52928"/>
                    </a:cubicBezTo>
                    <a:cubicBezTo>
                      <a:pt x="57271" y="60663"/>
                      <a:pt x="45233" y="68501"/>
                      <a:pt x="33246" y="76390"/>
                    </a:cubicBezTo>
                    <a:cubicBezTo>
                      <a:pt x="33041" y="76543"/>
                      <a:pt x="32836" y="76646"/>
                      <a:pt x="32632" y="76799"/>
                    </a:cubicBezTo>
                    <a:cubicBezTo>
                      <a:pt x="27201" y="80385"/>
                      <a:pt x="21771" y="84022"/>
                      <a:pt x="16392" y="87660"/>
                    </a:cubicBezTo>
                    <a:cubicBezTo>
                      <a:pt x="16341" y="87660"/>
                      <a:pt x="16341" y="87711"/>
                      <a:pt x="16290" y="87711"/>
                    </a:cubicBezTo>
                    <a:cubicBezTo>
                      <a:pt x="11372" y="91040"/>
                      <a:pt x="6455" y="94421"/>
                      <a:pt x="1536" y="97854"/>
                    </a:cubicBezTo>
                    <a:cubicBezTo>
                      <a:pt x="1024" y="98212"/>
                      <a:pt x="512" y="98571"/>
                      <a:pt x="0" y="98929"/>
                    </a:cubicBezTo>
                    <a:cubicBezTo>
                      <a:pt x="0" y="98929"/>
                      <a:pt x="0" y="98929"/>
                      <a:pt x="51" y="98929"/>
                    </a:cubicBezTo>
                    <a:cubicBezTo>
                      <a:pt x="66287" y="98673"/>
                      <a:pt x="132575" y="97188"/>
                      <a:pt x="198350" y="89299"/>
                    </a:cubicBezTo>
                    <a:cubicBezTo>
                      <a:pt x="255058" y="80539"/>
                      <a:pt x="310025" y="64402"/>
                      <a:pt x="363148" y="42887"/>
                    </a:cubicBezTo>
                    <a:close/>
                  </a:path>
                </a:pathLst>
              </a:custGeom>
              <a:solidFill>
                <a:srgbClr val="FFFFFF"/>
              </a:solidFill>
              <a:ln w="5123" cap="flat">
                <a:noFill/>
                <a:prstDash val="solid"/>
                <a:miter/>
              </a:ln>
            </p:spPr>
            <p:txBody>
              <a:bodyPr rtlCol="0" anchor="ctr"/>
              <a:lstStyle/>
              <a:p>
                <a:endParaRPr lang="en-US"/>
              </a:p>
            </p:txBody>
          </p:sp>
          <p:sp>
            <p:nvSpPr>
              <p:cNvPr id="83" name="Graphic 472">
                <a:extLst>
                  <a:ext uri="{FF2B5EF4-FFF2-40B4-BE49-F238E27FC236}">
                    <a16:creationId xmlns:a16="http://schemas.microsoft.com/office/drawing/2014/main" id="{867E72A8-E345-EB40-9287-B0529EB6CB1F}"/>
                  </a:ext>
                </a:extLst>
              </p:cNvPr>
              <p:cNvSpPr/>
              <p:nvPr/>
            </p:nvSpPr>
            <p:spPr>
              <a:xfrm>
                <a:off x="5754880" y="2315583"/>
                <a:ext cx="287741" cy="1074772"/>
              </a:xfrm>
              <a:custGeom>
                <a:avLst/>
                <a:gdLst>
                  <a:gd name="connsiteX0" fmla="*/ 307 w 287741"/>
                  <a:gd name="connsiteY0" fmla="*/ 1069156 h 1074772"/>
                  <a:gd name="connsiteX1" fmla="*/ 666 w 287741"/>
                  <a:gd name="connsiteY1" fmla="*/ 1070540 h 1074772"/>
                  <a:gd name="connsiteX2" fmla="*/ 1588 w 287741"/>
                  <a:gd name="connsiteY2" fmla="*/ 1072281 h 1074772"/>
                  <a:gd name="connsiteX3" fmla="*/ 1742 w 287741"/>
                  <a:gd name="connsiteY3" fmla="*/ 1072486 h 1074772"/>
                  <a:gd name="connsiteX4" fmla="*/ 2817 w 287741"/>
                  <a:gd name="connsiteY4" fmla="*/ 1073562 h 1074772"/>
                  <a:gd name="connsiteX5" fmla="*/ 8042 w 287741"/>
                  <a:gd name="connsiteY5" fmla="*/ 1074126 h 1074772"/>
                  <a:gd name="connsiteX6" fmla="*/ 10040 w 287741"/>
                  <a:gd name="connsiteY6" fmla="*/ 1072691 h 1074772"/>
                  <a:gd name="connsiteX7" fmla="*/ 10194 w 287741"/>
                  <a:gd name="connsiteY7" fmla="*/ 1072538 h 1074772"/>
                  <a:gd name="connsiteX8" fmla="*/ 10911 w 287741"/>
                  <a:gd name="connsiteY8" fmla="*/ 1071923 h 1074772"/>
                  <a:gd name="connsiteX9" fmla="*/ 13062 w 287741"/>
                  <a:gd name="connsiteY9" fmla="*/ 1070232 h 1074772"/>
                  <a:gd name="connsiteX10" fmla="*/ 19261 w 287741"/>
                  <a:gd name="connsiteY10" fmla="*/ 1066288 h 1074772"/>
                  <a:gd name="connsiteX11" fmla="*/ 20388 w 287741"/>
                  <a:gd name="connsiteY11" fmla="*/ 1065571 h 1074772"/>
                  <a:gd name="connsiteX12" fmla="*/ 21566 w 287741"/>
                  <a:gd name="connsiteY12" fmla="*/ 1064802 h 1074772"/>
                  <a:gd name="connsiteX13" fmla="*/ 24076 w 287741"/>
                  <a:gd name="connsiteY13" fmla="*/ 1063163 h 1074772"/>
                  <a:gd name="connsiteX14" fmla="*/ 26792 w 287741"/>
                  <a:gd name="connsiteY14" fmla="*/ 1061421 h 1074772"/>
                  <a:gd name="connsiteX15" fmla="*/ 29660 w 287741"/>
                  <a:gd name="connsiteY15" fmla="*/ 1059577 h 1074772"/>
                  <a:gd name="connsiteX16" fmla="*/ 32683 w 287741"/>
                  <a:gd name="connsiteY16" fmla="*/ 1057630 h 1074772"/>
                  <a:gd name="connsiteX17" fmla="*/ 36832 w 287741"/>
                  <a:gd name="connsiteY17" fmla="*/ 1055018 h 1074772"/>
                  <a:gd name="connsiteX18" fmla="*/ 38523 w 287741"/>
                  <a:gd name="connsiteY18" fmla="*/ 1053942 h 1074772"/>
                  <a:gd name="connsiteX19" fmla="*/ 92311 w 287741"/>
                  <a:gd name="connsiteY19" fmla="*/ 1019723 h 1074772"/>
                  <a:gd name="connsiteX20" fmla="*/ 92311 w 287741"/>
                  <a:gd name="connsiteY20" fmla="*/ 1019723 h 1074772"/>
                  <a:gd name="connsiteX21" fmla="*/ 93796 w 287741"/>
                  <a:gd name="connsiteY21" fmla="*/ 1011782 h 1074772"/>
                  <a:gd name="connsiteX22" fmla="*/ 96255 w 287741"/>
                  <a:gd name="connsiteY22" fmla="*/ 998617 h 1074772"/>
                  <a:gd name="connsiteX23" fmla="*/ 98970 w 287741"/>
                  <a:gd name="connsiteY23" fmla="*/ 984069 h 1074772"/>
                  <a:gd name="connsiteX24" fmla="*/ 99278 w 287741"/>
                  <a:gd name="connsiteY24" fmla="*/ 982327 h 1074772"/>
                  <a:gd name="connsiteX25" fmla="*/ 100712 w 287741"/>
                  <a:gd name="connsiteY25" fmla="*/ 974592 h 1074772"/>
                  <a:gd name="connsiteX26" fmla="*/ 101071 w 287741"/>
                  <a:gd name="connsiteY26" fmla="*/ 972799 h 1074772"/>
                  <a:gd name="connsiteX27" fmla="*/ 107576 w 287741"/>
                  <a:gd name="connsiteY27" fmla="*/ 937811 h 1074772"/>
                  <a:gd name="connsiteX28" fmla="*/ 108549 w 287741"/>
                  <a:gd name="connsiteY28" fmla="*/ 932432 h 1074772"/>
                  <a:gd name="connsiteX29" fmla="*/ 108960 w 287741"/>
                  <a:gd name="connsiteY29" fmla="*/ 930332 h 1074772"/>
                  <a:gd name="connsiteX30" fmla="*/ 115209 w 287741"/>
                  <a:gd name="connsiteY30" fmla="*/ 896471 h 1074772"/>
                  <a:gd name="connsiteX31" fmla="*/ 116541 w 287741"/>
                  <a:gd name="connsiteY31" fmla="*/ 889196 h 1074772"/>
                  <a:gd name="connsiteX32" fmla="*/ 118897 w 287741"/>
                  <a:gd name="connsiteY32" fmla="*/ 876390 h 1074772"/>
                  <a:gd name="connsiteX33" fmla="*/ 121305 w 287741"/>
                  <a:gd name="connsiteY33" fmla="*/ 863276 h 1074772"/>
                  <a:gd name="connsiteX34" fmla="*/ 123611 w 287741"/>
                  <a:gd name="connsiteY34" fmla="*/ 850930 h 1074772"/>
                  <a:gd name="connsiteX35" fmla="*/ 125044 w 287741"/>
                  <a:gd name="connsiteY35" fmla="*/ 843092 h 1074772"/>
                  <a:gd name="connsiteX36" fmla="*/ 126325 w 287741"/>
                  <a:gd name="connsiteY36" fmla="*/ 836228 h 1074772"/>
                  <a:gd name="connsiteX37" fmla="*/ 128682 w 287741"/>
                  <a:gd name="connsiteY37" fmla="*/ 823421 h 1074772"/>
                  <a:gd name="connsiteX38" fmla="*/ 129092 w 287741"/>
                  <a:gd name="connsiteY38" fmla="*/ 821218 h 1074772"/>
                  <a:gd name="connsiteX39" fmla="*/ 132831 w 287741"/>
                  <a:gd name="connsiteY39" fmla="*/ 800984 h 1074772"/>
                  <a:gd name="connsiteX40" fmla="*/ 140977 w 287741"/>
                  <a:gd name="connsiteY40" fmla="*/ 757031 h 1074772"/>
                  <a:gd name="connsiteX41" fmla="*/ 143742 w 287741"/>
                  <a:gd name="connsiteY41" fmla="*/ 742073 h 1074772"/>
                  <a:gd name="connsiteX42" fmla="*/ 145126 w 287741"/>
                  <a:gd name="connsiteY42" fmla="*/ 734542 h 1074772"/>
                  <a:gd name="connsiteX43" fmla="*/ 147943 w 287741"/>
                  <a:gd name="connsiteY43" fmla="*/ 719379 h 1074772"/>
                  <a:gd name="connsiteX44" fmla="*/ 149377 w 287741"/>
                  <a:gd name="connsiteY44" fmla="*/ 711747 h 1074772"/>
                  <a:gd name="connsiteX45" fmla="*/ 152195 w 287741"/>
                  <a:gd name="connsiteY45" fmla="*/ 696430 h 1074772"/>
                  <a:gd name="connsiteX46" fmla="*/ 156498 w 287741"/>
                  <a:gd name="connsiteY46" fmla="*/ 673275 h 1074772"/>
                  <a:gd name="connsiteX47" fmla="*/ 159367 w 287741"/>
                  <a:gd name="connsiteY47" fmla="*/ 657805 h 1074772"/>
                  <a:gd name="connsiteX48" fmla="*/ 166590 w 287741"/>
                  <a:gd name="connsiteY48" fmla="*/ 618975 h 1074772"/>
                  <a:gd name="connsiteX49" fmla="*/ 172379 w 287741"/>
                  <a:gd name="connsiteY49" fmla="*/ 587931 h 1074772"/>
                  <a:gd name="connsiteX50" fmla="*/ 178116 w 287741"/>
                  <a:gd name="connsiteY50" fmla="*/ 557093 h 1074772"/>
                  <a:gd name="connsiteX51" fmla="*/ 180984 w 287741"/>
                  <a:gd name="connsiteY51" fmla="*/ 541776 h 1074772"/>
                  <a:gd name="connsiteX52" fmla="*/ 182419 w 287741"/>
                  <a:gd name="connsiteY52" fmla="*/ 534143 h 1074772"/>
                  <a:gd name="connsiteX53" fmla="*/ 185236 w 287741"/>
                  <a:gd name="connsiteY53" fmla="*/ 518980 h 1074772"/>
                  <a:gd name="connsiteX54" fmla="*/ 192203 w 287741"/>
                  <a:gd name="connsiteY54" fmla="*/ 481686 h 1074772"/>
                  <a:gd name="connsiteX55" fmla="*/ 197633 w 287741"/>
                  <a:gd name="connsiteY55" fmla="*/ 452590 h 1074772"/>
                  <a:gd name="connsiteX56" fmla="*/ 198965 w 287741"/>
                  <a:gd name="connsiteY56" fmla="*/ 445469 h 1074772"/>
                  <a:gd name="connsiteX57" fmla="*/ 203934 w 287741"/>
                  <a:gd name="connsiteY57" fmla="*/ 419190 h 1074772"/>
                  <a:gd name="connsiteX58" fmla="*/ 205574 w 287741"/>
                  <a:gd name="connsiteY58" fmla="*/ 410635 h 1074772"/>
                  <a:gd name="connsiteX59" fmla="*/ 211874 w 287741"/>
                  <a:gd name="connsiteY59" fmla="*/ 377440 h 1074772"/>
                  <a:gd name="connsiteX60" fmla="*/ 215511 w 287741"/>
                  <a:gd name="connsiteY60" fmla="*/ 358435 h 1074772"/>
                  <a:gd name="connsiteX61" fmla="*/ 217867 w 287741"/>
                  <a:gd name="connsiteY61" fmla="*/ 346191 h 1074772"/>
                  <a:gd name="connsiteX62" fmla="*/ 224527 w 287741"/>
                  <a:gd name="connsiteY62" fmla="*/ 311562 h 1074772"/>
                  <a:gd name="connsiteX63" fmla="*/ 225910 w 287741"/>
                  <a:gd name="connsiteY63" fmla="*/ 304441 h 1074772"/>
                  <a:gd name="connsiteX64" fmla="*/ 230060 w 287741"/>
                  <a:gd name="connsiteY64" fmla="*/ 283029 h 1074772"/>
                  <a:gd name="connsiteX65" fmla="*/ 232006 w 287741"/>
                  <a:gd name="connsiteY65" fmla="*/ 272988 h 1074772"/>
                  <a:gd name="connsiteX66" fmla="*/ 233595 w 287741"/>
                  <a:gd name="connsiteY66" fmla="*/ 264894 h 1074772"/>
                  <a:gd name="connsiteX67" fmla="*/ 235439 w 287741"/>
                  <a:gd name="connsiteY67" fmla="*/ 255520 h 1074772"/>
                  <a:gd name="connsiteX68" fmla="*/ 235797 w 287741"/>
                  <a:gd name="connsiteY68" fmla="*/ 253727 h 1074772"/>
                  <a:gd name="connsiteX69" fmla="*/ 242150 w 287741"/>
                  <a:gd name="connsiteY69" fmla="*/ 222478 h 1074772"/>
                  <a:gd name="connsiteX70" fmla="*/ 287741 w 287741"/>
                  <a:gd name="connsiteY70" fmla="*/ 0 h 1074772"/>
                  <a:gd name="connsiteX71" fmla="*/ 287741 w 287741"/>
                  <a:gd name="connsiteY71" fmla="*/ 0 h 1074772"/>
                  <a:gd name="connsiteX72" fmla="*/ 286102 w 287741"/>
                  <a:gd name="connsiteY72" fmla="*/ 1076 h 1074772"/>
                  <a:gd name="connsiteX73" fmla="*/ 276523 w 287741"/>
                  <a:gd name="connsiteY73" fmla="*/ 7428 h 1074772"/>
                  <a:gd name="connsiteX74" fmla="*/ 268275 w 287741"/>
                  <a:gd name="connsiteY74" fmla="*/ 12909 h 1074772"/>
                  <a:gd name="connsiteX75" fmla="*/ 265304 w 287741"/>
                  <a:gd name="connsiteY75" fmla="*/ 14907 h 1074772"/>
                  <a:gd name="connsiteX76" fmla="*/ 256032 w 287741"/>
                  <a:gd name="connsiteY76" fmla="*/ 21054 h 1074772"/>
                  <a:gd name="connsiteX77" fmla="*/ 254392 w 287741"/>
                  <a:gd name="connsiteY77" fmla="*/ 22130 h 1074772"/>
                  <a:gd name="connsiteX78" fmla="*/ 244557 w 287741"/>
                  <a:gd name="connsiteY78" fmla="*/ 28636 h 1074772"/>
                  <a:gd name="connsiteX79" fmla="*/ 244557 w 287741"/>
                  <a:gd name="connsiteY79" fmla="*/ 28636 h 1074772"/>
                  <a:gd name="connsiteX80" fmla="*/ 244455 w 287741"/>
                  <a:gd name="connsiteY80" fmla="*/ 55530 h 1074772"/>
                  <a:gd name="connsiteX81" fmla="*/ 201629 w 287741"/>
                  <a:gd name="connsiteY81" fmla="*/ 354746 h 1074772"/>
                  <a:gd name="connsiteX82" fmla="*/ 168331 w 287741"/>
                  <a:gd name="connsiteY82" fmla="*/ 494749 h 1074772"/>
                  <a:gd name="connsiteX83" fmla="*/ 136827 w 287741"/>
                  <a:gd name="connsiteY83" fmla="*/ 630347 h 1074772"/>
                  <a:gd name="connsiteX84" fmla="*/ 109574 w 287741"/>
                  <a:gd name="connsiteY84" fmla="*/ 781927 h 1074772"/>
                  <a:gd name="connsiteX85" fmla="*/ 87393 w 287741"/>
                  <a:gd name="connsiteY85" fmla="*/ 873316 h 1074772"/>
                  <a:gd name="connsiteX86" fmla="*/ 1024 w 287741"/>
                  <a:gd name="connsiteY86" fmla="*/ 1050612 h 1074772"/>
                  <a:gd name="connsiteX87" fmla="*/ 615 w 287741"/>
                  <a:gd name="connsiteY87" fmla="*/ 1057016 h 1074772"/>
                  <a:gd name="connsiteX88" fmla="*/ 256 w 287741"/>
                  <a:gd name="connsiteY88" fmla="*/ 1062497 h 1074772"/>
                  <a:gd name="connsiteX89" fmla="*/ 51 w 287741"/>
                  <a:gd name="connsiteY89" fmla="*/ 1065622 h 1074772"/>
                  <a:gd name="connsiteX90" fmla="*/ 0 w 287741"/>
                  <a:gd name="connsiteY90" fmla="*/ 1067159 h 1074772"/>
                  <a:gd name="connsiteX91" fmla="*/ 0 w 287741"/>
                  <a:gd name="connsiteY91" fmla="*/ 1067927 h 1074772"/>
                  <a:gd name="connsiteX92" fmla="*/ 307 w 287741"/>
                  <a:gd name="connsiteY92" fmla="*/ 1069156 h 10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7741" h="1074772">
                    <a:moveTo>
                      <a:pt x="307" y="1069156"/>
                    </a:moveTo>
                    <a:cubicBezTo>
                      <a:pt x="410" y="1069618"/>
                      <a:pt x="512" y="1070079"/>
                      <a:pt x="666" y="1070540"/>
                    </a:cubicBezTo>
                    <a:cubicBezTo>
                      <a:pt x="870" y="1071154"/>
                      <a:pt x="1178" y="1071718"/>
                      <a:pt x="1588" y="1072281"/>
                    </a:cubicBezTo>
                    <a:cubicBezTo>
                      <a:pt x="1639" y="1072333"/>
                      <a:pt x="1690" y="1072435"/>
                      <a:pt x="1742" y="1072486"/>
                    </a:cubicBezTo>
                    <a:cubicBezTo>
                      <a:pt x="2049" y="1072845"/>
                      <a:pt x="2408" y="1073204"/>
                      <a:pt x="2817" y="1073562"/>
                    </a:cubicBezTo>
                    <a:cubicBezTo>
                      <a:pt x="4866" y="1075150"/>
                      <a:pt x="6506" y="1074996"/>
                      <a:pt x="8042" y="1074126"/>
                    </a:cubicBezTo>
                    <a:cubicBezTo>
                      <a:pt x="8760" y="1073767"/>
                      <a:pt x="9426" y="1073204"/>
                      <a:pt x="10040" y="1072691"/>
                    </a:cubicBezTo>
                    <a:cubicBezTo>
                      <a:pt x="10092" y="1072640"/>
                      <a:pt x="10143" y="1072589"/>
                      <a:pt x="10194" y="1072538"/>
                    </a:cubicBezTo>
                    <a:cubicBezTo>
                      <a:pt x="10450" y="1072333"/>
                      <a:pt x="10655" y="1072128"/>
                      <a:pt x="10911" y="1071923"/>
                    </a:cubicBezTo>
                    <a:cubicBezTo>
                      <a:pt x="11629" y="1071308"/>
                      <a:pt x="12345" y="1070693"/>
                      <a:pt x="13062" y="1070232"/>
                    </a:cubicBezTo>
                    <a:cubicBezTo>
                      <a:pt x="14548" y="1069259"/>
                      <a:pt x="16649" y="1067927"/>
                      <a:pt x="19261" y="1066288"/>
                    </a:cubicBezTo>
                    <a:cubicBezTo>
                      <a:pt x="19620" y="1066032"/>
                      <a:pt x="20029" y="1065827"/>
                      <a:pt x="20388" y="1065571"/>
                    </a:cubicBezTo>
                    <a:cubicBezTo>
                      <a:pt x="20798" y="1065314"/>
                      <a:pt x="21157" y="1065058"/>
                      <a:pt x="21566" y="1064802"/>
                    </a:cubicBezTo>
                    <a:cubicBezTo>
                      <a:pt x="22386" y="1064290"/>
                      <a:pt x="23205" y="1063726"/>
                      <a:pt x="24076" y="1063163"/>
                    </a:cubicBezTo>
                    <a:cubicBezTo>
                      <a:pt x="24947" y="1062600"/>
                      <a:pt x="25869" y="1062036"/>
                      <a:pt x="26792" y="1061421"/>
                    </a:cubicBezTo>
                    <a:cubicBezTo>
                      <a:pt x="27713" y="1060806"/>
                      <a:pt x="28687" y="1060192"/>
                      <a:pt x="29660" y="1059577"/>
                    </a:cubicBezTo>
                    <a:cubicBezTo>
                      <a:pt x="30634" y="1058962"/>
                      <a:pt x="31658" y="1058296"/>
                      <a:pt x="32683" y="1057630"/>
                    </a:cubicBezTo>
                    <a:cubicBezTo>
                      <a:pt x="34015" y="1056760"/>
                      <a:pt x="35397" y="1055889"/>
                      <a:pt x="36832" y="1055018"/>
                    </a:cubicBezTo>
                    <a:cubicBezTo>
                      <a:pt x="37395" y="1054660"/>
                      <a:pt x="37959" y="1054301"/>
                      <a:pt x="38523" y="1053942"/>
                    </a:cubicBezTo>
                    <a:cubicBezTo>
                      <a:pt x="62190" y="1038882"/>
                      <a:pt x="92311" y="1019723"/>
                      <a:pt x="92311" y="1019723"/>
                    </a:cubicBezTo>
                    <a:lnTo>
                      <a:pt x="92311" y="1019723"/>
                    </a:lnTo>
                    <a:cubicBezTo>
                      <a:pt x="92772" y="1017161"/>
                      <a:pt x="93284" y="1014549"/>
                      <a:pt x="93796" y="1011782"/>
                    </a:cubicBezTo>
                    <a:cubicBezTo>
                      <a:pt x="94565" y="1007633"/>
                      <a:pt x="95384" y="1003227"/>
                      <a:pt x="96255" y="998617"/>
                    </a:cubicBezTo>
                    <a:cubicBezTo>
                      <a:pt x="97126" y="994007"/>
                      <a:pt x="98048" y="989140"/>
                      <a:pt x="98970" y="984069"/>
                    </a:cubicBezTo>
                    <a:cubicBezTo>
                      <a:pt x="99073" y="983505"/>
                      <a:pt x="99175" y="982942"/>
                      <a:pt x="99278" y="982327"/>
                    </a:cubicBezTo>
                    <a:cubicBezTo>
                      <a:pt x="99739" y="979817"/>
                      <a:pt x="100251" y="977255"/>
                      <a:pt x="100712" y="974592"/>
                    </a:cubicBezTo>
                    <a:cubicBezTo>
                      <a:pt x="100814" y="973977"/>
                      <a:pt x="100917" y="973413"/>
                      <a:pt x="101071" y="972799"/>
                    </a:cubicBezTo>
                    <a:cubicBezTo>
                      <a:pt x="103068" y="961939"/>
                      <a:pt x="105271" y="950259"/>
                      <a:pt x="107576" y="937811"/>
                    </a:cubicBezTo>
                    <a:cubicBezTo>
                      <a:pt x="107884" y="936018"/>
                      <a:pt x="108242" y="934225"/>
                      <a:pt x="108549" y="932432"/>
                    </a:cubicBezTo>
                    <a:cubicBezTo>
                      <a:pt x="108703" y="931715"/>
                      <a:pt x="108806" y="931049"/>
                      <a:pt x="108960" y="930332"/>
                    </a:cubicBezTo>
                    <a:cubicBezTo>
                      <a:pt x="110957" y="919523"/>
                      <a:pt x="113057" y="908253"/>
                      <a:pt x="115209" y="896471"/>
                    </a:cubicBezTo>
                    <a:cubicBezTo>
                      <a:pt x="115670" y="894063"/>
                      <a:pt x="116080" y="891655"/>
                      <a:pt x="116541" y="889196"/>
                    </a:cubicBezTo>
                    <a:cubicBezTo>
                      <a:pt x="117310" y="884996"/>
                      <a:pt x="118129" y="880693"/>
                      <a:pt x="118897" y="876390"/>
                    </a:cubicBezTo>
                    <a:cubicBezTo>
                      <a:pt x="119717" y="872087"/>
                      <a:pt x="120486" y="867681"/>
                      <a:pt x="121305" y="863276"/>
                    </a:cubicBezTo>
                    <a:cubicBezTo>
                      <a:pt x="122073" y="859177"/>
                      <a:pt x="122842" y="855079"/>
                      <a:pt x="123611" y="850930"/>
                    </a:cubicBezTo>
                    <a:cubicBezTo>
                      <a:pt x="124071" y="848317"/>
                      <a:pt x="124584" y="845705"/>
                      <a:pt x="125044" y="843092"/>
                    </a:cubicBezTo>
                    <a:cubicBezTo>
                      <a:pt x="125455" y="840838"/>
                      <a:pt x="125915" y="838533"/>
                      <a:pt x="126325" y="836228"/>
                    </a:cubicBezTo>
                    <a:cubicBezTo>
                      <a:pt x="127094" y="831976"/>
                      <a:pt x="127913" y="827724"/>
                      <a:pt x="128682" y="823421"/>
                    </a:cubicBezTo>
                    <a:cubicBezTo>
                      <a:pt x="128836" y="822704"/>
                      <a:pt x="128938" y="821935"/>
                      <a:pt x="129092" y="821218"/>
                    </a:cubicBezTo>
                    <a:cubicBezTo>
                      <a:pt x="130321" y="814559"/>
                      <a:pt x="131550" y="807797"/>
                      <a:pt x="132831" y="800984"/>
                    </a:cubicBezTo>
                    <a:cubicBezTo>
                      <a:pt x="135495" y="786589"/>
                      <a:pt x="138210" y="771938"/>
                      <a:pt x="140977" y="757031"/>
                    </a:cubicBezTo>
                    <a:cubicBezTo>
                      <a:pt x="141898" y="752062"/>
                      <a:pt x="142821" y="747042"/>
                      <a:pt x="143742" y="742073"/>
                    </a:cubicBezTo>
                    <a:cubicBezTo>
                      <a:pt x="144204" y="739563"/>
                      <a:pt x="144665" y="737053"/>
                      <a:pt x="145126" y="734542"/>
                    </a:cubicBezTo>
                    <a:cubicBezTo>
                      <a:pt x="146048" y="729522"/>
                      <a:pt x="146970" y="724451"/>
                      <a:pt x="147943" y="719379"/>
                    </a:cubicBezTo>
                    <a:cubicBezTo>
                      <a:pt x="148404" y="716818"/>
                      <a:pt x="148865" y="714308"/>
                      <a:pt x="149377" y="711747"/>
                    </a:cubicBezTo>
                    <a:cubicBezTo>
                      <a:pt x="150300" y="706675"/>
                      <a:pt x="151273" y="701552"/>
                      <a:pt x="152195" y="696430"/>
                    </a:cubicBezTo>
                    <a:cubicBezTo>
                      <a:pt x="153629" y="688746"/>
                      <a:pt x="155064" y="681011"/>
                      <a:pt x="156498" y="673275"/>
                    </a:cubicBezTo>
                    <a:cubicBezTo>
                      <a:pt x="157471" y="668101"/>
                      <a:pt x="158393" y="662927"/>
                      <a:pt x="159367" y="657805"/>
                    </a:cubicBezTo>
                    <a:cubicBezTo>
                      <a:pt x="161774" y="644895"/>
                      <a:pt x="164182" y="631935"/>
                      <a:pt x="166590" y="618975"/>
                    </a:cubicBezTo>
                    <a:cubicBezTo>
                      <a:pt x="168537" y="608627"/>
                      <a:pt x="170432" y="598228"/>
                      <a:pt x="172379" y="587931"/>
                    </a:cubicBezTo>
                    <a:cubicBezTo>
                      <a:pt x="174325" y="577583"/>
                      <a:pt x="176221" y="567287"/>
                      <a:pt x="178116" y="557093"/>
                    </a:cubicBezTo>
                    <a:cubicBezTo>
                      <a:pt x="179089" y="551970"/>
                      <a:pt x="180011" y="546847"/>
                      <a:pt x="180984" y="541776"/>
                    </a:cubicBezTo>
                    <a:cubicBezTo>
                      <a:pt x="181445" y="539214"/>
                      <a:pt x="181958" y="536704"/>
                      <a:pt x="182419" y="534143"/>
                    </a:cubicBezTo>
                    <a:cubicBezTo>
                      <a:pt x="183341" y="529071"/>
                      <a:pt x="184314" y="524000"/>
                      <a:pt x="185236" y="518980"/>
                    </a:cubicBezTo>
                    <a:cubicBezTo>
                      <a:pt x="187593" y="506378"/>
                      <a:pt x="189898" y="493930"/>
                      <a:pt x="192203" y="481686"/>
                    </a:cubicBezTo>
                    <a:cubicBezTo>
                      <a:pt x="194047" y="471851"/>
                      <a:pt x="195840" y="462169"/>
                      <a:pt x="197633" y="452590"/>
                    </a:cubicBezTo>
                    <a:cubicBezTo>
                      <a:pt x="198094" y="450182"/>
                      <a:pt x="198504" y="447826"/>
                      <a:pt x="198965" y="445469"/>
                    </a:cubicBezTo>
                    <a:cubicBezTo>
                      <a:pt x="200655" y="436556"/>
                      <a:pt x="202295" y="427796"/>
                      <a:pt x="203934" y="419190"/>
                    </a:cubicBezTo>
                    <a:cubicBezTo>
                      <a:pt x="204497" y="416321"/>
                      <a:pt x="205010" y="413452"/>
                      <a:pt x="205574" y="410635"/>
                    </a:cubicBezTo>
                    <a:cubicBezTo>
                      <a:pt x="207725" y="399262"/>
                      <a:pt x="209825" y="388197"/>
                      <a:pt x="211874" y="377440"/>
                    </a:cubicBezTo>
                    <a:cubicBezTo>
                      <a:pt x="213104" y="370985"/>
                      <a:pt x="214282" y="364633"/>
                      <a:pt x="215511" y="358435"/>
                    </a:cubicBezTo>
                    <a:cubicBezTo>
                      <a:pt x="216280" y="354285"/>
                      <a:pt x="217100" y="350187"/>
                      <a:pt x="217867" y="346191"/>
                    </a:cubicBezTo>
                    <a:cubicBezTo>
                      <a:pt x="220173" y="334102"/>
                      <a:pt x="222375" y="322524"/>
                      <a:pt x="224527" y="311562"/>
                    </a:cubicBezTo>
                    <a:cubicBezTo>
                      <a:pt x="224988" y="309154"/>
                      <a:pt x="225450" y="306798"/>
                      <a:pt x="225910" y="304441"/>
                    </a:cubicBezTo>
                    <a:cubicBezTo>
                      <a:pt x="227345" y="296962"/>
                      <a:pt x="228728" y="289842"/>
                      <a:pt x="230060" y="283029"/>
                    </a:cubicBezTo>
                    <a:cubicBezTo>
                      <a:pt x="230725" y="279596"/>
                      <a:pt x="231391" y="276267"/>
                      <a:pt x="232006" y="272988"/>
                    </a:cubicBezTo>
                    <a:cubicBezTo>
                      <a:pt x="232570" y="270222"/>
                      <a:pt x="233082" y="267507"/>
                      <a:pt x="233595" y="264894"/>
                    </a:cubicBezTo>
                    <a:cubicBezTo>
                      <a:pt x="234209" y="261667"/>
                      <a:pt x="234875" y="258542"/>
                      <a:pt x="235439" y="255520"/>
                    </a:cubicBezTo>
                    <a:cubicBezTo>
                      <a:pt x="235541" y="254905"/>
                      <a:pt x="235695" y="254341"/>
                      <a:pt x="235797" y="253727"/>
                    </a:cubicBezTo>
                    <a:cubicBezTo>
                      <a:pt x="238256" y="241484"/>
                      <a:pt x="240356" y="230982"/>
                      <a:pt x="242150" y="222478"/>
                    </a:cubicBezTo>
                    <a:cubicBezTo>
                      <a:pt x="257313" y="150453"/>
                      <a:pt x="267558" y="77455"/>
                      <a:pt x="287741" y="0"/>
                    </a:cubicBezTo>
                    <a:lnTo>
                      <a:pt x="287741" y="0"/>
                    </a:lnTo>
                    <a:cubicBezTo>
                      <a:pt x="287178" y="359"/>
                      <a:pt x="286665" y="717"/>
                      <a:pt x="286102" y="1076"/>
                    </a:cubicBezTo>
                    <a:cubicBezTo>
                      <a:pt x="282926" y="3227"/>
                      <a:pt x="279699" y="5328"/>
                      <a:pt x="276523" y="7428"/>
                    </a:cubicBezTo>
                    <a:cubicBezTo>
                      <a:pt x="273756" y="9272"/>
                      <a:pt x="271041" y="11065"/>
                      <a:pt x="268275" y="12909"/>
                    </a:cubicBezTo>
                    <a:cubicBezTo>
                      <a:pt x="267302" y="13575"/>
                      <a:pt x="266277" y="14241"/>
                      <a:pt x="265304" y="14907"/>
                    </a:cubicBezTo>
                    <a:cubicBezTo>
                      <a:pt x="262230" y="16956"/>
                      <a:pt x="259105" y="19005"/>
                      <a:pt x="256032" y="21054"/>
                    </a:cubicBezTo>
                    <a:cubicBezTo>
                      <a:pt x="255468" y="21413"/>
                      <a:pt x="254956" y="21771"/>
                      <a:pt x="254392" y="22130"/>
                    </a:cubicBezTo>
                    <a:cubicBezTo>
                      <a:pt x="251114" y="24282"/>
                      <a:pt x="247836" y="26484"/>
                      <a:pt x="244557" y="28636"/>
                    </a:cubicBezTo>
                    <a:lnTo>
                      <a:pt x="244557" y="28636"/>
                    </a:lnTo>
                    <a:cubicBezTo>
                      <a:pt x="244660" y="37601"/>
                      <a:pt x="244660" y="46565"/>
                      <a:pt x="244455" y="55530"/>
                    </a:cubicBezTo>
                    <a:cubicBezTo>
                      <a:pt x="242252" y="156242"/>
                      <a:pt x="223606" y="256698"/>
                      <a:pt x="201629" y="354746"/>
                    </a:cubicBezTo>
                    <a:cubicBezTo>
                      <a:pt x="191127" y="401568"/>
                      <a:pt x="179652" y="448133"/>
                      <a:pt x="168331" y="494749"/>
                    </a:cubicBezTo>
                    <a:cubicBezTo>
                      <a:pt x="157420" y="539829"/>
                      <a:pt x="147738" y="585267"/>
                      <a:pt x="136827" y="630347"/>
                    </a:cubicBezTo>
                    <a:cubicBezTo>
                      <a:pt x="124686" y="680293"/>
                      <a:pt x="116951" y="731110"/>
                      <a:pt x="109574" y="781927"/>
                    </a:cubicBezTo>
                    <a:cubicBezTo>
                      <a:pt x="103222" y="825521"/>
                      <a:pt x="98304" y="830593"/>
                      <a:pt x="87393" y="873316"/>
                    </a:cubicBezTo>
                    <a:cubicBezTo>
                      <a:pt x="70847" y="938067"/>
                      <a:pt x="41596" y="998156"/>
                      <a:pt x="1024" y="1050612"/>
                    </a:cubicBezTo>
                    <a:cubicBezTo>
                      <a:pt x="870" y="1052764"/>
                      <a:pt x="769" y="1054864"/>
                      <a:pt x="615" y="1057016"/>
                    </a:cubicBezTo>
                    <a:cubicBezTo>
                      <a:pt x="512" y="1058860"/>
                      <a:pt x="410" y="1060653"/>
                      <a:pt x="256" y="1062497"/>
                    </a:cubicBezTo>
                    <a:cubicBezTo>
                      <a:pt x="204" y="1063522"/>
                      <a:pt x="103" y="1064597"/>
                      <a:pt x="51" y="1065622"/>
                    </a:cubicBezTo>
                    <a:cubicBezTo>
                      <a:pt x="0" y="1066134"/>
                      <a:pt x="0" y="1066646"/>
                      <a:pt x="0" y="1067159"/>
                    </a:cubicBezTo>
                    <a:cubicBezTo>
                      <a:pt x="0" y="1067415"/>
                      <a:pt x="0" y="1067671"/>
                      <a:pt x="0" y="1067927"/>
                    </a:cubicBezTo>
                    <a:cubicBezTo>
                      <a:pt x="153" y="1068183"/>
                      <a:pt x="204" y="1068644"/>
                      <a:pt x="307" y="1069156"/>
                    </a:cubicBezTo>
                    <a:close/>
                  </a:path>
                </a:pathLst>
              </a:custGeom>
              <a:solidFill>
                <a:srgbClr val="FFFFFF"/>
              </a:solidFill>
              <a:ln w="5123" cap="flat">
                <a:noFill/>
                <a:prstDash val="solid"/>
                <a:miter/>
              </a:ln>
            </p:spPr>
            <p:txBody>
              <a:bodyPr rtlCol="0" anchor="ctr"/>
              <a:lstStyle/>
              <a:p>
                <a:endParaRPr lang="en-US"/>
              </a:p>
            </p:txBody>
          </p:sp>
        </p:grpSp>
        <p:grpSp>
          <p:nvGrpSpPr>
            <p:cNvPr id="8" name="Graphic 472">
              <a:extLst>
                <a:ext uri="{FF2B5EF4-FFF2-40B4-BE49-F238E27FC236}">
                  <a16:creationId xmlns:a16="http://schemas.microsoft.com/office/drawing/2014/main" id="{D97A28E1-EA3D-AC42-B412-B26EE9D6CD8E}"/>
                </a:ext>
              </a:extLst>
            </p:cNvPr>
            <p:cNvGrpSpPr/>
            <p:nvPr/>
          </p:nvGrpSpPr>
          <p:grpSpPr>
            <a:xfrm>
              <a:off x="5981948" y="1507321"/>
              <a:ext cx="678662" cy="562994"/>
              <a:chOff x="5981948" y="1507321"/>
              <a:chExt cx="678662" cy="562994"/>
            </a:xfrm>
          </p:grpSpPr>
          <p:sp>
            <p:nvSpPr>
              <p:cNvPr id="51" name="Graphic 472">
                <a:extLst>
                  <a:ext uri="{FF2B5EF4-FFF2-40B4-BE49-F238E27FC236}">
                    <a16:creationId xmlns:a16="http://schemas.microsoft.com/office/drawing/2014/main" id="{A98292D7-BFFF-8142-B65D-2A30ED73CBD8}"/>
                  </a:ext>
                </a:extLst>
              </p:cNvPr>
              <p:cNvSpPr/>
              <p:nvPr/>
            </p:nvSpPr>
            <p:spPr>
              <a:xfrm>
                <a:off x="6168673" y="1517231"/>
                <a:ext cx="172513" cy="164950"/>
              </a:xfrm>
              <a:custGeom>
                <a:avLst/>
                <a:gdLst>
                  <a:gd name="connsiteX0" fmla="*/ 172498 w 172513"/>
                  <a:gd name="connsiteY0" fmla="*/ 78614 h 164950"/>
                  <a:gd name="connsiteX1" fmla="*/ 82749 w 172513"/>
                  <a:gd name="connsiteY1" fmla="*/ 32 h 164950"/>
                  <a:gd name="connsiteX2" fmla="*/ 222 w 172513"/>
                  <a:gd name="connsiteY2" fmla="*/ 77487 h 164950"/>
                  <a:gd name="connsiteX3" fmla="*/ 88640 w 172513"/>
                  <a:gd name="connsiteY3" fmla="*/ 164932 h 164950"/>
                  <a:gd name="connsiteX4" fmla="*/ 172498 w 172513"/>
                  <a:gd name="connsiteY4" fmla="*/ 78614 h 16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13" h="164950">
                    <a:moveTo>
                      <a:pt x="172498" y="78614"/>
                    </a:moveTo>
                    <a:cubicBezTo>
                      <a:pt x="173010" y="35737"/>
                      <a:pt x="146629" y="-1248"/>
                      <a:pt x="82749" y="32"/>
                    </a:cubicBezTo>
                    <a:cubicBezTo>
                      <a:pt x="36184" y="954"/>
                      <a:pt x="3910" y="28053"/>
                      <a:pt x="222" y="77487"/>
                    </a:cubicBezTo>
                    <a:cubicBezTo>
                      <a:pt x="-3363" y="125589"/>
                      <a:pt x="36901" y="165956"/>
                      <a:pt x="88640" y="164932"/>
                    </a:cubicBezTo>
                    <a:cubicBezTo>
                      <a:pt x="127111" y="164112"/>
                      <a:pt x="173472" y="137372"/>
                      <a:pt x="172498" y="78614"/>
                    </a:cubicBezTo>
                    <a:close/>
                  </a:path>
                </a:pathLst>
              </a:custGeom>
              <a:solidFill>
                <a:srgbClr val="FFFFFF"/>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BD802080-E3D3-C845-9111-D4198205924E}"/>
                  </a:ext>
                </a:extLst>
              </p:cNvPr>
              <p:cNvSpPr/>
              <p:nvPr/>
            </p:nvSpPr>
            <p:spPr>
              <a:xfrm>
                <a:off x="6025403" y="1532317"/>
                <a:ext cx="626052" cy="528095"/>
              </a:xfrm>
              <a:custGeom>
                <a:avLst/>
                <a:gdLst>
                  <a:gd name="connsiteX0" fmla="*/ 211368 w 626052"/>
                  <a:gd name="connsiteY0" fmla="*/ 157375 h 528095"/>
                  <a:gd name="connsiteX1" fmla="*/ 185089 w 626052"/>
                  <a:gd name="connsiteY1" fmla="*/ 165264 h 528095"/>
                  <a:gd name="connsiteX2" fmla="*/ 66447 w 626052"/>
                  <a:gd name="connsiteY2" fmla="*/ 240978 h 528095"/>
                  <a:gd name="connsiteX3" fmla="*/ 8919 w 626052"/>
                  <a:gd name="connsiteY3" fmla="*/ 303833 h 528095"/>
                  <a:gd name="connsiteX4" fmla="*/ 5282 w 626052"/>
                  <a:gd name="connsiteY4" fmla="*/ 332776 h 528095"/>
                  <a:gd name="connsiteX5" fmla="*/ 42985 w 626052"/>
                  <a:gd name="connsiteY5" fmla="*/ 339282 h 528095"/>
                  <a:gd name="connsiteX6" fmla="*/ 85862 w 626052"/>
                  <a:gd name="connsiteY6" fmla="*/ 298813 h 528095"/>
                  <a:gd name="connsiteX7" fmla="*/ 181093 w 626052"/>
                  <a:gd name="connsiteY7" fmla="*/ 237187 h 528095"/>
                  <a:gd name="connsiteX8" fmla="*/ 222331 w 626052"/>
                  <a:gd name="connsiteY8" fmla="*/ 248662 h 528095"/>
                  <a:gd name="connsiteX9" fmla="*/ 264235 w 626052"/>
                  <a:gd name="connsiteY9" fmla="*/ 346915 h 528095"/>
                  <a:gd name="connsiteX10" fmla="*/ 271406 w 626052"/>
                  <a:gd name="connsiteY10" fmla="*/ 440865 h 528095"/>
                  <a:gd name="connsiteX11" fmla="*/ 259316 w 626052"/>
                  <a:gd name="connsiteY11" fmla="*/ 451315 h 528095"/>
                  <a:gd name="connsiteX12" fmla="*/ 193183 w 626052"/>
                  <a:gd name="connsiteY12" fmla="*/ 436460 h 528095"/>
                  <a:gd name="connsiteX13" fmla="*/ 143800 w 626052"/>
                  <a:gd name="connsiteY13" fmla="*/ 454235 h 528095"/>
                  <a:gd name="connsiteX14" fmla="*/ 142724 w 626052"/>
                  <a:gd name="connsiteY14" fmla="*/ 484818 h 528095"/>
                  <a:gd name="connsiteX15" fmla="*/ 188879 w 626052"/>
                  <a:gd name="connsiteY15" fmla="*/ 507614 h 528095"/>
                  <a:gd name="connsiteX16" fmla="*/ 322326 w 626052"/>
                  <a:gd name="connsiteY16" fmla="*/ 527951 h 528095"/>
                  <a:gd name="connsiteX17" fmla="*/ 353779 w 626052"/>
                  <a:gd name="connsiteY17" fmla="*/ 509253 h 528095"/>
                  <a:gd name="connsiteX18" fmla="*/ 366586 w 626052"/>
                  <a:gd name="connsiteY18" fmla="*/ 418223 h 528095"/>
                  <a:gd name="connsiteX19" fmla="*/ 391277 w 626052"/>
                  <a:gd name="connsiteY19" fmla="*/ 401676 h 528095"/>
                  <a:gd name="connsiteX20" fmla="*/ 479080 w 626052"/>
                  <a:gd name="connsiteY20" fmla="*/ 431593 h 528095"/>
                  <a:gd name="connsiteX21" fmla="*/ 555100 w 626052"/>
                  <a:gd name="connsiteY21" fmla="*/ 486457 h 528095"/>
                  <a:gd name="connsiteX22" fmla="*/ 603203 w 626052"/>
                  <a:gd name="connsiteY22" fmla="*/ 508331 h 528095"/>
                  <a:gd name="connsiteX23" fmla="*/ 624513 w 626052"/>
                  <a:gd name="connsiteY23" fmla="*/ 470423 h 528095"/>
                  <a:gd name="connsiteX24" fmla="*/ 562733 w 626052"/>
                  <a:gd name="connsiteY24" fmla="*/ 386974 h 528095"/>
                  <a:gd name="connsiteX25" fmla="*/ 493936 w 626052"/>
                  <a:gd name="connsiteY25" fmla="*/ 342868 h 528095"/>
                  <a:gd name="connsiteX26" fmla="*/ 427699 w 626052"/>
                  <a:gd name="connsiteY26" fmla="*/ 271407 h 528095"/>
                  <a:gd name="connsiteX27" fmla="*/ 387998 w 626052"/>
                  <a:gd name="connsiteY27" fmla="*/ 196103 h 528095"/>
                  <a:gd name="connsiteX28" fmla="*/ 398551 w 626052"/>
                  <a:gd name="connsiteY28" fmla="*/ 164291 h 528095"/>
                  <a:gd name="connsiteX29" fmla="*/ 428314 w 626052"/>
                  <a:gd name="connsiteY29" fmla="*/ 150408 h 528095"/>
                  <a:gd name="connsiteX30" fmla="*/ 472830 w 626052"/>
                  <a:gd name="connsiteY30" fmla="*/ 108402 h 528095"/>
                  <a:gd name="connsiteX31" fmla="*/ 499725 w 626052"/>
                  <a:gd name="connsiteY31" fmla="*/ 36634 h 528095"/>
                  <a:gd name="connsiteX32" fmla="*/ 487840 w 626052"/>
                  <a:gd name="connsiteY32" fmla="*/ 2568 h 528095"/>
                  <a:gd name="connsiteX33" fmla="*/ 452749 w 626052"/>
                  <a:gd name="connsiteY33" fmla="*/ 14094 h 528095"/>
                  <a:gd name="connsiteX34" fmla="*/ 423499 w 626052"/>
                  <a:gd name="connsiteY34" fmla="*/ 65577 h 528095"/>
                  <a:gd name="connsiteX35" fmla="*/ 393583 w 626052"/>
                  <a:gd name="connsiteY35" fmla="*/ 91805 h 528095"/>
                  <a:gd name="connsiteX36" fmla="*/ 307572 w 626052"/>
                  <a:gd name="connsiteY36" fmla="*/ 127305 h 528095"/>
                  <a:gd name="connsiteX37" fmla="*/ 300913 w 626052"/>
                  <a:gd name="connsiteY37" fmla="*/ 128945 h 528095"/>
                  <a:gd name="connsiteX38" fmla="*/ 211368 w 626052"/>
                  <a:gd name="connsiteY38" fmla="*/ 157375 h 5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6052" h="528095">
                    <a:moveTo>
                      <a:pt x="211368" y="157375"/>
                    </a:moveTo>
                    <a:cubicBezTo>
                      <a:pt x="202557" y="160859"/>
                      <a:pt x="189136" y="163984"/>
                      <a:pt x="185089" y="165264"/>
                    </a:cubicBezTo>
                    <a:cubicBezTo>
                      <a:pt x="138626" y="179557"/>
                      <a:pt x="98208" y="203070"/>
                      <a:pt x="66447" y="240978"/>
                    </a:cubicBezTo>
                    <a:cubicBezTo>
                      <a:pt x="48262" y="262698"/>
                      <a:pt x="24544" y="279500"/>
                      <a:pt x="8919" y="303833"/>
                    </a:cubicBezTo>
                    <a:cubicBezTo>
                      <a:pt x="2875" y="313259"/>
                      <a:pt x="-5680" y="321558"/>
                      <a:pt x="5282" y="332776"/>
                    </a:cubicBezTo>
                    <a:cubicBezTo>
                      <a:pt x="16296" y="343995"/>
                      <a:pt x="28795" y="347786"/>
                      <a:pt x="42985" y="339282"/>
                    </a:cubicBezTo>
                    <a:cubicBezTo>
                      <a:pt x="60198" y="328985"/>
                      <a:pt x="74182" y="314591"/>
                      <a:pt x="85862" y="298813"/>
                    </a:cubicBezTo>
                    <a:cubicBezTo>
                      <a:pt x="110144" y="266079"/>
                      <a:pt x="145285" y="251428"/>
                      <a:pt x="181093" y="237187"/>
                    </a:cubicBezTo>
                    <a:cubicBezTo>
                      <a:pt x="197793" y="230527"/>
                      <a:pt x="211214" y="233550"/>
                      <a:pt x="222331" y="248662"/>
                    </a:cubicBezTo>
                    <a:cubicBezTo>
                      <a:pt x="244051" y="278220"/>
                      <a:pt x="260648" y="309878"/>
                      <a:pt x="264235" y="346915"/>
                    </a:cubicBezTo>
                    <a:cubicBezTo>
                      <a:pt x="267257" y="378163"/>
                      <a:pt x="268845" y="409565"/>
                      <a:pt x="271406" y="440865"/>
                    </a:cubicBezTo>
                    <a:cubicBezTo>
                      <a:pt x="272226" y="450701"/>
                      <a:pt x="270843" y="453211"/>
                      <a:pt x="259316" y="451315"/>
                    </a:cubicBezTo>
                    <a:cubicBezTo>
                      <a:pt x="236879" y="447576"/>
                      <a:pt x="215620" y="438970"/>
                      <a:pt x="193183" y="436460"/>
                    </a:cubicBezTo>
                    <a:cubicBezTo>
                      <a:pt x="174588" y="434410"/>
                      <a:pt x="155736" y="435845"/>
                      <a:pt x="143800" y="454235"/>
                    </a:cubicBezTo>
                    <a:cubicBezTo>
                      <a:pt x="138421" y="462534"/>
                      <a:pt x="136167" y="476929"/>
                      <a:pt x="142724" y="484818"/>
                    </a:cubicBezTo>
                    <a:cubicBezTo>
                      <a:pt x="154506" y="499008"/>
                      <a:pt x="170028" y="503413"/>
                      <a:pt x="188879" y="507614"/>
                    </a:cubicBezTo>
                    <a:cubicBezTo>
                      <a:pt x="235035" y="517961"/>
                      <a:pt x="275299" y="524467"/>
                      <a:pt x="322326" y="527951"/>
                    </a:cubicBezTo>
                    <a:cubicBezTo>
                      <a:pt x="338001" y="529129"/>
                      <a:pt x="347427" y="523135"/>
                      <a:pt x="353779" y="509253"/>
                    </a:cubicBezTo>
                    <a:cubicBezTo>
                      <a:pt x="364844" y="485125"/>
                      <a:pt x="360797" y="443631"/>
                      <a:pt x="366586" y="418223"/>
                    </a:cubicBezTo>
                    <a:cubicBezTo>
                      <a:pt x="369916" y="403623"/>
                      <a:pt x="374372" y="398552"/>
                      <a:pt x="391277" y="401676"/>
                    </a:cubicBezTo>
                    <a:cubicBezTo>
                      <a:pt x="416532" y="406338"/>
                      <a:pt x="454184" y="425702"/>
                      <a:pt x="479080" y="431593"/>
                    </a:cubicBezTo>
                    <a:cubicBezTo>
                      <a:pt x="512429" y="439431"/>
                      <a:pt x="535122" y="460843"/>
                      <a:pt x="555100" y="486457"/>
                    </a:cubicBezTo>
                    <a:cubicBezTo>
                      <a:pt x="567395" y="502235"/>
                      <a:pt x="582456" y="511507"/>
                      <a:pt x="603203" y="508331"/>
                    </a:cubicBezTo>
                    <a:cubicBezTo>
                      <a:pt x="619698" y="505821"/>
                      <a:pt x="630148" y="486150"/>
                      <a:pt x="624513" y="470423"/>
                    </a:cubicBezTo>
                    <a:cubicBezTo>
                      <a:pt x="611809" y="435128"/>
                      <a:pt x="590191" y="412280"/>
                      <a:pt x="562733" y="386974"/>
                    </a:cubicBezTo>
                    <a:cubicBezTo>
                      <a:pt x="543011" y="368738"/>
                      <a:pt x="517654" y="356289"/>
                      <a:pt x="493936" y="342868"/>
                    </a:cubicBezTo>
                    <a:cubicBezTo>
                      <a:pt x="464020" y="325912"/>
                      <a:pt x="440608" y="303526"/>
                      <a:pt x="427699" y="271407"/>
                    </a:cubicBezTo>
                    <a:cubicBezTo>
                      <a:pt x="417044" y="244922"/>
                      <a:pt x="402906" y="219616"/>
                      <a:pt x="387998" y="196103"/>
                    </a:cubicBezTo>
                    <a:cubicBezTo>
                      <a:pt x="374372" y="174639"/>
                      <a:pt x="373758" y="169516"/>
                      <a:pt x="398551" y="164291"/>
                    </a:cubicBezTo>
                    <a:cubicBezTo>
                      <a:pt x="408746" y="162139"/>
                      <a:pt x="418530" y="155275"/>
                      <a:pt x="428314" y="150408"/>
                    </a:cubicBezTo>
                    <a:cubicBezTo>
                      <a:pt x="447063" y="141085"/>
                      <a:pt x="464173" y="129662"/>
                      <a:pt x="472830" y="108402"/>
                    </a:cubicBezTo>
                    <a:cubicBezTo>
                      <a:pt x="482461" y="84684"/>
                      <a:pt x="492706" y="61325"/>
                      <a:pt x="499725" y="36634"/>
                    </a:cubicBezTo>
                    <a:cubicBezTo>
                      <a:pt x="503925" y="21931"/>
                      <a:pt x="502593" y="9125"/>
                      <a:pt x="487840" y="2568"/>
                    </a:cubicBezTo>
                    <a:cubicBezTo>
                      <a:pt x="473906" y="-3631"/>
                      <a:pt x="460843" y="1850"/>
                      <a:pt x="452749" y="14094"/>
                    </a:cubicBezTo>
                    <a:cubicBezTo>
                      <a:pt x="441889" y="30538"/>
                      <a:pt x="431183" y="47494"/>
                      <a:pt x="423499" y="65577"/>
                    </a:cubicBezTo>
                    <a:cubicBezTo>
                      <a:pt x="417301" y="80176"/>
                      <a:pt x="407567" y="87604"/>
                      <a:pt x="393583" y="91805"/>
                    </a:cubicBezTo>
                    <a:cubicBezTo>
                      <a:pt x="375755" y="97133"/>
                      <a:pt x="325399" y="122080"/>
                      <a:pt x="307572" y="127305"/>
                    </a:cubicBezTo>
                    <a:cubicBezTo>
                      <a:pt x="305523" y="127920"/>
                      <a:pt x="303013" y="128945"/>
                      <a:pt x="300913" y="128945"/>
                    </a:cubicBezTo>
                    <a:cubicBezTo>
                      <a:pt x="278885" y="151126"/>
                      <a:pt x="245229" y="162037"/>
                      <a:pt x="211368" y="157375"/>
                    </a:cubicBezTo>
                    <a:close/>
                  </a:path>
                </a:pathLst>
              </a:custGeom>
              <a:solidFill>
                <a:srgbClr val="FFFFFF"/>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A63F902E-7CB5-C846-BC21-5361A14CDE85}"/>
                  </a:ext>
                </a:extLst>
              </p:cNvPr>
              <p:cNvSpPr/>
              <p:nvPr/>
            </p:nvSpPr>
            <p:spPr>
              <a:xfrm>
                <a:off x="6017085" y="1523726"/>
                <a:ext cx="643525" cy="546589"/>
              </a:xfrm>
              <a:custGeom>
                <a:avLst/>
                <a:gdLst>
                  <a:gd name="connsiteX0" fmla="*/ 56221 w 643525"/>
                  <a:gd name="connsiteY0" fmla="*/ 354943 h 546589"/>
                  <a:gd name="connsiteX1" fmla="*/ 91106 w 643525"/>
                  <a:gd name="connsiteY1" fmla="*/ 323695 h 546589"/>
                  <a:gd name="connsiteX2" fmla="*/ 192740 w 643525"/>
                  <a:gd name="connsiteY2" fmla="*/ 253565 h 546589"/>
                  <a:gd name="connsiteX3" fmla="*/ 221940 w 643525"/>
                  <a:gd name="connsiteY3" fmla="*/ 261198 h 546589"/>
                  <a:gd name="connsiteX4" fmla="*/ 256108 w 643525"/>
                  <a:gd name="connsiteY4" fmla="*/ 321492 h 546589"/>
                  <a:gd name="connsiteX5" fmla="*/ 268403 w 643525"/>
                  <a:gd name="connsiteY5" fmla="*/ 410985 h 546589"/>
                  <a:gd name="connsiteX6" fmla="*/ 230802 w 643525"/>
                  <a:gd name="connsiteY6" fmla="*/ 442848 h 546589"/>
                  <a:gd name="connsiteX7" fmla="*/ 212309 w 643525"/>
                  <a:gd name="connsiteY7" fmla="*/ 437777 h 546589"/>
                  <a:gd name="connsiteX8" fmla="*/ 164310 w 643525"/>
                  <a:gd name="connsiteY8" fmla="*/ 440748 h 546589"/>
                  <a:gd name="connsiteX9" fmla="*/ 147046 w 643525"/>
                  <a:gd name="connsiteY9" fmla="*/ 501862 h 546589"/>
                  <a:gd name="connsiteX10" fmla="*/ 209389 w 643525"/>
                  <a:gd name="connsiteY10" fmla="*/ 529319 h 546589"/>
                  <a:gd name="connsiteX11" fmla="*/ 315327 w 643525"/>
                  <a:gd name="connsiteY11" fmla="*/ 545353 h 546589"/>
                  <a:gd name="connsiteX12" fmla="*/ 375723 w 643525"/>
                  <a:gd name="connsiteY12" fmla="*/ 502169 h 546589"/>
                  <a:gd name="connsiteX13" fmla="*/ 382434 w 643525"/>
                  <a:gd name="connsiteY13" fmla="*/ 434089 h 546589"/>
                  <a:gd name="connsiteX14" fmla="*/ 402668 w 643525"/>
                  <a:gd name="connsiteY14" fmla="*/ 420411 h 546589"/>
                  <a:gd name="connsiteX15" fmla="*/ 486885 w 643525"/>
                  <a:gd name="connsiteY15" fmla="*/ 450071 h 546589"/>
                  <a:gd name="connsiteX16" fmla="*/ 555888 w 643525"/>
                  <a:gd name="connsiteY16" fmla="*/ 499915 h 546589"/>
                  <a:gd name="connsiteX17" fmla="*/ 587341 w 643525"/>
                  <a:gd name="connsiteY17" fmla="*/ 523992 h 546589"/>
                  <a:gd name="connsiteX18" fmla="*/ 628630 w 643525"/>
                  <a:gd name="connsiteY18" fmla="*/ 519023 h 546589"/>
                  <a:gd name="connsiteX19" fmla="*/ 642154 w 643525"/>
                  <a:gd name="connsiteY19" fmla="*/ 480500 h 546589"/>
                  <a:gd name="connsiteX20" fmla="*/ 545182 w 643525"/>
                  <a:gd name="connsiteY20" fmla="*/ 367852 h 546589"/>
                  <a:gd name="connsiteX21" fmla="*/ 447748 w 643525"/>
                  <a:gd name="connsiteY21" fmla="*/ 286401 h 546589"/>
                  <a:gd name="connsiteX22" fmla="*/ 401644 w 643525"/>
                  <a:gd name="connsiteY22" fmla="*/ 196140 h 546589"/>
                  <a:gd name="connsiteX23" fmla="*/ 430075 w 643525"/>
                  <a:gd name="connsiteY23" fmla="*/ 170116 h 546589"/>
                  <a:gd name="connsiteX24" fmla="*/ 494621 w 643525"/>
                  <a:gd name="connsiteY24" fmla="*/ 106646 h 546589"/>
                  <a:gd name="connsiteX25" fmla="*/ 516956 w 643525"/>
                  <a:gd name="connsiteY25" fmla="*/ 42561 h 546589"/>
                  <a:gd name="connsiteX26" fmla="*/ 507325 w 643525"/>
                  <a:gd name="connsiteY26" fmla="*/ 7420 h 546589"/>
                  <a:gd name="connsiteX27" fmla="*/ 469622 w 643525"/>
                  <a:gd name="connsiteY27" fmla="*/ 4500 h 546589"/>
                  <a:gd name="connsiteX28" fmla="*/ 451436 w 643525"/>
                  <a:gd name="connsiteY28" fmla="*/ 19970 h 546589"/>
                  <a:gd name="connsiteX29" fmla="*/ 423415 w 643525"/>
                  <a:gd name="connsiteY29" fmla="*/ 72119 h 546589"/>
                  <a:gd name="connsiteX30" fmla="*/ 399185 w 643525"/>
                  <a:gd name="connsiteY30" fmla="*/ 92508 h 546589"/>
                  <a:gd name="connsiteX31" fmla="*/ 318708 w 643525"/>
                  <a:gd name="connsiteY31" fmla="*/ 125908 h 546589"/>
                  <a:gd name="connsiteX32" fmla="*/ 309179 w 643525"/>
                  <a:gd name="connsiteY32" fmla="*/ 137434 h 546589"/>
                  <a:gd name="connsiteX33" fmla="*/ 315839 w 643525"/>
                  <a:gd name="connsiteY33" fmla="*/ 135794 h 546589"/>
                  <a:gd name="connsiteX34" fmla="*/ 401849 w 643525"/>
                  <a:gd name="connsiteY34" fmla="*/ 100294 h 546589"/>
                  <a:gd name="connsiteX35" fmla="*/ 431765 w 643525"/>
                  <a:gd name="connsiteY35" fmla="*/ 74066 h 546589"/>
                  <a:gd name="connsiteX36" fmla="*/ 461016 w 643525"/>
                  <a:gd name="connsiteY36" fmla="*/ 22583 h 546589"/>
                  <a:gd name="connsiteX37" fmla="*/ 496106 w 643525"/>
                  <a:gd name="connsiteY37" fmla="*/ 11057 h 546589"/>
                  <a:gd name="connsiteX38" fmla="*/ 507991 w 643525"/>
                  <a:gd name="connsiteY38" fmla="*/ 45123 h 546589"/>
                  <a:gd name="connsiteX39" fmla="*/ 481097 w 643525"/>
                  <a:gd name="connsiteY39" fmla="*/ 116892 h 546589"/>
                  <a:gd name="connsiteX40" fmla="*/ 436580 w 643525"/>
                  <a:gd name="connsiteY40" fmla="*/ 158898 h 546589"/>
                  <a:gd name="connsiteX41" fmla="*/ 406818 w 643525"/>
                  <a:gd name="connsiteY41" fmla="*/ 172780 h 546589"/>
                  <a:gd name="connsiteX42" fmla="*/ 396265 w 643525"/>
                  <a:gd name="connsiteY42" fmla="*/ 204592 h 546589"/>
                  <a:gd name="connsiteX43" fmla="*/ 435966 w 643525"/>
                  <a:gd name="connsiteY43" fmla="*/ 279896 h 546589"/>
                  <a:gd name="connsiteX44" fmla="*/ 502202 w 643525"/>
                  <a:gd name="connsiteY44" fmla="*/ 351357 h 546589"/>
                  <a:gd name="connsiteX45" fmla="*/ 571000 w 643525"/>
                  <a:gd name="connsiteY45" fmla="*/ 395463 h 546589"/>
                  <a:gd name="connsiteX46" fmla="*/ 632779 w 643525"/>
                  <a:gd name="connsiteY46" fmla="*/ 478912 h 546589"/>
                  <a:gd name="connsiteX47" fmla="*/ 611469 w 643525"/>
                  <a:gd name="connsiteY47" fmla="*/ 516820 h 546589"/>
                  <a:gd name="connsiteX48" fmla="*/ 563367 w 643525"/>
                  <a:gd name="connsiteY48" fmla="*/ 494946 h 546589"/>
                  <a:gd name="connsiteX49" fmla="*/ 487346 w 643525"/>
                  <a:gd name="connsiteY49" fmla="*/ 440082 h 546589"/>
                  <a:gd name="connsiteX50" fmla="*/ 399543 w 643525"/>
                  <a:gd name="connsiteY50" fmla="*/ 410166 h 546589"/>
                  <a:gd name="connsiteX51" fmla="*/ 374852 w 643525"/>
                  <a:gd name="connsiteY51" fmla="*/ 426712 h 546589"/>
                  <a:gd name="connsiteX52" fmla="*/ 362045 w 643525"/>
                  <a:gd name="connsiteY52" fmla="*/ 517742 h 546589"/>
                  <a:gd name="connsiteX53" fmla="*/ 330592 w 643525"/>
                  <a:gd name="connsiteY53" fmla="*/ 536440 h 546589"/>
                  <a:gd name="connsiteX54" fmla="*/ 197146 w 643525"/>
                  <a:gd name="connsiteY54" fmla="*/ 516103 h 546589"/>
                  <a:gd name="connsiteX55" fmla="*/ 150990 w 643525"/>
                  <a:gd name="connsiteY55" fmla="*/ 493307 h 546589"/>
                  <a:gd name="connsiteX56" fmla="*/ 152067 w 643525"/>
                  <a:gd name="connsiteY56" fmla="*/ 462724 h 546589"/>
                  <a:gd name="connsiteX57" fmla="*/ 201449 w 643525"/>
                  <a:gd name="connsiteY57" fmla="*/ 444949 h 546589"/>
                  <a:gd name="connsiteX58" fmla="*/ 267583 w 643525"/>
                  <a:gd name="connsiteY58" fmla="*/ 459804 h 546589"/>
                  <a:gd name="connsiteX59" fmla="*/ 279672 w 643525"/>
                  <a:gd name="connsiteY59" fmla="*/ 449354 h 546589"/>
                  <a:gd name="connsiteX60" fmla="*/ 272501 w 643525"/>
                  <a:gd name="connsiteY60" fmla="*/ 355404 h 546589"/>
                  <a:gd name="connsiteX61" fmla="*/ 230597 w 643525"/>
                  <a:gd name="connsiteY61" fmla="*/ 257151 h 546589"/>
                  <a:gd name="connsiteX62" fmla="*/ 189360 w 643525"/>
                  <a:gd name="connsiteY62" fmla="*/ 245676 h 546589"/>
                  <a:gd name="connsiteX63" fmla="*/ 94129 w 643525"/>
                  <a:gd name="connsiteY63" fmla="*/ 307302 h 546589"/>
                  <a:gd name="connsiteX64" fmla="*/ 51252 w 643525"/>
                  <a:gd name="connsiteY64" fmla="*/ 347771 h 546589"/>
                  <a:gd name="connsiteX65" fmla="*/ 13549 w 643525"/>
                  <a:gd name="connsiteY65" fmla="*/ 341265 h 546589"/>
                  <a:gd name="connsiteX66" fmla="*/ 17186 w 643525"/>
                  <a:gd name="connsiteY66" fmla="*/ 312322 h 546589"/>
                  <a:gd name="connsiteX67" fmla="*/ 74714 w 643525"/>
                  <a:gd name="connsiteY67" fmla="*/ 249467 h 546589"/>
                  <a:gd name="connsiteX68" fmla="*/ 193355 w 643525"/>
                  <a:gd name="connsiteY68" fmla="*/ 173753 h 546589"/>
                  <a:gd name="connsiteX69" fmla="*/ 219634 w 643525"/>
                  <a:gd name="connsiteY69" fmla="*/ 165865 h 546589"/>
                  <a:gd name="connsiteX70" fmla="*/ 215485 w 643525"/>
                  <a:gd name="connsiteY70" fmla="*/ 165250 h 546589"/>
                  <a:gd name="connsiteX71" fmla="*/ 202781 w 643525"/>
                  <a:gd name="connsiteY71" fmla="*/ 160127 h 546589"/>
                  <a:gd name="connsiteX72" fmla="*/ 110522 w 643525"/>
                  <a:gd name="connsiteY72" fmla="*/ 203875 h 546589"/>
                  <a:gd name="connsiteX73" fmla="*/ 19850 w 643525"/>
                  <a:gd name="connsiteY73" fmla="*/ 295213 h 546589"/>
                  <a:gd name="connsiteX74" fmla="*/ 4021 w 643525"/>
                  <a:gd name="connsiteY74" fmla="*/ 318111 h 546589"/>
                  <a:gd name="connsiteX75" fmla="*/ 6838 w 643525"/>
                  <a:gd name="connsiteY75" fmla="*/ 346952 h 546589"/>
                  <a:gd name="connsiteX76" fmla="*/ 56221 w 643525"/>
                  <a:gd name="connsiteY76" fmla="*/ 354943 h 54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43525" h="546589">
                    <a:moveTo>
                      <a:pt x="56221" y="354943"/>
                    </a:moveTo>
                    <a:cubicBezTo>
                      <a:pt x="69898" y="346644"/>
                      <a:pt x="82296" y="336501"/>
                      <a:pt x="91106" y="323695"/>
                    </a:cubicBezTo>
                    <a:cubicBezTo>
                      <a:pt x="116208" y="287067"/>
                      <a:pt x="153757" y="269701"/>
                      <a:pt x="192740" y="253565"/>
                    </a:cubicBezTo>
                    <a:cubicBezTo>
                      <a:pt x="205189" y="248391"/>
                      <a:pt x="214205" y="251567"/>
                      <a:pt x="221940" y="261198"/>
                    </a:cubicBezTo>
                    <a:cubicBezTo>
                      <a:pt x="236642" y="279383"/>
                      <a:pt x="247707" y="299464"/>
                      <a:pt x="256108" y="321492"/>
                    </a:cubicBezTo>
                    <a:cubicBezTo>
                      <a:pt x="267224" y="350589"/>
                      <a:pt x="266098" y="381018"/>
                      <a:pt x="268403" y="410985"/>
                    </a:cubicBezTo>
                    <a:cubicBezTo>
                      <a:pt x="271835" y="455348"/>
                      <a:pt x="275369" y="452991"/>
                      <a:pt x="230802" y="442848"/>
                    </a:cubicBezTo>
                    <a:cubicBezTo>
                      <a:pt x="224553" y="441414"/>
                      <a:pt x="218508" y="439160"/>
                      <a:pt x="212309" y="437777"/>
                    </a:cubicBezTo>
                    <a:cubicBezTo>
                      <a:pt x="196070" y="434191"/>
                      <a:pt x="180036" y="434550"/>
                      <a:pt x="164310" y="440748"/>
                    </a:cubicBezTo>
                    <a:cubicBezTo>
                      <a:pt x="137159" y="451557"/>
                      <a:pt x="128758" y="479424"/>
                      <a:pt x="147046" y="501862"/>
                    </a:cubicBezTo>
                    <a:cubicBezTo>
                      <a:pt x="162670" y="521021"/>
                      <a:pt x="185774" y="525068"/>
                      <a:pt x="209389" y="529319"/>
                    </a:cubicBezTo>
                    <a:cubicBezTo>
                      <a:pt x="246631" y="536030"/>
                      <a:pt x="277726" y="541563"/>
                      <a:pt x="315327" y="545353"/>
                    </a:cubicBezTo>
                    <a:cubicBezTo>
                      <a:pt x="354156" y="549247"/>
                      <a:pt x="368346" y="546224"/>
                      <a:pt x="375723" y="502169"/>
                    </a:cubicBezTo>
                    <a:cubicBezTo>
                      <a:pt x="378694" y="484445"/>
                      <a:pt x="378797" y="451711"/>
                      <a:pt x="382434" y="434089"/>
                    </a:cubicBezTo>
                    <a:cubicBezTo>
                      <a:pt x="384739" y="422921"/>
                      <a:pt x="388888" y="418311"/>
                      <a:pt x="402668" y="420411"/>
                    </a:cubicBezTo>
                    <a:cubicBezTo>
                      <a:pt x="427001" y="424099"/>
                      <a:pt x="463219" y="444232"/>
                      <a:pt x="486885" y="450071"/>
                    </a:cubicBezTo>
                    <a:cubicBezTo>
                      <a:pt x="517058" y="457499"/>
                      <a:pt x="538112" y="476351"/>
                      <a:pt x="555888" y="499915"/>
                    </a:cubicBezTo>
                    <a:cubicBezTo>
                      <a:pt x="564340" y="511134"/>
                      <a:pt x="575047" y="519023"/>
                      <a:pt x="587341" y="523992"/>
                    </a:cubicBezTo>
                    <a:cubicBezTo>
                      <a:pt x="601275" y="529627"/>
                      <a:pt x="616079" y="529114"/>
                      <a:pt x="628630" y="519023"/>
                    </a:cubicBezTo>
                    <a:cubicBezTo>
                      <a:pt x="637441" y="511953"/>
                      <a:pt x="647175" y="491565"/>
                      <a:pt x="642154" y="480500"/>
                    </a:cubicBezTo>
                    <a:cubicBezTo>
                      <a:pt x="620434" y="432654"/>
                      <a:pt x="596614" y="395156"/>
                      <a:pt x="545182" y="367852"/>
                    </a:cubicBezTo>
                    <a:cubicBezTo>
                      <a:pt x="507786" y="347976"/>
                      <a:pt x="468187" y="328049"/>
                      <a:pt x="447748" y="286401"/>
                    </a:cubicBezTo>
                    <a:cubicBezTo>
                      <a:pt x="436478" y="263452"/>
                      <a:pt x="413170" y="218987"/>
                      <a:pt x="401644" y="196140"/>
                    </a:cubicBezTo>
                    <a:cubicBezTo>
                      <a:pt x="396521" y="185997"/>
                      <a:pt x="396726" y="183845"/>
                      <a:pt x="430075" y="170116"/>
                    </a:cubicBezTo>
                    <a:cubicBezTo>
                      <a:pt x="460555" y="157566"/>
                      <a:pt x="483607" y="138919"/>
                      <a:pt x="494621" y="106646"/>
                    </a:cubicBezTo>
                    <a:cubicBezTo>
                      <a:pt x="501895" y="85233"/>
                      <a:pt x="512755" y="64999"/>
                      <a:pt x="516956" y="42561"/>
                    </a:cubicBezTo>
                    <a:cubicBezTo>
                      <a:pt x="519414" y="29498"/>
                      <a:pt x="518646" y="16384"/>
                      <a:pt x="507325" y="7420"/>
                    </a:cubicBezTo>
                    <a:cubicBezTo>
                      <a:pt x="495799" y="-1750"/>
                      <a:pt x="482992" y="-2057"/>
                      <a:pt x="469622" y="4500"/>
                    </a:cubicBezTo>
                    <a:cubicBezTo>
                      <a:pt x="462040" y="8188"/>
                      <a:pt x="455535" y="12440"/>
                      <a:pt x="451436" y="19970"/>
                    </a:cubicBezTo>
                    <a:cubicBezTo>
                      <a:pt x="442011" y="37336"/>
                      <a:pt x="431816" y="54292"/>
                      <a:pt x="423415" y="72119"/>
                    </a:cubicBezTo>
                    <a:cubicBezTo>
                      <a:pt x="418190" y="83184"/>
                      <a:pt x="410557" y="89332"/>
                      <a:pt x="399185" y="92508"/>
                    </a:cubicBezTo>
                    <a:cubicBezTo>
                      <a:pt x="382895" y="97016"/>
                      <a:pt x="339762" y="118121"/>
                      <a:pt x="318708" y="125908"/>
                    </a:cubicBezTo>
                    <a:cubicBezTo>
                      <a:pt x="315839" y="130006"/>
                      <a:pt x="312663" y="133848"/>
                      <a:pt x="309179" y="137434"/>
                    </a:cubicBezTo>
                    <a:cubicBezTo>
                      <a:pt x="311331" y="137434"/>
                      <a:pt x="313841" y="136358"/>
                      <a:pt x="315839" y="135794"/>
                    </a:cubicBezTo>
                    <a:cubicBezTo>
                      <a:pt x="333666" y="130569"/>
                      <a:pt x="384073" y="105622"/>
                      <a:pt x="401849" y="100294"/>
                    </a:cubicBezTo>
                    <a:cubicBezTo>
                      <a:pt x="415834" y="96145"/>
                      <a:pt x="425567" y="88666"/>
                      <a:pt x="431765" y="74066"/>
                    </a:cubicBezTo>
                    <a:cubicBezTo>
                      <a:pt x="439449" y="55983"/>
                      <a:pt x="450155" y="39078"/>
                      <a:pt x="461016" y="22583"/>
                    </a:cubicBezTo>
                    <a:cubicBezTo>
                      <a:pt x="469110" y="10340"/>
                      <a:pt x="482172" y="4910"/>
                      <a:pt x="496106" y="11057"/>
                    </a:cubicBezTo>
                    <a:cubicBezTo>
                      <a:pt x="510859" y="17563"/>
                      <a:pt x="512191" y="30421"/>
                      <a:pt x="507991" y="45123"/>
                    </a:cubicBezTo>
                    <a:cubicBezTo>
                      <a:pt x="500922" y="69814"/>
                      <a:pt x="490727" y="93174"/>
                      <a:pt x="481097" y="116892"/>
                    </a:cubicBezTo>
                    <a:cubicBezTo>
                      <a:pt x="472439" y="138151"/>
                      <a:pt x="455329" y="149574"/>
                      <a:pt x="436580" y="158898"/>
                    </a:cubicBezTo>
                    <a:cubicBezTo>
                      <a:pt x="426796" y="163764"/>
                      <a:pt x="416961" y="170629"/>
                      <a:pt x="406818" y="172780"/>
                    </a:cubicBezTo>
                    <a:cubicBezTo>
                      <a:pt x="382024" y="178005"/>
                      <a:pt x="382588" y="183128"/>
                      <a:pt x="396265" y="204592"/>
                    </a:cubicBezTo>
                    <a:cubicBezTo>
                      <a:pt x="411172" y="228054"/>
                      <a:pt x="425311" y="253360"/>
                      <a:pt x="435966" y="279896"/>
                    </a:cubicBezTo>
                    <a:cubicBezTo>
                      <a:pt x="448875" y="312015"/>
                      <a:pt x="472286" y="334401"/>
                      <a:pt x="502202" y="351357"/>
                    </a:cubicBezTo>
                    <a:cubicBezTo>
                      <a:pt x="525920" y="364779"/>
                      <a:pt x="551277" y="377278"/>
                      <a:pt x="571000" y="395463"/>
                    </a:cubicBezTo>
                    <a:cubicBezTo>
                      <a:pt x="598406" y="420770"/>
                      <a:pt x="620075" y="443617"/>
                      <a:pt x="632779" y="478912"/>
                    </a:cubicBezTo>
                    <a:cubicBezTo>
                      <a:pt x="638414" y="494639"/>
                      <a:pt x="628015" y="514310"/>
                      <a:pt x="611469" y="516820"/>
                    </a:cubicBezTo>
                    <a:cubicBezTo>
                      <a:pt x="590774" y="519945"/>
                      <a:pt x="575713" y="510724"/>
                      <a:pt x="563367" y="494946"/>
                    </a:cubicBezTo>
                    <a:cubicBezTo>
                      <a:pt x="543389" y="469333"/>
                      <a:pt x="520746" y="447920"/>
                      <a:pt x="487346" y="440082"/>
                    </a:cubicBezTo>
                    <a:cubicBezTo>
                      <a:pt x="462450" y="434242"/>
                      <a:pt x="424798" y="414827"/>
                      <a:pt x="399543" y="410166"/>
                    </a:cubicBezTo>
                    <a:cubicBezTo>
                      <a:pt x="382639" y="407041"/>
                      <a:pt x="378182" y="412112"/>
                      <a:pt x="374852" y="426712"/>
                    </a:cubicBezTo>
                    <a:cubicBezTo>
                      <a:pt x="369064" y="452120"/>
                      <a:pt x="373161" y="493614"/>
                      <a:pt x="362045" y="517742"/>
                    </a:cubicBezTo>
                    <a:cubicBezTo>
                      <a:pt x="355693" y="531573"/>
                      <a:pt x="346267" y="537618"/>
                      <a:pt x="330592" y="536440"/>
                    </a:cubicBezTo>
                    <a:cubicBezTo>
                      <a:pt x="283566" y="532956"/>
                      <a:pt x="243301" y="526451"/>
                      <a:pt x="197146" y="516103"/>
                    </a:cubicBezTo>
                    <a:cubicBezTo>
                      <a:pt x="178295" y="511902"/>
                      <a:pt x="162721" y="507446"/>
                      <a:pt x="150990" y="493307"/>
                    </a:cubicBezTo>
                    <a:cubicBezTo>
                      <a:pt x="144485" y="485469"/>
                      <a:pt x="146687" y="471023"/>
                      <a:pt x="152067" y="462724"/>
                    </a:cubicBezTo>
                    <a:cubicBezTo>
                      <a:pt x="164002" y="444334"/>
                      <a:pt x="182854" y="442900"/>
                      <a:pt x="201449" y="444949"/>
                    </a:cubicBezTo>
                    <a:cubicBezTo>
                      <a:pt x="223887" y="447408"/>
                      <a:pt x="245145" y="456065"/>
                      <a:pt x="267583" y="459804"/>
                    </a:cubicBezTo>
                    <a:cubicBezTo>
                      <a:pt x="279109" y="461700"/>
                      <a:pt x="280492" y="459190"/>
                      <a:pt x="279672" y="449354"/>
                    </a:cubicBezTo>
                    <a:cubicBezTo>
                      <a:pt x="277111" y="418055"/>
                      <a:pt x="275523" y="386652"/>
                      <a:pt x="272501" y="355404"/>
                    </a:cubicBezTo>
                    <a:cubicBezTo>
                      <a:pt x="268966" y="318367"/>
                      <a:pt x="252369" y="286709"/>
                      <a:pt x="230597" y="257151"/>
                    </a:cubicBezTo>
                    <a:cubicBezTo>
                      <a:pt x="219481" y="242039"/>
                      <a:pt x="206059" y="239017"/>
                      <a:pt x="189360" y="245676"/>
                    </a:cubicBezTo>
                    <a:cubicBezTo>
                      <a:pt x="153552" y="259917"/>
                      <a:pt x="118359" y="274619"/>
                      <a:pt x="94129" y="307302"/>
                    </a:cubicBezTo>
                    <a:cubicBezTo>
                      <a:pt x="82449" y="323080"/>
                      <a:pt x="68464" y="337475"/>
                      <a:pt x="51252" y="347771"/>
                    </a:cubicBezTo>
                    <a:cubicBezTo>
                      <a:pt x="37062" y="356275"/>
                      <a:pt x="24511" y="352484"/>
                      <a:pt x="13549" y="341265"/>
                    </a:cubicBezTo>
                    <a:cubicBezTo>
                      <a:pt x="2586" y="330047"/>
                      <a:pt x="11141" y="321748"/>
                      <a:pt x="17186" y="312322"/>
                    </a:cubicBezTo>
                    <a:cubicBezTo>
                      <a:pt x="32810" y="287990"/>
                      <a:pt x="56528" y="271187"/>
                      <a:pt x="74714" y="249467"/>
                    </a:cubicBezTo>
                    <a:cubicBezTo>
                      <a:pt x="106474" y="211508"/>
                      <a:pt x="146893" y="188046"/>
                      <a:pt x="193355" y="173753"/>
                    </a:cubicBezTo>
                    <a:cubicBezTo>
                      <a:pt x="197402" y="172524"/>
                      <a:pt x="210824" y="169348"/>
                      <a:pt x="219634" y="165865"/>
                    </a:cubicBezTo>
                    <a:cubicBezTo>
                      <a:pt x="218251" y="165660"/>
                      <a:pt x="216869" y="165455"/>
                      <a:pt x="215485" y="165250"/>
                    </a:cubicBezTo>
                    <a:cubicBezTo>
                      <a:pt x="213487" y="164891"/>
                      <a:pt x="208160" y="162637"/>
                      <a:pt x="202781" y="160127"/>
                    </a:cubicBezTo>
                    <a:cubicBezTo>
                      <a:pt x="170815" y="168323"/>
                      <a:pt x="133163" y="184972"/>
                      <a:pt x="110522" y="203875"/>
                    </a:cubicBezTo>
                    <a:cubicBezTo>
                      <a:pt x="77736" y="231230"/>
                      <a:pt x="46949" y="261710"/>
                      <a:pt x="19850" y="295213"/>
                    </a:cubicBezTo>
                    <a:cubicBezTo>
                      <a:pt x="14010" y="302384"/>
                      <a:pt x="9092" y="310324"/>
                      <a:pt x="4021" y="318111"/>
                    </a:cubicBezTo>
                    <a:cubicBezTo>
                      <a:pt x="-2690" y="328407"/>
                      <a:pt x="-487" y="338038"/>
                      <a:pt x="6838" y="346952"/>
                    </a:cubicBezTo>
                    <a:cubicBezTo>
                      <a:pt x="20669" y="363754"/>
                      <a:pt x="37625" y="366213"/>
                      <a:pt x="56221" y="354943"/>
                    </a:cubicBezTo>
                    <a:close/>
                  </a:path>
                </a:pathLst>
              </a:custGeom>
              <a:solidFill>
                <a:srgbClr val="000000"/>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44ABB96B-9FE6-3548-94C4-7E24D3CDB561}"/>
                  </a:ext>
                </a:extLst>
              </p:cNvPr>
              <p:cNvSpPr/>
              <p:nvPr/>
            </p:nvSpPr>
            <p:spPr>
              <a:xfrm>
                <a:off x="6159410" y="1507321"/>
                <a:ext cx="191472" cy="183433"/>
              </a:xfrm>
              <a:custGeom>
                <a:avLst/>
                <a:gdLst>
                  <a:gd name="connsiteX0" fmla="*/ 77361 w 191472"/>
                  <a:gd name="connsiteY0" fmla="*/ 182372 h 183433"/>
                  <a:gd name="connsiteX1" fmla="*/ 166803 w 191472"/>
                  <a:gd name="connsiteY1" fmla="*/ 153838 h 183433"/>
                  <a:gd name="connsiteX2" fmla="*/ 176332 w 191472"/>
                  <a:gd name="connsiteY2" fmla="*/ 142312 h 183433"/>
                  <a:gd name="connsiteX3" fmla="*/ 187909 w 191472"/>
                  <a:gd name="connsiteY3" fmla="*/ 65062 h 183433"/>
                  <a:gd name="connsiteX4" fmla="*/ 30027 w 191472"/>
                  <a:gd name="connsiteY4" fmla="*/ 24183 h 183433"/>
                  <a:gd name="connsiteX5" fmla="*/ 47547 w 191472"/>
                  <a:gd name="connsiteY5" fmla="*/ 170436 h 183433"/>
                  <a:gd name="connsiteX6" fmla="*/ 60559 w 191472"/>
                  <a:gd name="connsiteY6" fmla="*/ 176635 h 183433"/>
                  <a:gd name="connsiteX7" fmla="*/ 73263 w 191472"/>
                  <a:gd name="connsiteY7" fmla="*/ 181757 h 183433"/>
                  <a:gd name="connsiteX8" fmla="*/ 77361 w 191472"/>
                  <a:gd name="connsiteY8" fmla="*/ 182372 h 183433"/>
                  <a:gd name="connsiteX9" fmla="*/ 9485 w 191472"/>
                  <a:gd name="connsiteY9" fmla="*/ 87346 h 183433"/>
                  <a:gd name="connsiteX10" fmla="*/ 92012 w 191472"/>
                  <a:gd name="connsiteY10" fmla="*/ 9891 h 183433"/>
                  <a:gd name="connsiteX11" fmla="*/ 181762 w 191472"/>
                  <a:gd name="connsiteY11" fmla="*/ 88473 h 183433"/>
                  <a:gd name="connsiteX12" fmla="*/ 97903 w 191472"/>
                  <a:gd name="connsiteY12" fmla="*/ 174739 h 183433"/>
                  <a:gd name="connsiteX13" fmla="*/ 9485 w 191472"/>
                  <a:gd name="connsiteY13" fmla="*/ 87346 h 18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472" h="183433">
                    <a:moveTo>
                      <a:pt x="77361" y="182372"/>
                    </a:moveTo>
                    <a:cubicBezTo>
                      <a:pt x="111222" y="187034"/>
                      <a:pt x="144930" y="176122"/>
                      <a:pt x="166803" y="153838"/>
                    </a:cubicBezTo>
                    <a:cubicBezTo>
                      <a:pt x="170287" y="150304"/>
                      <a:pt x="173514" y="146462"/>
                      <a:pt x="176332" y="142312"/>
                    </a:cubicBezTo>
                    <a:cubicBezTo>
                      <a:pt x="190112" y="122334"/>
                      <a:pt x="195746" y="95952"/>
                      <a:pt x="187909" y="65062"/>
                    </a:cubicBezTo>
                    <a:cubicBezTo>
                      <a:pt x="168135" y="-12598"/>
                      <a:pt x="70599" y="-13315"/>
                      <a:pt x="30027" y="24183"/>
                    </a:cubicBezTo>
                    <a:cubicBezTo>
                      <a:pt x="-20636" y="71005"/>
                      <a:pt x="-2041" y="146154"/>
                      <a:pt x="47547" y="170436"/>
                    </a:cubicBezTo>
                    <a:cubicBezTo>
                      <a:pt x="50057" y="171666"/>
                      <a:pt x="55334" y="174227"/>
                      <a:pt x="60559" y="176635"/>
                    </a:cubicBezTo>
                    <a:cubicBezTo>
                      <a:pt x="65938" y="179093"/>
                      <a:pt x="71214" y="181399"/>
                      <a:pt x="73263" y="181757"/>
                    </a:cubicBezTo>
                    <a:cubicBezTo>
                      <a:pt x="74595" y="181962"/>
                      <a:pt x="75978" y="182167"/>
                      <a:pt x="77361" y="182372"/>
                    </a:cubicBezTo>
                    <a:close/>
                    <a:moveTo>
                      <a:pt x="9485" y="87346"/>
                    </a:moveTo>
                    <a:cubicBezTo>
                      <a:pt x="13174" y="37963"/>
                      <a:pt x="45396" y="10813"/>
                      <a:pt x="92012" y="9891"/>
                    </a:cubicBezTo>
                    <a:cubicBezTo>
                      <a:pt x="155892" y="8610"/>
                      <a:pt x="182274" y="45647"/>
                      <a:pt x="181762" y="88473"/>
                    </a:cubicBezTo>
                    <a:cubicBezTo>
                      <a:pt x="182735" y="147230"/>
                      <a:pt x="136375" y="173971"/>
                      <a:pt x="97903" y="174739"/>
                    </a:cubicBezTo>
                    <a:cubicBezTo>
                      <a:pt x="46164" y="175866"/>
                      <a:pt x="5900" y="135448"/>
                      <a:pt x="9485" y="87346"/>
                    </a:cubicBezTo>
                    <a:close/>
                  </a:path>
                </a:pathLst>
              </a:custGeom>
              <a:solidFill>
                <a:srgbClr val="000000"/>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FBA484D7-A00B-584D-9205-1AAF94946E2C}"/>
                  </a:ext>
                </a:extLst>
              </p:cNvPr>
              <p:cNvSpPr/>
              <p:nvPr/>
            </p:nvSpPr>
            <p:spPr>
              <a:xfrm>
                <a:off x="6124789" y="1947415"/>
                <a:ext cx="37293" cy="54454"/>
              </a:xfrm>
              <a:custGeom>
                <a:avLst/>
                <a:gdLst>
                  <a:gd name="connsiteX0" fmla="*/ 4610 w 37293"/>
                  <a:gd name="connsiteY0" fmla="*/ 54454 h 54454"/>
                  <a:gd name="connsiteX1" fmla="*/ 37293 w 37293"/>
                  <a:gd name="connsiteY1" fmla="*/ 0 h 54454"/>
                  <a:gd name="connsiteX2" fmla="*/ 4610 w 37293"/>
                  <a:gd name="connsiteY2" fmla="*/ 54454 h 54454"/>
                </a:gdLst>
                <a:ahLst/>
                <a:cxnLst>
                  <a:cxn ang="0">
                    <a:pos x="connsiteX0" y="connsiteY0"/>
                  </a:cxn>
                  <a:cxn ang="0">
                    <a:pos x="connsiteX1" y="connsiteY1"/>
                  </a:cxn>
                  <a:cxn ang="0">
                    <a:pos x="connsiteX2" y="connsiteY2"/>
                  </a:cxn>
                </a:cxnLst>
                <a:rect l="l" t="t" r="r" b="b"/>
                <a:pathLst>
                  <a:path w="37293" h="54454">
                    <a:moveTo>
                      <a:pt x="4610" y="54454"/>
                    </a:moveTo>
                    <a:cubicBezTo>
                      <a:pt x="5430" y="31761"/>
                      <a:pt x="14087" y="14036"/>
                      <a:pt x="37293" y="0"/>
                    </a:cubicBezTo>
                    <a:cubicBezTo>
                      <a:pt x="8247" y="1844"/>
                      <a:pt x="-8709" y="34271"/>
                      <a:pt x="4610" y="54454"/>
                    </a:cubicBezTo>
                    <a:close/>
                  </a:path>
                </a:pathLst>
              </a:custGeom>
              <a:solidFill>
                <a:srgbClr val="000000"/>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8735580D-EF15-0440-B906-6683AAABDB80}"/>
                  </a:ext>
                </a:extLst>
              </p:cNvPr>
              <p:cNvSpPr/>
              <p:nvPr/>
            </p:nvSpPr>
            <p:spPr>
              <a:xfrm>
                <a:off x="5981948" y="1818221"/>
                <a:ext cx="26299" cy="63009"/>
              </a:xfrm>
              <a:custGeom>
                <a:avLst/>
                <a:gdLst>
                  <a:gd name="connsiteX0" fmla="*/ 26300 w 26299"/>
                  <a:gd name="connsiteY0" fmla="*/ 0 h 63009"/>
                  <a:gd name="connsiteX1" fmla="*/ 7090 w 26299"/>
                  <a:gd name="connsiteY1" fmla="*/ 63009 h 63009"/>
                  <a:gd name="connsiteX2" fmla="*/ 26300 w 26299"/>
                  <a:gd name="connsiteY2" fmla="*/ 0 h 63009"/>
                </a:gdLst>
                <a:ahLst/>
                <a:cxnLst>
                  <a:cxn ang="0">
                    <a:pos x="connsiteX0" y="connsiteY0"/>
                  </a:cxn>
                  <a:cxn ang="0">
                    <a:pos x="connsiteX1" y="connsiteY1"/>
                  </a:cxn>
                  <a:cxn ang="0">
                    <a:pos x="connsiteX2" y="connsiteY2"/>
                  </a:cxn>
                </a:cxnLst>
                <a:rect l="l" t="t" r="r" b="b"/>
                <a:pathLst>
                  <a:path w="26299" h="63009">
                    <a:moveTo>
                      <a:pt x="26300" y="0"/>
                    </a:moveTo>
                    <a:cubicBezTo>
                      <a:pt x="-236" y="18032"/>
                      <a:pt x="-6792" y="39342"/>
                      <a:pt x="7090" y="63009"/>
                    </a:cubicBezTo>
                    <a:cubicBezTo>
                      <a:pt x="943" y="38318"/>
                      <a:pt x="12673" y="18851"/>
                      <a:pt x="26300" y="0"/>
                    </a:cubicBezTo>
                    <a:close/>
                  </a:path>
                </a:pathLst>
              </a:custGeom>
              <a:solidFill>
                <a:srgbClr val="000000"/>
              </a:solidFill>
              <a:ln w="5123" cap="flat">
                <a:noFill/>
                <a:prstDash val="solid"/>
                <a:miter/>
              </a:ln>
            </p:spPr>
            <p:txBody>
              <a:bodyPr rtlCol="0" anchor="ctr"/>
              <a:lstStyle/>
              <a:p>
                <a:endParaRPr lang="en-US"/>
              </a:p>
            </p:txBody>
          </p:sp>
        </p:grpSp>
        <p:grpSp>
          <p:nvGrpSpPr>
            <p:cNvPr id="9" name="Graphic 472">
              <a:extLst>
                <a:ext uri="{FF2B5EF4-FFF2-40B4-BE49-F238E27FC236}">
                  <a16:creationId xmlns:a16="http://schemas.microsoft.com/office/drawing/2014/main" id="{32C7BFFB-7CF5-754F-B8A2-7AC6FBEC8B5A}"/>
                </a:ext>
              </a:extLst>
            </p:cNvPr>
            <p:cNvGrpSpPr/>
            <p:nvPr/>
          </p:nvGrpSpPr>
          <p:grpSpPr>
            <a:xfrm>
              <a:off x="7287833" y="1527328"/>
              <a:ext cx="501215" cy="850486"/>
              <a:chOff x="7287833" y="1527328"/>
              <a:chExt cx="501215" cy="850486"/>
            </a:xfrm>
          </p:grpSpPr>
          <p:sp>
            <p:nvSpPr>
              <p:cNvPr id="43" name="Graphic 472">
                <a:extLst>
                  <a:ext uri="{FF2B5EF4-FFF2-40B4-BE49-F238E27FC236}">
                    <a16:creationId xmlns:a16="http://schemas.microsoft.com/office/drawing/2014/main" id="{4A423667-513D-0344-B6A2-155265A9730B}"/>
                  </a:ext>
                </a:extLst>
              </p:cNvPr>
              <p:cNvSpPr/>
              <p:nvPr/>
            </p:nvSpPr>
            <p:spPr>
              <a:xfrm>
                <a:off x="7298206" y="2297954"/>
                <a:ext cx="227076" cy="70297"/>
              </a:xfrm>
              <a:custGeom>
                <a:avLst/>
                <a:gdLst>
                  <a:gd name="connsiteX0" fmla="*/ 117193 w 227076"/>
                  <a:gd name="connsiteY0" fmla="*/ 7 h 70297"/>
                  <a:gd name="connsiteX1" fmla="*/ 73752 w 227076"/>
                  <a:gd name="connsiteY1" fmla="*/ 2875 h 70297"/>
                  <a:gd name="connsiteX2" fmla="*/ 11614 w 227076"/>
                  <a:gd name="connsiteY2" fmla="*/ 22034 h 70297"/>
                  <a:gd name="connsiteX3" fmla="*/ 191 w 227076"/>
                  <a:gd name="connsiteY3" fmla="*/ 40015 h 70297"/>
                  <a:gd name="connsiteX4" fmla="*/ 25036 w 227076"/>
                  <a:gd name="connsiteY4" fmla="*/ 61274 h 70297"/>
                  <a:gd name="connsiteX5" fmla="*/ 142141 w 227076"/>
                  <a:gd name="connsiteY5" fmla="*/ 69778 h 70297"/>
                  <a:gd name="connsiteX6" fmla="*/ 195365 w 227076"/>
                  <a:gd name="connsiteY6" fmla="*/ 66141 h 70297"/>
                  <a:gd name="connsiteX7" fmla="*/ 226767 w 227076"/>
                  <a:gd name="connsiteY7" fmla="*/ 47545 h 70297"/>
                  <a:gd name="connsiteX8" fmla="*/ 204381 w 227076"/>
                  <a:gd name="connsiteY8" fmla="*/ 18448 h 70297"/>
                  <a:gd name="connsiteX9" fmla="*/ 117193 w 227076"/>
                  <a:gd name="connsiteY9" fmla="*/ 7 h 7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076" h="70297">
                    <a:moveTo>
                      <a:pt x="117193" y="7"/>
                    </a:moveTo>
                    <a:cubicBezTo>
                      <a:pt x="102593" y="-96"/>
                      <a:pt x="87994" y="980"/>
                      <a:pt x="73752" y="2875"/>
                    </a:cubicBezTo>
                    <a:cubicBezTo>
                      <a:pt x="52032" y="5744"/>
                      <a:pt x="30415" y="8664"/>
                      <a:pt x="11614" y="22034"/>
                    </a:cubicBezTo>
                    <a:cubicBezTo>
                      <a:pt x="4699" y="26952"/>
                      <a:pt x="-1141" y="31050"/>
                      <a:pt x="191" y="40015"/>
                    </a:cubicBezTo>
                    <a:cubicBezTo>
                      <a:pt x="1625" y="49646"/>
                      <a:pt x="16327" y="58815"/>
                      <a:pt x="25036" y="61274"/>
                    </a:cubicBezTo>
                    <a:cubicBezTo>
                      <a:pt x="65813" y="73005"/>
                      <a:pt x="99674" y="70034"/>
                      <a:pt x="142141" y="69778"/>
                    </a:cubicBezTo>
                    <a:cubicBezTo>
                      <a:pt x="159968" y="70034"/>
                      <a:pt x="177795" y="70802"/>
                      <a:pt x="195365" y="66141"/>
                    </a:cubicBezTo>
                    <a:cubicBezTo>
                      <a:pt x="208889" y="62555"/>
                      <a:pt x="224257" y="63067"/>
                      <a:pt x="226767" y="47545"/>
                    </a:cubicBezTo>
                    <a:cubicBezTo>
                      <a:pt x="229329" y="31665"/>
                      <a:pt x="215446" y="23878"/>
                      <a:pt x="204381" y="18448"/>
                    </a:cubicBezTo>
                    <a:cubicBezTo>
                      <a:pt x="177334" y="5334"/>
                      <a:pt x="147212" y="160"/>
                      <a:pt x="117193" y="7"/>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8FC0E8A7-5039-144D-AE8A-A1B7381480CD}"/>
                  </a:ext>
                </a:extLst>
              </p:cNvPr>
              <p:cNvSpPr/>
              <p:nvPr/>
            </p:nvSpPr>
            <p:spPr>
              <a:xfrm>
                <a:off x="7411608" y="1674171"/>
                <a:ext cx="460" cy="5532"/>
              </a:xfrm>
              <a:custGeom>
                <a:avLst/>
                <a:gdLst>
                  <a:gd name="connsiteX0" fmla="*/ 103 w 460"/>
                  <a:gd name="connsiteY0" fmla="*/ 5532 h 5532"/>
                  <a:gd name="connsiteX1" fmla="*/ 0 w 460"/>
                  <a:gd name="connsiteY1" fmla="*/ 0 h 5532"/>
                  <a:gd name="connsiteX2" fmla="*/ 103 w 460"/>
                  <a:gd name="connsiteY2" fmla="*/ 5532 h 5532"/>
                </a:gdLst>
                <a:ahLst/>
                <a:cxnLst>
                  <a:cxn ang="0">
                    <a:pos x="connsiteX0" y="connsiteY0"/>
                  </a:cxn>
                  <a:cxn ang="0">
                    <a:pos x="connsiteX1" y="connsiteY1"/>
                  </a:cxn>
                  <a:cxn ang="0">
                    <a:pos x="connsiteX2" y="connsiteY2"/>
                  </a:cxn>
                </a:cxnLst>
                <a:rect l="l" t="t" r="r" b="b"/>
                <a:pathLst>
                  <a:path w="460" h="5532">
                    <a:moveTo>
                      <a:pt x="103" y="5532"/>
                    </a:moveTo>
                    <a:cubicBezTo>
                      <a:pt x="410" y="3586"/>
                      <a:pt x="769" y="1076"/>
                      <a:pt x="0" y="0"/>
                    </a:cubicBezTo>
                    <a:cubicBezTo>
                      <a:pt x="51" y="1844"/>
                      <a:pt x="103" y="3688"/>
                      <a:pt x="103" y="5532"/>
                    </a:cubicBezTo>
                    <a:close/>
                  </a:path>
                </a:pathLst>
              </a:custGeom>
              <a:solidFill>
                <a:srgbClr val="FFFFFF"/>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43994A21-6A2C-7A43-AB73-7170B9354CDB}"/>
                  </a:ext>
                </a:extLst>
              </p:cNvPr>
              <p:cNvSpPr/>
              <p:nvPr/>
            </p:nvSpPr>
            <p:spPr>
              <a:xfrm>
                <a:off x="7410868" y="1537274"/>
                <a:ext cx="318090" cy="162448"/>
              </a:xfrm>
              <a:custGeom>
                <a:avLst/>
                <a:gdLst>
                  <a:gd name="connsiteX0" fmla="*/ 27378 w 318090"/>
                  <a:gd name="connsiteY0" fmla="*/ 119172 h 162448"/>
                  <a:gd name="connsiteX1" fmla="*/ 123992 w 318090"/>
                  <a:gd name="connsiteY1" fmla="*/ 127368 h 162448"/>
                  <a:gd name="connsiteX2" fmla="*/ 179727 w 318090"/>
                  <a:gd name="connsiteY2" fmla="*/ 151189 h 162448"/>
                  <a:gd name="connsiteX3" fmla="*/ 318091 w 318090"/>
                  <a:gd name="connsiteY3" fmla="*/ 139817 h 162448"/>
                  <a:gd name="connsiteX4" fmla="*/ 256362 w 318090"/>
                  <a:gd name="connsiteY4" fmla="*/ 111539 h 162448"/>
                  <a:gd name="connsiteX5" fmla="*/ 248371 w 318090"/>
                  <a:gd name="connsiteY5" fmla="*/ 101191 h 162448"/>
                  <a:gd name="connsiteX6" fmla="*/ 259385 w 318090"/>
                  <a:gd name="connsiteY6" fmla="*/ 97401 h 162448"/>
                  <a:gd name="connsiteX7" fmla="*/ 313275 w 318090"/>
                  <a:gd name="connsiteY7" fmla="*/ 71377 h 162448"/>
                  <a:gd name="connsiteX8" fmla="*/ 159953 w 318090"/>
                  <a:gd name="connsiteY8" fmla="*/ 22097 h 162448"/>
                  <a:gd name="connsiteX9" fmla="*/ 32091 w 318090"/>
                  <a:gd name="connsiteY9" fmla="*/ 5448 h 162448"/>
                  <a:gd name="connsiteX10" fmla="*/ 176 w 318090"/>
                  <a:gd name="connsiteY10" fmla="*/ 36543 h 162448"/>
                  <a:gd name="connsiteX11" fmla="*/ 689 w 318090"/>
                  <a:gd name="connsiteY11" fmla="*/ 134694 h 162448"/>
                  <a:gd name="connsiteX12" fmla="*/ 27378 w 318090"/>
                  <a:gd name="connsiteY12" fmla="*/ 119172 h 16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90" h="162448">
                    <a:moveTo>
                      <a:pt x="27378" y="119172"/>
                    </a:moveTo>
                    <a:cubicBezTo>
                      <a:pt x="56475" y="111078"/>
                      <a:pt x="97201" y="116099"/>
                      <a:pt x="123992" y="127368"/>
                    </a:cubicBezTo>
                    <a:cubicBezTo>
                      <a:pt x="142639" y="135206"/>
                      <a:pt x="161029" y="143556"/>
                      <a:pt x="179727" y="151189"/>
                    </a:cubicBezTo>
                    <a:cubicBezTo>
                      <a:pt x="226548" y="170297"/>
                      <a:pt x="271576" y="164149"/>
                      <a:pt x="318091" y="139817"/>
                    </a:cubicBezTo>
                    <a:cubicBezTo>
                      <a:pt x="294014" y="134130"/>
                      <a:pt x="274599" y="124039"/>
                      <a:pt x="256362" y="111539"/>
                    </a:cubicBezTo>
                    <a:cubicBezTo>
                      <a:pt x="252674" y="108978"/>
                      <a:pt x="246578" y="107134"/>
                      <a:pt x="248371" y="101191"/>
                    </a:cubicBezTo>
                    <a:cubicBezTo>
                      <a:pt x="249856" y="96376"/>
                      <a:pt x="255645" y="98015"/>
                      <a:pt x="259385" y="97401"/>
                    </a:cubicBezTo>
                    <a:cubicBezTo>
                      <a:pt x="279210" y="94378"/>
                      <a:pt x="297190" y="87770"/>
                      <a:pt x="313275" y="71377"/>
                    </a:cubicBezTo>
                    <a:cubicBezTo>
                      <a:pt x="254826" y="71736"/>
                      <a:pt x="208209" y="47352"/>
                      <a:pt x="159953" y="22097"/>
                    </a:cubicBezTo>
                    <a:cubicBezTo>
                      <a:pt x="119996" y="1248"/>
                      <a:pt x="76351" y="-6078"/>
                      <a:pt x="32091" y="5448"/>
                    </a:cubicBezTo>
                    <a:cubicBezTo>
                      <a:pt x="8271" y="11647"/>
                      <a:pt x="433" y="11800"/>
                      <a:pt x="176" y="36543"/>
                    </a:cubicBezTo>
                    <a:cubicBezTo>
                      <a:pt x="-233" y="71480"/>
                      <a:pt x="125" y="103702"/>
                      <a:pt x="689" y="134694"/>
                    </a:cubicBezTo>
                    <a:cubicBezTo>
                      <a:pt x="6887" y="123680"/>
                      <a:pt x="17491" y="121887"/>
                      <a:pt x="27378" y="119172"/>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088365D4-6CB1-5344-BC86-EF1BED51ACF4}"/>
                  </a:ext>
                </a:extLst>
              </p:cNvPr>
              <p:cNvSpPr/>
              <p:nvPr/>
            </p:nvSpPr>
            <p:spPr>
              <a:xfrm>
                <a:off x="7298192" y="2312100"/>
                <a:ext cx="227039" cy="56203"/>
              </a:xfrm>
              <a:custGeom>
                <a:avLst/>
                <a:gdLst>
                  <a:gd name="connsiteX0" fmla="*/ 204344 w 227039"/>
                  <a:gd name="connsiteY0" fmla="*/ 4405 h 56203"/>
                  <a:gd name="connsiteX1" fmla="*/ 194508 w 227039"/>
                  <a:gd name="connsiteY1" fmla="*/ 0 h 56203"/>
                  <a:gd name="connsiteX2" fmla="*/ 155832 w 227039"/>
                  <a:gd name="connsiteY2" fmla="*/ 28277 h 56203"/>
                  <a:gd name="connsiteX3" fmla="*/ 88315 w 227039"/>
                  <a:gd name="connsiteY3" fmla="*/ 45746 h 56203"/>
                  <a:gd name="connsiteX4" fmla="*/ 0 w 227039"/>
                  <a:gd name="connsiteY4" fmla="*/ 23308 h 56203"/>
                  <a:gd name="connsiteX5" fmla="*/ 153 w 227039"/>
                  <a:gd name="connsiteY5" fmla="*/ 25921 h 56203"/>
                  <a:gd name="connsiteX6" fmla="*/ 24999 w 227039"/>
                  <a:gd name="connsiteY6" fmla="*/ 47180 h 56203"/>
                  <a:gd name="connsiteX7" fmla="*/ 142103 w 227039"/>
                  <a:gd name="connsiteY7" fmla="*/ 55684 h 56203"/>
                  <a:gd name="connsiteX8" fmla="*/ 195328 w 227039"/>
                  <a:gd name="connsiteY8" fmla="*/ 52047 h 56203"/>
                  <a:gd name="connsiteX9" fmla="*/ 226730 w 227039"/>
                  <a:gd name="connsiteY9" fmla="*/ 33451 h 56203"/>
                  <a:gd name="connsiteX10" fmla="*/ 204344 w 227039"/>
                  <a:gd name="connsiteY10" fmla="*/ 4405 h 5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039" h="56203">
                    <a:moveTo>
                      <a:pt x="204344" y="4405"/>
                    </a:moveTo>
                    <a:cubicBezTo>
                      <a:pt x="201116" y="2817"/>
                      <a:pt x="197838" y="1332"/>
                      <a:pt x="194508" y="0"/>
                    </a:cubicBezTo>
                    <a:cubicBezTo>
                      <a:pt x="184109" y="11936"/>
                      <a:pt x="170073" y="21771"/>
                      <a:pt x="155832" y="28277"/>
                    </a:cubicBezTo>
                    <a:cubicBezTo>
                      <a:pt x="133139" y="38625"/>
                      <a:pt x="113263" y="43850"/>
                      <a:pt x="88315" y="45746"/>
                    </a:cubicBezTo>
                    <a:cubicBezTo>
                      <a:pt x="59064" y="47948"/>
                      <a:pt x="25562" y="40316"/>
                      <a:pt x="0" y="23308"/>
                    </a:cubicBezTo>
                    <a:cubicBezTo>
                      <a:pt x="0" y="24128"/>
                      <a:pt x="51" y="24999"/>
                      <a:pt x="153" y="25921"/>
                    </a:cubicBezTo>
                    <a:cubicBezTo>
                      <a:pt x="1588" y="35551"/>
                      <a:pt x="16290" y="44721"/>
                      <a:pt x="24999" y="47180"/>
                    </a:cubicBezTo>
                    <a:cubicBezTo>
                      <a:pt x="65775" y="58911"/>
                      <a:pt x="99636" y="55940"/>
                      <a:pt x="142103" y="55684"/>
                    </a:cubicBezTo>
                    <a:cubicBezTo>
                      <a:pt x="159930" y="55940"/>
                      <a:pt x="177757" y="56708"/>
                      <a:pt x="195328" y="52047"/>
                    </a:cubicBezTo>
                    <a:cubicBezTo>
                      <a:pt x="208852" y="48461"/>
                      <a:pt x="224220" y="48973"/>
                      <a:pt x="226730" y="33451"/>
                    </a:cubicBezTo>
                    <a:cubicBezTo>
                      <a:pt x="229291" y="17622"/>
                      <a:pt x="215460" y="9836"/>
                      <a:pt x="204344" y="4405"/>
                    </a:cubicBezTo>
                    <a:close/>
                  </a:path>
                </a:pathLst>
              </a:custGeom>
              <a:solidFill>
                <a:srgbClr val="FFFFFF"/>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AA236D3F-3212-2341-958E-7A8DC32E2F3C}"/>
                  </a:ext>
                </a:extLst>
              </p:cNvPr>
              <p:cNvSpPr/>
              <p:nvPr/>
            </p:nvSpPr>
            <p:spPr>
              <a:xfrm>
                <a:off x="7411608" y="1674171"/>
                <a:ext cx="460" cy="5532"/>
              </a:xfrm>
              <a:custGeom>
                <a:avLst/>
                <a:gdLst>
                  <a:gd name="connsiteX0" fmla="*/ 103 w 460"/>
                  <a:gd name="connsiteY0" fmla="*/ 5532 h 5532"/>
                  <a:gd name="connsiteX1" fmla="*/ 0 w 460"/>
                  <a:gd name="connsiteY1" fmla="*/ 0 h 5532"/>
                  <a:gd name="connsiteX2" fmla="*/ 103 w 460"/>
                  <a:gd name="connsiteY2" fmla="*/ 5532 h 5532"/>
                </a:gdLst>
                <a:ahLst/>
                <a:cxnLst>
                  <a:cxn ang="0">
                    <a:pos x="connsiteX0" y="connsiteY0"/>
                  </a:cxn>
                  <a:cxn ang="0">
                    <a:pos x="connsiteX1" y="connsiteY1"/>
                  </a:cxn>
                  <a:cxn ang="0">
                    <a:pos x="connsiteX2" y="connsiteY2"/>
                  </a:cxn>
                </a:cxnLst>
                <a:rect l="l" t="t" r="r" b="b"/>
                <a:pathLst>
                  <a:path w="460" h="5532">
                    <a:moveTo>
                      <a:pt x="103" y="5532"/>
                    </a:moveTo>
                    <a:cubicBezTo>
                      <a:pt x="410" y="3586"/>
                      <a:pt x="769" y="1076"/>
                      <a:pt x="0" y="0"/>
                    </a:cubicBezTo>
                    <a:cubicBezTo>
                      <a:pt x="51" y="1844"/>
                      <a:pt x="103" y="3688"/>
                      <a:pt x="103" y="5532"/>
                    </a:cubicBezTo>
                    <a:close/>
                  </a:path>
                </a:pathLst>
              </a:custGeom>
              <a:solidFill>
                <a:srgbClr val="FFFFFF"/>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5E075BD9-93D9-F844-919C-B4DF9912FCEB}"/>
                  </a:ext>
                </a:extLst>
              </p:cNvPr>
              <p:cNvSpPr/>
              <p:nvPr/>
            </p:nvSpPr>
            <p:spPr>
              <a:xfrm>
                <a:off x="7411096" y="1621404"/>
                <a:ext cx="303673" cy="78313"/>
              </a:xfrm>
              <a:custGeom>
                <a:avLst/>
                <a:gdLst>
                  <a:gd name="connsiteX0" fmla="*/ 263255 w 303673"/>
                  <a:gd name="connsiteY0" fmla="*/ 53946 h 78313"/>
                  <a:gd name="connsiteX1" fmla="*/ 182778 w 303673"/>
                  <a:gd name="connsiteY1" fmla="*/ 27052 h 78313"/>
                  <a:gd name="connsiteX2" fmla="*/ 95436 w 303673"/>
                  <a:gd name="connsiteY2" fmla="*/ 926 h 78313"/>
                  <a:gd name="connsiteX3" fmla="*/ 47180 w 303673"/>
                  <a:gd name="connsiteY3" fmla="*/ 1285 h 78313"/>
                  <a:gd name="connsiteX4" fmla="*/ 0 w 303673"/>
                  <a:gd name="connsiteY4" fmla="*/ 12196 h 78313"/>
                  <a:gd name="connsiteX5" fmla="*/ 563 w 303673"/>
                  <a:gd name="connsiteY5" fmla="*/ 50565 h 78313"/>
                  <a:gd name="connsiteX6" fmla="*/ 27202 w 303673"/>
                  <a:gd name="connsiteY6" fmla="*/ 35043 h 78313"/>
                  <a:gd name="connsiteX7" fmla="*/ 123816 w 303673"/>
                  <a:gd name="connsiteY7" fmla="*/ 43239 h 78313"/>
                  <a:gd name="connsiteX8" fmla="*/ 179551 w 303673"/>
                  <a:gd name="connsiteY8" fmla="*/ 67060 h 78313"/>
                  <a:gd name="connsiteX9" fmla="*/ 303673 w 303673"/>
                  <a:gd name="connsiteY9" fmla="*/ 62552 h 78313"/>
                  <a:gd name="connsiteX10" fmla="*/ 263255 w 303673"/>
                  <a:gd name="connsiteY10" fmla="*/ 53946 h 7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673" h="78313">
                    <a:moveTo>
                      <a:pt x="263255" y="53946"/>
                    </a:moveTo>
                    <a:cubicBezTo>
                      <a:pt x="235900" y="46671"/>
                      <a:pt x="209467" y="36426"/>
                      <a:pt x="182778" y="27052"/>
                    </a:cubicBezTo>
                    <a:cubicBezTo>
                      <a:pt x="154347" y="17062"/>
                      <a:pt x="125199" y="6458"/>
                      <a:pt x="95436" y="926"/>
                    </a:cubicBezTo>
                    <a:cubicBezTo>
                      <a:pt x="79350" y="-457"/>
                      <a:pt x="63265" y="-252"/>
                      <a:pt x="47180" y="1285"/>
                    </a:cubicBezTo>
                    <a:cubicBezTo>
                      <a:pt x="31248" y="4000"/>
                      <a:pt x="15522" y="7790"/>
                      <a:pt x="0" y="12196"/>
                    </a:cubicBezTo>
                    <a:cubicBezTo>
                      <a:pt x="103" y="25259"/>
                      <a:pt x="308" y="38014"/>
                      <a:pt x="563" y="50565"/>
                    </a:cubicBezTo>
                    <a:cubicBezTo>
                      <a:pt x="6711" y="39500"/>
                      <a:pt x="17366" y="37758"/>
                      <a:pt x="27202" y="35043"/>
                    </a:cubicBezTo>
                    <a:cubicBezTo>
                      <a:pt x="56298" y="26949"/>
                      <a:pt x="97024" y="31969"/>
                      <a:pt x="123816" y="43239"/>
                    </a:cubicBezTo>
                    <a:cubicBezTo>
                      <a:pt x="142462" y="51077"/>
                      <a:pt x="160853" y="59427"/>
                      <a:pt x="179551" y="67060"/>
                    </a:cubicBezTo>
                    <a:cubicBezTo>
                      <a:pt x="221556" y="84221"/>
                      <a:pt x="262180" y="80994"/>
                      <a:pt x="303673" y="62552"/>
                    </a:cubicBezTo>
                    <a:cubicBezTo>
                      <a:pt x="289944" y="60400"/>
                      <a:pt x="276369" y="57429"/>
                      <a:pt x="263255" y="53946"/>
                    </a:cubicBezTo>
                    <a:close/>
                  </a:path>
                </a:pathLst>
              </a:custGeom>
              <a:solidFill>
                <a:srgbClr val="FFFFFF"/>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325D9CCD-19C7-5C4A-BF86-FA6F4288D684}"/>
                  </a:ext>
                </a:extLst>
              </p:cNvPr>
              <p:cNvSpPr/>
              <p:nvPr/>
            </p:nvSpPr>
            <p:spPr>
              <a:xfrm>
                <a:off x="7287833" y="1527328"/>
                <a:ext cx="464895" cy="850486"/>
              </a:xfrm>
              <a:custGeom>
                <a:avLst/>
                <a:gdLst>
                  <a:gd name="connsiteX0" fmla="*/ 225563 w 464895"/>
                  <a:gd name="connsiteY0" fmla="*/ 140234 h 850486"/>
                  <a:gd name="connsiteX1" fmla="*/ 320077 w 464895"/>
                  <a:gd name="connsiteY1" fmla="*/ 175427 h 850486"/>
                  <a:gd name="connsiteX2" fmla="*/ 457263 w 464895"/>
                  <a:gd name="connsiteY2" fmla="*/ 148789 h 850486"/>
                  <a:gd name="connsiteX3" fmla="*/ 463718 w 464895"/>
                  <a:gd name="connsiteY3" fmla="*/ 139210 h 850486"/>
                  <a:gd name="connsiteX4" fmla="*/ 453062 w 464895"/>
                  <a:gd name="connsiteY4" fmla="*/ 137468 h 850486"/>
                  <a:gd name="connsiteX5" fmla="*/ 389592 w 464895"/>
                  <a:gd name="connsiteY5" fmla="*/ 116004 h 850486"/>
                  <a:gd name="connsiteX6" fmla="*/ 464896 w 464895"/>
                  <a:gd name="connsiteY6" fmla="*/ 66673 h 850486"/>
                  <a:gd name="connsiteX7" fmla="*/ 384316 w 464895"/>
                  <a:gd name="connsiteY7" fmla="*/ 65802 h 850486"/>
                  <a:gd name="connsiteX8" fmla="*/ 266647 w 464895"/>
                  <a:gd name="connsiteY8" fmla="*/ 14421 h 850486"/>
                  <a:gd name="connsiteX9" fmla="*/ 123827 w 464895"/>
                  <a:gd name="connsiteY9" fmla="*/ 18929 h 850486"/>
                  <a:gd name="connsiteX10" fmla="*/ 115990 w 464895"/>
                  <a:gd name="connsiteY10" fmla="*/ 29584 h 850486"/>
                  <a:gd name="connsiteX11" fmla="*/ 115631 w 464895"/>
                  <a:gd name="connsiteY11" fmla="*/ 120154 h 850486"/>
                  <a:gd name="connsiteX12" fmla="*/ 118397 w 464895"/>
                  <a:gd name="connsiteY12" fmla="*/ 760387 h 850486"/>
                  <a:gd name="connsiteX13" fmla="*/ 21886 w 464895"/>
                  <a:gd name="connsiteY13" fmla="*/ 780058 h 850486"/>
                  <a:gd name="connsiteX14" fmla="*/ 12 w 464895"/>
                  <a:gd name="connsiteY14" fmla="*/ 807823 h 850486"/>
                  <a:gd name="connsiteX15" fmla="*/ 33156 w 464895"/>
                  <a:gd name="connsiteY15" fmla="*/ 841684 h 850486"/>
                  <a:gd name="connsiteX16" fmla="*/ 157739 w 464895"/>
                  <a:gd name="connsiteY16" fmla="*/ 850342 h 850486"/>
                  <a:gd name="connsiteX17" fmla="*/ 217624 w 464895"/>
                  <a:gd name="connsiteY17" fmla="*/ 842555 h 850486"/>
                  <a:gd name="connsiteX18" fmla="*/ 246105 w 464895"/>
                  <a:gd name="connsiteY18" fmla="*/ 818069 h 850486"/>
                  <a:gd name="connsiteX19" fmla="*/ 227408 w 464895"/>
                  <a:gd name="connsiteY19" fmla="*/ 785642 h 850486"/>
                  <a:gd name="connsiteX20" fmla="*/ 126593 w 464895"/>
                  <a:gd name="connsiteY20" fmla="*/ 760438 h 850486"/>
                  <a:gd name="connsiteX21" fmla="*/ 125569 w 464895"/>
                  <a:gd name="connsiteY21" fmla="*/ 279264 h 850486"/>
                  <a:gd name="connsiteX22" fmla="*/ 123929 w 464895"/>
                  <a:gd name="connsiteY22" fmla="*/ 154783 h 850486"/>
                  <a:gd name="connsiteX23" fmla="*/ 225563 w 464895"/>
                  <a:gd name="connsiteY23" fmla="*/ 140234 h 850486"/>
                  <a:gd name="connsiteX24" fmla="*/ 123212 w 464895"/>
                  <a:gd name="connsiteY24" fmla="*/ 46489 h 850486"/>
                  <a:gd name="connsiteX25" fmla="*/ 155126 w 464895"/>
                  <a:gd name="connsiteY25" fmla="*/ 15394 h 850486"/>
                  <a:gd name="connsiteX26" fmla="*/ 282989 w 464895"/>
                  <a:gd name="connsiteY26" fmla="*/ 32043 h 850486"/>
                  <a:gd name="connsiteX27" fmla="*/ 436311 w 464895"/>
                  <a:gd name="connsiteY27" fmla="*/ 81323 h 850486"/>
                  <a:gd name="connsiteX28" fmla="*/ 382421 w 464895"/>
                  <a:gd name="connsiteY28" fmla="*/ 107347 h 850486"/>
                  <a:gd name="connsiteX29" fmla="*/ 371407 w 464895"/>
                  <a:gd name="connsiteY29" fmla="*/ 111138 h 850486"/>
                  <a:gd name="connsiteX30" fmla="*/ 379398 w 464895"/>
                  <a:gd name="connsiteY30" fmla="*/ 121485 h 850486"/>
                  <a:gd name="connsiteX31" fmla="*/ 441127 w 464895"/>
                  <a:gd name="connsiteY31" fmla="*/ 149763 h 850486"/>
                  <a:gd name="connsiteX32" fmla="*/ 302763 w 464895"/>
                  <a:gd name="connsiteY32" fmla="*/ 161135 h 850486"/>
                  <a:gd name="connsiteX33" fmla="*/ 247028 w 464895"/>
                  <a:gd name="connsiteY33" fmla="*/ 137314 h 850486"/>
                  <a:gd name="connsiteX34" fmla="*/ 150414 w 464895"/>
                  <a:gd name="connsiteY34" fmla="*/ 129118 h 850486"/>
                  <a:gd name="connsiteX35" fmla="*/ 123776 w 464895"/>
                  <a:gd name="connsiteY35" fmla="*/ 144640 h 850486"/>
                  <a:gd name="connsiteX36" fmla="*/ 123212 w 464895"/>
                  <a:gd name="connsiteY36" fmla="*/ 46489 h 850486"/>
                  <a:gd name="connsiteX37" fmla="*/ 214703 w 464895"/>
                  <a:gd name="connsiteY37" fmla="*/ 789177 h 850486"/>
                  <a:gd name="connsiteX38" fmla="*/ 237089 w 464895"/>
                  <a:gd name="connsiteY38" fmla="*/ 818274 h 850486"/>
                  <a:gd name="connsiteX39" fmla="*/ 205688 w 464895"/>
                  <a:gd name="connsiteY39" fmla="*/ 836869 h 850486"/>
                  <a:gd name="connsiteX40" fmla="*/ 152463 w 464895"/>
                  <a:gd name="connsiteY40" fmla="*/ 840506 h 850486"/>
                  <a:gd name="connsiteX41" fmla="*/ 35359 w 464895"/>
                  <a:gd name="connsiteY41" fmla="*/ 832002 h 850486"/>
                  <a:gd name="connsiteX42" fmla="*/ 10513 w 464895"/>
                  <a:gd name="connsiteY42" fmla="*/ 810743 h 850486"/>
                  <a:gd name="connsiteX43" fmla="*/ 21936 w 464895"/>
                  <a:gd name="connsiteY43" fmla="*/ 792763 h 850486"/>
                  <a:gd name="connsiteX44" fmla="*/ 84075 w 464895"/>
                  <a:gd name="connsiteY44" fmla="*/ 773604 h 850486"/>
                  <a:gd name="connsiteX45" fmla="*/ 118397 w 464895"/>
                  <a:gd name="connsiteY45" fmla="*/ 770735 h 850486"/>
                  <a:gd name="connsiteX46" fmla="*/ 118858 w 464895"/>
                  <a:gd name="connsiteY46" fmla="*/ 781083 h 850486"/>
                  <a:gd name="connsiteX47" fmla="*/ 102158 w 464895"/>
                  <a:gd name="connsiteY47" fmla="*/ 777497 h 850486"/>
                  <a:gd name="connsiteX48" fmla="*/ 94423 w 464895"/>
                  <a:gd name="connsiteY48" fmla="*/ 778522 h 850486"/>
                  <a:gd name="connsiteX49" fmla="*/ 99187 w 464895"/>
                  <a:gd name="connsiteY49" fmla="*/ 786411 h 850486"/>
                  <a:gd name="connsiteX50" fmla="*/ 144113 w 464895"/>
                  <a:gd name="connsiteY50" fmla="*/ 783695 h 850486"/>
                  <a:gd name="connsiteX51" fmla="*/ 127311 w 464895"/>
                  <a:gd name="connsiteY51" fmla="*/ 782466 h 850486"/>
                  <a:gd name="connsiteX52" fmla="*/ 126798 w 464895"/>
                  <a:gd name="connsiteY52" fmla="*/ 770581 h 850486"/>
                  <a:gd name="connsiteX53" fmla="*/ 214703 w 464895"/>
                  <a:gd name="connsiteY53" fmla="*/ 789177 h 850486"/>
                  <a:gd name="connsiteX54" fmla="*/ 123878 w 464895"/>
                  <a:gd name="connsiteY54" fmla="*/ 152375 h 850486"/>
                  <a:gd name="connsiteX55" fmla="*/ 123776 w 464895"/>
                  <a:gd name="connsiteY55" fmla="*/ 146843 h 850486"/>
                  <a:gd name="connsiteX56" fmla="*/ 123878 w 464895"/>
                  <a:gd name="connsiteY56" fmla="*/ 152375 h 85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64895" h="850486">
                    <a:moveTo>
                      <a:pt x="225563" y="140234"/>
                    </a:moveTo>
                    <a:cubicBezTo>
                      <a:pt x="257837" y="150787"/>
                      <a:pt x="287087" y="166667"/>
                      <a:pt x="320077" y="175427"/>
                    </a:cubicBezTo>
                    <a:cubicBezTo>
                      <a:pt x="370843" y="188900"/>
                      <a:pt x="415052" y="174966"/>
                      <a:pt x="457263" y="148789"/>
                    </a:cubicBezTo>
                    <a:cubicBezTo>
                      <a:pt x="460542" y="146740"/>
                      <a:pt x="465357" y="144179"/>
                      <a:pt x="463718" y="139210"/>
                    </a:cubicBezTo>
                    <a:cubicBezTo>
                      <a:pt x="461669" y="133114"/>
                      <a:pt x="456750" y="136802"/>
                      <a:pt x="453062" y="137468"/>
                    </a:cubicBezTo>
                    <a:cubicBezTo>
                      <a:pt x="428935" y="141618"/>
                      <a:pt x="409673" y="131731"/>
                      <a:pt x="389592" y="116004"/>
                    </a:cubicBezTo>
                    <a:cubicBezTo>
                      <a:pt x="420124" y="106066"/>
                      <a:pt x="443278" y="88495"/>
                      <a:pt x="464896" y="66673"/>
                    </a:cubicBezTo>
                    <a:cubicBezTo>
                      <a:pt x="437438" y="77276"/>
                      <a:pt x="410800" y="72973"/>
                      <a:pt x="384316" y="65802"/>
                    </a:cubicBezTo>
                    <a:cubicBezTo>
                      <a:pt x="342566" y="54532"/>
                      <a:pt x="306195" y="30814"/>
                      <a:pt x="266647" y="14421"/>
                    </a:cubicBezTo>
                    <a:cubicBezTo>
                      <a:pt x="218699" y="-5404"/>
                      <a:pt x="170751" y="-5609"/>
                      <a:pt x="123827" y="18929"/>
                    </a:cubicBezTo>
                    <a:cubicBezTo>
                      <a:pt x="119063" y="21439"/>
                      <a:pt x="115221" y="24513"/>
                      <a:pt x="115990" y="29584"/>
                    </a:cubicBezTo>
                    <a:cubicBezTo>
                      <a:pt x="115426" y="63394"/>
                      <a:pt x="114350" y="89930"/>
                      <a:pt x="115631" y="120154"/>
                    </a:cubicBezTo>
                    <a:cubicBezTo>
                      <a:pt x="120087" y="225732"/>
                      <a:pt x="117629" y="618847"/>
                      <a:pt x="118397" y="760387"/>
                    </a:cubicBezTo>
                    <a:cubicBezTo>
                      <a:pt x="86278" y="760797"/>
                      <a:pt x="53953" y="767661"/>
                      <a:pt x="21886" y="780058"/>
                    </a:cubicBezTo>
                    <a:cubicBezTo>
                      <a:pt x="9898" y="784669"/>
                      <a:pt x="-398" y="793480"/>
                      <a:pt x="12" y="807823"/>
                    </a:cubicBezTo>
                    <a:cubicBezTo>
                      <a:pt x="421" y="823601"/>
                      <a:pt x="18607" y="837842"/>
                      <a:pt x="33156" y="841684"/>
                    </a:cubicBezTo>
                    <a:cubicBezTo>
                      <a:pt x="76493" y="853108"/>
                      <a:pt x="112915" y="849778"/>
                      <a:pt x="157739" y="850342"/>
                    </a:cubicBezTo>
                    <a:cubicBezTo>
                      <a:pt x="178179" y="851161"/>
                      <a:pt x="197953" y="848497"/>
                      <a:pt x="217624" y="842555"/>
                    </a:cubicBezTo>
                    <a:cubicBezTo>
                      <a:pt x="232838" y="837945"/>
                      <a:pt x="243954" y="833488"/>
                      <a:pt x="246105" y="818069"/>
                    </a:cubicBezTo>
                    <a:cubicBezTo>
                      <a:pt x="248206" y="803213"/>
                      <a:pt x="239753" y="791738"/>
                      <a:pt x="227408" y="785642"/>
                    </a:cubicBezTo>
                    <a:cubicBezTo>
                      <a:pt x="194418" y="769198"/>
                      <a:pt x="160659" y="761156"/>
                      <a:pt x="126593" y="760438"/>
                    </a:cubicBezTo>
                    <a:cubicBezTo>
                      <a:pt x="124852" y="669767"/>
                      <a:pt x="125056" y="361893"/>
                      <a:pt x="125569" y="279264"/>
                    </a:cubicBezTo>
                    <a:cubicBezTo>
                      <a:pt x="125825" y="237361"/>
                      <a:pt x="124749" y="197096"/>
                      <a:pt x="123929" y="154783"/>
                    </a:cubicBezTo>
                    <a:cubicBezTo>
                      <a:pt x="144216" y="127274"/>
                      <a:pt x="196928" y="130860"/>
                      <a:pt x="225563" y="140234"/>
                    </a:cubicBezTo>
                    <a:close/>
                    <a:moveTo>
                      <a:pt x="123212" y="46489"/>
                    </a:moveTo>
                    <a:cubicBezTo>
                      <a:pt x="123520" y="21695"/>
                      <a:pt x="131306" y="21593"/>
                      <a:pt x="155126" y="15394"/>
                    </a:cubicBezTo>
                    <a:cubicBezTo>
                      <a:pt x="199387" y="3868"/>
                      <a:pt x="243032" y="11194"/>
                      <a:pt x="282989" y="32043"/>
                    </a:cubicBezTo>
                    <a:cubicBezTo>
                      <a:pt x="331244" y="57247"/>
                      <a:pt x="377861" y="81682"/>
                      <a:pt x="436311" y="81323"/>
                    </a:cubicBezTo>
                    <a:cubicBezTo>
                      <a:pt x="420175" y="97716"/>
                      <a:pt x="402246" y="104324"/>
                      <a:pt x="382421" y="107347"/>
                    </a:cubicBezTo>
                    <a:cubicBezTo>
                      <a:pt x="378681" y="107910"/>
                      <a:pt x="372841" y="106322"/>
                      <a:pt x="371407" y="111138"/>
                    </a:cubicBezTo>
                    <a:cubicBezTo>
                      <a:pt x="369614" y="117080"/>
                      <a:pt x="375710" y="118975"/>
                      <a:pt x="379398" y="121485"/>
                    </a:cubicBezTo>
                    <a:cubicBezTo>
                      <a:pt x="397635" y="133985"/>
                      <a:pt x="417050" y="144076"/>
                      <a:pt x="441127" y="149763"/>
                    </a:cubicBezTo>
                    <a:cubicBezTo>
                      <a:pt x="394612" y="174095"/>
                      <a:pt x="349584" y="180243"/>
                      <a:pt x="302763" y="161135"/>
                    </a:cubicBezTo>
                    <a:cubicBezTo>
                      <a:pt x="284065" y="153502"/>
                      <a:pt x="265674" y="145101"/>
                      <a:pt x="247028" y="137314"/>
                    </a:cubicBezTo>
                    <a:cubicBezTo>
                      <a:pt x="220236" y="126096"/>
                      <a:pt x="179510" y="121024"/>
                      <a:pt x="150414" y="129118"/>
                    </a:cubicBezTo>
                    <a:cubicBezTo>
                      <a:pt x="140578" y="131833"/>
                      <a:pt x="129923" y="133626"/>
                      <a:pt x="123776" y="144640"/>
                    </a:cubicBezTo>
                    <a:cubicBezTo>
                      <a:pt x="123161" y="113648"/>
                      <a:pt x="122803" y="81426"/>
                      <a:pt x="123212" y="46489"/>
                    </a:cubicBezTo>
                    <a:close/>
                    <a:moveTo>
                      <a:pt x="214703" y="789177"/>
                    </a:moveTo>
                    <a:cubicBezTo>
                      <a:pt x="225768" y="794607"/>
                      <a:pt x="239651" y="802393"/>
                      <a:pt x="237089" y="818274"/>
                    </a:cubicBezTo>
                    <a:cubicBezTo>
                      <a:pt x="234579" y="833744"/>
                      <a:pt x="219211" y="833232"/>
                      <a:pt x="205688" y="836869"/>
                    </a:cubicBezTo>
                    <a:cubicBezTo>
                      <a:pt x="188117" y="841531"/>
                      <a:pt x="170290" y="840762"/>
                      <a:pt x="152463" y="840506"/>
                    </a:cubicBezTo>
                    <a:cubicBezTo>
                      <a:pt x="109996" y="840762"/>
                      <a:pt x="76135" y="843733"/>
                      <a:pt x="35359" y="832002"/>
                    </a:cubicBezTo>
                    <a:cubicBezTo>
                      <a:pt x="26650" y="829492"/>
                      <a:pt x="11947" y="820323"/>
                      <a:pt x="10513" y="810743"/>
                    </a:cubicBezTo>
                    <a:cubicBezTo>
                      <a:pt x="9181" y="801727"/>
                      <a:pt x="15021" y="797629"/>
                      <a:pt x="21936" y="792763"/>
                    </a:cubicBezTo>
                    <a:cubicBezTo>
                      <a:pt x="40737" y="779392"/>
                      <a:pt x="62355" y="776472"/>
                      <a:pt x="84075" y="773604"/>
                    </a:cubicBezTo>
                    <a:cubicBezTo>
                      <a:pt x="95499" y="772067"/>
                      <a:pt x="106974" y="771094"/>
                      <a:pt x="118397" y="770735"/>
                    </a:cubicBezTo>
                    <a:cubicBezTo>
                      <a:pt x="118500" y="782722"/>
                      <a:pt x="118755" y="779700"/>
                      <a:pt x="118858" y="781083"/>
                    </a:cubicBezTo>
                    <a:cubicBezTo>
                      <a:pt x="113274" y="780007"/>
                      <a:pt x="107691" y="778778"/>
                      <a:pt x="102158" y="777497"/>
                    </a:cubicBezTo>
                    <a:cubicBezTo>
                      <a:pt x="99290" y="776831"/>
                      <a:pt x="96011" y="775243"/>
                      <a:pt x="94423" y="778522"/>
                    </a:cubicBezTo>
                    <a:cubicBezTo>
                      <a:pt x="92425" y="782722"/>
                      <a:pt x="95806" y="785232"/>
                      <a:pt x="99187" y="786411"/>
                    </a:cubicBezTo>
                    <a:cubicBezTo>
                      <a:pt x="114350" y="791636"/>
                      <a:pt x="129564" y="794863"/>
                      <a:pt x="144113" y="783695"/>
                    </a:cubicBezTo>
                    <a:cubicBezTo>
                      <a:pt x="138427" y="783747"/>
                      <a:pt x="132843" y="783234"/>
                      <a:pt x="127311" y="782466"/>
                    </a:cubicBezTo>
                    <a:cubicBezTo>
                      <a:pt x="126184" y="779546"/>
                      <a:pt x="126850" y="774167"/>
                      <a:pt x="126798" y="770581"/>
                    </a:cubicBezTo>
                    <a:cubicBezTo>
                      <a:pt x="157124" y="770530"/>
                      <a:pt x="186990" y="775602"/>
                      <a:pt x="214703" y="789177"/>
                    </a:cubicBezTo>
                    <a:close/>
                    <a:moveTo>
                      <a:pt x="123878" y="152375"/>
                    </a:moveTo>
                    <a:cubicBezTo>
                      <a:pt x="123827" y="150531"/>
                      <a:pt x="123827" y="148687"/>
                      <a:pt x="123776" y="146843"/>
                    </a:cubicBezTo>
                    <a:cubicBezTo>
                      <a:pt x="124544" y="147867"/>
                      <a:pt x="124186" y="150377"/>
                      <a:pt x="123878" y="152375"/>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DC723879-E0A3-F34D-ACCC-0ABEBB2EB8AC}"/>
                  </a:ext>
                </a:extLst>
              </p:cNvPr>
              <p:cNvSpPr/>
              <p:nvPr/>
            </p:nvSpPr>
            <p:spPr>
              <a:xfrm>
                <a:off x="7678654" y="1676220"/>
                <a:ext cx="110394" cy="54018"/>
              </a:xfrm>
              <a:custGeom>
                <a:avLst/>
                <a:gdLst>
                  <a:gd name="connsiteX0" fmla="*/ 110394 w 110394"/>
                  <a:gd name="connsiteY0" fmla="*/ 0 h 54018"/>
                  <a:gd name="connsiteX1" fmla="*/ 0 w 110394"/>
                  <a:gd name="connsiteY1" fmla="*/ 52969 h 54018"/>
                  <a:gd name="connsiteX2" fmla="*/ 110394 w 110394"/>
                  <a:gd name="connsiteY2" fmla="*/ 0 h 54018"/>
                </a:gdLst>
                <a:ahLst/>
                <a:cxnLst>
                  <a:cxn ang="0">
                    <a:pos x="connsiteX0" y="connsiteY0"/>
                  </a:cxn>
                  <a:cxn ang="0">
                    <a:pos x="connsiteX1" y="connsiteY1"/>
                  </a:cxn>
                  <a:cxn ang="0">
                    <a:pos x="connsiteX2" y="connsiteY2"/>
                  </a:cxn>
                </a:cxnLst>
                <a:rect l="l" t="t" r="r" b="b"/>
                <a:pathLst>
                  <a:path w="110394" h="54018">
                    <a:moveTo>
                      <a:pt x="110394" y="0"/>
                    </a:moveTo>
                    <a:cubicBezTo>
                      <a:pt x="74177" y="26023"/>
                      <a:pt x="41392" y="48973"/>
                      <a:pt x="0" y="52969"/>
                    </a:cubicBezTo>
                    <a:cubicBezTo>
                      <a:pt x="34117" y="59782"/>
                      <a:pt x="94309" y="32427"/>
                      <a:pt x="110394" y="0"/>
                    </a:cubicBezTo>
                    <a:close/>
                  </a:path>
                </a:pathLst>
              </a:custGeom>
              <a:solidFill>
                <a:srgbClr val="000000"/>
              </a:solidFill>
              <a:ln w="5123" cap="flat">
                <a:noFill/>
                <a:prstDash val="solid"/>
                <a:miter/>
              </a:ln>
            </p:spPr>
            <p:txBody>
              <a:bodyPr rtlCol="0" anchor="ctr"/>
              <a:lstStyle/>
              <a:p>
                <a:endParaRPr lang="en-US"/>
              </a:p>
            </p:txBody>
          </p:sp>
        </p:grpSp>
        <p:grpSp>
          <p:nvGrpSpPr>
            <p:cNvPr id="10" name="Graphic 472">
              <a:extLst>
                <a:ext uri="{FF2B5EF4-FFF2-40B4-BE49-F238E27FC236}">
                  <a16:creationId xmlns:a16="http://schemas.microsoft.com/office/drawing/2014/main" id="{2EED81D6-47CF-EF48-AAC5-F7C68D65CFB4}"/>
                </a:ext>
              </a:extLst>
            </p:cNvPr>
            <p:cNvGrpSpPr/>
            <p:nvPr/>
          </p:nvGrpSpPr>
          <p:grpSpPr>
            <a:xfrm>
              <a:off x="4928480" y="1680500"/>
              <a:ext cx="399681" cy="710760"/>
              <a:chOff x="4928480" y="1680500"/>
              <a:chExt cx="399681" cy="710760"/>
            </a:xfrm>
          </p:grpSpPr>
          <p:sp>
            <p:nvSpPr>
              <p:cNvPr id="36" name="Graphic 472">
                <a:extLst>
                  <a:ext uri="{FF2B5EF4-FFF2-40B4-BE49-F238E27FC236}">
                    <a16:creationId xmlns:a16="http://schemas.microsoft.com/office/drawing/2014/main" id="{B894DF64-CC58-EF40-BA82-7E038E8B74CB}"/>
                  </a:ext>
                </a:extLst>
              </p:cNvPr>
              <p:cNvSpPr/>
              <p:nvPr/>
            </p:nvSpPr>
            <p:spPr>
              <a:xfrm>
                <a:off x="4988100" y="1807023"/>
                <a:ext cx="271501" cy="574392"/>
              </a:xfrm>
              <a:custGeom>
                <a:avLst/>
                <a:gdLst>
                  <a:gd name="connsiteX0" fmla="*/ 169115 w 271501"/>
                  <a:gd name="connsiteY0" fmla="*/ 38861 h 574392"/>
                  <a:gd name="connsiteX1" fmla="*/ 153235 w 271501"/>
                  <a:gd name="connsiteY1" fmla="*/ 4949 h 574392"/>
                  <a:gd name="connsiteX2" fmla="*/ 108565 w 271501"/>
                  <a:gd name="connsiteY2" fmla="*/ 26720 h 574392"/>
                  <a:gd name="connsiteX3" fmla="*/ 110870 w 271501"/>
                  <a:gd name="connsiteY3" fmla="*/ 87783 h 574392"/>
                  <a:gd name="connsiteX4" fmla="*/ 87306 w 271501"/>
                  <a:gd name="connsiteY4" fmla="*/ 106942 h 574392"/>
                  <a:gd name="connsiteX5" fmla="*/ 26295 w 271501"/>
                  <a:gd name="connsiteY5" fmla="*/ 91164 h 574392"/>
                  <a:gd name="connsiteX6" fmla="*/ 21889 w 271501"/>
                  <a:gd name="connsiteY6" fmla="*/ 81943 h 574392"/>
                  <a:gd name="connsiteX7" fmla="*/ 30239 w 271501"/>
                  <a:gd name="connsiteY7" fmla="*/ 83121 h 574392"/>
                  <a:gd name="connsiteX8" fmla="*/ 70350 w 271501"/>
                  <a:gd name="connsiteY8" fmla="*/ 98592 h 574392"/>
                  <a:gd name="connsiteX9" fmla="*/ 101752 w 271501"/>
                  <a:gd name="connsiteY9" fmla="*/ 82916 h 574392"/>
                  <a:gd name="connsiteX10" fmla="*/ 98781 w 271501"/>
                  <a:gd name="connsiteY10" fmla="*/ 28103 h 574392"/>
                  <a:gd name="connsiteX11" fmla="*/ 99651 w 271501"/>
                  <a:gd name="connsiteY11" fmla="*/ 22212 h 574392"/>
                  <a:gd name="connsiteX12" fmla="*/ 50422 w 271501"/>
                  <a:gd name="connsiteY12" fmla="*/ 38810 h 574392"/>
                  <a:gd name="connsiteX13" fmla="*/ 7750 w 271501"/>
                  <a:gd name="connsiteY13" fmla="*/ 80970 h 574392"/>
                  <a:gd name="connsiteX14" fmla="*/ 4882 w 271501"/>
                  <a:gd name="connsiteY14" fmla="*/ 169387 h 574392"/>
                  <a:gd name="connsiteX15" fmla="*/ 46632 w 271501"/>
                  <a:gd name="connsiteY15" fmla="*/ 384591 h 574392"/>
                  <a:gd name="connsiteX16" fmla="*/ 43917 w 271501"/>
                  <a:gd name="connsiteY16" fmla="*/ 435357 h 574392"/>
                  <a:gd name="connsiteX17" fmla="*/ 14768 w 271501"/>
                  <a:gd name="connsiteY17" fmla="*/ 534840 h 574392"/>
                  <a:gd name="connsiteX18" fmla="*/ 20916 w 271501"/>
                  <a:gd name="connsiteY18" fmla="*/ 565883 h 574392"/>
                  <a:gd name="connsiteX19" fmla="*/ 56672 w 271501"/>
                  <a:gd name="connsiteY19" fmla="*/ 570852 h 574392"/>
                  <a:gd name="connsiteX20" fmla="*/ 95963 w 271501"/>
                  <a:gd name="connsiteY20" fmla="*/ 512556 h 574392"/>
                  <a:gd name="connsiteX21" fmla="*/ 116813 w 271501"/>
                  <a:gd name="connsiteY21" fmla="*/ 441709 h 574392"/>
                  <a:gd name="connsiteX22" fmla="*/ 116659 w 271501"/>
                  <a:gd name="connsiteY22" fmla="*/ 346530 h 574392"/>
                  <a:gd name="connsiteX23" fmla="*/ 130234 w 271501"/>
                  <a:gd name="connsiteY23" fmla="*/ 324451 h 574392"/>
                  <a:gd name="connsiteX24" fmla="*/ 196061 w 271501"/>
                  <a:gd name="connsiteY24" fmla="*/ 426905 h 574392"/>
                  <a:gd name="connsiteX25" fmla="*/ 204257 w 271501"/>
                  <a:gd name="connsiteY25" fmla="*/ 475212 h 574392"/>
                  <a:gd name="connsiteX26" fmla="*/ 202566 w 271501"/>
                  <a:gd name="connsiteY26" fmla="*/ 541755 h 574392"/>
                  <a:gd name="connsiteX27" fmla="*/ 236991 w 271501"/>
                  <a:gd name="connsiteY27" fmla="*/ 574387 h 574392"/>
                  <a:gd name="connsiteX28" fmla="*/ 264141 w 271501"/>
                  <a:gd name="connsiteY28" fmla="*/ 546263 h 574392"/>
                  <a:gd name="connsiteX29" fmla="*/ 262758 w 271501"/>
                  <a:gd name="connsiteY29" fmla="*/ 416250 h 574392"/>
                  <a:gd name="connsiteX30" fmla="*/ 185815 w 271501"/>
                  <a:gd name="connsiteY30" fmla="*/ 231064 h 574392"/>
                  <a:gd name="connsiteX31" fmla="*/ 165222 w 271501"/>
                  <a:gd name="connsiteY31" fmla="*/ 174664 h 574392"/>
                  <a:gd name="connsiteX32" fmla="*/ 164146 w 271501"/>
                  <a:gd name="connsiteY32" fmla="*/ 171949 h 574392"/>
                  <a:gd name="connsiteX33" fmla="*/ 153337 w 271501"/>
                  <a:gd name="connsiteY33" fmla="*/ 174203 h 574392"/>
                  <a:gd name="connsiteX34" fmla="*/ 42687 w 271501"/>
                  <a:gd name="connsiteY34" fmla="*/ 186856 h 574392"/>
                  <a:gd name="connsiteX35" fmla="*/ 33261 w 271501"/>
                  <a:gd name="connsiteY35" fmla="*/ 180452 h 574392"/>
                  <a:gd name="connsiteX36" fmla="*/ 80083 w 271501"/>
                  <a:gd name="connsiteY36" fmla="*/ 175586 h 574392"/>
                  <a:gd name="connsiteX37" fmla="*/ 156564 w 271501"/>
                  <a:gd name="connsiteY37" fmla="*/ 163803 h 574392"/>
                  <a:gd name="connsiteX38" fmla="*/ 176184 w 271501"/>
                  <a:gd name="connsiteY38" fmla="*/ 136295 h 574392"/>
                  <a:gd name="connsiteX39" fmla="*/ 169115 w 271501"/>
                  <a:gd name="connsiteY39" fmla="*/ 38861 h 5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1501" h="574392">
                    <a:moveTo>
                      <a:pt x="169115" y="38861"/>
                    </a:moveTo>
                    <a:cubicBezTo>
                      <a:pt x="168244" y="26874"/>
                      <a:pt x="163839" y="10174"/>
                      <a:pt x="153235" y="4949"/>
                    </a:cubicBezTo>
                    <a:cubicBezTo>
                      <a:pt x="131566" y="-5758"/>
                      <a:pt x="112919" y="646"/>
                      <a:pt x="108565" y="26720"/>
                    </a:cubicBezTo>
                    <a:cubicBezTo>
                      <a:pt x="105338" y="45879"/>
                      <a:pt x="108821" y="68521"/>
                      <a:pt x="110870" y="87783"/>
                    </a:cubicBezTo>
                    <a:cubicBezTo>
                      <a:pt x="112458" y="103048"/>
                      <a:pt x="102725" y="106224"/>
                      <a:pt x="87306" y="106942"/>
                    </a:cubicBezTo>
                    <a:cubicBezTo>
                      <a:pt x="65073" y="108017"/>
                      <a:pt x="45453" y="100948"/>
                      <a:pt x="26295" y="91164"/>
                    </a:cubicBezTo>
                    <a:cubicBezTo>
                      <a:pt x="22606" y="89268"/>
                      <a:pt x="18969" y="86451"/>
                      <a:pt x="21889" y="81943"/>
                    </a:cubicBezTo>
                    <a:cubicBezTo>
                      <a:pt x="24655" y="77742"/>
                      <a:pt x="27626" y="81687"/>
                      <a:pt x="30239" y="83121"/>
                    </a:cubicBezTo>
                    <a:cubicBezTo>
                      <a:pt x="43865" y="90498"/>
                      <a:pt x="55340" y="95416"/>
                      <a:pt x="70350" y="98592"/>
                    </a:cubicBezTo>
                    <a:cubicBezTo>
                      <a:pt x="86640" y="102024"/>
                      <a:pt x="103033" y="100385"/>
                      <a:pt x="101752" y="82916"/>
                    </a:cubicBezTo>
                    <a:cubicBezTo>
                      <a:pt x="100522" y="66267"/>
                      <a:pt x="96731" y="44650"/>
                      <a:pt x="98781" y="28103"/>
                    </a:cubicBezTo>
                    <a:cubicBezTo>
                      <a:pt x="99037" y="26106"/>
                      <a:pt x="99344" y="24159"/>
                      <a:pt x="99651" y="22212"/>
                    </a:cubicBezTo>
                    <a:cubicBezTo>
                      <a:pt x="81978" y="32202"/>
                      <a:pt x="65483" y="37324"/>
                      <a:pt x="50422" y="38810"/>
                    </a:cubicBezTo>
                    <a:cubicBezTo>
                      <a:pt x="36796" y="50746"/>
                      <a:pt x="12258" y="70263"/>
                      <a:pt x="7750" y="80970"/>
                    </a:cubicBezTo>
                    <a:cubicBezTo>
                      <a:pt x="-4749" y="110476"/>
                      <a:pt x="630" y="140137"/>
                      <a:pt x="4882" y="169387"/>
                    </a:cubicBezTo>
                    <a:cubicBezTo>
                      <a:pt x="15383" y="241771"/>
                      <a:pt x="29778" y="313437"/>
                      <a:pt x="46632" y="384591"/>
                    </a:cubicBezTo>
                    <a:cubicBezTo>
                      <a:pt x="50627" y="401394"/>
                      <a:pt x="50166" y="417889"/>
                      <a:pt x="43917" y="435357"/>
                    </a:cubicBezTo>
                    <a:cubicBezTo>
                      <a:pt x="32339" y="467835"/>
                      <a:pt x="24246" y="501594"/>
                      <a:pt x="14768" y="534840"/>
                    </a:cubicBezTo>
                    <a:cubicBezTo>
                      <a:pt x="11541" y="546212"/>
                      <a:pt x="10056" y="557533"/>
                      <a:pt x="20916" y="565883"/>
                    </a:cubicBezTo>
                    <a:cubicBezTo>
                      <a:pt x="32288" y="574592"/>
                      <a:pt x="44634" y="576026"/>
                      <a:pt x="56672" y="570852"/>
                    </a:cubicBezTo>
                    <a:cubicBezTo>
                      <a:pt x="80800" y="560556"/>
                      <a:pt x="88433" y="534481"/>
                      <a:pt x="95963" y="512556"/>
                    </a:cubicBezTo>
                    <a:cubicBezTo>
                      <a:pt x="103955" y="489299"/>
                      <a:pt x="109999" y="465376"/>
                      <a:pt x="116813" y="441709"/>
                    </a:cubicBezTo>
                    <a:cubicBezTo>
                      <a:pt x="120347" y="429415"/>
                      <a:pt x="115993" y="365791"/>
                      <a:pt x="116659" y="346530"/>
                    </a:cubicBezTo>
                    <a:cubicBezTo>
                      <a:pt x="116966" y="336848"/>
                      <a:pt x="119579" y="327320"/>
                      <a:pt x="130234" y="324451"/>
                    </a:cubicBezTo>
                    <a:cubicBezTo>
                      <a:pt x="140428" y="321685"/>
                      <a:pt x="179053" y="393197"/>
                      <a:pt x="196061" y="426905"/>
                    </a:cubicBezTo>
                    <a:cubicBezTo>
                      <a:pt x="204052" y="442785"/>
                      <a:pt x="206408" y="456616"/>
                      <a:pt x="204257" y="475212"/>
                    </a:cubicBezTo>
                    <a:cubicBezTo>
                      <a:pt x="202310" y="491758"/>
                      <a:pt x="201081" y="525055"/>
                      <a:pt x="202566" y="541755"/>
                    </a:cubicBezTo>
                    <a:cubicBezTo>
                      <a:pt x="204308" y="561888"/>
                      <a:pt x="213631" y="574694"/>
                      <a:pt x="236991" y="574387"/>
                    </a:cubicBezTo>
                    <a:cubicBezTo>
                      <a:pt x="254818" y="574182"/>
                      <a:pt x="261733" y="562554"/>
                      <a:pt x="264141" y="546263"/>
                    </a:cubicBezTo>
                    <a:cubicBezTo>
                      <a:pt x="273055" y="485303"/>
                      <a:pt x="275308" y="441043"/>
                      <a:pt x="262758" y="416250"/>
                    </a:cubicBezTo>
                    <a:cubicBezTo>
                      <a:pt x="244470" y="369684"/>
                      <a:pt x="203796" y="277578"/>
                      <a:pt x="185815" y="231064"/>
                    </a:cubicBezTo>
                    <a:cubicBezTo>
                      <a:pt x="181256" y="219333"/>
                      <a:pt x="169422" y="186548"/>
                      <a:pt x="165222" y="174664"/>
                    </a:cubicBezTo>
                    <a:cubicBezTo>
                      <a:pt x="164914" y="173793"/>
                      <a:pt x="164505" y="172871"/>
                      <a:pt x="164146" y="171949"/>
                    </a:cubicBezTo>
                    <a:cubicBezTo>
                      <a:pt x="160509" y="172871"/>
                      <a:pt x="156718" y="173537"/>
                      <a:pt x="153337" y="174203"/>
                    </a:cubicBezTo>
                    <a:cubicBezTo>
                      <a:pt x="116864" y="181733"/>
                      <a:pt x="80185" y="188187"/>
                      <a:pt x="42687" y="186856"/>
                    </a:cubicBezTo>
                    <a:cubicBezTo>
                      <a:pt x="39665" y="186753"/>
                      <a:pt x="36642" y="185626"/>
                      <a:pt x="33261" y="180452"/>
                    </a:cubicBezTo>
                    <a:cubicBezTo>
                      <a:pt x="48886" y="178813"/>
                      <a:pt x="64459" y="176918"/>
                      <a:pt x="80083" y="175586"/>
                    </a:cubicBezTo>
                    <a:cubicBezTo>
                      <a:pt x="105850" y="173434"/>
                      <a:pt x="131566" y="171539"/>
                      <a:pt x="156564" y="163803"/>
                    </a:cubicBezTo>
                    <a:cubicBezTo>
                      <a:pt x="170908" y="159398"/>
                      <a:pt x="177465" y="151663"/>
                      <a:pt x="176184" y="136295"/>
                    </a:cubicBezTo>
                    <a:cubicBezTo>
                      <a:pt x="173367" y="103919"/>
                      <a:pt x="171420" y="71390"/>
                      <a:pt x="169115" y="38861"/>
                    </a:cubicBezTo>
                    <a:close/>
                  </a:path>
                </a:pathLst>
              </a:custGeom>
              <a:solidFill>
                <a:srgbClr val="FFFFFF"/>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A75A068C-D74A-8449-A934-2AD90C68DE2F}"/>
                  </a:ext>
                </a:extLst>
              </p:cNvPr>
              <p:cNvSpPr/>
              <p:nvPr/>
            </p:nvSpPr>
            <p:spPr>
              <a:xfrm>
                <a:off x="5168024" y="1828702"/>
                <a:ext cx="150489" cy="108980"/>
              </a:xfrm>
              <a:custGeom>
                <a:avLst/>
                <a:gdLst>
                  <a:gd name="connsiteX0" fmla="*/ 109216 w 150489"/>
                  <a:gd name="connsiteY0" fmla="*/ 8319 h 108980"/>
                  <a:gd name="connsiteX1" fmla="*/ 75867 w 150489"/>
                  <a:gd name="connsiteY1" fmla="*/ 39824 h 108980"/>
                  <a:gd name="connsiteX2" fmla="*/ 0 w 150489"/>
                  <a:gd name="connsiteY2" fmla="*/ 43410 h 108980"/>
                  <a:gd name="connsiteX3" fmla="*/ 5533 w 150489"/>
                  <a:gd name="connsiteY3" fmla="*/ 108980 h 108980"/>
                  <a:gd name="connsiteX4" fmla="*/ 56452 w 150489"/>
                  <a:gd name="connsiteY4" fmla="*/ 106060 h 108980"/>
                  <a:gd name="connsiteX5" fmla="*/ 100303 w 150489"/>
                  <a:gd name="connsiteY5" fmla="*/ 85979 h 108980"/>
                  <a:gd name="connsiteX6" fmla="*/ 143231 w 150489"/>
                  <a:gd name="connsiteY6" fmla="*/ 41514 h 108980"/>
                  <a:gd name="connsiteX7" fmla="*/ 142052 w 150489"/>
                  <a:gd name="connsiteY7" fmla="*/ 6629 h 108980"/>
                  <a:gd name="connsiteX8" fmla="*/ 109216 w 150489"/>
                  <a:gd name="connsiteY8" fmla="*/ 8319 h 10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89" h="108980">
                    <a:moveTo>
                      <a:pt x="109216" y="8319"/>
                    </a:moveTo>
                    <a:cubicBezTo>
                      <a:pt x="98868" y="19538"/>
                      <a:pt x="86983" y="29271"/>
                      <a:pt x="75867" y="39824"/>
                    </a:cubicBezTo>
                    <a:cubicBezTo>
                      <a:pt x="57118" y="57651"/>
                      <a:pt x="25819" y="55960"/>
                      <a:pt x="0" y="43410"/>
                    </a:cubicBezTo>
                    <a:cubicBezTo>
                      <a:pt x="1588" y="68767"/>
                      <a:pt x="2152" y="95354"/>
                      <a:pt x="5533" y="108980"/>
                    </a:cubicBezTo>
                    <a:cubicBezTo>
                      <a:pt x="5533" y="108980"/>
                      <a:pt x="5533" y="108980"/>
                      <a:pt x="56452" y="106060"/>
                    </a:cubicBezTo>
                    <a:cubicBezTo>
                      <a:pt x="74740" y="105036"/>
                      <a:pt x="87649" y="96993"/>
                      <a:pt x="100303" y="85979"/>
                    </a:cubicBezTo>
                    <a:cubicBezTo>
                      <a:pt x="115875" y="72404"/>
                      <a:pt x="129963" y="57343"/>
                      <a:pt x="143231" y="41514"/>
                    </a:cubicBezTo>
                    <a:cubicBezTo>
                      <a:pt x="154091" y="28605"/>
                      <a:pt x="151990" y="15901"/>
                      <a:pt x="142052" y="6629"/>
                    </a:cubicBezTo>
                    <a:cubicBezTo>
                      <a:pt x="132883" y="-1926"/>
                      <a:pt x="119666" y="-3053"/>
                      <a:pt x="109216" y="8319"/>
                    </a:cubicBezTo>
                    <a:close/>
                  </a:path>
                </a:pathLst>
              </a:custGeom>
              <a:solidFill>
                <a:srgbClr val="FFFFFF"/>
              </a:solidFill>
              <a:ln w="5123" cap="flat">
                <a:noFill/>
                <a:prstDash val="solid"/>
                <a:miter/>
              </a:ln>
            </p:spPr>
            <p:txBody>
              <a:bodyPr rtlCol="0" anchor="ctr"/>
              <a:lstStyle/>
              <a:p>
                <a:endParaRPr lang="en-US"/>
              </a:p>
            </p:txBody>
          </p:sp>
          <p:sp>
            <p:nvSpPr>
              <p:cNvPr id="38" name="Graphic 472">
                <a:extLst>
                  <a:ext uri="{FF2B5EF4-FFF2-40B4-BE49-F238E27FC236}">
                    <a16:creationId xmlns:a16="http://schemas.microsoft.com/office/drawing/2014/main" id="{E82153A3-A90A-C141-8F9B-A81534C56BA2}"/>
                  </a:ext>
                </a:extLst>
              </p:cNvPr>
              <p:cNvSpPr/>
              <p:nvPr/>
            </p:nvSpPr>
            <p:spPr>
              <a:xfrm>
                <a:off x="4953843" y="1690323"/>
                <a:ext cx="151760" cy="146478"/>
              </a:xfrm>
              <a:custGeom>
                <a:avLst/>
                <a:gdLst>
                  <a:gd name="connsiteX0" fmla="*/ 135855 w 151760"/>
                  <a:gd name="connsiteY0" fmla="*/ 130510 h 146478"/>
                  <a:gd name="connsiteX1" fmla="*/ 144308 w 151760"/>
                  <a:gd name="connsiteY1" fmla="*/ 116577 h 146478"/>
                  <a:gd name="connsiteX2" fmla="*/ 129452 w 151760"/>
                  <a:gd name="connsiteY2" fmla="*/ 19963 h 146478"/>
                  <a:gd name="connsiteX3" fmla="*/ 61371 w 151760"/>
                  <a:gd name="connsiteY3" fmla="*/ 650 h 146478"/>
                  <a:gd name="connsiteX4" fmla="*/ 53 w 151760"/>
                  <a:gd name="connsiteY4" fmla="*/ 73853 h 146478"/>
                  <a:gd name="connsiteX5" fmla="*/ 42417 w 151760"/>
                  <a:gd name="connsiteY5" fmla="*/ 139424 h 146478"/>
                  <a:gd name="connsiteX6" fmla="*/ 135855 w 151760"/>
                  <a:gd name="connsiteY6" fmla="*/ 130510 h 14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60" h="146478">
                    <a:moveTo>
                      <a:pt x="135855" y="130510"/>
                    </a:moveTo>
                    <a:cubicBezTo>
                      <a:pt x="137597" y="124978"/>
                      <a:pt x="140158" y="120162"/>
                      <a:pt x="144308" y="116577"/>
                    </a:cubicBezTo>
                    <a:cubicBezTo>
                      <a:pt x="159727" y="73956"/>
                      <a:pt x="149481" y="36509"/>
                      <a:pt x="129452" y="19963"/>
                    </a:cubicBezTo>
                    <a:cubicBezTo>
                      <a:pt x="110037" y="3877"/>
                      <a:pt x="88009" y="-2116"/>
                      <a:pt x="61371" y="650"/>
                    </a:cubicBezTo>
                    <a:cubicBezTo>
                      <a:pt x="24642" y="4492"/>
                      <a:pt x="-1330" y="35228"/>
                      <a:pt x="53" y="73853"/>
                    </a:cubicBezTo>
                    <a:cubicBezTo>
                      <a:pt x="1180" y="105973"/>
                      <a:pt x="17419" y="125490"/>
                      <a:pt x="42417" y="139424"/>
                    </a:cubicBezTo>
                    <a:cubicBezTo>
                      <a:pt x="66289" y="152640"/>
                      <a:pt x="106912" y="145929"/>
                      <a:pt x="135855" y="130510"/>
                    </a:cubicBezTo>
                    <a:close/>
                  </a:path>
                </a:pathLst>
              </a:custGeom>
              <a:solidFill>
                <a:srgbClr val="FFFFFF"/>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88186D3C-CC82-4D45-BEBA-8071F7C40BE9}"/>
                  </a:ext>
                </a:extLst>
              </p:cNvPr>
              <p:cNvSpPr/>
              <p:nvPr/>
            </p:nvSpPr>
            <p:spPr>
              <a:xfrm>
                <a:off x="4943254" y="1680500"/>
                <a:ext cx="384907" cy="709279"/>
              </a:xfrm>
              <a:custGeom>
                <a:avLst/>
                <a:gdLst>
                  <a:gd name="connsiteX0" fmla="*/ 372304 w 384907"/>
                  <a:gd name="connsiteY0" fmla="*/ 145661 h 709279"/>
                  <a:gd name="connsiteX1" fmla="*/ 324509 w 384907"/>
                  <a:gd name="connsiteY1" fmla="*/ 153089 h 709279"/>
                  <a:gd name="connsiteX2" fmla="*/ 298333 w 384907"/>
                  <a:gd name="connsiteY2" fmla="*/ 178447 h 709279"/>
                  <a:gd name="connsiteX3" fmla="*/ 226205 w 384907"/>
                  <a:gd name="connsiteY3" fmla="*/ 183774 h 709279"/>
                  <a:gd name="connsiteX4" fmla="*/ 224156 w 384907"/>
                  <a:gd name="connsiteY4" fmla="*/ 183159 h 709279"/>
                  <a:gd name="connsiteX5" fmla="*/ 214167 w 384907"/>
                  <a:gd name="connsiteY5" fmla="*/ 134955 h 709279"/>
                  <a:gd name="connsiteX6" fmla="*/ 170829 w 384907"/>
                  <a:gd name="connsiteY6" fmla="*/ 119689 h 709279"/>
                  <a:gd name="connsiteX7" fmla="*/ 165655 w 384907"/>
                  <a:gd name="connsiteY7" fmla="*/ 120765 h 709279"/>
                  <a:gd name="connsiteX8" fmla="*/ 145933 w 384907"/>
                  <a:gd name="connsiteY8" fmla="*/ 22256 h 709279"/>
                  <a:gd name="connsiteX9" fmla="*/ 33746 w 384907"/>
                  <a:gd name="connsiteY9" fmla="*/ 16211 h 709279"/>
                  <a:gd name="connsiteX10" fmla="*/ 15099 w 384907"/>
                  <a:gd name="connsiteY10" fmla="*/ 129525 h 709279"/>
                  <a:gd name="connsiteX11" fmla="*/ 83640 w 384907"/>
                  <a:gd name="connsiteY11" fmla="*/ 165794 h 709279"/>
                  <a:gd name="connsiteX12" fmla="*/ 35129 w 384907"/>
                  <a:gd name="connsiteY12" fmla="*/ 237921 h 709279"/>
                  <a:gd name="connsiteX13" fmla="*/ 67248 w 384907"/>
                  <a:gd name="connsiteY13" fmla="*/ 446568 h 709279"/>
                  <a:gd name="connsiteX14" fmla="*/ 79030 w 384907"/>
                  <a:gd name="connsiteY14" fmla="*/ 562341 h 709279"/>
                  <a:gd name="connsiteX15" fmla="*/ 48038 w 384907"/>
                  <a:gd name="connsiteY15" fmla="*/ 663514 h 709279"/>
                  <a:gd name="connsiteX16" fmla="*/ 82616 w 384907"/>
                  <a:gd name="connsiteY16" fmla="*/ 709260 h 709279"/>
                  <a:gd name="connsiteX17" fmla="*/ 127849 w 384907"/>
                  <a:gd name="connsiteY17" fmla="*/ 687539 h 709279"/>
                  <a:gd name="connsiteX18" fmla="*/ 172007 w 384907"/>
                  <a:gd name="connsiteY18" fmla="*/ 567873 h 709279"/>
                  <a:gd name="connsiteX19" fmla="*/ 171905 w 384907"/>
                  <a:gd name="connsiteY19" fmla="*/ 476229 h 709279"/>
                  <a:gd name="connsiteX20" fmla="*/ 176156 w 384907"/>
                  <a:gd name="connsiteY20" fmla="*/ 466393 h 709279"/>
                  <a:gd name="connsiteX21" fmla="*/ 201514 w 384907"/>
                  <a:gd name="connsiteY21" fmla="*/ 500510 h 709279"/>
                  <a:gd name="connsiteX22" fmla="*/ 239217 w 384907"/>
                  <a:gd name="connsiteY22" fmla="*/ 581807 h 709279"/>
                  <a:gd name="connsiteX23" fmla="*/ 238192 w 384907"/>
                  <a:gd name="connsiteY23" fmla="*/ 673350 h 709279"/>
                  <a:gd name="connsiteX24" fmla="*/ 273436 w 384907"/>
                  <a:gd name="connsiteY24" fmla="*/ 708747 h 709279"/>
                  <a:gd name="connsiteX25" fmla="*/ 316057 w 384907"/>
                  <a:gd name="connsiteY25" fmla="*/ 683954 h 709279"/>
                  <a:gd name="connsiteX26" fmla="*/ 316723 w 384907"/>
                  <a:gd name="connsiteY26" fmla="*/ 539545 h 709279"/>
                  <a:gd name="connsiteX27" fmla="*/ 290341 w 384907"/>
                  <a:gd name="connsiteY27" fmla="*/ 473104 h 709279"/>
                  <a:gd name="connsiteX28" fmla="*/ 218162 w 384907"/>
                  <a:gd name="connsiteY28" fmla="*/ 297395 h 709279"/>
                  <a:gd name="connsiteX29" fmla="*/ 217496 w 384907"/>
                  <a:gd name="connsiteY29" fmla="*/ 295346 h 709279"/>
                  <a:gd name="connsiteX30" fmla="*/ 224258 w 384907"/>
                  <a:gd name="connsiteY30" fmla="*/ 288277 h 709279"/>
                  <a:gd name="connsiteX31" fmla="*/ 231481 w 384907"/>
                  <a:gd name="connsiteY31" fmla="*/ 267633 h 709279"/>
                  <a:gd name="connsiteX32" fmla="*/ 311652 w 384907"/>
                  <a:gd name="connsiteY32" fmla="*/ 257285 h 709279"/>
                  <a:gd name="connsiteX33" fmla="*/ 375429 w 384907"/>
                  <a:gd name="connsiteY33" fmla="*/ 193917 h 709279"/>
                  <a:gd name="connsiteX34" fmla="*/ 372304 w 384907"/>
                  <a:gd name="connsiteY34" fmla="*/ 145661 h 709279"/>
                  <a:gd name="connsiteX35" fmla="*/ 53058 w 384907"/>
                  <a:gd name="connsiteY35" fmla="*/ 149247 h 709279"/>
                  <a:gd name="connsiteX36" fmla="*/ 10693 w 384907"/>
                  <a:gd name="connsiteY36" fmla="*/ 83677 h 709279"/>
                  <a:gd name="connsiteX37" fmla="*/ 72012 w 384907"/>
                  <a:gd name="connsiteY37" fmla="*/ 10474 h 709279"/>
                  <a:gd name="connsiteX38" fmla="*/ 140093 w 384907"/>
                  <a:gd name="connsiteY38" fmla="*/ 29786 h 709279"/>
                  <a:gd name="connsiteX39" fmla="*/ 154948 w 384907"/>
                  <a:gd name="connsiteY39" fmla="*/ 126400 h 709279"/>
                  <a:gd name="connsiteX40" fmla="*/ 146496 w 384907"/>
                  <a:gd name="connsiteY40" fmla="*/ 140334 h 709279"/>
                  <a:gd name="connsiteX41" fmla="*/ 53058 w 384907"/>
                  <a:gd name="connsiteY41" fmla="*/ 149247 h 709279"/>
                  <a:gd name="connsiteX42" fmla="*/ 201309 w 384907"/>
                  <a:gd name="connsiteY42" fmla="*/ 290429 h 709279"/>
                  <a:gd name="connsiteX43" fmla="*/ 124827 w 384907"/>
                  <a:gd name="connsiteY43" fmla="*/ 302211 h 709279"/>
                  <a:gd name="connsiteX44" fmla="*/ 78006 w 384907"/>
                  <a:gd name="connsiteY44" fmla="*/ 307077 h 709279"/>
                  <a:gd name="connsiteX45" fmla="*/ 87431 w 384907"/>
                  <a:gd name="connsiteY45" fmla="*/ 313481 h 709279"/>
                  <a:gd name="connsiteX46" fmla="*/ 198081 w 384907"/>
                  <a:gd name="connsiteY46" fmla="*/ 300828 h 709279"/>
                  <a:gd name="connsiteX47" fmla="*/ 208890 w 384907"/>
                  <a:gd name="connsiteY47" fmla="*/ 298574 h 709279"/>
                  <a:gd name="connsiteX48" fmla="*/ 209966 w 384907"/>
                  <a:gd name="connsiteY48" fmla="*/ 301289 h 709279"/>
                  <a:gd name="connsiteX49" fmla="*/ 230559 w 384907"/>
                  <a:gd name="connsiteY49" fmla="*/ 357689 h 709279"/>
                  <a:gd name="connsiteX50" fmla="*/ 307502 w 384907"/>
                  <a:gd name="connsiteY50" fmla="*/ 542875 h 709279"/>
                  <a:gd name="connsiteX51" fmla="*/ 308885 w 384907"/>
                  <a:gd name="connsiteY51" fmla="*/ 672889 h 709279"/>
                  <a:gd name="connsiteX52" fmla="*/ 281735 w 384907"/>
                  <a:gd name="connsiteY52" fmla="*/ 701012 h 709279"/>
                  <a:gd name="connsiteX53" fmla="*/ 247310 w 384907"/>
                  <a:gd name="connsiteY53" fmla="*/ 668381 h 709279"/>
                  <a:gd name="connsiteX54" fmla="*/ 249001 w 384907"/>
                  <a:gd name="connsiteY54" fmla="*/ 601837 h 709279"/>
                  <a:gd name="connsiteX55" fmla="*/ 240805 w 384907"/>
                  <a:gd name="connsiteY55" fmla="*/ 553530 h 709279"/>
                  <a:gd name="connsiteX56" fmla="*/ 174978 w 384907"/>
                  <a:gd name="connsiteY56" fmla="*/ 451076 h 709279"/>
                  <a:gd name="connsiteX57" fmla="*/ 161403 w 384907"/>
                  <a:gd name="connsiteY57" fmla="*/ 473155 h 709279"/>
                  <a:gd name="connsiteX58" fmla="*/ 161557 w 384907"/>
                  <a:gd name="connsiteY58" fmla="*/ 568334 h 709279"/>
                  <a:gd name="connsiteX59" fmla="*/ 140707 w 384907"/>
                  <a:gd name="connsiteY59" fmla="*/ 639181 h 709279"/>
                  <a:gd name="connsiteX60" fmla="*/ 101416 w 384907"/>
                  <a:gd name="connsiteY60" fmla="*/ 697477 h 709279"/>
                  <a:gd name="connsiteX61" fmla="*/ 65660 w 384907"/>
                  <a:gd name="connsiteY61" fmla="*/ 692508 h 709279"/>
                  <a:gd name="connsiteX62" fmla="*/ 59513 w 384907"/>
                  <a:gd name="connsiteY62" fmla="*/ 661465 h 709279"/>
                  <a:gd name="connsiteX63" fmla="*/ 88661 w 384907"/>
                  <a:gd name="connsiteY63" fmla="*/ 561982 h 709279"/>
                  <a:gd name="connsiteX64" fmla="*/ 91376 w 384907"/>
                  <a:gd name="connsiteY64" fmla="*/ 511216 h 709279"/>
                  <a:gd name="connsiteX65" fmla="*/ 49626 w 384907"/>
                  <a:gd name="connsiteY65" fmla="*/ 296012 h 709279"/>
                  <a:gd name="connsiteX66" fmla="*/ 52494 w 384907"/>
                  <a:gd name="connsiteY66" fmla="*/ 207595 h 709279"/>
                  <a:gd name="connsiteX67" fmla="*/ 95167 w 384907"/>
                  <a:gd name="connsiteY67" fmla="*/ 165435 h 709279"/>
                  <a:gd name="connsiteX68" fmla="*/ 144395 w 384907"/>
                  <a:gd name="connsiteY68" fmla="*/ 148837 h 709279"/>
                  <a:gd name="connsiteX69" fmla="*/ 143525 w 384907"/>
                  <a:gd name="connsiteY69" fmla="*/ 154729 h 709279"/>
                  <a:gd name="connsiteX70" fmla="*/ 146496 w 384907"/>
                  <a:gd name="connsiteY70" fmla="*/ 209541 h 709279"/>
                  <a:gd name="connsiteX71" fmla="*/ 115094 w 384907"/>
                  <a:gd name="connsiteY71" fmla="*/ 225217 h 709279"/>
                  <a:gd name="connsiteX72" fmla="*/ 74983 w 384907"/>
                  <a:gd name="connsiteY72" fmla="*/ 209746 h 709279"/>
                  <a:gd name="connsiteX73" fmla="*/ 66633 w 384907"/>
                  <a:gd name="connsiteY73" fmla="*/ 208568 h 709279"/>
                  <a:gd name="connsiteX74" fmla="*/ 71039 w 384907"/>
                  <a:gd name="connsiteY74" fmla="*/ 217789 h 709279"/>
                  <a:gd name="connsiteX75" fmla="*/ 132050 w 384907"/>
                  <a:gd name="connsiteY75" fmla="*/ 233567 h 709279"/>
                  <a:gd name="connsiteX76" fmla="*/ 155614 w 384907"/>
                  <a:gd name="connsiteY76" fmla="*/ 214408 h 709279"/>
                  <a:gd name="connsiteX77" fmla="*/ 153309 w 384907"/>
                  <a:gd name="connsiteY77" fmla="*/ 153345 h 709279"/>
                  <a:gd name="connsiteX78" fmla="*/ 197979 w 384907"/>
                  <a:gd name="connsiteY78" fmla="*/ 131574 h 709279"/>
                  <a:gd name="connsiteX79" fmla="*/ 213859 w 384907"/>
                  <a:gd name="connsiteY79" fmla="*/ 165486 h 709279"/>
                  <a:gd name="connsiteX80" fmla="*/ 220878 w 384907"/>
                  <a:gd name="connsiteY80" fmla="*/ 262971 h 709279"/>
                  <a:gd name="connsiteX81" fmla="*/ 201309 w 384907"/>
                  <a:gd name="connsiteY81" fmla="*/ 290429 h 709279"/>
                  <a:gd name="connsiteX82" fmla="*/ 367899 w 384907"/>
                  <a:gd name="connsiteY82" fmla="*/ 189716 h 709279"/>
                  <a:gd name="connsiteX83" fmla="*/ 324971 w 384907"/>
                  <a:gd name="connsiteY83" fmla="*/ 234181 h 709279"/>
                  <a:gd name="connsiteX84" fmla="*/ 281120 w 384907"/>
                  <a:gd name="connsiteY84" fmla="*/ 254262 h 709279"/>
                  <a:gd name="connsiteX85" fmla="*/ 230201 w 384907"/>
                  <a:gd name="connsiteY85" fmla="*/ 257182 h 709279"/>
                  <a:gd name="connsiteX86" fmla="*/ 224668 w 384907"/>
                  <a:gd name="connsiteY86" fmla="*/ 191612 h 709279"/>
                  <a:gd name="connsiteX87" fmla="*/ 300535 w 384907"/>
                  <a:gd name="connsiteY87" fmla="*/ 188026 h 709279"/>
                  <a:gd name="connsiteX88" fmla="*/ 333884 w 384907"/>
                  <a:gd name="connsiteY88" fmla="*/ 156521 h 709279"/>
                  <a:gd name="connsiteX89" fmla="*/ 366618 w 384907"/>
                  <a:gd name="connsiteY89" fmla="*/ 154780 h 709279"/>
                  <a:gd name="connsiteX90" fmla="*/ 367899 w 384907"/>
                  <a:gd name="connsiteY90" fmla="*/ 189716 h 7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84907" h="709279">
                    <a:moveTo>
                      <a:pt x="372304" y="145661"/>
                    </a:moveTo>
                    <a:cubicBezTo>
                      <a:pt x="354682" y="131164"/>
                      <a:pt x="342337" y="135365"/>
                      <a:pt x="324509" y="153089"/>
                    </a:cubicBezTo>
                    <a:cubicBezTo>
                      <a:pt x="319797" y="157802"/>
                      <a:pt x="302840" y="173580"/>
                      <a:pt x="298333" y="178447"/>
                    </a:cubicBezTo>
                    <a:cubicBezTo>
                      <a:pt x="280967" y="197247"/>
                      <a:pt x="254380" y="195198"/>
                      <a:pt x="226205" y="183774"/>
                    </a:cubicBezTo>
                    <a:cubicBezTo>
                      <a:pt x="225590" y="183518"/>
                      <a:pt x="224873" y="183313"/>
                      <a:pt x="224156" y="183159"/>
                    </a:cubicBezTo>
                    <a:cubicBezTo>
                      <a:pt x="222619" y="162156"/>
                      <a:pt x="220058" y="143254"/>
                      <a:pt x="214167" y="134955"/>
                    </a:cubicBezTo>
                    <a:cubicBezTo>
                      <a:pt x="203306" y="119638"/>
                      <a:pt x="190756" y="116923"/>
                      <a:pt x="170829" y="119689"/>
                    </a:cubicBezTo>
                    <a:cubicBezTo>
                      <a:pt x="168985" y="119945"/>
                      <a:pt x="167294" y="120355"/>
                      <a:pt x="165655" y="120765"/>
                    </a:cubicBezTo>
                    <a:cubicBezTo>
                      <a:pt x="180818" y="77632"/>
                      <a:pt x="163964" y="39929"/>
                      <a:pt x="145933" y="22256"/>
                    </a:cubicBezTo>
                    <a:cubicBezTo>
                      <a:pt x="117501" y="-5612"/>
                      <a:pt x="61510" y="-6944"/>
                      <a:pt x="33746" y="16211"/>
                    </a:cubicBezTo>
                    <a:cubicBezTo>
                      <a:pt x="-2574" y="46537"/>
                      <a:pt x="-10822" y="93308"/>
                      <a:pt x="15099" y="129525"/>
                    </a:cubicBezTo>
                    <a:cubicBezTo>
                      <a:pt x="28879" y="148735"/>
                      <a:pt x="52648" y="165076"/>
                      <a:pt x="83640" y="165794"/>
                    </a:cubicBezTo>
                    <a:cubicBezTo>
                      <a:pt x="58232" y="178242"/>
                      <a:pt x="34002" y="210924"/>
                      <a:pt x="35129" y="237921"/>
                    </a:cubicBezTo>
                    <a:cubicBezTo>
                      <a:pt x="37997" y="308717"/>
                      <a:pt x="52956" y="377514"/>
                      <a:pt x="67248" y="446568"/>
                    </a:cubicBezTo>
                    <a:cubicBezTo>
                      <a:pt x="75086" y="484527"/>
                      <a:pt x="91120" y="522179"/>
                      <a:pt x="79030" y="562341"/>
                    </a:cubicBezTo>
                    <a:cubicBezTo>
                      <a:pt x="68887" y="596099"/>
                      <a:pt x="58642" y="629909"/>
                      <a:pt x="48038" y="663514"/>
                    </a:cubicBezTo>
                    <a:cubicBezTo>
                      <a:pt x="41071" y="685593"/>
                      <a:pt x="59769" y="710079"/>
                      <a:pt x="82616" y="709260"/>
                    </a:cubicBezTo>
                    <a:cubicBezTo>
                      <a:pt x="101877" y="708594"/>
                      <a:pt x="117245" y="704393"/>
                      <a:pt x="127849" y="687539"/>
                    </a:cubicBezTo>
                    <a:cubicBezTo>
                      <a:pt x="153668" y="646404"/>
                      <a:pt x="158688" y="613670"/>
                      <a:pt x="172007" y="567873"/>
                    </a:cubicBezTo>
                    <a:cubicBezTo>
                      <a:pt x="173544" y="562648"/>
                      <a:pt x="168114" y="494824"/>
                      <a:pt x="171905" y="476229"/>
                    </a:cubicBezTo>
                    <a:cubicBezTo>
                      <a:pt x="172622" y="472643"/>
                      <a:pt x="170726" y="467520"/>
                      <a:pt x="176156" y="466393"/>
                    </a:cubicBezTo>
                    <a:cubicBezTo>
                      <a:pt x="180818" y="465471"/>
                      <a:pt x="197210" y="492365"/>
                      <a:pt x="201514" y="500510"/>
                    </a:cubicBezTo>
                    <a:cubicBezTo>
                      <a:pt x="206585" y="510192"/>
                      <a:pt x="240651" y="564595"/>
                      <a:pt x="239217" y="581807"/>
                    </a:cubicBezTo>
                    <a:cubicBezTo>
                      <a:pt x="237936" y="597380"/>
                      <a:pt x="237936" y="658135"/>
                      <a:pt x="238192" y="673350"/>
                    </a:cubicBezTo>
                    <a:cubicBezTo>
                      <a:pt x="238500" y="693687"/>
                      <a:pt x="249308" y="705879"/>
                      <a:pt x="273436" y="708747"/>
                    </a:cubicBezTo>
                    <a:cubicBezTo>
                      <a:pt x="293210" y="711104"/>
                      <a:pt x="313086" y="703061"/>
                      <a:pt x="316057" y="683954"/>
                    </a:cubicBezTo>
                    <a:cubicBezTo>
                      <a:pt x="323792" y="634878"/>
                      <a:pt x="333935" y="588723"/>
                      <a:pt x="316723" y="539545"/>
                    </a:cubicBezTo>
                    <a:cubicBezTo>
                      <a:pt x="309346" y="518439"/>
                      <a:pt x="300381" y="493133"/>
                      <a:pt x="290341" y="473104"/>
                    </a:cubicBezTo>
                    <a:cubicBezTo>
                      <a:pt x="264420" y="421416"/>
                      <a:pt x="228971" y="323880"/>
                      <a:pt x="218162" y="297395"/>
                    </a:cubicBezTo>
                    <a:cubicBezTo>
                      <a:pt x="217906" y="296781"/>
                      <a:pt x="217701" y="296063"/>
                      <a:pt x="217496" y="295346"/>
                    </a:cubicBezTo>
                    <a:cubicBezTo>
                      <a:pt x="220519" y="293707"/>
                      <a:pt x="222926" y="291453"/>
                      <a:pt x="224258" y="288277"/>
                    </a:cubicBezTo>
                    <a:cubicBezTo>
                      <a:pt x="231430" y="270501"/>
                      <a:pt x="231481" y="267633"/>
                      <a:pt x="231481" y="267633"/>
                    </a:cubicBezTo>
                    <a:cubicBezTo>
                      <a:pt x="244339" y="266608"/>
                      <a:pt x="301765" y="265071"/>
                      <a:pt x="311652" y="257285"/>
                    </a:cubicBezTo>
                    <a:cubicBezTo>
                      <a:pt x="334601" y="239150"/>
                      <a:pt x="358678" y="218301"/>
                      <a:pt x="375429" y="193917"/>
                    </a:cubicBezTo>
                    <a:cubicBezTo>
                      <a:pt x="388082" y="175424"/>
                      <a:pt x="389055" y="159441"/>
                      <a:pt x="372304" y="145661"/>
                    </a:cubicBezTo>
                    <a:close/>
                    <a:moveTo>
                      <a:pt x="53058" y="149247"/>
                    </a:moveTo>
                    <a:cubicBezTo>
                      <a:pt x="28059" y="135313"/>
                      <a:pt x="11821" y="115796"/>
                      <a:pt x="10693" y="83677"/>
                    </a:cubicBezTo>
                    <a:cubicBezTo>
                      <a:pt x="9310" y="45052"/>
                      <a:pt x="35282" y="14316"/>
                      <a:pt x="72012" y="10474"/>
                    </a:cubicBezTo>
                    <a:cubicBezTo>
                      <a:pt x="98599" y="7707"/>
                      <a:pt x="120626" y="13701"/>
                      <a:pt x="140093" y="29786"/>
                    </a:cubicBezTo>
                    <a:cubicBezTo>
                      <a:pt x="160122" y="46332"/>
                      <a:pt x="170368" y="83779"/>
                      <a:pt x="154948" y="126400"/>
                    </a:cubicBezTo>
                    <a:cubicBezTo>
                      <a:pt x="150850" y="130037"/>
                      <a:pt x="148238" y="134801"/>
                      <a:pt x="146496" y="140334"/>
                    </a:cubicBezTo>
                    <a:cubicBezTo>
                      <a:pt x="117501" y="155753"/>
                      <a:pt x="76878" y="162464"/>
                      <a:pt x="53058" y="149247"/>
                    </a:cubicBezTo>
                    <a:close/>
                    <a:moveTo>
                      <a:pt x="201309" y="290429"/>
                    </a:moveTo>
                    <a:cubicBezTo>
                      <a:pt x="176310" y="298113"/>
                      <a:pt x="150594" y="300008"/>
                      <a:pt x="124827" y="302211"/>
                    </a:cubicBezTo>
                    <a:cubicBezTo>
                      <a:pt x="109203" y="303543"/>
                      <a:pt x="93630" y="305438"/>
                      <a:pt x="78006" y="307077"/>
                    </a:cubicBezTo>
                    <a:cubicBezTo>
                      <a:pt x="81386" y="312251"/>
                      <a:pt x="84409" y="313378"/>
                      <a:pt x="87431" y="313481"/>
                    </a:cubicBezTo>
                    <a:cubicBezTo>
                      <a:pt x="124929" y="314813"/>
                      <a:pt x="161608" y="308358"/>
                      <a:pt x="198081" y="300828"/>
                    </a:cubicBezTo>
                    <a:cubicBezTo>
                      <a:pt x="201462" y="300110"/>
                      <a:pt x="205253" y="299496"/>
                      <a:pt x="208890" y="298574"/>
                    </a:cubicBezTo>
                    <a:cubicBezTo>
                      <a:pt x="209300" y="299496"/>
                      <a:pt x="209659" y="300418"/>
                      <a:pt x="209966" y="301289"/>
                    </a:cubicBezTo>
                    <a:cubicBezTo>
                      <a:pt x="214167" y="313173"/>
                      <a:pt x="226000" y="345907"/>
                      <a:pt x="230559" y="357689"/>
                    </a:cubicBezTo>
                    <a:cubicBezTo>
                      <a:pt x="248540" y="404203"/>
                      <a:pt x="289214" y="496309"/>
                      <a:pt x="307502" y="542875"/>
                    </a:cubicBezTo>
                    <a:cubicBezTo>
                      <a:pt x="320052" y="567668"/>
                      <a:pt x="317799" y="611929"/>
                      <a:pt x="308885" y="672889"/>
                    </a:cubicBezTo>
                    <a:cubicBezTo>
                      <a:pt x="306478" y="689179"/>
                      <a:pt x="299562" y="700756"/>
                      <a:pt x="281735" y="701012"/>
                    </a:cubicBezTo>
                    <a:cubicBezTo>
                      <a:pt x="258324" y="701319"/>
                      <a:pt x="249052" y="688513"/>
                      <a:pt x="247310" y="668381"/>
                    </a:cubicBezTo>
                    <a:cubicBezTo>
                      <a:pt x="245876" y="651681"/>
                      <a:pt x="247106" y="618434"/>
                      <a:pt x="249001" y="601837"/>
                    </a:cubicBezTo>
                    <a:cubicBezTo>
                      <a:pt x="251152" y="583241"/>
                      <a:pt x="248796" y="569410"/>
                      <a:pt x="240805" y="553530"/>
                    </a:cubicBezTo>
                    <a:cubicBezTo>
                      <a:pt x="223797" y="519823"/>
                      <a:pt x="185172" y="448259"/>
                      <a:pt x="174978" y="451076"/>
                    </a:cubicBezTo>
                    <a:cubicBezTo>
                      <a:pt x="164374" y="453945"/>
                      <a:pt x="161761" y="463473"/>
                      <a:pt x="161403" y="473155"/>
                    </a:cubicBezTo>
                    <a:cubicBezTo>
                      <a:pt x="160788" y="492416"/>
                      <a:pt x="165091" y="555989"/>
                      <a:pt x="161557" y="568334"/>
                    </a:cubicBezTo>
                    <a:cubicBezTo>
                      <a:pt x="154743" y="592001"/>
                      <a:pt x="148699" y="615924"/>
                      <a:pt x="140707" y="639181"/>
                    </a:cubicBezTo>
                    <a:cubicBezTo>
                      <a:pt x="133177" y="661106"/>
                      <a:pt x="125493" y="687181"/>
                      <a:pt x="101416" y="697477"/>
                    </a:cubicBezTo>
                    <a:cubicBezTo>
                      <a:pt x="89378" y="702600"/>
                      <a:pt x="76981" y="701217"/>
                      <a:pt x="65660" y="692508"/>
                    </a:cubicBezTo>
                    <a:cubicBezTo>
                      <a:pt x="54800" y="684158"/>
                      <a:pt x="56285" y="672786"/>
                      <a:pt x="59513" y="661465"/>
                    </a:cubicBezTo>
                    <a:cubicBezTo>
                      <a:pt x="68990" y="628219"/>
                      <a:pt x="77084" y="594460"/>
                      <a:pt x="88661" y="561982"/>
                    </a:cubicBezTo>
                    <a:cubicBezTo>
                      <a:pt x="94910" y="544514"/>
                      <a:pt x="95320" y="528019"/>
                      <a:pt x="91376" y="511216"/>
                    </a:cubicBezTo>
                    <a:cubicBezTo>
                      <a:pt x="74522" y="440011"/>
                      <a:pt x="60076" y="368345"/>
                      <a:pt x="49626" y="296012"/>
                    </a:cubicBezTo>
                    <a:cubicBezTo>
                      <a:pt x="45374" y="266762"/>
                      <a:pt x="39995" y="237101"/>
                      <a:pt x="52494" y="207595"/>
                    </a:cubicBezTo>
                    <a:cubicBezTo>
                      <a:pt x="57054" y="196888"/>
                      <a:pt x="81592" y="177320"/>
                      <a:pt x="95167" y="165435"/>
                    </a:cubicBezTo>
                    <a:cubicBezTo>
                      <a:pt x="110227" y="163949"/>
                      <a:pt x="126722" y="158827"/>
                      <a:pt x="144395" y="148837"/>
                    </a:cubicBezTo>
                    <a:cubicBezTo>
                      <a:pt x="144037" y="150733"/>
                      <a:pt x="143781" y="152731"/>
                      <a:pt x="143525" y="154729"/>
                    </a:cubicBezTo>
                    <a:cubicBezTo>
                      <a:pt x="141425" y="171275"/>
                      <a:pt x="145215" y="192892"/>
                      <a:pt x="146496" y="209541"/>
                    </a:cubicBezTo>
                    <a:cubicBezTo>
                      <a:pt x="147777" y="227061"/>
                      <a:pt x="131384" y="228700"/>
                      <a:pt x="115094" y="225217"/>
                    </a:cubicBezTo>
                    <a:cubicBezTo>
                      <a:pt x="100084" y="222041"/>
                      <a:pt x="88610" y="217123"/>
                      <a:pt x="74983" y="209746"/>
                    </a:cubicBezTo>
                    <a:cubicBezTo>
                      <a:pt x="72370" y="208312"/>
                      <a:pt x="69348" y="204367"/>
                      <a:pt x="66633" y="208568"/>
                    </a:cubicBezTo>
                    <a:cubicBezTo>
                      <a:pt x="63713" y="213076"/>
                      <a:pt x="67350" y="215893"/>
                      <a:pt x="71039" y="217789"/>
                    </a:cubicBezTo>
                    <a:cubicBezTo>
                      <a:pt x="90198" y="227522"/>
                      <a:pt x="109869" y="234642"/>
                      <a:pt x="132050" y="233567"/>
                    </a:cubicBezTo>
                    <a:cubicBezTo>
                      <a:pt x="147469" y="232798"/>
                      <a:pt x="157202" y="229673"/>
                      <a:pt x="155614" y="214408"/>
                    </a:cubicBezTo>
                    <a:cubicBezTo>
                      <a:pt x="153617" y="195146"/>
                      <a:pt x="150133" y="172504"/>
                      <a:pt x="153309" y="153345"/>
                    </a:cubicBezTo>
                    <a:cubicBezTo>
                      <a:pt x="157663" y="127271"/>
                      <a:pt x="176310" y="120867"/>
                      <a:pt x="197979" y="131574"/>
                    </a:cubicBezTo>
                    <a:cubicBezTo>
                      <a:pt x="208583" y="136799"/>
                      <a:pt x="212988" y="153499"/>
                      <a:pt x="213859" y="165486"/>
                    </a:cubicBezTo>
                    <a:cubicBezTo>
                      <a:pt x="216216" y="197964"/>
                      <a:pt x="218111" y="230544"/>
                      <a:pt x="220878" y="262971"/>
                    </a:cubicBezTo>
                    <a:cubicBezTo>
                      <a:pt x="222209" y="278288"/>
                      <a:pt x="215652" y="286023"/>
                      <a:pt x="201309" y="290429"/>
                    </a:cubicBezTo>
                    <a:close/>
                    <a:moveTo>
                      <a:pt x="367899" y="189716"/>
                    </a:moveTo>
                    <a:cubicBezTo>
                      <a:pt x="354631" y="205545"/>
                      <a:pt x="340543" y="220555"/>
                      <a:pt x="324971" y="234181"/>
                    </a:cubicBezTo>
                    <a:cubicBezTo>
                      <a:pt x="312368" y="245195"/>
                      <a:pt x="299408" y="253187"/>
                      <a:pt x="281120" y="254262"/>
                    </a:cubicBezTo>
                    <a:cubicBezTo>
                      <a:pt x="230201" y="257182"/>
                      <a:pt x="230201" y="257182"/>
                      <a:pt x="230201" y="257182"/>
                    </a:cubicBezTo>
                    <a:cubicBezTo>
                      <a:pt x="226820" y="243607"/>
                      <a:pt x="226256" y="216969"/>
                      <a:pt x="224668" y="191612"/>
                    </a:cubicBezTo>
                    <a:cubicBezTo>
                      <a:pt x="250486" y="204162"/>
                      <a:pt x="281786" y="205853"/>
                      <a:pt x="300535" y="188026"/>
                    </a:cubicBezTo>
                    <a:cubicBezTo>
                      <a:pt x="311652" y="177473"/>
                      <a:pt x="323536" y="167740"/>
                      <a:pt x="333884" y="156521"/>
                    </a:cubicBezTo>
                    <a:cubicBezTo>
                      <a:pt x="344334" y="145149"/>
                      <a:pt x="357551" y="146276"/>
                      <a:pt x="366618" y="154780"/>
                    </a:cubicBezTo>
                    <a:cubicBezTo>
                      <a:pt x="376658" y="164103"/>
                      <a:pt x="378759" y="176807"/>
                      <a:pt x="367899" y="189716"/>
                    </a:cubicBezTo>
                    <a:close/>
                  </a:path>
                </a:pathLst>
              </a:custGeom>
              <a:solidFill>
                <a:srgbClr val="000000"/>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5257FE8E-A583-9F45-989A-24AAE5AD9000}"/>
                  </a:ext>
                </a:extLst>
              </p:cNvPr>
              <p:cNvSpPr/>
              <p:nvPr/>
            </p:nvSpPr>
            <p:spPr>
              <a:xfrm>
                <a:off x="4941376" y="1869192"/>
                <a:ext cx="21945" cy="83755"/>
              </a:xfrm>
              <a:custGeom>
                <a:avLst/>
                <a:gdLst>
                  <a:gd name="connsiteX0" fmla="*/ 10881 w 21945"/>
                  <a:gd name="connsiteY0" fmla="*/ 83756 h 83755"/>
                  <a:gd name="connsiteX1" fmla="*/ 21946 w 21945"/>
                  <a:gd name="connsiteY1" fmla="*/ 0 h 83755"/>
                  <a:gd name="connsiteX2" fmla="*/ 10881 w 21945"/>
                  <a:gd name="connsiteY2" fmla="*/ 83756 h 83755"/>
                </a:gdLst>
                <a:ahLst/>
                <a:cxnLst>
                  <a:cxn ang="0">
                    <a:pos x="connsiteX0" y="connsiteY0"/>
                  </a:cxn>
                  <a:cxn ang="0">
                    <a:pos x="connsiteX1" y="connsiteY1"/>
                  </a:cxn>
                  <a:cxn ang="0">
                    <a:pos x="connsiteX2" y="connsiteY2"/>
                  </a:cxn>
                </a:cxnLst>
                <a:rect l="l" t="t" r="r" b="b"/>
                <a:pathLst>
                  <a:path w="21945" h="83755">
                    <a:moveTo>
                      <a:pt x="10881" y="83756"/>
                    </a:moveTo>
                    <a:cubicBezTo>
                      <a:pt x="2941" y="51227"/>
                      <a:pt x="12008" y="25562"/>
                      <a:pt x="21946" y="0"/>
                    </a:cubicBezTo>
                    <a:cubicBezTo>
                      <a:pt x="-2746" y="26689"/>
                      <a:pt x="-6844" y="53378"/>
                      <a:pt x="10881" y="83756"/>
                    </a:cubicBezTo>
                    <a:close/>
                  </a:path>
                </a:pathLst>
              </a:custGeom>
              <a:solidFill>
                <a:srgbClr val="000000"/>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5EA78870-1FC7-7D4C-85AD-2EC8315BE8DA}"/>
                  </a:ext>
                </a:extLst>
              </p:cNvPr>
              <p:cNvSpPr/>
              <p:nvPr/>
            </p:nvSpPr>
            <p:spPr>
              <a:xfrm>
                <a:off x="4928480" y="2378352"/>
                <a:ext cx="50568" cy="12213"/>
              </a:xfrm>
              <a:custGeom>
                <a:avLst/>
                <a:gdLst>
                  <a:gd name="connsiteX0" fmla="*/ 8 w 50568"/>
                  <a:gd name="connsiteY0" fmla="*/ 4953 h 12213"/>
                  <a:gd name="connsiteX1" fmla="*/ 6821 w 50568"/>
                  <a:gd name="connsiteY1" fmla="*/ 10947 h 12213"/>
                  <a:gd name="connsiteX2" fmla="*/ 50569 w 50568"/>
                  <a:gd name="connsiteY2" fmla="*/ 6746 h 12213"/>
                  <a:gd name="connsiteX3" fmla="*/ 5028 w 50568"/>
                  <a:gd name="connsiteY3" fmla="*/ 36 h 12213"/>
                  <a:gd name="connsiteX4" fmla="*/ 8 w 50568"/>
                  <a:gd name="connsiteY4" fmla="*/ 4953 h 1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68" h="12213">
                    <a:moveTo>
                      <a:pt x="8" y="4953"/>
                    </a:moveTo>
                    <a:cubicBezTo>
                      <a:pt x="212" y="8795"/>
                      <a:pt x="3440" y="10179"/>
                      <a:pt x="6821" y="10947"/>
                    </a:cubicBezTo>
                    <a:cubicBezTo>
                      <a:pt x="21215" y="14225"/>
                      <a:pt x="35508" y="10537"/>
                      <a:pt x="50569" y="6746"/>
                    </a:cubicBezTo>
                    <a:cubicBezTo>
                      <a:pt x="35405" y="4492"/>
                      <a:pt x="20242" y="2136"/>
                      <a:pt x="5028" y="36"/>
                    </a:cubicBezTo>
                    <a:cubicBezTo>
                      <a:pt x="2056" y="-323"/>
                      <a:pt x="-146" y="2085"/>
                      <a:pt x="8" y="4953"/>
                    </a:cubicBezTo>
                    <a:close/>
                  </a:path>
                </a:pathLst>
              </a:custGeom>
              <a:solidFill>
                <a:srgbClr val="000000"/>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9E2E7F70-F25E-604B-9143-CECB147CC428}"/>
                  </a:ext>
                </a:extLst>
              </p:cNvPr>
              <p:cNvSpPr/>
              <p:nvPr/>
            </p:nvSpPr>
            <p:spPr>
              <a:xfrm>
                <a:off x="5265048" y="2382474"/>
                <a:ext cx="46565" cy="8786"/>
              </a:xfrm>
              <a:custGeom>
                <a:avLst/>
                <a:gdLst>
                  <a:gd name="connsiteX0" fmla="*/ 0 w 46565"/>
                  <a:gd name="connsiteY0" fmla="*/ 4673 h 8786"/>
                  <a:gd name="connsiteX1" fmla="*/ 46565 w 46565"/>
                  <a:gd name="connsiteY1" fmla="*/ 2060 h 8786"/>
                  <a:gd name="connsiteX2" fmla="*/ 0 w 46565"/>
                  <a:gd name="connsiteY2" fmla="*/ 4673 h 8786"/>
                </a:gdLst>
                <a:ahLst/>
                <a:cxnLst>
                  <a:cxn ang="0">
                    <a:pos x="connsiteX0" y="connsiteY0"/>
                  </a:cxn>
                  <a:cxn ang="0">
                    <a:pos x="connsiteX1" y="connsiteY1"/>
                  </a:cxn>
                  <a:cxn ang="0">
                    <a:pos x="connsiteX2" y="connsiteY2"/>
                  </a:cxn>
                </a:cxnLst>
                <a:rect l="l" t="t" r="r" b="b"/>
                <a:pathLst>
                  <a:path w="46565" h="8786">
                    <a:moveTo>
                      <a:pt x="0" y="4673"/>
                    </a:moveTo>
                    <a:cubicBezTo>
                      <a:pt x="20183" y="12715"/>
                      <a:pt x="33400" y="7388"/>
                      <a:pt x="46565" y="2060"/>
                    </a:cubicBezTo>
                    <a:cubicBezTo>
                      <a:pt x="32683" y="523"/>
                      <a:pt x="18800" y="-2755"/>
                      <a:pt x="0" y="4673"/>
                    </a:cubicBezTo>
                    <a:close/>
                  </a:path>
                </a:pathLst>
              </a:custGeom>
              <a:solidFill>
                <a:srgbClr val="000000"/>
              </a:solidFill>
              <a:ln w="5123" cap="flat">
                <a:noFill/>
                <a:prstDash val="solid"/>
                <a:miter/>
              </a:ln>
            </p:spPr>
            <p:txBody>
              <a:bodyPr rtlCol="0" anchor="ctr"/>
              <a:lstStyle/>
              <a:p>
                <a:endParaRPr lang="en-US"/>
              </a:p>
            </p:txBody>
          </p:sp>
        </p:grpSp>
        <p:grpSp>
          <p:nvGrpSpPr>
            <p:cNvPr id="11" name="Graphic 472">
              <a:extLst>
                <a:ext uri="{FF2B5EF4-FFF2-40B4-BE49-F238E27FC236}">
                  <a16:creationId xmlns:a16="http://schemas.microsoft.com/office/drawing/2014/main" id="{85A35121-357B-0748-86D7-619097CA5C33}"/>
                </a:ext>
              </a:extLst>
            </p:cNvPr>
            <p:cNvGrpSpPr/>
            <p:nvPr/>
          </p:nvGrpSpPr>
          <p:grpSpPr>
            <a:xfrm>
              <a:off x="4546873" y="1758715"/>
              <a:ext cx="311539" cy="676687"/>
              <a:chOff x="4546873" y="1758715"/>
              <a:chExt cx="311539" cy="676687"/>
            </a:xfrm>
          </p:grpSpPr>
          <p:grpSp>
            <p:nvGrpSpPr>
              <p:cNvPr id="27" name="Graphic 472">
                <a:extLst>
                  <a:ext uri="{FF2B5EF4-FFF2-40B4-BE49-F238E27FC236}">
                    <a16:creationId xmlns:a16="http://schemas.microsoft.com/office/drawing/2014/main" id="{1DC93D24-A730-BC40-BABF-3D9FA54C3985}"/>
                  </a:ext>
                </a:extLst>
              </p:cNvPr>
              <p:cNvGrpSpPr/>
              <p:nvPr/>
            </p:nvGrpSpPr>
            <p:grpSpPr>
              <a:xfrm>
                <a:off x="4546873" y="1758715"/>
                <a:ext cx="311539" cy="671013"/>
                <a:chOff x="4546873" y="1758715"/>
                <a:chExt cx="311539" cy="671013"/>
              </a:xfrm>
            </p:grpSpPr>
            <p:sp>
              <p:nvSpPr>
                <p:cNvPr id="29" name="Graphic 472">
                  <a:extLst>
                    <a:ext uri="{FF2B5EF4-FFF2-40B4-BE49-F238E27FC236}">
                      <a16:creationId xmlns:a16="http://schemas.microsoft.com/office/drawing/2014/main" id="{D9226584-F8BA-0440-B5E8-A4906739EE8D}"/>
                    </a:ext>
                  </a:extLst>
                </p:cNvPr>
                <p:cNvSpPr/>
                <p:nvPr/>
              </p:nvSpPr>
              <p:spPr>
                <a:xfrm>
                  <a:off x="4585559" y="1947313"/>
                  <a:ext cx="89252" cy="184916"/>
                </a:xfrm>
                <a:custGeom>
                  <a:avLst/>
                  <a:gdLst>
                    <a:gd name="connsiteX0" fmla="*/ 31366 w 89252"/>
                    <a:gd name="connsiteY0" fmla="*/ 166026 h 184916"/>
                    <a:gd name="connsiteX1" fmla="*/ 62051 w 89252"/>
                    <a:gd name="connsiteY1" fmla="*/ 182060 h 184916"/>
                    <a:gd name="connsiteX2" fmla="*/ 88382 w 89252"/>
                    <a:gd name="connsiteY2" fmla="*/ 182163 h 184916"/>
                    <a:gd name="connsiteX3" fmla="*/ 89253 w 89252"/>
                    <a:gd name="connsiteY3" fmla="*/ 154859 h 184916"/>
                    <a:gd name="connsiteX4" fmla="*/ 89253 w 89252"/>
                    <a:gd name="connsiteY4" fmla="*/ 154859 h 184916"/>
                    <a:gd name="connsiteX5" fmla="*/ 72655 w 89252"/>
                    <a:gd name="connsiteY5" fmla="*/ 134675 h 184916"/>
                    <a:gd name="connsiteX6" fmla="*/ 43046 w 89252"/>
                    <a:gd name="connsiteY6" fmla="*/ 101019 h 184916"/>
                    <a:gd name="connsiteX7" fmla="*/ 41304 w 89252"/>
                    <a:gd name="connsiteY7" fmla="*/ 90006 h 184916"/>
                    <a:gd name="connsiteX8" fmla="*/ 54828 w 89252"/>
                    <a:gd name="connsiteY8" fmla="*/ 17520 h 184916"/>
                    <a:gd name="connsiteX9" fmla="*/ 62563 w 89252"/>
                    <a:gd name="connsiteY9" fmla="*/ 0 h 184916"/>
                    <a:gd name="connsiteX10" fmla="*/ 46120 w 89252"/>
                    <a:gd name="connsiteY10" fmla="*/ 18083 h 184916"/>
                    <a:gd name="connsiteX11" fmla="*/ 8160 w 89252"/>
                    <a:gd name="connsiteY11" fmla="*/ 92362 h 184916"/>
                    <a:gd name="connsiteX12" fmla="*/ 31366 w 89252"/>
                    <a:gd name="connsiteY12" fmla="*/ 166026 h 18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52" h="184916">
                      <a:moveTo>
                        <a:pt x="31366" y="166026"/>
                      </a:moveTo>
                      <a:cubicBezTo>
                        <a:pt x="40740" y="172788"/>
                        <a:pt x="50679" y="179704"/>
                        <a:pt x="62051" y="182060"/>
                      </a:cubicBezTo>
                      <a:cubicBezTo>
                        <a:pt x="71938" y="187183"/>
                        <a:pt x="81978" y="184263"/>
                        <a:pt x="88382" y="182163"/>
                      </a:cubicBezTo>
                      <a:cubicBezTo>
                        <a:pt x="84232" y="172276"/>
                        <a:pt x="84540" y="163311"/>
                        <a:pt x="89253" y="154859"/>
                      </a:cubicBezTo>
                      <a:cubicBezTo>
                        <a:pt x="89253" y="154859"/>
                        <a:pt x="89253" y="154859"/>
                        <a:pt x="89253" y="154859"/>
                      </a:cubicBezTo>
                      <a:cubicBezTo>
                        <a:pt x="84693" y="150607"/>
                        <a:pt x="73423" y="135700"/>
                        <a:pt x="72655" y="134675"/>
                      </a:cubicBezTo>
                      <a:cubicBezTo>
                        <a:pt x="62614" y="120895"/>
                        <a:pt x="52779" y="115004"/>
                        <a:pt x="43046" y="101019"/>
                      </a:cubicBezTo>
                      <a:cubicBezTo>
                        <a:pt x="40792" y="97792"/>
                        <a:pt x="41048" y="93796"/>
                        <a:pt x="41304" y="90006"/>
                      </a:cubicBezTo>
                      <a:cubicBezTo>
                        <a:pt x="42944" y="65314"/>
                        <a:pt x="46427" y="40930"/>
                        <a:pt x="54828" y="17520"/>
                      </a:cubicBezTo>
                      <a:cubicBezTo>
                        <a:pt x="56826" y="11936"/>
                        <a:pt x="59438" y="5993"/>
                        <a:pt x="62563" y="0"/>
                      </a:cubicBezTo>
                      <a:cubicBezTo>
                        <a:pt x="55135" y="8145"/>
                        <a:pt x="47554" y="15624"/>
                        <a:pt x="46120" y="18083"/>
                      </a:cubicBezTo>
                      <a:cubicBezTo>
                        <a:pt x="32032" y="42109"/>
                        <a:pt x="17688" y="66031"/>
                        <a:pt x="8160" y="92362"/>
                      </a:cubicBezTo>
                      <a:cubicBezTo>
                        <a:pt x="-4083" y="126428"/>
                        <a:pt x="-6952" y="138313"/>
                        <a:pt x="31366" y="166026"/>
                      </a:cubicBezTo>
                      <a:close/>
                    </a:path>
                  </a:pathLst>
                </a:custGeom>
                <a:solidFill>
                  <a:srgbClr val="FFFFFF"/>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1458A602-E04E-2147-8CFE-3AECD6348423}"/>
                    </a:ext>
                  </a:extLst>
                </p:cNvPr>
                <p:cNvSpPr/>
                <p:nvPr/>
              </p:nvSpPr>
              <p:spPr>
                <a:xfrm>
                  <a:off x="4634798" y="1899979"/>
                  <a:ext cx="184206" cy="241932"/>
                </a:xfrm>
                <a:custGeom>
                  <a:avLst/>
                  <a:gdLst>
                    <a:gd name="connsiteX0" fmla="*/ 5 w 184206"/>
                    <a:gd name="connsiteY0" fmla="*/ 134932 h 241932"/>
                    <a:gd name="connsiteX1" fmla="*/ 32995 w 184206"/>
                    <a:gd name="connsiteY1" fmla="*/ 179755 h 241932"/>
                    <a:gd name="connsiteX2" fmla="*/ 43651 w 184206"/>
                    <a:gd name="connsiteY2" fmla="*/ 196916 h 241932"/>
                    <a:gd name="connsiteX3" fmla="*/ 46212 w 184206"/>
                    <a:gd name="connsiteY3" fmla="*/ 193945 h 241932"/>
                    <a:gd name="connsiteX4" fmla="*/ 92521 w 184206"/>
                    <a:gd name="connsiteY4" fmla="*/ 168280 h 241932"/>
                    <a:gd name="connsiteX5" fmla="*/ 122079 w 184206"/>
                    <a:gd name="connsiteY5" fmla="*/ 120178 h 241932"/>
                    <a:gd name="connsiteX6" fmla="*/ 133554 w 184206"/>
                    <a:gd name="connsiteY6" fmla="*/ 80068 h 241932"/>
                    <a:gd name="connsiteX7" fmla="*/ 144055 w 184206"/>
                    <a:gd name="connsiteY7" fmla="*/ 67005 h 241932"/>
                    <a:gd name="connsiteX8" fmla="*/ 123872 w 184206"/>
                    <a:gd name="connsiteY8" fmla="*/ 143435 h 241932"/>
                    <a:gd name="connsiteX9" fmla="*/ 102049 w 184206"/>
                    <a:gd name="connsiteY9" fmla="*/ 172174 h 241932"/>
                    <a:gd name="connsiteX10" fmla="*/ 61068 w 184206"/>
                    <a:gd name="connsiteY10" fmla="*/ 192152 h 241932"/>
                    <a:gd name="connsiteX11" fmla="*/ 44931 w 184206"/>
                    <a:gd name="connsiteY11" fmla="*/ 220481 h 241932"/>
                    <a:gd name="connsiteX12" fmla="*/ 67112 w 184206"/>
                    <a:gd name="connsiteY12" fmla="*/ 241535 h 241932"/>
                    <a:gd name="connsiteX13" fmla="*/ 85656 w 184206"/>
                    <a:gd name="connsiteY13" fmla="*/ 238820 h 241932"/>
                    <a:gd name="connsiteX14" fmla="*/ 148409 w 184206"/>
                    <a:gd name="connsiteY14" fmla="*/ 203217 h 241932"/>
                    <a:gd name="connsiteX15" fmla="*/ 170130 w 184206"/>
                    <a:gd name="connsiteY15" fmla="*/ 172942 h 241932"/>
                    <a:gd name="connsiteX16" fmla="*/ 183244 w 184206"/>
                    <a:gd name="connsiteY16" fmla="*/ 53686 h 241932"/>
                    <a:gd name="connsiteX17" fmla="*/ 157118 w 184206"/>
                    <a:gd name="connsiteY17" fmla="*/ 18339 h 241932"/>
                    <a:gd name="connsiteX18" fmla="*/ 152149 w 184206"/>
                    <a:gd name="connsiteY18" fmla="*/ 15112 h 241932"/>
                    <a:gd name="connsiteX19" fmla="*/ 151944 w 184206"/>
                    <a:gd name="connsiteY19" fmla="*/ 15112 h 241932"/>
                    <a:gd name="connsiteX20" fmla="*/ 97541 w 184206"/>
                    <a:gd name="connsiteY20" fmla="*/ 0 h 241932"/>
                    <a:gd name="connsiteX21" fmla="*/ 5589 w 184206"/>
                    <a:gd name="connsiteY21" fmla="*/ 97741 h 241932"/>
                    <a:gd name="connsiteX22" fmla="*/ 5 w 184206"/>
                    <a:gd name="connsiteY22" fmla="*/ 134932 h 24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206" h="241932">
                      <a:moveTo>
                        <a:pt x="5" y="134932"/>
                      </a:moveTo>
                      <a:cubicBezTo>
                        <a:pt x="-456" y="151017"/>
                        <a:pt x="29512" y="175298"/>
                        <a:pt x="32995" y="179755"/>
                      </a:cubicBezTo>
                      <a:cubicBezTo>
                        <a:pt x="34686" y="181958"/>
                        <a:pt x="39296" y="188054"/>
                        <a:pt x="43651" y="196916"/>
                      </a:cubicBezTo>
                      <a:cubicBezTo>
                        <a:pt x="44470" y="195943"/>
                        <a:pt x="45290" y="194918"/>
                        <a:pt x="46212" y="193945"/>
                      </a:cubicBezTo>
                      <a:cubicBezTo>
                        <a:pt x="52410" y="187286"/>
                        <a:pt x="84274" y="171559"/>
                        <a:pt x="92521" y="168280"/>
                      </a:cubicBezTo>
                      <a:cubicBezTo>
                        <a:pt x="106711" y="162645"/>
                        <a:pt x="117110" y="152144"/>
                        <a:pt x="122079" y="120178"/>
                      </a:cubicBezTo>
                      <a:cubicBezTo>
                        <a:pt x="124179" y="106552"/>
                        <a:pt x="129661" y="93438"/>
                        <a:pt x="133554" y="80068"/>
                      </a:cubicBezTo>
                      <a:cubicBezTo>
                        <a:pt x="134937" y="75304"/>
                        <a:pt x="135654" y="70130"/>
                        <a:pt x="144055" y="67005"/>
                      </a:cubicBezTo>
                      <a:cubicBezTo>
                        <a:pt x="142775" y="81553"/>
                        <a:pt x="125716" y="130219"/>
                        <a:pt x="123872" y="143435"/>
                      </a:cubicBezTo>
                      <a:cubicBezTo>
                        <a:pt x="121925" y="157267"/>
                        <a:pt x="114753" y="166436"/>
                        <a:pt x="102049" y="172174"/>
                      </a:cubicBezTo>
                      <a:cubicBezTo>
                        <a:pt x="88218" y="178423"/>
                        <a:pt x="74592" y="185185"/>
                        <a:pt x="61068" y="192152"/>
                      </a:cubicBezTo>
                      <a:cubicBezTo>
                        <a:pt x="51591" y="197070"/>
                        <a:pt x="43753" y="211516"/>
                        <a:pt x="44931" y="220481"/>
                      </a:cubicBezTo>
                      <a:cubicBezTo>
                        <a:pt x="46161" y="229548"/>
                        <a:pt x="56970" y="239896"/>
                        <a:pt x="67112" y="241535"/>
                      </a:cubicBezTo>
                      <a:cubicBezTo>
                        <a:pt x="73567" y="242559"/>
                        <a:pt x="79868" y="241586"/>
                        <a:pt x="85656" y="238820"/>
                      </a:cubicBezTo>
                      <a:cubicBezTo>
                        <a:pt x="107377" y="228421"/>
                        <a:pt x="128636" y="217048"/>
                        <a:pt x="148409" y="203217"/>
                      </a:cubicBezTo>
                      <a:cubicBezTo>
                        <a:pt x="159013" y="195789"/>
                        <a:pt x="165827" y="185544"/>
                        <a:pt x="170130" y="172942"/>
                      </a:cubicBezTo>
                      <a:cubicBezTo>
                        <a:pt x="182988" y="135649"/>
                        <a:pt x="186061" y="92721"/>
                        <a:pt x="183244" y="53686"/>
                      </a:cubicBezTo>
                      <a:cubicBezTo>
                        <a:pt x="182475" y="43236"/>
                        <a:pt x="166954" y="22796"/>
                        <a:pt x="157118" y="18339"/>
                      </a:cubicBezTo>
                      <a:cubicBezTo>
                        <a:pt x="155325" y="17520"/>
                        <a:pt x="153379" y="16649"/>
                        <a:pt x="152149" y="15112"/>
                      </a:cubicBezTo>
                      <a:cubicBezTo>
                        <a:pt x="152098" y="15112"/>
                        <a:pt x="151995" y="15112"/>
                        <a:pt x="151944" y="15112"/>
                      </a:cubicBezTo>
                      <a:cubicBezTo>
                        <a:pt x="133195" y="15419"/>
                        <a:pt x="113524" y="10143"/>
                        <a:pt x="97541" y="0"/>
                      </a:cubicBezTo>
                      <a:cubicBezTo>
                        <a:pt x="35915" y="2049"/>
                        <a:pt x="13683" y="60602"/>
                        <a:pt x="5589" y="97741"/>
                      </a:cubicBezTo>
                      <a:cubicBezTo>
                        <a:pt x="3181" y="108908"/>
                        <a:pt x="313" y="123611"/>
                        <a:pt x="5" y="134932"/>
                      </a:cubicBezTo>
                      <a:close/>
                    </a:path>
                  </a:pathLst>
                </a:custGeom>
                <a:solidFill>
                  <a:srgbClr val="FFFFFF"/>
                </a:solidFill>
                <a:ln w="5123" cap="flat">
                  <a:noFill/>
                  <a:prstDash val="solid"/>
                  <a:miter/>
                </a:ln>
              </p:spPr>
              <p:txBody>
                <a:bodyPr rtlCol="0" anchor="ctr"/>
                <a:lstStyle/>
                <a:p>
                  <a:endParaRPr lang="en-US"/>
                </a:p>
              </p:txBody>
            </p:sp>
            <p:sp>
              <p:nvSpPr>
                <p:cNvPr id="31" name="Graphic 472">
                  <a:extLst>
                    <a:ext uri="{FF2B5EF4-FFF2-40B4-BE49-F238E27FC236}">
                      <a16:creationId xmlns:a16="http://schemas.microsoft.com/office/drawing/2014/main" id="{D57747EF-EFF5-6948-8E54-453A7C8460C1}"/>
                    </a:ext>
                  </a:extLst>
                </p:cNvPr>
                <p:cNvSpPr/>
                <p:nvPr/>
              </p:nvSpPr>
              <p:spPr>
                <a:xfrm>
                  <a:off x="4730496" y="1898801"/>
                  <a:ext cx="1331" cy="922"/>
                </a:xfrm>
                <a:custGeom>
                  <a:avLst/>
                  <a:gdLst>
                    <a:gd name="connsiteX0" fmla="*/ 1332 w 1331"/>
                    <a:gd name="connsiteY0" fmla="*/ 922 h 922"/>
                    <a:gd name="connsiteX1" fmla="*/ 0 w 1331"/>
                    <a:gd name="connsiteY1" fmla="*/ 0 h 922"/>
                    <a:gd name="connsiteX2" fmla="*/ 1332 w 1331"/>
                    <a:gd name="connsiteY2" fmla="*/ 922 h 922"/>
                  </a:gdLst>
                  <a:ahLst/>
                  <a:cxnLst>
                    <a:cxn ang="0">
                      <a:pos x="connsiteX0" y="connsiteY0"/>
                    </a:cxn>
                    <a:cxn ang="0">
                      <a:pos x="connsiteX1" y="connsiteY1"/>
                    </a:cxn>
                    <a:cxn ang="0">
                      <a:pos x="connsiteX2" y="connsiteY2"/>
                    </a:cxn>
                  </a:cxnLst>
                  <a:rect l="l" t="t" r="r" b="b"/>
                  <a:pathLst>
                    <a:path w="1331" h="922">
                      <a:moveTo>
                        <a:pt x="1332" y="922"/>
                      </a:moveTo>
                      <a:cubicBezTo>
                        <a:pt x="871" y="615"/>
                        <a:pt x="410" y="307"/>
                        <a:pt x="0" y="0"/>
                      </a:cubicBezTo>
                      <a:cubicBezTo>
                        <a:pt x="256" y="563"/>
                        <a:pt x="769" y="820"/>
                        <a:pt x="1332" y="922"/>
                      </a:cubicBezTo>
                      <a:close/>
                    </a:path>
                  </a:pathLst>
                </a:custGeom>
                <a:solidFill>
                  <a:srgbClr val="FFFFFF"/>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A57DFF06-0506-2C4B-BBF3-273F1ACE7C6B}"/>
                    </a:ext>
                  </a:extLst>
                </p:cNvPr>
                <p:cNvSpPr/>
                <p:nvPr/>
              </p:nvSpPr>
              <p:spPr>
                <a:xfrm>
                  <a:off x="4631487" y="2101557"/>
                  <a:ext cx="177618" cy="319999"/>
                </a:xfrm>
                <a:custGeom>
                  <a:avLst/>
                  <a:gdLst>
                    <a:gd name="connsiteX0" fmla="*/ 157254 w 177618"/>
                    <a:gd name="connsiteY0" fmla="*/ 7838 h 319999"/>
                    <a:gd name="connsiteX1" fmla="*/ 101723 w 177618"/>
                    <a:gd name="connsiteY1" fmla="*/ 40674 h 319999"/>
                    <a:gd name="connsiteX2" fmla="*/ 78313 w 177618"/>
                    <a:gd name="connsiteY2" fmla="*/ 48256 h 319999"/>
                    <a:gd name="connsiteX3" fmla="*/ 47320 w 177618"/>
                    <a:gd name="connsiteY3" fmla="*/ 36422 h 319999"/>
                    <a:gd name="connsiteX4" fmla="*/ 46296 w 177618"/>
                    <a:gd name="connsiteY4" fmla="*/ 36371 h 319999"/>
                    <a:gd name="connsiteX5" fmla="*/ 11769 w 177618"/>
                    <a:gd name="connsiteY5" fmla="*/ 36115 h 319999"/>
                    <a:gd name="connsiteX6" fmla="*/ 2139 w 177618"/>
                    <a:gd name="connsiteY6" fmla="*/ 32222 h 319999"/>
                    <a:gd name="connsiteX7" fmla="*/ 3061 w 177618"/>
                    <a:gd name="connsiteY7" fmla="*/ 48461 h 319999"/>
                    <a:gd name="connsiteX8" fmla="*/ 448 w 177618"/>
                    <a:gd name="connsiteY8" fmla="*/ 149685 h 319999"/>
                    <a:gd name="connsiteX9" fmla="*/ 5878 w 177618"/>
                    <a:gd name="connsiteY9" fmla="*/ 301573 h 319999"/>
                    <a:gd name="connsiteX10" fmla="*/ 33182 w 177618"/>
                    <a:gd name="connsiteY10" fmla="*/ 318580 h 319999"/>
                    <a:gd name="connsiteX11" fmla="*/ 61050 w 177618"/>
                    <a:gd name="connsiteY11" fmla="*/ 289432 h 319999"/>
                    <a:gd name="connsiteX12" fmla="*/ 72422 w 177618"/>
                    <a:gd name="connsiteY12" fmla="*/ 101737 h 319999"/>
                    <a:gd name="connsiteX13" fmla="*/ 78364 w 177618"/>
                    <a:gd name="connsiteY13" fmla="*/ 83961 h 319999"/>
                    <a:gd name="connsiteX14" fmla="*/ 95064 w 177618"/>
                    <a:gd name="connsiteY14" fmla="*/ 92516 h 319999"/>
                    <a:gd name="connsiteX15" fmla="*/ 105719 w 177618"/>
                    <a:gd name="connsiteY15" fmla="*/ 172430 h 319999"/>
                    <a:gd name="connsiteX16" fmla="*/ 116067 w 177618"/>
                    <a:gd name="connsiteY16" fmla="*/ 255366 h 319999"/>
                    <a:gd name="connsiteX17" fmla="*/ 123393 w 177618"/>
                    <a:gd name="connsiteY17" fmla="*/ 296553 h 319999"/>
                    <a:gd name="connsiteX18" fmla="*/ 148699 w 177618"/>
                    <a:gd name="connsiteY18" fmla="*/ 319348 h 319999"/>
                    <a:gd name="connsiteX19" fmla="*/ 176105 w 177618"/>
                    <a:gd name="connsiteY19" fmla="*/ 302136 h 319999"/>
                    <a:gd name="connsiteX20" fmla="*/ 177488 w 177618"/>
                    <a:gd name="connsiteY20" fmla="*/ 287127 h 319999"/>
                    <a:gd name="connsiteX21" fmla="*/ 165808 w 177618"/>
                    <a:gd name="connsiteY21" fmla="*/ 51688 h 319999"/>
                    <a:gd name="connsiteX22" fmla="*/ 166935 w 177618"/>
                    <a:gd name="connsiteY22" fmla="*/ 0 h 319999"/>
                    <a:gd name="connsiteX23" fmla="*/ 157254 w 177618"/>
                    <a:gd name="connsiteY23" fmla="*/ 7838 h 3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618" h="319999">
                      <a:moveTo>
                        <a:pt x="157254" y="7838"/>
                      </a:moveTo>
                      <a:cubicBezTo>
                        <a:pt x="138965" y="19210"/>
                        <a:pt x="120370" y="29968"/>
                        <a:pt x="101723" y="40674"/>
                      </a:cubicBezTo>
                      <a:cubicBezTo>
                        <a:pt x="94552" y="44824"/>
                        <a:pt x="86560" y="47129"/>
                        <a:pt x="78313" y="48256"/>
                      </a:cubicBezTo>
                      <a:cubicBezTo>
                        <a:pt x="65609" y="49997"/>
                        <a:pt x="54390" y="45541"/>
                        <a:pt x="47320" y="36422"/>
                      </a:cubicBezTo>
                      <a:cubicBezTo>
                        <a:pt x="46962" y="36422"/>
                        <a:pt x="46655" y="36422"/>
                        <a:pt x="46296" y="36371"/>
                      </a:cubicBezTo>
                      <a:cubicBezTo>
                        <a:pt x="42608" y="35859"/>
                        <a:pt x="30877" y="42826"/>
                        <a:pt x="11769" y="36115"/>
                      </a:cubicBezTo>
                      <a:cubicBezTo>
                        <a:pt x="8439" y="34988"/>
                        <a:pt x="5263" y="33656"/>
                        <a:pt x="2139" y="32222"/>
                      </a:cubicBezTo>
                      <a:cubicBezTo>
                        <a:pt x="3573" y="37754"/>
                        <a:pt x="3112" y="43287"/>
                        <a:pt x="3061" y="48461"/>
                      </a:cubicBezTo>
                      <a:cubicBezTo>
                        <a:pt x="2651" y="76328"/>
                        <a:pt x="1165" y="121818"/>
                        <a:pt x="448" y="149685"/>
                      </a:cubicBezTo>
                      <a:cubicBezTo>
                        <a:pt x="-884" y="200451"/>
                        <a:pt x="704" y="251114"/>
                        <a:pt x="5878" y="301573"/>
                      </a:cubicBezTo>
                      <a:cubicBezTo>
                        <a:pt x="7108" y="313662"/>
                        <a:pt x="21144" y="319041"/>
                        <a:pt x="33182" y="318580"/>
                      </a:cubicBezTo>
                      <a:cubicBezTo>
                        <a:pt x="52290" y="317863"/>
                        <a:pt x="58898" y="308488"/>
                        <a:pt x="61050" y="289432"/>
                      </a:cubicBezTo>
                      <a:cubicBezTo>
                        <a:pt x="66121" y="244250"/>
                        <a:pt x="69143" y="127606"/>
                        <a:pt x="72422" y="101737"/>
                      </a:cubicBezTo>
                      <a:cubicBezTo>
                        <a:pt x="73241" y="95333"/>
                        <a:pt x="74317" y="89135"/>
                        <a:pt x="78364" y="83961"/>
                      </a:cubicBezTo>
                      <a:cubicBezTo>
                        <a:pt x="81438" y="80016"/>
                        <a:pt x="89327" y="78838"/>
                        <a:pt x="95064" y="92516"/>
                      </a:cubicBezTo>
                      <a:cubicBezTo>
                        <a:pt x="98394" y="120793"/>
                        <a:pt x="102133" y="144204"/>
                        <a:pt x="105719" y="172430"/>
                      </a:cubicBezTo>
                      <a:cubicBezTo>
                        <a:pt x="109203" y="200092"/>
                        <a:pt x="112635" y="227755"/>
                        <a:pt x="116067" y="255366"/>
                      </a:cubicBezTo>
                      <a:cubicBezTo>
                        <a:pt x="117757" y="269249"/>
                        <a:pt x="120421" y="282875"/>
                        <a:pt x="123393" y="296553"/>
                      </a:cubicBezTo>
                      <a:cubicBezTo>
                        <a:pt x="126466" y="310589"/>
                        <a:pt x="136711" y="316275"/>
                        <a:pt x="148699" y="319348"/>
                      </a:cubicBezTo>
                      <a:cubicBezTo>
                        <a:pt x="160737" y="322422"/>
                        <a:pt x="172314" y="314277"/>
                        <a:pt x="176105" y="302136"/>
                      </a:cubicBezTo>
                      <a:cubicBezTo>
                        <a:pt x="177642" y="297116"/>
                        <a:pt x="177796" y="292198"/>
                        <a:pt x="177488" y="287127"/>
                      </a:cubicBezTo>
                      <a:cubicBezTo>
                        <a:pt x="172775" y="208698"/>
                        <a:pt x="167192" y="130270"/>
                        <a:pt x="165808" y="51688"/>
                      </a:cubicBezTo>
                      <a:cubicBezTo>
                        <a:pt x="165655" y="42621"/>
                        <a:pt x="164733" y="16956"/>
                        <a:pt x="166935" y="0"/>
                      </a:cubicBezTo>
                      <a:cubicBezTo>
                        <a:pt x="164067" y="2971"/>
                        <a:pt x="160891" y="5584"/>
                        <a:pt x="157254" y="7838"/>
                      </a:cubicBezTo>
                      <a:close/>
                    </a:path>
                  </a:pathLst>
                </a:custGeom>
                <a:solidFill>
                  <a:srgbClr val="FFFFFF"/>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C6CF42CD-28E9-E34C-9123-41B42227CAEC}"/>
                    </a:ext>
                  </a:extLst>
                </p:cNvPr>
                <p:cNvSpPr/>
                <p:nvPr/>
              </p:nvSpPr>
              <p:spPr>
                <a:xfrm>
                  <a:off x="4707106" y="1766476"/>
                  <a:ext cx="143946" cy="140889"/>
                </a:xfrm>
                <a:custGeom>
                  <a:avLst/>
                  <a:gdLst>
                    <a:gd name="connsiteX0" fmla="*/ 124819 w 143946"/>
                    <a:gd name="connsiteY0" fmla="*/ 120338 h 140889"/>
                    <a:gd name="connsiteX1" fmla="*/ 111449 w 143946"/>
                    <a:gd name="connsiteY1" fmla="*/ 11686 h 140889"/>
                    <a:gd name="connsiteX2" fmla="*/ 9866 w 143946"/>
                    <a:gd name="connsiteY2" fmla="*/ 32023 h 140889"/>
                    <a:gd name="connsiteX3" fmla="*/ 9251 w 143946"/>
                    <a:gd name="connsiteY3" fmla="*/ 108043 h 140889"/>
                    <a:gd name="connsiteX4" fmla="*/ 124819 w 143946"/>
                    <a:gd name="connsiteY4" fmla="*/ 120338 h 14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46" h="140889">
                      <a:moveTo>
                        <a:pt x="124819" y="120338"/>
                      </a:moveTo>
                      <a:cubicBezTo>
                        <a:pt x="158270" y="88731"/>
                        <a:pt x="144029" y="27259"/>
                        <a:pt x="111449" y="11686"/>
                      </a:cubicBezTo>
                      <a:cubicBezTo>
                        <a:pt x="93110" y="-1018"/>
                        <a:pt x="39014" y="-13262"/>
                        <a:pt x="9866" y="32023"/>
                      </a:cubicBezTo>
                      <a:cubicBezTo>
                        <a:pt x="-2019" y="50516"/>
                        <a:pt x="-4273" y="91036"/>
                        <a:pt x="9251" y="108043"/>
                      </a:cubicBezTo>
                      <a:cubicBezTo>
                        <a:pt x="51718" y="160449"/>
                        <a:pt x="106531" y="138831"/>
                        <a:pt x="124819" y="120338"/>
                      </a:cubicBezTo>
                      <a:close/>
                    </a:path>
                  </a:pathLst>
                </a:custGeom>
                <a:solidFill>
                  <a:srgbClr val="FFFFFF"/>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96CC350A-D64D-6E44-A5F1-AC4471E3CC38}"/>
                    </a:ext>
                  </a:extLst>
                </p:cNvPr>
                <p:cNvSpPr/>
                <p:nvPr/>
              </p:nvSpPr>
              <p:spPr>
                <a:xfrm>
                  <a:off x="4576349" y="1758715"/>
                  <a:ext cx="282063" cy="671013"/>
                </a:xfrm>
                <a:custGeom>
                  <a:avLst/>
                  <a:gdLst>
                    <a:gd name="connsiteX0" fmla="*/ 50258 w 282063"/>
                    <a:gd name="connsiteY0" fmla="*/ 371529 h 671013"/>
                    <a:gd name="connsiteX1" fmla="*/ 50258 w 282063"/>
                    <a:gd name="connsiteY1" fmla="*/ 371734 h 671013"/>
                    <a:gd name="connsiteX2" fmla="*/ 50617 w 282063"/>
                    <a:gd name="connsiteY2" fmla="*/ 432182 h 671013"/>
                    <a:gd name="connsiteX3" fmla="*/ 51027 w 282063"/>
                    <a:gd name="connsiteY3" fmla="*/ 641290 h 671013"/>
                    <a:gd name="connsiteX4" fmla="*/ 79304 w 282063"/>
                    <a:gd name="connsiteY4" fmla="*/ 669977 h 671013"/>
                    <a:gd name="connsiteX5" fmla="*/ 122949 w 282063"/>
                    <a:gd name="connsiteY5" fmla="*/ 640931 h 671013"/>
                    <a:gd name="connsiteX6" fmla="*/ 138215 w 282063"/>
                    <a:gd name="connsiteY6" fmla="*/ 438892 h 671013"/>
                    <a:gd name="connsiteX7" fmla="*/ 158091 w 282063"/>
                    <a:gd name="connsiteY7" fmla="*/ 553333 h 671013"/>
                    <a:gd name="connsiteX8" fmla="*/ 171769 w 282063"/>
                    <a:gd name="connsiteY8" fmla="*/ 645337 h 671013"/>
                    <a:gd name="connsiteX9" fmla="*/ 209164 w 282063"/>
                    <a:gd name="connsiteY9" fmla="*/ 670745 h 671013"/>
                    <a:gd name="connsiteX10" fmla="*/ 240515 w 282063"/>
                    <a:gd name="connsiteY10" fmla="*/ 637704 h 671013"/>
                    <a:gd name="connsiteX11" fmla="*/ 240515 w 282063"/>
                    <a:gd name="connsiteY11" fmla="*/ 622592 h 671013"/>
                    <a:gd name="connsiteX12" fmla="*/ 236110 w 282063"/>
                    <a:gd name="connsiteY12" fmla="*/ 546725 h 671013"/>
                    <a:gd name="connsiteX13" fmla="*/ 229860 w 282063"/>
                    <a:gd name="connsiteY13" fmla="*/ 459639 h 671013"/>
                    <a:gd name="connsiteX14" fmla="*/ 229245 w 282063"/>
                    <a:gd name="connsiteY14" fmla="*/ 344942 h 671013"/>
                    <a:gd name="connsiteX15" fmla="*/ 228323 w 282063"/>
                    <a:gd name="connsiteY15" fmla="*/ 334595 h 671013"/>
                    <a:gd name="connsiteX16" fmla="*/ 234060 w 282063"/>
                    <a:gd name="connsiteY16" fmla="*/ 322659 h 671013"/>
                    <a:gd name="connsiteX17" fmla="*/ 247533 w 282063"/>
                    <a:gd name="connsiteY17" fmla="*/ 271227 h 671013"/>
                    <a:gd name="connsiteX18" fmla="*/ 251529 w 282063"/>
                    <a:gd name="connsiteY18" fmla="*/ 197358 h 671013"/>
                    <a:gd name="connsiteX19" fmla="*/ 220486 w 282063"/>
                    <a:gd name="connsiteY19" fmla="*/ 155608 h 671013"/>
                    <a:gd name="connsiteX20" fmla="*/ 281907 w 282063"/>
                    <a:gd name="connsiteY20" fmla="*/ 76616 h 671013"/>
                    <a:gd name="connsiteX21" fmla="*/ 195487 w 282063"/>
                    <a:gd name="connsiteY21" fmla="*/ 134 h 671013"/>
                    <a:gd name="connsiteX22" fmla="*/ 122130 w 282063"/>
                    <a:gd name="connsiteY22" fmla="*/ 79075 h 671013"/>
                    <a:gd name="connsiteX23" fmla="*/ 147129 w 282063"/>
                    <a:gd name="connsiteY23" fmla="*/ 134758 h 671013"/>
                    <a:gd name="connsiteX24" fmla="*/ 144567 w 282063"/>
                    <a:gd name="connsiteY24" fmla="*/ 135424 h 671013"/>
                    <a:gd name="connsiteX25" fmla="*/ 87910 w 282063"/>
                    <a:gd name="connsiteY25" fmla="*/ 165034 h 671013"/>
                    <a:gd name="connsiteX26" fmla="*/ 87910 w 282063"/>
                    <a:gd name="connsiteY26" fmla="*/ 165034 h 671013"/>
                    <a:gd name="connsiteX27" fmla="*/ 39757 w 282063"/>
                    <a:gd name="connsiteY27" fmla="*/ 219180 h 671013"/>
                    <a:gd name="connsiteX28" fmla="*/ 2259 w 282063"/>
                    <a:gd name="connsiteY28" fmla="*/ 301912 h 671013"/>
                    <a:gd name="connsiteX29" fmla="*/ 7535 w 282063"/>
                    <a:gd name="connsiteY29" fmla="*/ 336080 h 671013"/>
                    <a:gd name="connsiteX30" fmla="*/ 50258 w 282063"/>
                    <a:gd name="connsiteY30" fmla="*/ 371529 h 671013"/>
                    <a:gd name="connsiteX31" fmla="*/ 220844 w 282063"/>
                    <a:gd name="connsiteY31" fmla="*/ 394530 h 671013"/>
                    <a:gd name="connsiteX32" fmla="*/ 232524 w 282063"/>
                    <a:gd name="connsiteY32" fmla="*/ 629969 h 671013"/>
                    <a:gd name="connsiteX33" fmla="*/ 231141 w 282063"/>
                    <a:gd name="connsiteY33" fmla="*/ 644978 h 671013"/>
                    <a:gd name="connsiteX34" fmla="*/ 203734 w 282063"/>
                    <a:gd name="connsiteY34" fmla="*/ 662191 h 671013"/>
                    <a:gd name="connsiteX35" fmla="*/ 178428 w 282063"/>
                    <a:gd name="connsiteY35" fmla="*/ 639395 h 671013"/>
                    <a:gd name="connsiteX36" fmla="*/ 171103 w 282063"/>
                    <a:gd name="connsiteY36" fmla="*/ 598208 h 671013"/>
                    <a:gd name="connsiteX37" fmla="*/ 160755 w 282063"/>
                    <a:gd name="connsiteY37" fmla="*/ 515272 h 671013"/>
                    <a:gd name="connsiteX38" fmla="*/ 150100 w 282063"/>
                    <a:gd name="connsiteY38" fmla="*/ 435358 h 671013"/>
                    <a:gd name="connsiteX39" fmla="*/ 133400 w 282063"/>
                    <a:gd name="connsiteY39" fmla="*/ 426803 h 671013"/>
                    <a:gd name="connsiteX40" fmla="*/ 127457 w 282063"/>
                    <a:gd name="connsiteY40" fmla="*/ 444579 h 671013"/>
                    <a:gd name="connsiteX41" fmla="*/ 116085 w 282063"/>
                    <a:gd name="connsiteY41" fmla="*/ 632274 h 671013"/>
                    <a:gd name="connsiteX42" fmla="*/ 88218 w 282063"/>
                    <a:gd name="connsiteY42" fmla="*/ 661422 h 671013"/>
                    <a:gd name="connsiteX43" fmla="*/ 60914 w 282063"/>
                    <a:gd name="connsiteY43" fmla="*/ 644415 h 671013"/>
                    <a:gd name="connsiteX44" fmla="*/ 55484 w 282063"/>
                    <a:gd name="connsiteY44" fmla="*/ 492527 h 671013"/>
                    <a:gd name="connsiteX45" fmla="*/ 58096 w 282063"/>
                    <a:gd name="connsiteY45" fmla="*/ 391303 h 671013"/>
                    <a:gd name="connsiteX46" fmla="*/ 57174 w 282063"/>
                    <a:gd name="connsiteY46" fmla="*/ 375064 h 671013"/>
                    <a:gd name="connsiteX47" fmla="*/ 66805 w 282063"/>
                    <a:gd name="connsiteY47" fmla="*/ 378957 h 671013"/>
                    <a:gd name="connsiteX48" fmla="*/ 101332 w 282063"/>
                    <a:gd name="connsiteY48" fmla="*/ 379213 h 671013"/>
                    <a:gd name="connsiteX49" fmla="*/ 102356 w 282063"/>
                    <a:gd name="connsiteY49" fmla="*/ 379264 h 671013"/>
                    <a:gd name="connsiteX50" fmla="*/ 133349 w 282063"/>
                    <a:gd name="connsiteY50" fmla="*/ 391098 h 671013"/>
                    <a:gd name="connsiteX51" fmla="*/ 156759 w 282063"/>
                    <a:gd name="connsiteY51" fmla="*/ 383516 h 671013"/>
                    <a:gd name="connsiteX52" fmla="*/ 212289 w 282063"/>
                    <a:gd name="connsiteY52" fmla="*/ 350680 h 671013"/>
                    <a:gd name="connsiteX53" fmla="*/ 221868 w 282063"/>
                    <a:gd name="connsiteY53" fmla="*/ 342791 h 671013"/>
                    <a:gd name="connsiteX54" fmla="*/ 220844 w 282063"/>
                    <a:gd name="connsiteY54" fmla="*/ 394530 h 671013"/>
                    <a:gd name="connsiteX55" fmla="*/ 140059 w 282063"/>
                    <a:gd name="connsiteY55" fmla="*/ 115804 h 671013"/>
                    <a:gd name="connsiteX56" fmla="*/ 140674 w 282063"/>
                    <a:gd name="connsiteY56" fmla="*/ 39784 h 671013"/>
                    <a:gd name="connsiteX57" fmla="*/ 242257 w 282063"/>
                    <a:gd name="connsiteY57" fmla="*/ 19447 h 671013"/>
                    <a:gd name="connsiteX58" fmla="*/ 255627 w 282063"/>
                    <a:gd name="connsiteY58" fmla="*/ 128099 h 671013"/>
                    <a:gd name="connsiteX59" fmla="*/ 140059 w 282063"/>
                    <a:gd name="connsiteY59" fmla="*/ 115804 h 671013"/>
                    <a:gd name="connsiteX60" fmla="*/ 155479 w 282063"/>
                    <a:gd name="connsiteY60" fmla="*/ 141008 h 671013"/>
                    <a:gd name="connsiteX61" fmla="*/ 154147 w 282063"/>
                    <a:gd name="connsiteY61" fmla="*/ 140086 h 671013"/>
                    <a:gd name="connsiteX62" fmla="*/ 155479 w 282063"/>
                    <a:gd name="connsiteY62" fmla="*/ 141008 h 671013"/>
                    <a:gd name="connsiteX63" fmla="*/ 155991 w 282063"/>
                    <a:gd name="connsiteY63" fmla="*/ 141367 h 671013"/>
                    <a:gd name="connsiteX64" fmla="*/ 210394 w 282063"/>
                    <a:gd name="connsiteY64" fmla="*/ 156479 h 671013"/>
                    <a:gd name="connsiteX65" fmla="*/ 210599 w 282063"/>
                    <a:gd name="connsiteY65" fmla="*/ 156479 h 671013"/>
                    <a:gd name="connsiteX66" fmla="*/ 215568 w 282063"/>
                    <a:gd name="connsiteY66" fmla="*/ 159706 h 671013"/>
                    <a:gd name="connsiteX67" fmla="*/ 241694 w 282063"/>
                    <a:gd name="connsiteY67" fmla="*/ 195052 h 671013"/>
                    <a:gd name="connsiteX68" fmla="*/ 228579 w 282063"/>
                    <a:gd name="connsiteY68" fmla="*/ 314309 h 671013"/>
                    <a:gd name="connsiteX69" fmla="*/ 206859 w 282063"/>
                    <a:gd name="connsiteY69" fmla="*/ 344584 h 671013"/>
                    <a:gd name="connsiteX70" fmla="*/ 144106 w 282063"/>
                    <a:gd name="connsiteY70" fmla="*/ 380187 h 671013"/>
                    <a:gd name="connsiteX71" fmla="*/ 125562 w 282063"/>
                    <a:gd name="connsiteY71" fmla="*/ 382902 h 671013"/>
                    <a:gd name="connsiteX72" fmla="*/ 103381 w 282063"/>
                    <a:gd name="connsiteY72" fmla="*/ 361847 h 671013"/>
                    <a:gd name="connsiteX73" fmla="*/ 119517 w 282063"/>
                    <a:gd name="connsiteY73" fmla="*/ 333519 h 671013"/>
                    <a:gd name="connsiteX74" fmla="*/ 160499 w 282063"/>
                    <a:gd name="connsiteY74" fmla="*/ 313540 h 671013"/>
                    <a:gd name="connsiteX75" fmla="*/ 182321 w 282063"/>
                    <a:gd name="connsiteY75" fmla="*/ 284802 h 671013"/>
                    <a:gd name="connsiteX76" fmla="*/ 202505 w 282063"/>
                    <a:gd name="connsiteY76" fmla="*/ 208371 h 671013"/>
                    <a:gd name="connsiteX77" fmla="*/ 192003 w 282063"/>
                    <a:gd name="connsiteY77" fmla="*/ 221434 h 671013"/>
                    <a:gd name="connsiteX78" fmla="*/ 180529 w 282063"/>
                    <a:gd name="connsiteY78" fmla="*/ 261545 h 671013"/>
                    <a:gd name="connsiteX79" fmla="*/ 150971 w 282063"/>
                    <a:gd name="connsiteY79" fmla="*/ 309647 h 671013"/>
                    <a:gd name="connsiteX80" fmla="*/ 104662 w 282063"/>
                    <a:gd name="connsiteY80" fmla="*/ 335312 h 671013"/>
                    <a:gd name="connsiteX81" fmla="*/ 102100 w 282063"/>
                    <a:gd name="connsiteY81" fmla="*/ 338283 h 671013"/>
                    <a:gd name="connsiteX82" fmla="*/ 91445 w 282063"/>
                    <a:gd name="connsiteY82" fmla="*/ 321122 h 671013"/>
                    <a:gd name="connsiteX83" fmla="*/ 58455 w 282063"/>
                    <a:gd name="connsiteY83" fmla="*/ 276298 h 671013"/>
                    <a:gd name="connsiteX84" fmla="*/ 64038 w 282063"/>
                    <a:gd name="connsiteY84" fmla="*/ 239210 h 671013"/>
                    <a:gd name="connsiteX85" fmla="*/ 155991 w 282063"/>
                    <a:gd name="connsiteY85" fmla="*/ 141367 h 671013"/>
                    <a:gd name="connsiteX86" fmla="*/ 17371 w 282063"/>
                    <a:gd name="connsiteY86" fmla="*/ 281011 h 671013"/>
                    <a:gd name="connsiteX87" fmla="*/ 55330 w 282063"/>
                    <a:gd name="connsiteY87" fmla="*/ 206732 h 671013"/>
                    <a:gd name="connsiteX88" fmla="*/ 71774 w 282063"/>
                    <a:gd name="connsiteY88" fmla="*/ 188649 h 671013"/>
                    <a:gd name="connsiteX89" fmla="*/ 64038 w 282063"/>
                    <a:gd name="connsiteY89" fmla="*/ 206169 h 671013"/>
                    <a:gd name="connsiteX90" fmla="*/ 50515 w 282063"/>
                    <a:gd name="connsiteY90" fmla="*/ 278655 h 671013"/>
                    <a:gd name="connsiteX91" fmla="*/ 52256 w 282063"/>
                    <a:gd name="connsiteY91" fmla="*/ 289669 h 671013"/>
                    <a:gd name="connsiteX92" fmla="*/ 81866 w 282063"/>
                    <a:gd name="connsiteY92" fmla="*/ 323325 h 671013"/>
                    <a:gd name="connsiteX93" fmla="*/ 98463 w 282063"/>
                    <a:gd name="connsiteY93" fmla="*/ 343508 h 671013"/>
                    <a:gd name="connsiteX94" fmla="*/ 98463 w 282063"/>
                    <a:gd name="connsiteY94" fmla="*/ 343508 h 671013"/>
                    <a:gd name="connsiteX95" fmla="*/ 97592 w 282063"/>
                    <a:gd name="connsiteY95" fmla="*/ 370812 h 671013"/>
                    <a:gd name="connsiteX96" fmla="*/ 71262 w 282063"/>
                    <a:gd name="connsiteY96" fmla="*/ 370710 h 671013"/>
                    <a:gd name="connsiteX97" fmla="*/ 40577 w 282063"/>
                    <a:gd name="connsiteY97" fmla="*/ 354675 h 671013"/>
                    <a:gd name="connsiteX98" fmla="*/ 17371 w 282063"/>
                    <a:gd name="connsiteY98" fmla="*/ 281011 h 67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82063" h="671013">
                      <a:moveTo>
                        <a:pt x="50258" y="371529"/>
                      </a:moveTo>
                      <a:cubicBezTo>
                        <a:pt x="50258" y="371580"/>
                        <a:pt x="50258" y="371683"/>
                        <a:pt x="50258" y="371734"/>
                      </a:cubicBezTo>
                      <a:cubicBezTo>
                        <a:pt x="50463" y="384387"/>
                        <a:pt x="51488" y="419580"/>
                        <a:pt x="50617" y="432182"/>
                      </a:cubicBezTo>
                      <a:cubicBezTo>
                        <a:pt x="45648" y="501902"/>
                        <a:pt x="49490" y="571570"/>
                        <a:pt x="51027" y="641290"/>
                      </a:cubicBezTo>
                      <a:cubicBezTo>
                        <a:pt x="51386" y="657990"/>
                        <a:pt x="67266" y="669004"/>
                        <a:pt x="79304" y="669977"/>
                      </a:cubicBezTo>
                      <a:cubicBezTo>
                        <a:pt x="100358" y="671719"/>
                        <a:pt x="117417" y="666545"/>
                        <a:pt x="122949" y="640931"/>
                      </a:cubicBezTo>
                      <a:cubicBezTo>
                        <a:pt x="126945" y="622336"/>
                        <a:pt x="131965" y="458205"/>
                        <a:pt x="138215" y="438892"/>
                      </a:cubicBezTo>
                      <a:cubicBezTo>
                        <a:pt x="145899" y="426957"/>
                        <a:pt x="153788" y="518140"/>
                        <a:pt x="158091" y="553333"/>
                      </a:cubicBezTo>
                      <a:cubicBezTo>
                        <a:pt x="161831" y="584121"/>
                        <a:pt x="163521" y="615267"/>
                        <a:pt x="171769" y="645337"/>
                      </a:cubicBezTo>
                      <a:cubicBezTo>
                        <a:pt x="176430" y="662447"/>
                        <a:pt x="192720" y="672846"/>
                        <a:pt x="209164" y="670745"/>
                      </a:cubicBezTo>
                      <a:cubicBezTo>
                        <a:pt x="230424" y="668030"/>
                        <a:pt x="239183" y="658963"/>
                        <a:pt x="240515" y="637704"/>
                      </a:cubicBezTo>
                      <a:cubicBezTo>
                        <a:pt x="240822" y="632684"/>
                        <a:pt x="240822" y="627612"/>
                        <a:pt x="240515" y="622592"/>
                      </a:cubicBezTo>
                      <a:cubicBezTo>
                        <a:pt x="239132" y="597286"/>
                        <a:pt x="237902" y="571980"/>
                        <a:pt x="236110" y="546725"/>
                      </a:cubicBezTo>
                      <a:cubicBezTo>
                        <a:pt x="234060" y="517679"/>
                        <a:pt x="232575" y="488685"/>
                        <a:pt x="229860" y="459639"/>
                      </a:cubicBezTo>
                      <a:cubicBezTo>
                        <a:pt x="227145" y="430747"/>
                        <a:pt x="229296" y="374142"/>
                        <a:pt x="229245" y="344942"/>
                      </a:cubicBezTo>
                      <a:cubicBezTo>
                        <a:pt x="229245" y="341664"/>
                        <a:pt x="230167" y="338027"/>
                        <a:pt x="228323" y="334595"/>
                      </a:cubicBezTo>
                      <a:cubicBezTo>
                        <a:pt x="230577" y="330957"/>
                        <a:pt x="232472" y="326962"/>
                        <a:pt x="234060" y="322659"/>
                      </a:cubicBezTo>
                      <a:cubicBezTo>
                        <a:pt x="240208" y="305856"/>
                        <a:pt x="243486" y="288439"/>
                        <a:pt x="247533" y="271227"/>
                      </a:cubicBezTo>
                      <a:cubicBezTo>
                        <a:pt x="253271" y="246945"/>
                        <a:pt x="251580" y="221998"/>
                        <a:pt x="251529" y="197358"/>
                      </a:cubicBezTo>
                      <a:cubicBezTo>
                        <a:pt x="251478" y="183526"/>
                        <a:pt x="235290" y="162728"/>
                        <a:pt x="220486" y="155608"/>
                      </a:cubicBezTo>
                      <a:cubicBezTo>
                        <a:pt x="258854" y="149665"/>
                        <a:pt x="284314" y="109862"/>
                        <a:pt x="281907" y="76616"/>
                      </a:cubicBezTo>
                      <a:cubicBezTo>
                        <a:pt x="278013" y="22828"/>
                        <a:pt x="241028" y="-2069"/>
                        <a:pt x="195487" y="134"/>
                      </a:cubicBezTo>
                      <a:cubicBezTo>
                        <a:pt x="145848" y="2542"/>
                        <a:pt x="119466" y="45419"/>
                        <a:pt x="122130" y="79075"/>
                      </a:cubicBezTo>
                      <a:cubicBezTo>
                        <a:pt x="121054" y="102742"/>
                        <a:pt x="131402" y="121542"/>
                        <a:pt x="147129" y="134758"/>
                      </a:cubicBezTo>
                      <a:cubicBezTo>
                        <a:pt x="146207" y="134758"/>
                        <a:pt x="145387" y="134963"/>
                        <a:pt x="144567" y="135424"/>
                      </a:cubicBezTo>
                      <a:cubicBezTo>
                        <a:pt x="120952" y="135937"/>
                        <a:pt x="101895" y="148692"/>
                        <a:pt x="87910" y="165034"/>
                      </a:cubicBezTo>
                      <a:lnTo>
                        <a:pt x="87910" y="165034"/>
                      </a:lnTo>
                      <a:cubicBezTo>
                        <a:pt x="65985" y="173230"/>
                        <a:pt x="46160" y="209345"/>
                        <a:pt x="39757" y="219180"/>
                      </a:cubicBezTo>
                      <a:cubicBezTo>
                        <a:pt x="23159" y="244743"/>
                        <a:pt x="10558" y="272456"/>
                        <a:pt x="2259" y="301912"/>
                      </a:cubicBezTo>
                      <a:cubicBezTo>
                        <a:pt x="-1122" y="313899"/>
                        <a:pt x="-1685" y="326450"/>
                        <a:pt x="7535" y="336080"/>
                      </a:cubicBezTo>
                      <a:cubicBezTo>
                        <a:pt x="20342" y="349604"/>
                        <a:pt x="33968" y="362462"/>
                        <a:pt x="50258" y="371529"/>
                      </a:cubicBezTo>
                      <a:close/>
                      <a:moveTo>
                        <a:pt x="220844" y="394530"/>
                      </a:moveTo>
                      <a:cubicBezTo>
                        <a:pt x="222227" y="473112"/>
                        <a:pt x="227811" y="551540"/>
                        <a:pt x="232524" y="629969"/>
                      </a:cubicBezTo>
                      <a:cubicBezTo>
                        <a:pt x="232831" y="635040"/>
                        <a:pt x="232678" y="639958"/>
                        <a:pt x="231141" y="644978"/>
                      </a:cubicBezTo>
                      <a:cubicBezTo>
                        <a:pt x="227350" y="657119"/>
                        <a:pt x="215824" y="665264"/>
                        <a:pt x="203734" y="662191"/>
                      </a:cubicBezTo>
                      <a:cubicBezTo>
                        <a:pt x="191747" y="659117"/>
                        <a:pt x="181553" y="653431"/>
                        <a:pt x="178428" y="639395"/>
                      </a:cubicBezTo>
                      <a:cubicBezTo>
                        <a:pt x="175406" y="625768"/>
                        <a:pt x="172793" y="612091"/>
                        <a:pt x="171103" y="598208"/>
                      </a:cubicBezTo>
                      <a:cubicBezTo>
                        <a:pt x="167671" y="570546"/>
                        <a:pt x="164238" y="542883"/>
                        <a:pt x="160755" y="515272"/>
                      </a:cubicBezTo>
                      <a:cubicBezTo>
                        <a:pt x="157169" y="487046"/>
                        <a:pt x="153429" y="463635"/>
                        <a:pt x="150100" y="435358"/>
                      </a:cubicBezTo>
                      <a:cubicBezTo>
                        <a:pt x="144413" y="421680"/>
                        <a:pt x="136525" y="422858"/>
                        <a:pt x="133400" y="426803"/>
                      </a:cubicBezTo>
                      <a:cubicBezTo>
                        <a:pt x="129353" y="431977"/>
                        <a:pt x="128277" y="438227"/>
                        <a:pt x="127457" y="444579"/>
                      </a:cubicBezTo>
                      <a:cubicBezTo>
                        <a:pt x="124179" y="470448"/>
                        <a:pt x="121208" y="587092"/>
                        <a:pt x="116085" y="632274"/>
                      </a:cubicBezTo>
                      <a:cubicBezTo>
                        <a:pt x="113934" y="651330"/>
                        <a:pt x="107325" y="660705"/>
                        <a:pt x="88218" y="661422"/>
                      </a:cubicBezTo>
                      <a:cubicBezTo>
                        <a:pt x="76128" y="661883"/>
                        <a:pt x="62143" y="656504"/>
                        <a:pt x="60914" y="644415"/>
                      </a:cubicBezTo>
                      <a:cubicBezTo>
                        <a:pt x="55740" y="593905"/>
                        <a:pt x="54152" y="543242"/>
                        <a:pt x="55484" y="492527"/>
                      </a:cubicBezTo>
                      <a:cubicBezTo>
                        <a:pt x="56201" y="464660"/>
                        <a:pt x="57738" y="419170"/>
                        <a:pt x="58096" y="391303"/>
                      </a:cubicBezTo>
                      <a:cubicBezTo>
                        <a:pt x="58148" y="386180"/>
                        <a:pt x="58608" y="380596"/>
                        <a:pt x="57174" y="375064"/>
                      </a:cubicBezTo>
                      <a:cubicBezTo>
                        <a:pt x="60299" y="376498"/>
                        <a:pt x="63475" y="377830"/>
                        <a:pt x="66805" y="378957"/>
                      </a:cubicBezTo>
                      <a:cubicBezTo>
                        <a:pt x="85912" y="385668"/>
                        <a:pt x="97643" y="378701"/>
                        <a:pt x="101332" y="379213"/>
                      </a:cubicBezTo>
                      <a:cubicBezTo>
                        <a:pt x="101690" y="379264"/>
                        <a:pt x="101998" y="379264"/>
                        <a:pt x="102356" y="379264"/>
                      </a:cubicBezTo>
                      <a:cubicBezTo>
                        <a:pt x="109426" y="388383"/>
                        <a:pt x="120593" y="392788"/>
                        <a:pt x="133349" y="391098"/>
                      </a:cubicBezTo>
                      <a:cubicBezTo>
                        <a:pt x="141596" y="389971"/>
                        <a:pt x="149587" y="387666"/>
                        <a:pt x="156759" y="383516"/>
                      </a:cubicBezTo>
                      <a:cubicBezTo>
                        <a:pt x="175406" y="372810"/>
                        <a:pt x="194052" y="362052"/>
                        <a:pt x="212289" y="350680"/>
                      </a:cubicBezTo>
                      <a:cubicBezTo>
                        <a:pt x="215926" y="348426"/>
                        <a:pt x="219102" y="345762"/>
                        <a:pt x="221868" y="342791"/>
                      </a:cubicBezTo>
                      <a:cubicBezTo>
                        <a:pt x="219768" y="359798"/>
                        <a:pt x="220690" y="385463"/>
                        <a:pt x="220844" y="394530"/>
                      </a:cubicBezTo>
                      <a:close/>
                      <a:moveTo>
                        <a:pt x="140059" y="115804"/>
                      </a:moveTo>
                      <a:cubicBezTo>
                        <a:pt x="126535" y="98746"/>
                        <a:pt x="128789" y="58225"/>
                        <a:pt x="140674" y="39784"/>
                      </a:cubicBezTo>
                      <a:cubicBezTo>
                        <a:pt x="169822" y="-5501"/>
                        <a:pt x="223918" y="6742"/>
                        <a:pt x="242257" y="19447"/>
                      </a:cubicBezTo>
                      <a:cubicBezTo>
                        <a:pt x="274888" y="35020"/>
                        <a:pt x="289078" y="96492"/>
                        <a:pt x="255627" y="128099"/>
                      </a:cubicBezTo>
                      <a:cubicBezTo>
                        <a:pt x="237288" y="146592"/>
                        <a:pt x="182475" y="168210"/>
                        <a:pt x="140059" y="115804"/>
                      </a:cubicBezTo>
                      <a:close/>
                      <a:moveTo>
                        <a:pt x="155479" y="141008"/>
                      </a:moveTo>
                      <a:cubicBezTo>
                        <a:pt x="154915" y="140906"/>
                        <a:pt x="154403" y="140650"/>
                        <a:pt x="154147" y="140086"/>
                      </a:cubicBezTo>
                      <a:cubicBezTo>
                        <a:pt x="154557" y="140393"/>
                        <a:pt x="155017" y="140701"/>
                        <a:pt x="155479" y="141008"/>
                      </a:cubicBezTo>
                      <a:close/>
                      <a:moveTo>
                        <a:pt x="155991" y="141367"/>
                      </a:moveTo>
                      <a:cubicBezTo>
                        <a:pt x="172025" y="151510"/>
                        <a:pt x="191645" y="156786"/>
                        <a:pt x="210394" y="156479"/>
                      </a:cubicBezTo>
                      <a:cubicBezTo>
                        <a:pt x="210445" y="156479"/>
                        <a:pt x="210548" y="156479"/>
                        <a:pt x="210599" y="156479"/>
                      </a:cubicBezTo>
                      <a:cubicBezTo>
                        <a:pt x="211828" y="158015"/>
                        <a:pt x="213775" y="158886"/>
                        <a:pt x="215568" y="159706"/>
                      </a:cubicBezTo>
                      <a:cubicBezTo>
                        <a:pt x="225403" y="164163"/>
                        <a:pt x="240925" y="184551"/>
                        <a:pt x="241694" y="195052"/>
                      </a:cubicBezTo>
                      <a:cubicBezTo>
                        <a:pt x="244511" y="234087"/>
                        <a:pt x="241437" y="277015"/>
                        <a:pt x="228579" y="314309"/>
                      </a:cubicBezTo>
                      <a:cubicBezTo>
                        <a:pt x="224225" y="326911"/>
                        <a:pt x="217463" y="337156"/>
                        <a:pt x="206859" y="344584"/>
                      </a:cubicBezTo>
                      <a:cubicBezTo>
                        <a:pt x="187086" y="358415"/>
                        <a:pt x="165878" y="369787"/>
                        <a:pt x="144106" y="380187"/>
                      </a:cubicBezTo>
                      <a:cubicBezTo>
                        <a:pt x="138317" y="382953"/>
                        <a:pt x="131965" y="383926"/>
                        <a:pt x="125562" y="382902"/>
                      </a:cubicBezTo>
                      <a:cubicBezTo>
                        <a:pt x="115368" y="381262"/>
                        <a:pt x="104559" y="370914"/>
                        <a:pt x="103381" y="361847"/>
                      </a:cubicBezTo>
                      <a:cubicBezTo>
                        <a:pt x="102203" y="352934"/>
                        <a:pt x="109989" y="338437"/>
                        <a:pt x="119517" y="333519"/>
                      </a:cubicBezTo>
                      <a:cubicBezTo>
                        <a:pt x="132990" y="326552"/>
                        <a:pt x="146616" y="319790"/>
                        <a:pt x="160499" y="313540"/>
                      </a:cubicBezTo>
                      <a:cubicBezTo>
                        <a:pt x="173203" y="307803"/>
                        <a:pt x="180375" y="298633"/>
                        <a:pt x="182321" y="284802"/>
                      </a:cubicBezTo>
                      <a:cubicBezTo>
                        <a:pt x="184166" y="271585"/>
                        <a:pt x="201224" y="222869"/>
                        <a:pt x="202505" y="208371"/>
                      </a:cubicBezTo>
                      <a:cubicBezTo>
                        <a:pt x="194104" y="211445"/>
                        <a:pt x="193386" y="216619"/>
                        <a:pt x="192003" y="221434"/>
                      </a:cubicBezTo>
                      <a:cubicBezTo>
                        <a:pt x="188110" y="234805"/>
                        <a:pt x="182629" y="247919"/>
                        <a:pt x="180529" y="261545"/>
                      </a:cubicBezTo>
                      <a:cubicBezTo>
                        <a:pt x="175559" y="293511"/>
                        <a:pt x="165109" y="304012"/>
                        <a:pt x="150971" y="309647"/>
                      </a:cubicBezTo>
                      <a:cubicBezTo>
                        <a:pt x="142723" y="312926"/>
                        <a:pt x="110911" y="328652"/>
                        <a:pt x="104662" y="335312"/>
                      </a:cubicBezTo>
                      <a:cubicBezTo>
                        <a:pt x="103739" y="336285"/>
                        <a:pt x="102920" y="337310"/>
                        <a:pt x="102100" y="338283"/>
                      </a:cubicBezTo>
                      <a:cubicBezTo>
                        <a:pt x="97746" y="329421"/>
                        <a:pt x="93136" y="323273"/>
                        <a:pt x="91445" y="321122"/>
                      </a:cubicBezTo>
                      <a:cubicBezTo>
                        <a:pt x="87962" y="316665"/>
                        <a:pt x="57994" y="292384"/>
                        <a:pt x="58455" y="276298"/>
                      </a:cubicBezTo>
                      <a:cubicBezTo>
                        <a:pt x="58762" y="264977"/>
                        <a:pt x="61631" y="250275"/>
                        <a:pt x="64038" y="239210"/>
                      </a:cubicBezTo>
                      <a:cubicBezTo>
                        <a:pt x="72132" y="201917"/>
                        <a:pt x="94365" y="143365"/>
                        <a:pt x="155991" y="141367"/>
                      </a:cubicBezTo>
                      <a:close/>
                      <a:moveTo>
                        <a:pt x="17371" y="281011"/>
                      </a:moveTo>
                      <a:cubicBezTo>
                        <a:pt x="26899" y="254629"/>
                        <a:pt x="41243" y="230758"/>
                        <a:pt x="55330" y="206732"/>
                      </a:cubicBezTo>
                      <a:cubicBezTo>
                        <a:pt x="56764" y="204273"/>
                        <a:pt x="64295" y="196845"/>
                        <a:pt x="71774" y="188649"/>
                      </a:cubicBezTo>
                      <a:cubicBezTo>
                        <a:pt x="68598" y="194643"/>
                        <a:pt x="66036" y="200585"/>
                        <a:pt x="64038" y="206169"/>
                      </a:cubicBezTo>
                      <a:cubicBezTo>
                        <a:pt x="55637" y="229579"/>
                        <a:pt x="52154" y="253963"/>
                        <a:pt x="50515" y="278655"/>
                      </a:cubicBezTo>
                      <a:cubicBezTo>
                        <a:pt x="50258" y="282446"/>
                        <a:pt x="50002" y="286441"/>
                        <a:pt x="52256" y="289669"/>
                      </a:cubicBezTo>
                      <a:cubicBezTo>
                        <a:pt x="61990" y="303654"/>
                        <a:pt x="71825" y="309545"/>
                        <a:pt x="81866" y="323325"/>
                      </a:cubicBezTo>
                      <a:cubicBezTo>
                        <a:pt x="82583" y="324349"/>
                        <a:pt x="93904" y="339256"/>
                        <a:pt x="98463" y="343508"/>
                      </a:cubicBezTo>
                      <a:cubicBezTo>
                        <a:pt x="98463" y="343508"/>
                        <a:pt x="98463" y="343508"/>
                        <a:pt x="98463" y="343508"/>
                      </a:cubicBezTo>
                      <a:cubicBezTo>
                        <a:pt x="93750" y="352012"/>
                        <a:pt x="93443" y="360925"/>
                        <a:pt x="97592" y="370812"/>
                      </a:cubicBezTo>
                      <a:cubicBezTo>
                        <a:pt x="91189" y="372861"/>
                        <a:pt x="81148" y="375832"/>
                        <a:pt x="71262" y="370710"/>
                      </a:cubicBezTo>
                      <a:cubicBezTo>
                        <a:pt x="59838" y="368353"/>
                        <a:pt x="49900" y="361437"/>
                        <a:pt x="40577" y="354675"/>
                      </a:cubicBezTo>
                      <a:cubicBezTo>
                        <a:pt x="2259" y="326911"/>
                        <a:pt x="5127" y="315026"/>
                        <a:pt x="17371" y="281011"/>
                      </a:cubicBezTo>
                      <a:close/>
                    </a:path>
                  </a:pathLst>
                </a:custGeom>
                <a:solidFill>
                  <a:srgbClr val="000000"/>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A1A40A48-0DA0-AC4A-8F65-B4928EB45B95}"/>
                    </a:ext>
                  </a:extLst>
                </p:cNvPr>
                <p:cNvSpPr/>
                <p:nvPr/>
              </p:nvSpPr>
              <p:spPr>
                <a:xfrm>
                  <a:off x="4546873" y="2014458"/>
                  <a:ext cx="18471" cy="60102"/>
                </a:xfrm>
                <a:custGeom>
                  <a:avLst/>
                  <a:gdLst>
                    <a:gd name="connsiteX0" fmla="*/ 17852 w 18471"/>
                    <a:gd name="connsiteY0" fmla="*/ 5956 h 60102"/>
                    <a:gd name="connsiteX1" fmla="*/ 15188 w 18471"/>
                    <a:gd name="connsiteY1" fmla="*/ 167 h 60102"/>
                    <a:gd name="connsiteX2" fmla="*/ 9246 w 18471"/>
                    <a:gd name="connsiteY2" fmla="*/ 3753 h 60102"/>
                    <a:gd name="connsiteX3" fmla="*/ 9758 w 18471"/>
                    <a:gd name="connsiteY3" fmla="*/ 60103 h 60102"/>
                    <a:gd name="connsiteX4" fmla="*/ 17852 w 18471"/>
                    <a:gd name="connsiteY4" fmla="*/ 5956 h 6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1" h="60102">
                      <a:moveTo>
                        <a:pt x="17852" y="5956"/>
                      </a:moveTo>
                      <a:cubicBezTo>
                        <a:pt x="19287" y="3804"/>
                        <a:pt x="18160" y="987"/>
                        <a:pt x="15188" y="167"/>
                      </a:cubicBezTo>
                      <a:cubicBezTo>
                        <a:pt x="12166" y="-653"/>
                        <a:pt x="10476" y="1704"/>
                        <a:pt x="9246" y="3753"/>
                      </a:cubicBezTo>
                      <a:cubicBezTo>
                        <a:pt x="-1972" y="22246"/>
                        <a:pt x="-4329" y="40944"/>
                        <a:pt x="9758" y="60103"/>
                      </a:cubicBezTo>
                      <a:cubicBezTo>
                        <a:pt x="7453" y="41200"/>
                        <a:pt x="6685" y="22758"/>
                        <a:pt x="17852" y="5956"/>
                      </a:cubicBezTo>
                      <a:close/>
                    </a:path>
                  </a:pathLst>
                </a:custGeom>
                <a:solidFill>
                  <a:srgbClr val="000000"/>
                </a:solidFill>
                <a:ln w="5123" cap="flat">
                  <a:noFill/>
                  <a:prstDash val="solid"/>
                  <a:miter/>
                </a:ln>
              </p:spPr>
              <p:txBody>
                <a:bodyPr rtlCol="0" anchor="ctr"/>
                <a:lstStyle/>
                <a:p>
                  <a:endParaRPr lang="en-US"/>
                </a:p>
              </p:txBody>
            </p:sp>
          </p:grpSp>
          <p:sp>
            <p:nvSpPr>
              <p:cNvPr id="28" name="Graphic 472">
                <a:extLst>
                  <a:ext uri="{FF2B5EF4-FFF2-40B4-BE49-F238E27FC236}">
                    <a16:creationId xmlns:a16="http://schemas.microsoft.com/office/drawing/2014/main" id="{E0EA3BD5-E52F-5248-8935-7138FF18B149}"/>
                  </a:ext>
                </a:extLst>
              </p:cNvPr>
              <p:cNvSpPr/>
              <p:nvPr/>
            </p:nvSpPr>
            <p:spPr>
              <a:xfrm>
                <a:off x="4568311" y="2424184"/>
                <a:ext cx="53429" cy="11218"/>
              </a:xfrm>
              <a:custGeom>
                <a:avLst/>
                <a:gdLst>
                  <a:gd name="connsiteX0" fmla="*/ 47436 w 53429"/>
                  <a:gd name="connsiteY0" fmla="*/ 0 h 11218"/>
                  <a:gd name="connsiteX1" fmla="*/ 5994 w 53429"/>
                  <a:gd name="connsiteY1" fmla="*/ 2817 h 11218"/>
                  <a:gd name="connsiteX2" fmla="*/ 5994 w 53429"/>
                  <a:gd name="connsiteY2" fmla="*/ 11219 h 11218"/>
                  <a:gd name="connsiteX3" fmla="*/ 47436 w 53429"/>
                  <a:gd name="connsiteY3" fmla="*/ 11219 h 11218"/>
                  <a:gd name="connsiteX4" fmla="*/ 47436 w 53429"/>
                  <a:gd name="connsiteY4" fmla="*/ 0 h 1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9" h="11218">
                    <a:moveTo>
                      <a:pt x="47436" y="0"/>
                    </a:moveTo>
                    <a:lnTo>
                      <a:pt x="5994" y="2817"/>
                    </a:lnTo>
                    <a:cubicBezTo>
                      <a:pt x="-1998" y="2817"/>
                      <a:pt x="-1998" y="11219"/>
                      <a:pt x="5994" y="11219"/>
                    </a:cubicBezTo>
                    <a:lnTo>
                      <a:pt x="47436" y="11219"/>
                    </a:lnTo>
                    <a:cubicBezTo>
                      <a:pt x="55427" y="11167"/>
                      <a:pt x="55427" y="0"/>
                      <a:pt x="47436" y="0"/>
                    </a:cubicBezTo>
                    <a:close/>
                  </a:path>
                </a:pathLst>
              </a:custGeom>
              <a:solidFill>
                <a:srgbClr val="000000"/>
              </a:solidFill>
              <a:ln w="5123" cap="flat">
                <a:noFill/>
                <a:prstDash val="solid"/>
                <a:miter/>
              </a:ln>
            </p:spPr>
            <p:txBody>
              <a:bodyPr rtlCol="0" anchor="ctr"/>
              <a:lstStyle/>
              <a:p>
                <a:endParaRPr lang="en-US"/>
              </a:p>
            </p:txBody>
          </p:sp>
        </p:grpSp>
        <p:grpSp>
          <p:nvGrpSpPr>
            <p:cNvPr id="12" name="Graphic 472">
              <a:extLst>
                <a:ext uri="{FF2B5EF4-FFF2-40B4-BE49-F238E27FC236}">
                  <a16:creationId xmlns:a16="http://schemas.microsoft.com/office/drawing/2014/main" id="{02EF78D6-4759-5D4D-BDA7-774C8D10CACC}"/>
                </a:ext>
              </a:extLst>
            </p:cNvPr>
            <p:cNvGrpSpPr/>
            <p:nvPr/>
          </p:nvGrpSpPr>
          <p:grpSpPr>
            <a:xfrm>
              <a:off x="5352283" y="1612126"/>
              <a:ext cx="424947" cy="756374"/>
              <a:chOff x="5352283" y="1612126"/>
              <a:chExt cx="424947" cy="756374"/>
            </a:xfrm>
          </p:grpSpPr>
          <p:grpSp>
            <p:nvGrpSpPr>
              <p:cNvPr id="19" name="Graphic 472">
                <a:extLst>
                  <a:ext uri="{FF2B5EF4-FFF2-40B4-BE49-F238E27FC236}">
                    <a16:creationId xmlns:a16="http://schemas.microsoft.com/office/drawing/2014/main" id="{6416C05C-789F-6E4A-B3F2-91AA34C4D1B7}"/>
                  </a:ext>
                </a:extLst>
              </p:cNvPr>
              <p:cNvGrpSpPr/>
              <p:nvPr/>
            </p:nvGrpSpPr>
            <p:grpSpPr>
              <a:xfrm>
                <a:off x="5352283" y="1612126"/>
                <a:ext cx="424947" cy="751120"/>
                <a:chOff x="5352283" y="1612126"/>
                <a:chExt cx="424947" cy="751120"/>
              </a:xfrm>
            </p:grpSpPr>
            <p:sp>
              <p:nvSpPr>
                <p:cNvPr id="22" name="Graphic 472">
                  <a:extLst>
                    <a:ext uri="{FF2B5EF4-FFF2-40B4-BE49-F238E27FC236}">
                      <a16:creationId xmlns:a16="http://schemas.microsoft.com/office/drawing/2014/main" id="{02296E08-8CF4-C64C-B951-CD8100E03440}"/>
                    </a:ext>
                  </a:extLst>
                </p:cNvPr>
                <p:cNvSpPr/>
                <p:nvPr/>
              </p:nvSpPr>
              <p:spPr>
                <a:xfrm>
                  <a:off x="5576713" y="1845745"/>
                  <a:ext cx="191387" cy="109968"/>
                </a:xfrm>
                <a:custGeom>
                  <a:avLst/>
                  <a:gdLst>
                    <a:gd name="connsiteX0" fmla="*/ 167666 w 191387"/>
                    <a:gd name="connsiteY0" fmla="*/ 57256 h 109968"/>
                    <a:gd name="connsiteX1" fmla="*/ 53379 w 191387"/>
                    <a:gd name="connsiteY1" fmla="*/ 103207 h 109968"/>
                    <a:gd name="connsiteX2" fmla="*/ 21362 w 191387"/>
                    <a:gd name="connsiteY2" fmla="*/ 109969 h 109968"/>
                    <a:gd name="connsiteX3" fmla="*/ 19620 w 191387"/>
                    <a:gd name="connsiteY3" fmla="*/ 93423 h 109968"/>
                    <a:gd name="connsiteX4" fmla="*/ 0 w 191387"/>
                    <a:gd name="connsiteY4" fmla="*/ 19502 h 109968"/>
                    <a:gd name="connsiteX5" fmla="*/ 49178 w 191387"/>
                    <a:gd name="connsiteY5" fmla="*/ 38507 h 109968"/>
                    <a:gd name="connsiteX6" fmla="*/ 94718 w 191387"/>
                    <a:gd name="connsiteY6" fmla="*/ 34716 h 109968"/>
                    <a:gd name="connsiteX7" fmla="*/ 127709 w 191387"/>
                    <a:gd name="connsiteY7" fmla="*/ 15916 h 109968"/>
                    <a:gd name="connsiteX8" fmla="*/ 162236 w 191387"/>
                    <a:gd name="connsiteY8" fmla="*/ 394 h 109968"/>
                    <a:gd name="connsiteX9" fmla="*/ 190871 w 191387"/>
                    <a:gd name="connsiteY9" fmla="*/ 32411 h 109968"/>
                    <a:gd name="connsiteX10" fmla="*/ 167666 w 191387"/>
                    <a:gd name="connsiteY10" fmla="*/ 57256 h 10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87" h="109968">
                      <a:moveTo>
                        <a:pt x="167666" y="57256"/>
                      </a:moveTo>
                      <a:cubicBezTo>
                        <a:pt x="131704" y="79028"/>
                        <a:pt x="93438" y="94754"/>
                        <a:pt x="53379" y="103207"/>
                      </a:cubicBezTo>
                      <a:cubicBezTo>
                        <a:pt x="48000" y="104897"/>
                        <a:pt x="26997" y="109405"/>
                        <a:pt x="21362" y="109969"/>
                      </a:cubicBezTo>
                      <a:cubicBezTo>
                        <a:pt x="21362" y="109969"/>
                        <a:pt x="21618" y="104026"/>
                        <a:pt x="19620" y="93423"/>
                      </a:cubicBezTo>
                      <a:cubicBezTo>
                        <a:pt x="15573" y="72368"/>
                        <a:pt x="7530" y="39224"/>
                        <a:pt x="0" y="19502"/>
                      </a:cubicBezTo>
                      <a:cubicBezTo>
                        <a:pt x="15163" y="25803"/>
                        <a:pt x="34373" y="33026"/>
                        <a:pt x="49178" y="38507"/>
                      </a:cubicBezTo>
                      <a:cubicBezTo>
                        <a:pt x="64751" y="44296"/>
                        <a:pt x="80068" y="43835"/>
                        <a:pt x="94718" y="34716"/>
                      </a:cubicBezTo>
                      <a:cubicBezTo>
                        <a:pt x="105476" y="28057"/>
                        <a:pt x="116695" y="22217"/>
                        <a:pt x="127709" y="15916"/>
                      </a:cubicBezTo>
                      <a:cubicBezTo>
                        <a:pt x="138722" y="9667"/>
                        <a:pt x="149634" y="2956"/>
                        <a:pt x="162236" y="394"/>
                      </a:cubicBezTo>
                      <a:cubicBezTo>
                        <a:pt x="178782" y="-2987"/>
                        <a:pt x="194457" y="16019"/>
                        <a:pt x="190871" y="32411"/>
                      </a:cubicBezTo>
                      <a:cubicBezTo>
                        <a:pt x="188310" y="44142"/>
                        <a:pt x="178013" y="51007"/>
                        <a:pt x="167666" y="57256"/>
                      </a:cubicBezTo>
                      <a:close/>
                    </a:path>
                  </a:pathLst>
                </a:custGeom>
                <a:solidFill>
                  <a:srgbClr val="FFFFFF"/>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28B51CEC-CCB8-AB4D-B63C-94DD7EEB71C8}"/>
                    </a:ext>
                  </a:extLst>
                </p:cNvPr>
                <p:cNvSpPr/>
                <p:nvPr/>
              </p:nvSpPr>
              <p:spPr>
                <a:xfrm>
                  <a:off x="5405961" y="1696962"/>
                  <a:ext cx="145189" cy="144414"/>
                </a:xfrm>
                <a:custGeom>
                  <a:avLst/>
                  <a:gdLst>
                    <a:gd name="connsiteX0" fmla="*/ 103849 w 145189"/>
                    <a:gd name="connsiteY0" fmla="*/ 137960 h 144414"/>
                    <a:gd name="connsiteX1" fmla="*/ 12 w 145189"/>
                    <a:gd name="connsiteY1" fmla="*/ 72082 h 144414"/>
                    <a:gd name="connsiteX2" fmla="*/ 40430 w 145189"/>
                    <a:gd name="connsiteY2" fmla="*/ 22238 h 144414"/>
                    <a:gd name="connsiteX3" fmla="*/ 71166 w 145189"/>
                    <a:gd name="connsiteY3" fmla="*/ 9021 h 144414"/>
                    <a:gd name="connsiteX4" fmla="*/ 101595 w 145189"/>
                    <a:gd name="connsiteY4" fmla="*/ 3438 h 144414"/>
                    <a:gd name="connsiteX5" fmla="*/ 132434 w 145189"/>
                    <a:gd name="connsiteY5" fmla="*/ 27924 h 144414"/>
                    <a:gd name="connsiteX6" fmla="*/ 103849 w 145189"/>
                    <a:gd name="connsiteY6" fmla="*/ 137960 h 1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89" h="144414">
                      <a:moveTo>
                        <a:pt x="103849" y="137960"/>
                      </a:moveTo>
                      <a:cubicBezTo>
                        <a:pt x="44170" y="162343"/>
                        <a:pt x="-859" y="112653"/>
                        <a:pt x="12" y="72082"/>
                      </a:cubicBezTo>
                      <a:cubicBezTo>
                        <a:pt x="832" y="40167"/>
                        <a:pt x="9028" y="30280"/>
                        <a:pt x="40430" y="22238"/>
                      </a:cubicBezTo>
                      <a:cubicBezTo>
                        <a:pt x="51341" y="19472"/>
                        <a:pt x="63687" y="19062"/>
                        <a:pt x="71166" y="9021"/>
                      </a:cubicBezTo>
                      <a:cubicBezTo>
                        <a:pt x="79875" y="-2658"/>
                        <a:pt x="90223" y="-1224"/>
                        <a:pt x="101595" y="3438"/>
                      </a:cubicBezTo>
                      <a:cubicBezTo>
                        <a:pt x="114299" y="8612"/>
                        <a:pt x="124135" y="17115"/>
                        <a:pt x="132434" y="27924"/>
                      </a:cubicBezTo>
                      <a:cubicBezTo>
                        <a:pt x="154410" y="56662"/>
                        <a:pt x="149902" y="119159"/>
                        <a:pt x="103849" y="137960"/>
                      </a:cubicBezTo>
                      <a:close/>
                    </a:path>
                  </a:pathLst>
                </a:custGeom>
                <a:solidFill>
                  <a:srgbClr val="FFFFFF"/>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0B6690A6-178C-6D40-A60A-172539A9479E}"/>
                    </a:ext>
                  </a:extLst>
                </p:cNvPr>
                <p:cNvSpPr/>
                <p:nvPr/>
              </p:nvSpPr>
              <p:spPr>
                <a:xfrm>
                  <a:off x="5362939" y="1661074"/>
                  <a:ext cx="264530" cy="692153"/>
                </a:xfrm>
                <a:custGeom>
                  <a:avLst/>
                  <a:gdLst>
                    <a:gd name="connsiteX0" fmla="*/ 228885 w 264530"/>
                    <a:gd name="connsiteY0" fmla="*/ 310469 h 692153"/>
                    <a:gd name="connsiteX1" fmla="*/ 243229 w 264530"/>
                    <a:gd name="connsiteY1" fmla="*/ 429418 h 692153"/>
                    <a:gd name="connsiteX2" fmla="*/ 259417 w 264530"/>
                    <a:gd name="connsiteY2" fmla="*/ 586685 h 692153"/>
                    <a:gd name="connsiteX3" fmla="*/ 264437 w 264530"/>
                    <a:gd name="connsiteY3" fmla="*/ 655073 h 692153"/>
                    <a:gd name="connsiteX4" fmla="*/ 228527 w 264530"/>
                    <a:gd name="connsiteY4" fmla="*/ 687345 h 692153"/>
                    <a:gd name="connsiteX5" fmla="*/ 208087 w 264530"/>
                    <a:gd name="connsiteY5" fmla="*/ 670902 h 692153"/>
                    <a:gd name="connsiteX6" fmla="*/ 202862 w 264530"/>
                    <a:gd name="connsiteY6" fmla="*/ 640934 h 692153"/>
                    <a:gd name="connsiteX7" fmla="*/ 183395 w 264530"/>
                    <a:gd name="connsiteY7" fmla="*/ 464816 h 692153"/>
                    <a:gd name="connsiteX8" fmla="*/ 182474 w 264530"/>
                    <a:gd name="connsiteY8" fmla="*/ 461127 h 692153"/>
                    <a:gd name="connsiteX9" fmla="*/ 168181 w 264530"/>
                    <a:gd name="connsiteY9" fmla="*/ 445145 h 692153"/>
                    <a:gd name="connsiteX10" fmla="*/ 152864 w 264530"/>
                    <a:gd name="connsiteY10" fmla="*/ 459488 h 692153"/>
                    <a:gd name="connsiteX11" fmla="*/ 131195 w 264530"/>
                    <a:gd name="connsiteY11" fmla="*/ 667111 h 692153"/>
                    <a:gd name="connsiteX12" fmla="*/ 103021 w 264530"/>
                    <a:gd name="connsiteY12" fmla="*/ 692109 h 692153"/>
                    <a:gd name="connsiteX13" fmla="*/ 72951 w 264530"/>
                    <a:gd name="connsiteY13" fmla="*/ 667008 h 692153"/>
                    <a:gd name="connsiteX14" fmla="*/ 72592 w 264530"/>
                    <a:gd name="connsiteY14" fmla="*/ 583355 h 692153"/>
                    <a:gd name="connsiteX15" fmla="*/ 69160 w 264530"/>
                    <a:gd name="connsiteY15" fmla="*/ 310572 h 692153"/>
                    <a:gd name="connsiteX16" fmla="*/ 48413 w 264530"/>
                    <a:gd name="connsiteY16" fmla="*/ 245001 h 692153"/>
                    <a:gd name="connsiteX17" fmla="*/ 9839 w 264530"/>
                    <a:gd name="connsiteY17" fmla="*/ 168571 h 692153"/>
                    <a:gd name="connsiteX18" fmla="*/ 3640 w 264530"/>
                    <a:gd name="connsiteY18" fmla="*/ 107969 h 692153"/>
                    <a:gd name="connsiteX19" fmla="*/ 35299 w 264530"/>
                    <a:gd name="connsiteY19" fmla="*/ 34971 h 692153"/>
                    <a:gd name="connsiteX20" fmla="*/ 78073 w 264530"/>
                    <a:gd name="connsiteY20" fmla="*/ 1571 h 692153"/>
                    <a:gd name="connsiteX21" fmla="*/ 102918 w 264530"/>
                    <a:gd name="connsiteY21" fmla="*/ 5567 h 692153"/>
                    <a:gd name="connsiteX22" fmla="*/ 112242 w 264530"/>
                    <a:gd name="connsiteY22" fmla="*/ 26416 h 692153"/>
                    <a:gd name="connsiteX23" fmla="*/ 95388 w 264530"/>
                    <a:gd name="connsiteY23" fmla="*/ 45165 h 692153"/>
                    <a:gd name="connsiteX24" fmla="*/ 69775 w 264530"/>
                    <a:gd name="connsiteY24" fmla="*/ 52234 h 692153"/>
                    <a:gd name="connsiteX25" fmla="*/ 36784 w 264530"/>
                    <a:gd name="connsiteY25" fmla="*/ 84559 h 692153"/>
                    <a:gd name="connsiteX26" fmla="*/ 134679 w 264530"/>
                    <a:gd name="connsiteY26" fmla="*/ 187883 h 692153"/>
                    <a:gd name="connsiteX27" fmla="*/ 164493 w 264530"/>
                    <a:gd name="connsiteY27" fmla="*/ 174974 h 692153"/>
                    <a:gd name="connsiteX28" fmla="*/ 199788 w 264530"/>
                    <a:gd name="connsiteY28" fmla="*/ 200536 h 692153"/>
                    <a:gd name="connsiteX29" fmla="*/ 218384 w 264530"/>
                    <a:gd name="connsiteY29" fmla="*/ 250739 h 692153"/>
                    <a:gd name="connsiteX30" fmla="*/ 228885 w 264530"/>
                    <a:gd name="connsiteY30" fmla="*/ 310469 h 69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64530" h="692153">
                      <a:moveTo>
                        <a:pt x="228885" y="310469"/>
                      </a:moveTo>
                      <a:cubicBezTo>
                        <a:pt x="231651" y="350375"/>
                        <a:pt x="238311" y="389768"/>
                        <a:pt x="243229" y="429418"/>
                      </a:cubicBezTo>
                      <a:cubicBezTo>
                        <a:pt x="249683" y="481721"/>
                        <a:pt x="254960" y="534228"/>
                        <a:pt x="259417" y="586685"/>
                      </a:cubicBezTo>
                      <a:cubicBezTo>
                        <a:pt x="261107" y="606253"/>
                        <a:pt x="263259" y="635453"/>
                        <a:pt x="264437" y="655073"/>
                      </a:cubicBezTo>
                      <a:cubicBezTo>
                        <a:pt x="265615" y="675153"/>
                        <a:pt x="255779" y="690317"/>
                        <a:pt x="228527" y="687345"/>
                      </a:cubicBezTo>
                      <a:cubicBezTo>
                        <a:pt x="219767" y="686423"/>
                        <a:pt x="209829" y="678637"/>
                        <a:pt x="208087" y="670902"/>
                      </a:cubicBezTo>
                      <a:cubicBezTo>
                        <a:pt x="205884" y="661015"/>
                        <a:pt x="204040" y="650974"/>
                        <a:pt x="202862" y="640934"/>
                      </a:cubicBezTo>
                      <a:cubicBezTo>
                        <a:pt x="198303" y="601899"/>
                        <a:pt x="185905" y="481772"/>
                        <a:pt x="183395" y="464816"/>
                      </a:cubicBezTo>
                      <a:cubicBezTo>
                        <a:pt x="183191" y="463586"/>
                        <a:pt x="182883" y="462306"/>
                        <a:pt x="182474" y="461127"/>
                      </a:cubicBezTo>
                      <a:cubicBezTo>
                        <a:pt x="179964" y="453751"/>
                        <a:pt x="177095" y="445964"/>
                        <a:pt x="168181" y="445145"/>
                      </a:cubicBezTo>
                      <a:cubicBezTo>
                        <a:pt x="158653" y="444274"/>
                        <a:pt x="155426" y="452316"/>
                        <a:pt x="152864" y="459488"/>
                      </a:cubicBezTo>
                      <a:cubicBezTo>
                        <a:pt x="150508" y="465994"/>
                        <a:pt x="132579" y="649386"/>
                        <a:pt x="131195" y="667111"/>
                      </a:cubicBezTo>
                      <a:cubicBezTo>
                        <a:pt x="129864" y="684374"/>
                        <a:pt x="119157" y="691495"/>
                        <a:pt x="103021" y="692109"/>
                      </a:cubicBezTo>
                      <a:cubicBezTo>
                        <a:pt x="83913" y="692827"/>
                        <a:pt x="74948" y="684733"/>
                        <a:pt x="72951" y="667008"/>
                      </a:cubicBezTo>
                      <a:cubicBezTo>
                        <a:pt x="69826" y="639141"/>
                        <a:pt x="71772" y="611273"/>
                        <a:pt x="72592" y="583355"/>
                      </a:cubicBezTo>
                      <a:cubicBezTo>
                        <a:pt x="75307" y="490737"/>
                        <a:pt x="76587" y="402934"/>
                        <a:pt x="69160" y="310572"/>
                      </a:cubicBezTo>
                      <a:cubicBezTo>
                        <a:pt x="67469" y="289312"/>
                        <a:pt x="58812" y="263904"/>
                        <a:pt x="48413" y="245001"/>
                      </a:cubicBezTo>
                      <a:cubicBezTo>
                        <a:pt x="34633" y="219951"/>
                        <a:pt x="23004" y="193877"/>
                        <a:pt x="9839" y="168571"/>
                      </a:cubicBezTo>
                      <a:cubicBezTo>
                        <a:pt x="-304" y="149053"/>
                        <a:pt x="-3019" y="129433"/>
                        <a:pt x="3640" y="107969"/>
                      </a:cubicBezTo>
                      <a:cubicBezTo>
                        <a:pt x="11581" y="82407"/>
                        <a:pt x="20494" y="57408"/>
                        <a:pt x="35299" y="34971"/>
                      </a:cubicBezTo>
                      <a:cubicBezTo>
                        <a:pt x="45749" y="19142"/>
                        <a:pt x="60246" y="8230"/>
                        <a:pt x="78073" y="1571"/>
                      </a:cubicBezTo>
                      <a:cubicBezTo>
                        <a:pt x="86730" y="-1656"/>
                        <a:pt x="96003" y="290"/>
                        <a:pt x="102918" y="5567"/>
                      </a:cubicBezTo>
                      <a:cubicBezTo>
                        <a:pt x="109731" y="10741"/>
                        <a:pt x="113830" y="17349"/>
                        <a:pt x="112242" y="26416"/>
                      </a:cubicBezTo>
                      <a:cubicBezTo>
                        <a:pt x="110653" y="35688"/>
                        <a:pt x="104660" y="42296"/>
                        <a:pt x="95388" y="45165"/>
                      </a:cubicBezTo>
                      <a:cubicBezTo>
                        <a:pt x="86884" y="47778"/>
                        <a:pt x="78432" y="51261"/>
                        <a:pt x="69775" y="52234"/>
                      </a:cubicBezTo>
                      <a:cubicBezTo>
                        <a:pt x="49796" y="54386"/>
                        <a:pt x="40626" y="68320"/>
                        <a:pt x="36784" y="84559"/>
                      </a:cubicBezTo>
                      <a:cubicBezTo>
                        <a:pt x="21877" y="147055"/>
                        <a:pt x="74641" y="203149"/>
                        <a:pt x="134679" y="187883"/>
                      </a:cubicBezTo>
                      <a:cubicBezTo>
                        <a:pt x="146256" y="184912"/>
                        <a:pt x="156194" y="180660"/>
                        <a:pt x="164493" y="174974"/>
                      </a:cubicBezTo>
                      <a:cubicBezTo>
                        <a:pt x="180783" y="180097"/>
                        <a:pt x="196356" y="194287"/>
                        <a:pt x="199788" y="200536"/>
                      </a:cubicBezTo>
                      <a:cubicBezTo>
                        <a:pt x="208599" y="216775"/>
                        <a:pt x="214132" y="232912"/>
                        <a:pt x="218384" y="250739"/>
                      </a:cubicBezTo>
                      <a:cubicBezTo>
                        <a:pt x="223096" y="270307"/>
                        <a:pt x="227502" y="290337"/>
                        <a:pt x="228885" y="310469"/>
                      </a:cubicBezTo>
                      <a:close/>
                    </a:path>
                  </a:pathLst>
                </a:custGeom>
                <a:solidFill>
                  <a:srgbClr val="FFFFFF"/>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D4A0A35D-12DE-094D-B0F3-8B2F3F7EC249}"/>
                    </a:ext>
                  </a:extLst>
                </p:cNvPr>
                <p:cNvSpPr/>
                <p:nvPr/>
              </p:nvSpPr>
              <p:spPr>
                <a:xfrm>
                  <a:off x="5352283" y="1651804"/>
                  <a:ext cx="424947" cy="711441"/>
                </a:xfrm>
                <a:custGeom>
                  <a:avLst/>
                  <a:gdLst>
                    <a:gd name="connsiteX0" fmla="*/ 423344 w 424947"/>
                    <a:gd name="connsiteY0" fmla="*/ 231936 h 711441"/>
                    <a:gd name="connsiteX1" fmla="*/ 383951 w 424947"/>
                    <a:gd name="connsiteY1" fmla="*/ 184090 h 711441"/>
                    <a:gd name="connsiteX2" fmla="*/ 361154 w 424947"/>
                    <a:gd name="connsiteY2" fmla="*/ 193516 h 711441"/>
                    <a:gd name="connsiteX3" fmla="*/ 318380 w 424947"/>
                    <a:gd name="connsiteY3" fmla="*/ 218361 h 711441"/>
                    <a:gd name="connsiteX4" fmla="*/ 267256 w 424947"/>
                    <a:gd name="connsiteY4" fmla="*/ 221230 h 711441"/>
                    <a:gd name="connsiteX5" fmla="*/ 215465 w 424947"/>
                    <a:gd name="connsiteY5" fmla="*/ 197153 h 711441"/>
                    <a:gd name="connsiteX6" fmla="*/ 182373 w 424947"/>
                    <a:gd name="connsiteY6" fmla="*/ 178507 h 711441"/>
                    <a:gd name="connsiteX7" fmla="*/ 208447 w 424947"/>
                    <a:gd name="connsiteY7" fmla="*/ 126050 h 711441"/>
                    <a:gd name="connsiteX8" fmla="*/ 171871 w 424947"/>
                    <a:gd name="connsiteY8" fmla="*/ 46188 h 711441"/>
                    <a:gd name="connsiteX9" fmla="*/ 139957 w 424947"/>
                    <a:gd name="connsiteY9" fmla="*/ 34661 h 711441"/>
                    <a:gd name="connsiteX10" fmla="*/ 121567 w 424947"/>
                    <a:gd name="connsiteY10" fmla="*/ 9407 h 711441"/>
                    <a:gd name="connsiteX11" fmla="*/ 79048 w 424947"/>
                    <a:gd name="connsiteY11" fmla="*/ 3772 h 711441"/>
                    <a:gd name="connsiteX12" fmla="*/ 24235 w 424947"/>
                    <a:gd name="connsiteY12" fmla="*/ 61812 h 711441"/>
                    <a:gd name="connsiteX13" fmla="*/ 1388 w 424947"/>
                    <a:gd name="connsiteY13" fmla="*/ 125999 h 711441"/>
                    <a:gd name="connsiteX14" fmla="*/ 4615 w 424947"/>
                    <a:gd name="connsiteY14" fmla="*/ 163343 h 711441"/>
                    <a:gd name="connsiteX15" fmla="*/ 41601 w 424947"/>
                    <a:gd name="connsiteY15" fmla="*/ 240491 h 711441"/>
                    <a:gd name="connsiteX16" fmla="*/ 75257 w 424947"/>
                    <a:gd name="connsiteY16" fmla="*/ 369839 h 711441"/>
                    <a:gd name="connsiteX17" fmla="*/ 75155 w 424947"/>
                    <a:gd name="connsiteY17" fmla="*/ 521471 h 711441"/>
                    <a:gd name="connsiteX18" fmla="*/ 72952 w 424947"/>
                    <a:gd name="connsiteY18" fmla="*/ 652612 h 711441"/>
                    <a:gd name="connsiteX19" fmla="*/ 81200 w 424947"/>
                    <a:gd name="connsiteY19" fmla="*/ 697845 h 711441"/>
                    <a:gd name="connsiteX20" fmla="*/ 141186 w 424947"/>
                    <a:gd name="connsiteY20" fmla="*/ 702250 h 711441"/>
                    <a:gd name="connsiteX21" fmla="*/ 151329 w 424947"/>
                    <a:gd name="connsiteY21" fmla="*/ 676944 h 711441"/>
                    <a:gd name="connsiteX22" fmla="*/ 170385 w 424947"/>
                    <a:gd name="connsiteY22" fmla="*/ 483204 h 711441"/>
                    <a:gd name="connsiteX23" fmla="*/ 173049 w 424947"/>
                    <a:gd name="connsiteY23" fmla="*/ 474137 h 711441"/>
                    <a:gd name="connsiteX24" fmla="*/ 181707 w 424947"/>
                    <a:gd name="connsiteY24" fmla="*/ 473625 h 711441"/>
                    <a:gd name="connsiteX25" fmla="*/ 186573 w 424947"/>
                    <a:gd name="connsiteY25" fmla="*/ 491861 h 711441"/>
                    <a:gd name="connsiteX26" fmla="*/ 203683 w 424947"/>
                    <a:gd name="connsiteY26" fmla="*/ 641546 h 711441"/>
                    <a:gd name="connsiteX27" fmla="*/ 211777 w 424947"/>
                    <a:gd name="connsiteY27" fmla="*/ 686063 h 711441"/>
                    <a:gd name="connsiteX28" fmla="*/ 250350 w 424947"/>
                    <a:gd name="connsiteY28" fmla="*/ 704402 h 711441"/>
                    <a:gd name="connsiteX29" fmla="*/ 258547 w 424947"/>
                    <a:gd name="connsiteY29" fmla="*/ 703172 h 711441"/>
                    <a:gd name="connsiteX30" fmla="*/ 285288 w 424947"/>
                    <a:gd name="connsiteY30" fmla="*/ 665623 h 711441"/>
                    <a:gd name="connsiteX31" fmla="*/ 278116 w 424947"/>
                    <a:gd name="connsiteY31" fmla="*/ 583763 h 711441"/>
                    <a:gd name="connsiteX32" fmla="*/ 250300 w 424947"/>
                    <a:gd name="connsiteY32" fmla="*/ 328499 h 711441"/>
                    <a:gd name="connsiteX33" fmla="*/ 263772 w 424947"/>
                    <a:gd name="connsiteY33" fmla="*/ 310057 h 711441"/>
                    <a:gd name="connsiteX34" fmla="*/ 395220 w 424947"/>
                    <a:gd name="connsiteY34" fmla="*/ 261545 h 711441"/>
                    <a:gd name="connsiteX35" fmla="*/ 423344 w 424947"/>
                    <a:gd name="connsiteY35" fmla="*/ 231936 h 711441"/>
                    <a:gd name="connsiteX36" fmla="*/ 157527 w 424947"/>
                    <a:gd name="connsiteY36" fmla="*/ 183117 h 711441"/>
                    <a:gd name="connsiteX37" fmla="*/ 53691 w 424947"/>
                    <a:gd name="connsiteY37" fmla="*/ 117239 h 711441"/>
                    <a:gd name="connsiteX38" fmla="*/ 94108 w 424947"/>
                    <a:gd name="connsiteY38" fmla="*/ 67396 h 711441"/>
                    <a:gd name="connsiteX39" fmla="*/ 124845 w 424947"/>
                    <a:gd name="connsiteY39" fmla="*/ 54179 h 711441"/>
                    <a:gd name="connsiteX40" fmla="*/ 155274 w 424947"/>
                    <a:gd name="connsiteY40" fmla="*/ 48595 h 711441"/>
                    <a:gd name="connsiteX41" fmla="*/ 186112 w 424947"/>
                    <a:gd name="connsiteY41" fmla="*/ 73082 h 711441"/>
                    <a:gd name="connsiteX42" fmla="*/ 157527 w 424947"/>
                    <a:gd name="connsiteY42" fmla="*/ 183117 h 711441"/>
                    <a:gd name="connsiteX43" fmla="*/ 229040 w 424947"/>
                    <a:gd name="connsiteY43" fmla="*/ 259906 h 711441"/>
                    <a:gd name="connsiteX44" fmla="*/ 239542 w 424947"/>
                    <a:gd name="connsiteY44" fmla="*/ 319739 h 711441"/>
                    <a:gd name="connsiteX45" fmla="*/ 253885 w 424947"/>
                    <a:gd name="connsiteY45" fmla="*/ 438688 h 711441"/>
                    <a:gd name="connsiteX46" fmla="*/ 270073 w 424947"/>
                    <a:gd name="connsiteY46" fmla="*/ 595955 h 711441"/>
                    <a:gd name="connsiteX47" fmla="*/ 275093 w 424947"/>
                    <a:gd name="connsiteY47" fmla="*/ 664343 h 711441"/>
                    <a:gd name="connsiteX48" fmla="*/ 239183 w 424947"/>
                    <a:gd name="connsiteY48" fmla="*/ 696615 h 711441"/>
                    <a:gd name="connsiteX49" fmla="*/ 218744 w 424947"/>
                    <a:gd name="connsiteY49" fmla="*/ 680172 h 711441"/>
                    <a:gd name="connsiteX50" fmla="*/ 213519 w 424947"/>
                    <a:gd name="connsiteY50" fmla="*/ 650204 h 711441"/>
                    <a:gd name="connsiteX51" fmla="*/ 194052 w 424947"/>
                    <a:gd name="connsiteY51" fmla="*/ 474086 h 711441"/>
                    <a:gd name="connsiteX52" fmla="*/ 193130 w 424947"/>
                    <a:gd name="connsiteY52" fmla="*/ 470397 h 711441"/>
                    <a:gd name="connsiteX53" fmla="*/ 178838 w 424947"/>
                    <a:gd name="connsiteY53" fmla="*/ 454415 h 711441"/>
                    <a:gd name="connsiteX54" fmla="*/ 163521 w 424947"/>
                    <a:gd name="connsiteY54" fmla="*/ 468758 h 711441"/>
                    <a:gd name="connsiteX55" fmla="*/ 141852 w 424947"/>
                    <a:gd name="connsiteY55" fmla="*/ 676381 h 711441"/>
                    <a:gd name="connsiteX56" fmla="*/ 113677 w 424947"/>
                    <a:gd name="connsiteY56" fmla="*/ 701379 h 711441"/>
                    <a:gd name="connsiteX57" fmla="*/ 83607 w 424947"/>
                    <a:gd name="connsiteY57" fmla="*/ 676278 h 711441"/>
                    <a:gd name="connsiteX58" fmla="*/ 83248 w 424947"/>
                    <a:gd name="connsiteY58" fmla="*/ 592625 h 711441"/>
                    <a:gd name="connsiteX59" fmla="*/ 79817 w 424947"/>
                    <a:gd name="connsiteY59" fmla="*/ 319842 h 711441"/>
                    <a:gd name="connsiteX60" fmla="*/ 59069 w 424947"/>
                    <a:gd name="connsiteY60" fmla="*/ 254271 h 711441"/>
                    <a:gd name="connsiteX61" fmla="*/ 20495 w 424947"/>
                    <a:gd name="connsiteY61" fmla="*/ 177841 h 711441"/>
                    <a:gd name="connsiteX62" fmla="*/ 14297 w 424947"/>
                    <a:gd name="connsiteY62" fmla="*/ 117239 h 711441"/>
                    <a:gd name="connsiteX63" fmla="*/ 45956 w 424947"/>
                    <a:gd name="connsiteY63" fmla="*/ 44241 h 711441"/>
                    <a:gd name="connsiteX64" fmla="*/ 88730 w 424947"/>
                    <a:gd name="connsiteY64" fmla="*/ 10841 h 711441"/>
                    <a:gd name="connsiteX65" fmla="*/ 113575 w 424947"/>
                    <a:gd name="connsiteY65" fmla="*/ 14837 h 711441"/>
                    <a:gd name="connsiteX66" fmla="*/ 122899 w 424947"/>
                    <a:gd name="connsiteY66" fmla="*/ 35686 h 711441"/>
                    <a:gd name="connsiteX67" fmla="*/ 106045 w 424947"/>
                    <a:gd name="connsiteY67" fmla="*/ 54435 h 711441"/>
                    <a:gd name="connsiteX68" fmla="*/ 80431 w 424947"/>
                    <a:gd name="connsiteY68" fmla="*/ 61504 h 711441"/>
                    <a:gd name="connsiteX69" fmla="*/ 47441 w 424947"/>
                    <a:gd name="connsiteY69" fmla="*/ 93829 h 711441"/>
                    <a:gd name="connsiteX70" fmla="*/ 145335 w 424947"/>
                    <a:gd name="connsiteY70" fmla="*/ 197153 h 711441"/>
                    <a:gd name="connsiteX71" fmla="*/ 175150 w 424947"/>
                    <a:gd name="connsiteY71" fmla="*/ 184244 h 711441"/>
                    <a:gd name="connsiteX72" fmla="*/ 210445 w 424947"/>
                    <a:gd name="connsiteY72" fmla="*/ 209806 h 711441"/>
                    <a:gd name="connsiteX73" fmla="*/ 229040 w 424947"/>
                    <a:gd name="connsiteY73" fmla="*/ 259906 h 711441"/>
                    <a:gd name="connsiteX74" fmla="*/ 415301 w 424947"/>
                    <a:gd name="connsiteY74" fmla="*/ 226353 h 711441"/>
                    <a:gd name="connsiteX75" fmla="*/ 392095 w 424947"/>
                    <a:gd name="connsiteY75" fmla="*/ 251197 h 711441"/>
                    <a:gd name="connsiteX76" fmla="*/ 277809 w 424947"/>
                    <a:gd name="connsiteY76" fmla="*/ 297148 h 711441"/>
                    <a:gd name="connsiteX77" fmla="*/ 245792 w 424947"/>
                    <a:gd name="connsiteY77" fmla="*/ 303910 h 711441"/>
                    <a:gd name="connsiteX78" fmla="*/ 244050 w 424947"/>
                    <a:gd name="connsiteY78" fmla="*/ 287364 h 711441"/>
                    <a:gd name="connsiteX79" fmla="*/ 224430 w 424947"/>
                    <a:gd name="connsiteY79" fmla="*/ 213443 h 711441"/>
                    <a:gd name="connsiteX80" fmla="*/ 273608 w 424947"/>
                    <a:gd name="connsiteY80" fmla="*/ 232449 h 711441"/>
                    <a:gd name="connsiteX81" fmla="*/ 319148 w 424947"/>
                    <a:gd name="connsiteY81" fmla="*/ 228658 h 711441"/>
                    <a:gd name="connsiteX82" fmla="*/ 352139 w 424947"/>
                    <a:gd name="connsiteY82" fmla="*/ 209857 h 711441"/>
                    <a:gd name="connsiteX83" fmla="*/ 386666 w 424947"/>
                    <a:gd name="connsiteY83" fmla="*/ 194336 h 711441"/>
                    <a:gd name="connsiteX84" fmla="*/ 415301 w 424947"/>
                    <a:gd name="connsiteY84" fmla="*/ 226353 h 7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24947" h="711441">
                      <a:moveTo>
                        <a:pt x="423344" y="231936"/>
                      </a:moveTo>
                      <a:cubicBezTo>
                        <a:pt x="431130" y="207296"/>
                        <a:pt x="409359" y="178814"/>
                        <a:pt x="383951" y="184090"/>
                      </a:cubicBezTo>
                      <a:cubicBezTo>
                        <a:pt x="375806" y="185781"/>
                        <a:pt x="368377" y="189315"/>
                        <a:pt x="361154" y="193516"/>
                      </a:cubicBezTo>
                      <a:cubicBezTo>
                        <a:pt x="346914" y="201866"/>
                        <a:pt x="332416" y="209755"/>
                        <a:pt x="318380" y="218361"/>
                      </a:cubicBezTo>
                      <a:cubicBezTo>
                        <a:pt x="301680" y="228555"/>
                        <a:pt x="284827" y="227172"/>
                        <a:pt x="267256" y="221230"/>
                      </a:cubicBezTo>
                      <a:cubicBezTo>
                        <a:pt x="252451" y="216210"/>
                        <a:pt x="218129" y="199715"/>
                        <a:pt x="215465" y="197153"/>
                      </a:cubicBezTo>
                      <a:cubicBezTo>
                        <a:pt x="210343" y="192287"/>
                        <a:pt x="195999" y="180965"/>
                        <a:pt x="182373" y="178507"/>
                      </a:cubicBezTo>
                      <a:cubicBezTo>
                        <a:pt x="196358" y="166161"/>
                        <a:pt x="204862" y="148795"/>
                        <a:pt x="208447" y="126050"/>
                      </a:cubicBezTo>
                      <a:cubicBezTo>
                        <a:pt x="212699" y="99515"/>
                        <a:pt x="200763" y="64476"/>
                        <a:pt x="171871" y="46188"/>
                      </a:cubicBezTo>
                      <a:cubicBezTo>
                        <a:pt x="161831" y="39835"/>
                        <a:pt x="149946" y="39579"/>
                        <a:pt x="139957" y="34661"/>
                      </a:cubicBezTo>
                      <a:cubicBezTo>
                        <a:pt x="130429" y="29949"/>
                        <a:pt x="130787" y="16373"/>
                        <a:pt x="121567" y="9407"/>
                      </a:cubicBezTo>
                      <a:cubicBezTo>
                        <a:pt x="107889" y="-1044"/>
                        <a:pt x="94826" y="-2580"/>
                        <a:pt x="79048" y="3772"/>
                      </a:cubicBezTo>
                      <a:cubicBezTo>
                        <a:pt x="51590" y="14785"/>
                        <a:pt x="36735" y="37325"/>
                        <a:pt x="24235" y="61812"/>
                      </a:cubicBezTo>
                      <a:cubicBezTo>
                        <a:pt x="13888" y="82098"/>
                        <a:pt x="5998" y="103510"/>
                        <a:pt x="1388" y="125999"/>
                      </a:cubicBezTo>
                      <a:cubicBezTo>
                        <a:pt x="-1225" y="138755"/>
                        <a:pt x="-149" y="151151"/>
                        <a:pt x="4615" y="163343"/>
                      </a:cubicBezTo>
                      <a:cubicBezTo>
                        <a:pt x="15014" y="189981"/>
                        <a:pt x="26899" y="216056"/>
                        <a:pt x="41601" y="240491"/>
                      </a:cubicBezTo>
                      <a:cubicBezTo>
                        <a:pt x="65934" y="281012"/>
                        <a:pt x="74284" y="322915"/>
                        <a:pt x="75257" y="369839"/>
                      </a:cubicBezTo>
                      <a:cubicBezTo>
                        <a:pt x="76435" y="425267"/>
                        <a:pt x="75411" y="508818"/>
                        <a:pt x="75155" y="521471"/>
                      </a:cubicBezTo>
                      <a:cubicBezTo>
                        <a:pt x="74284" y="565167"/>
                        <a:pt x="73208" y="608915"/>
                        <a:pt x="72952" y="652612"/>
                      </a:cubicBezTo>
                      <a:cubicBezTo>
                        <a:pt x="72850" y="666955"/>
                        <a:pt x="71364" y="684884"/>
                        <a:pt x="81200" y="697845"/>
                      </a:cubicBezTo>
                      <a:cubicBezTo>
                        <a:pt x="94416" y="715160"/>
                        <a:pt x="123666" y="715160"/>
                        <a:pt x="141186" y="702250"/>
                      </a:cubicBezTo>
                      <a:cubicBezTo>
                        <a:pt x="149127" y="696410"/>
                        <a:pt x="150919" y="685038"/>
                        <a:pt x="151329" y="676944"/>
                      </a:cubicBezTo>
                      <a:cubicBezTo>
                        <a:pt x="153019" y="645286"/>
                        <a:pt x="165673" y="517731"/>
                        <a:pt x="170385" y="483204"/>
                      </a:cubicBezTo>
                      <a:cubicBezTo>
                        <a:pt x="170796" y="480079"/>
                        <a:pt x="171564" y="476852"/>
                        <a:pt x="173049" y="474137"/>
                      </a:cubicBezTo>
                      <a:cubicBezTo>
                        <a:pt x="175355" y="469885"/>
                        <a:pt x="178940" y="469219"/>
                        <a:pt x="181707" y="473625"/>
                      </a:cubicBezTo>
                      <a:cubicBezTo>
                        <a:pt x="185087" y="479106"/>
                        <a:pt x="185805" y="485561"/>
                        <a:pt x="186573" y="491861"/>
                      </a:cubicBezTo>
                      <a:cubicBezTo>
                        <a:pt x="192259" y="539093"/>
                        <a:pt x="197792" y="594367"/>
                        <a:pt x="203683" y="641546"/>
                      </a:cubicBezTo>
                      <a:cubicBezTo>
                        <a:pt x="205578" y="656607"/>
                        <a:pt x="205886" y="671770"/>
                        <a:pt x="211777" y="686063"/>
                      </a:cubicBezTo>
                      <a:cubicBezTo>
                        <a:pt x="219051" y="703633"/>
                        <a:pt x="231345" y="707219"/>
                        <a:pt x="250350" y="704402"/>
                      </a:cubicBezTo>
                      <a:cubicBezTo>
                        <a:pt x="254705" y="703736"/>
                        <a:pt x="254295" y="704402"/>
                        <a:pt x="258547" y="703172"/>
                      </a:cubicBezTo>
                      <a:cubicBezTo>
                        <a:pt x="277194" y="697896"/>
                        <a:pt x="286517" y="684884"/>
                        <a:pt x="285288" y="665623"/>
                      </a:cubicBezTo>
                      <a:cubicBezTo>
                        <a:pt x="283750" y="640932"/>
                        <a:pt x="280933" y="608351"/>
                        <a:pt x="278116" y="583763"/>
                      </a:cubicBezTo>
                      <a:cubicBezTo>
                        <a:pt x="272173" y="531460"/>
                        <a:pt x="253066" y="361387"/>
                        <a:pt x="250300" y="328499"/>
                      </a:cubicBezTo>
                      <a:cubicBezTo>
                        <a:pt x="249019" y="313489"/>
                        <a:pt x="248917" y="312824"/>
                        <a:pt x="263772" y="310057"/>
                      </a:cubicBezTo>
                      <a:cubicBezTo>
                        <a:pt x="311311" y="301298"/>
                        <a:pt x="353675" y="284956"/>
                        <a:pt x="395220" y="261545"/>
                      </a:cubicBezTo>
                      <a:cubicBezTo>
                        <a:pt x="408078" y="254374"/>
                        <a:pt x="418938" y="245921"/>
                        <a:pt x="423344" y="231936"/>
                      </a:cubicBezTo>
                      <a:close/>
                      <a:moveTo>
                        <a:pt x="157527" y="183117"/>
                      </a:moveTo>
                      <a:cubicBezTo>
                        <a:pt x="97848" y="207501"/>
                        <a:pt x="52820" y="157811"/>
                        <a:pt x="53691" y="117239"/>
                      </a:cubicBezTo>
                      <a:cubicBezTo>
                        <a:pt x="54510" y="85325"/>
                        <a:pt x="62707" y="75438"/>
                        <a:pt x="94108" y="67396"/>
                      </a:cubicBezTo>
                      <a:cubicBezTo>
                        <a:pt x="105020" y="64629"/>
                        <a:pt x="117366" y="64219"/>
                        <a:pt x="124845" y="54179"/>
                      </a:cubicBezTo>
                      <a:cubicBezTo>
                        <a:pt x="133553" y="42499"/>
                        <a:pt x="143901" y="43934"/>
                        <a:pt x="155274" y="48595"/>
                      </a:cubicBezTo>
                      <a:cubicBezTo>
                        <a:pt x="167978" y="53769"/>
                        <a:pt x="177814" y="62273"/>
                        <a:pt x="186112" y="73082"/>
                      </a:cubicBezTo>
                      <a:cubicBezTo>
                        <a:pt x="208088" y="101820"/>
                        <a:pt x="203581" y="164317"/>
                        <a:pt x="157527" y="183117"/>
                      </a:cubicBezTo>
                      <a:close/>
                      <a:moveTo>
                        <a:pt x="229040" y="259906"/>
                      </a:moveTo>
                      <a:cubicBezTo>
                        <a:pt x="233753" y="279577"/>
                        <a:pt x="238159" y="299658"/>
                        <a:pt x="239542" y="319739"/>
                      </a:cubicBezTo>
                      <a:cubicBezTo>
                        <a:pt x="242308" y="359645"/>
                        <a:pt x="248968" y="399038"/>
                        <a:pt x="253885" y="438688"/>
                      </a:cubicBezTo>
                      <a:cubicBezTo>
                        <a:pt x="260340" y="490991"/>
                        <a:pt x="265617" y="543498"/>
                        <a:pt x="270073" y="595955"/>
                      </a:cubicBezTo>
                      <a:cubicBezTo>
                        <a:pt x="271764" y="615523"/>
                        <a:pt x="273915" y="644723"/>
                        <a:pt x="275093" y="664343"/>
                      </a:cubicBezTo>
                      <a:cubicBezTo>
                        <a:pt x="276272" y="684423"/>
                        <a:pt x="266436" y="699587"/>
                        <a:pt x="239183" y="696615"/>
                      </a:cubicBezTo>
                      <a:cubicBezTo>
                        <a:pt x="230424" y="695693"/>
                        <a:pt x="220485" y="687907"/>
                        <a:pt x="218744" y="680172"/>
                      </a:cubicBezTo>
                      <a:cubicBezTo>
                        <a:pt x="216541" y="670285"/>
                        <a:pt x="214697" y="660244"/>
                        <a:pt x="213519" y="650204"/>
                      </a:cubicBezTo>
                      <a:cubicBezTo>
                        <a:pt x="208959" y="611169"/>
                        <a:pt x="196562" y="491042"/>
                        <a:pt x="194052" y="474086"/>
                      </a:cubicBezTo>
                      <a:cubicBezTo>
                        <a:pt x="193848" y="472856"/>
                        <a:pt x="193540" y="471576"/>
                        <a:pt x="193130" y="470397"/>
                      </a:cubicBezTo>
                      <a:cubicBezTo>
                        <a:pt x="190620" y="463021"/>
                        <a:pt x="187751" y="455234"/>
                        <a:pt x="178838" y="454415"/>
                      </a:cubicBezTo>
                      <a:cubicBezTo>
                        <a:pt x="169310" y="453544"/>
                        <a:pt x="166082" y="461586"/>
                        <a:pt x="163521" y="468758"/>
                      </a:cubicBezTo>
                      <a:cubicBezTo>
                        <a:pt x="161165" y="475264"/>
                        <a:pt x="143235" y="658656"/>
                        <a:pt x="141852" y="676381"/>
                      </a:cubicBezTo>
                      <a:cubicBezTo>
                        <a:pt x="140520" y="693644"/>
                        <a:pt x="129814" y="700765"/>
                        <a:pt x="113677" y="701379"/>
                      </a:cubicBezTo>
                      <a:cubicBezTo>
                        <a:pt x="94570" y="702097"/>
                        <a:pt x="85605" y="694003"/>
                        <a:pt x="83607" y="676278"/>
                      </a:cubicBezTo>
                      <a:cubicBezTo>
                        <a:pt x="80483" y="648411"/>
                        <a:pt x="82429" y="620543"/>
                        <a:pt x="83248" y="592625"/>
                      </a:cubicBezTo>
                      <a:cubicBezTo>
                        <a:pt x="85964" y="500007"/>
                        <a:pt x="87244" y="412204"/>
                        <a:pt x="79817" y="319842"/>
                      </a:cubicBezTo>
                      <a:cubicBezTo>
                        <a:pt x="78126" y="298582"/>
                        <a:pt x="69469" y="273174"/>
                        <a:pt x="59069" y="254271"/>
                      </a:cubicBezTo>
                      <a:cubicBezTo>
                        <a:pt x="45290" y="229221"/>
                        <a:pt x="33661" y="203147"/>
                        <a:pt x="20495" y="177841"/>
                      </a:cubicBezTo>
                      <a:cubicBezTo>
                        <a:pt x="10353" y="158323"/>
                        <a:pt x="7638" y="138703"/>
                        <a:pt x="14297" y="117239"/>
                      </a:cubicBezTo>
                      <a:cubicBezTo>
                        <a:pt x="22238" y="91677"/>
                        <a:pt x="31151" y="66678"/>
                        <a:pt x="45956" y="44241"/>
                      </a:cubicBezTo>
                      <a:cubicBezTo>
                        <a:pt x="56405" y="28412"/>
                        <a:pt x="70903" y="17500"/>
                        <a:pt x="88730" y="10841"/>
                      </a:cubicBezTo>
                      <a:cubicBezTo>
                        <a:pt x="97387" y="7614"/>
                        <a:pt x="106659" y="9560"/>
                        <a:pt x="113575" y="14837"/>
                      </a:cubicBezTo>
                      <a:cubicBezTo>
                        <a:pt x="120388" y="20011"/>
                        <a:pt x="124486" y="26619"/>
                        <a:pt x="122899" y="35686"/>
                      </a:cubicBezTo>
                      <a:cubicBezTo>
                        <a:pt x="121310" y="44958"/>
                        <a:pt x="115316" y="51566"/>
                        <a:pt x="106045" y="54435"/>
                      </a:cubicBezTo>
                      <a:cubicBezTo>
                        <a:pt x="97541" y="57048"/>
                        <a:pt x="89088" y="60531"/>
                        <a:pt x="80431" y="61504"/>
                      </a:cubicBezTo>
                      <a:cubicBezTo>
                        <a:pt x="60453" y="63656"/>
                        <a:pt x="51283" y="77590"/>
                        <a:pt x="47441" y="93829"/>
                      </a:cubicBezTo>
                      <a:cubicBezTo>
                        <a:pt x="32534" y="156325"/>
                        <a:pt x="85298" y="212419"/>
                        <a:pt x="145335" y="197153"/>
                      </a:cubicBezTo>
                      <a:cubicBezTo>
                        <a:pt x="156913" y="194182"/>
                        <a:pt x="166851" y="189930"/>
                        <a:pt x="175150" y="184244"/>
                      </a:cubicBezTo>
                      <a:cubicBezTo>
                        <a:pt x="191440" y="189367"/>
                        <a:pt x="207013" y="203557"/>
                        <a:pt x="210445" y="209806"/>
                      </a:cubicBezTo>
                      <a:cubicBezTo>
                        <a:pt x="219256" y="225892"/>
                        <a:pt x="224788" y="242079"/>
                        <a:pt x="229040" y="259906"/>
                      </a:cubicBezTo>
                      <a:close/>
                      <a:moveTo>
                        <a:pt x="415301" y="226353"/>
                      </a:moveTo>
                      <a:cubicBezTo>
                        <a:pt x="412740" y="238083"/>
                        <a:pt x="402443" y="244897"/>
                        <a:pt x="392095" y="251197"/>
                      </a:cubicBezTo>
                      <a:cubicBezTo>
                        <a:pt x="356134" y="272969"/>
                        <a:pt x="317868" y="288696"/>
                        <a:pt x="277809" y="297148"/>
                      </a:cubicBezTo>
                      <a:cubicBezTo>
                        <a:pt x="272430" y="298839"/>
                        <a:pt x="251427" y="303347"/>
                        <a:pt x="245792" y="303910"/>
                      </a:cubicBezTo>
                      <a:cubicBezTo>
                        <a:pt x="245792" y="303910"/>
                        <a:pt x="246048" y="297968"/>
                        <a:pt x="244050" y="287364"/>
                      </a:cubicBezTo>
                      <a:cubicBezTo>
                        <a:pt x="240003" y="266309"/>
                        <a:pt x="231960" y="233166"/>
                        <a:pt x="224430" y="213443"/>
                      </a:cubicBezTo>
                      <a:cubicBezTo>
                        <a:pt x="239593" y="219744"/>
                        <a:pt x="258803" y="226967"/>
                        <a:pt x="273608" y="232449"/>
                      </a:cubicBezTo>
                      <a:cubicBezTo>
                        <a:pt x="289181" y="238237"/>
                        <a:pt x="304498" y="237776"/>
                        <a:pt x="319148" y="228658"/>
                      </a:cubicBezTo>
                      <a:cubicBezTo>
                        <a:pt x="329906" y="221998"/>
                        <a:pt x="341125" y="216158"/>
                        <a:pt x="352139" y="209857"/>
                      </a:cubicBezTo>
                      <a:cubicBezTo>
                        <a:pt x="363152" y="203608"/>
                        <a:pt x="374064" y="196897"/>
                        <a:pt x="386666" y="194336"/>
                      </a:cubicBezTo>
                      <a:cubicBezTo>
                        <a:pt x="403161" y="190955"/>
                        <a:pt x="418887" y="209960"/>
                        <a:pt x="415301" y="226353"/>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73B4C406-6A66-B649-B8D9-3176F9B52EC3}"/>
                    </a:ext>
                  </a:extLst>
                </p:cNvPr>
                <p:cNvSpPr/>
                <p:nvPr/>
              </p:nvSpPr>
              <p:spPr>
                <a:xfrm>
                  <a:off x="5410891" y="1612126"/>
                  <a:ext cx="60549" cy="22088"/>
                </a:xfrm>
                <a:custGeom>
                  <a:avLst/>
                  <a:gdLst>
                    <a:gd name="connsiteX0" fmla="*/ 0 w 60549"/>
                    <a:gd name="connsiteY0" fmla="*/ 22089 h 22088"/>
                    <a:gd name="connsiteX1" fmla="*/ 60550 w 60549"/>
                    <a:gd name="connsiteY1" fmla="*/ 11126 h 22088"/>
                    <a:gd name="connsiteX2" fmla="*/ 0 w 60549"/>
                    <a:gd name="connsiteY2" fmla="*/ 22089 h 22088"/>
                  </a:gdLst>
                  <a:ahLst/>
                  <a:cxnLst>
                    <a:cxn ang="0">
                      <a:pos x="connsiteX0" y="connsiteY0"/>
                    </a:cxn>
                    <a:cxn ang="0">
                      <a:pos x="connsiteX1" y="connsiteY1"/>
                    </a:cxn>
                    <a:cxn ang="0">
                      <a:pos x="connsiteX2" y="connsiteY2"/>
                    </a:cxn>
                  </a:cxnLst>
                  <a:rect l="l" t="t" r="r" b="b"/>
                  <a:pathLst>
                    <a:path w="60549" h="22088">
                      <a:moveTo>
                        <a:pt x="0" y="22089"/>
                      </a:moveTo>
                      <a:cubicBezTo>
                        <a:pt x="17315" y="-2193"/>
                        <a:pt x="44363" y="-7367"/>
                        <a:pt x="60550" y="11126"/>
                      </a:cubicBezTo>
                      <a:cubicBezTo>
                        <a:pt x="37754" y="1752"/>
                        <a:pt x="18390" y="9231"/>
                        <a:pt x="0" y="22089"/>
                      </a:cubicBezTo>
                      <a:close/>
                    </a:path>
                  </a:pathLst>
                </a:custGeom>
                <a:solidFill>
                  <a:srgbClr val="000000"/>
                </a:solidFill>
                <a:ln w="5123" cap="flat">
                  <a:noFill/>
                  <a:prstDash val="solid"/>
                  <a:miter/>
                </a:ln>
              </p:spPr>
              <p:txBody>
                <a:bodyPr rtlCol="0" anchor="ctr"/>
                <a:lstStyle/>
                <a:p>
                  <a:endParaRPr lang="en-US"/>
                </a:p>
              </p:txBody>
            </p:sp>
          </p:grpSp>
          <p:sp>
            <p:nvSpPr>
              <p:cNvPr id="20" name="Graphic 472">
                <a:extLst>
                  <a:ext uri="{FF2B5EF4-FFF2-40B4-BE49-F238E27FC236}">
                    <a16:creationId xmlns:a16="http://schemas.microsoft.com/office/drawing/2014/main" id="{D7BBB994-D7D1-844D-889D-6FAF630A2E5F}"/>
                  </a:ext>
                </a:extLst>
              </p:cNvPr>
              <p:cNvSpPr/>
              <p:nvPr/>
            </p:nvSpPr>
            <p:spPr>
              <a:xfrm>
                <a:off x="5372234" y="2357282"/>
                <a:ext cx="60153" cy="11218"/>
              </a:xfrm>
              <a:custGeom>
                <a:avLst/>
                <a:gdLst>
                  <a:gd name="connsiteX0" fmla="*/ 53410 w 60153"/>
                  <a:gd name="connsiteY0" fmla="*/ 0 h 11218"/>
                  <a:gd name="connsiteX1" fmla="*/ 6743 w 60153"/>
                  <a:gd name="connsiteY1" fmla="*/ 2817 h 11218"/>
                  <a:gd name="connsiteX2" fmla="*/ 6743 w 60153"/>
                  <a:gd name="connsiteY2" fmla="*/ 11219 h 11218"/>
                  <a:gd name="connsiteX3" fmla="*/ 53410 w 60153"/>
                  <a:gd name="connsiteY3" fmla="*/ 11219 h 11218"/>
                  <a:gd name="connsiteX4" fmla="*/ 53410 w 60153"/>
                  <a:gd name="connsiteY4" fmla="*/ 0 h 1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53" h="11218">
                    <a:moveTo>
                      <a:pt x="53410" y="0"/>
                    </a:moveTo>
                    <a:lnTo>
                      <a:pt x="6743" y="2817"/>
                    </a:lnTo>
                    <a:cubicBezTo>
                      <a:pt x="-2222" y="2817"/>
                      <a:pt x="-2273" y="11219"/>
                      <a:pt x="6743" y="11219"/>
                    </a:cubicBezTo>
                    <a:lnTo>
                      <a:pt x="53410" y="11219"/>
                    </a:lnTo>
                    <a:cubicBezTo>
                      <a:pt x="62375" y="11167"/>
                      <a:pt x="62426" y="0"/>
                      <a:pt x="53410" y="0"/>
                    </a:cubicBezTo>
                    <a:close/>
                  </a:path>
                </a:pathLst>
              </a:custGeom>
              <a:solidFill>
                <a:srgbClr val="000000"/>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A3CA8D8E-8D3E-6649-93D3-0733518871EF}"/>
                  </a:ext>
                </a:extLst>
              </p:cNvPr>
              <p:cNvSpPr/>
              <p:nvPr/>
            </p:nvSpPr>
            <p:spPr>
              <a:xfrm>
                <a:off x="5643096" y="2339253"/>
                <a:ext cx="57275" cy="9576"/>
              </a:xfrm>
              <a:custGeom>
                <a:avLst/>
                <a:gdLst>
                  <a:gd name="connsiteX0" fmla="*/ 212 w 57275"/>
                  <a:gd name="connsiteY0" fmla="*/ 867 h 9576"/>
                  <a:gd name="connsiteX1" fmla="*/ 6973 w 57275"/>
                  <a:gd name="connsiteY1" fmla="*/ 9576 h 9576"/>
                  <a:gd name="connsiteX2" fmla="*/ 56613 w 57275"/>
                  <a:gd name="connsiteY2" fmla="*/ 9576 h 9576"/>
                  <a:gd name="connsiteX3" fmla="*/ 212 w 57275"/>
                  <a:gd name="connsiteY3" fmla="*/ 867 h 9576"/>
                </a:gdLst>
                <a:ahLst/>
                <a:cxnLst>
                  <a:cxn ang="0">
                    <a:pos x="connsiteX0" y="connsiteY0"/>
                  </a:cxn>
                  <a:cxn ang="0">
                    <a:pos x="connsiteX1" y="connsiteY1"/>
                  </a:cxn>
                  <a:cxn ang="0">
                    <a:pos x="connsiteX2" y="connsiteY2"/>
                  </a:cxn>
                  <a:cxn ang="0">
                    <a:pos x="connsiteX3" y="connsiteY3"/>
                  </a:cxn>
                </a:cxnLst>
                <a:rect l="l" t="t" r="r" b="b"/>
                <a:pathLst>
                  <a:path w="57275" h="9576">
                    <a:moveTo>
                      <a:pt x="212" y="867"/>
                    </a:moveTo>
                    <a:cubicBezTo>
                      <a:pt x="-915" y="5324"/>
                      <a:pt x="2619" y="9576"/>
                      <a:pt x="6973" y="9576"/>
                    </a:cubicBezTo>
                    <a:lnTo>
                      <a:pt x="56613" y="9576"/>
                    </a:lnTo>
                    <a:cubicBezTo>
                      <a:pt x="64399" y="3839"/>
                      <a:pt x="1031" y="-2309"/>
                      <a:pt x="212" y="867"/>
                    </a:cubicBezTo>
                    <a:close/>
                  </a:path>
                </a:pathLst>
              </a:custGeom>
              <a:solidFill>
                <a:srgbClr val="000000"/>
              </a:solidFill>
              <a:ln w="5123" cap="flat">
                <a:noFill/>
                <a:prstDash val="solid"/>
                <a:miter/>
              </a:ln>
            </p:spPr>
            <p:txBody>
              <a:bodyPr rtlCol="0" anchor="ctr"/>
              <a:lstStyle/>
              <a:p>
                <a:endParaRPr lang="en-US"/>
              </a:p>
            </p:txBody>
          </p:sp>
        </p:grpSp>
        <p:sp>
          <p:nvSpPr>
            <p:cNvPr id="13" name="Graphic 472">
              <a:extLst>
                <a:ext uri="{FF2B5EF4-FFF2-40B4-BE49-F238E27FC236}">
                  <a16:creationId xmlns:a16="http://schemas.microsoft.com/office/drawing/2014/main" id="{9C70FE93-032B-3543-B87B-6711F7E56DD6}"/>
                </a:ext>
              </a:extLst>
            </p:cNvPr>
            <p:cNvSpPr/>
            <p:nvPr/>
          </p:nvSpPr>
          <p:spPr>
            <a:xfrm>
              <a:off x="5885290" y="2101197"/>
              <a:ext cx="743334" cy="98191"/>
            </a:xfrm>
            <a:custGeom>
              <a:avLst/>
              <a:gdLst>
                <a:gd name="connsiteX0" fmla="*/ 737066 w 743334"/>
                <a:gd name="connsiteY0" fmla="*/ 3536 h 98191"/>
                <a:gd name="connsiteX1" fmla="*/ 449222 w 743334"/>
                <a:gd name="connsiteY1" fmla="*/ 11374 h 98191"/>
                <a:gd name="connsiteX2" fmla="*/ 164349 w 743334"/>
                <a:gd name="connsiteY2" fmla="*/ 59835 h 98191"/>
                <a:gd name="connsiteX3" fmla="*/ 4675 w 743334"/>
                <a:gd name="connsiteY3" fmla="*/ 95335 h 98191"/>
                <a:gd name="connsiteX4" fmla="*/ 8158 w 743334"/>
                <a:gd name="connsiteY4" fmla="*/ 97487 h 98191"/>
                <a:gd name="connsiteX5" fmla="*/ 290829 w 743334"/>
                <a:gd name="connsiteY5" fmla="*/ 42930 h 98191"/>
                <a:gd name="connsiteX6" fmla="*/ 575855 w 743334"/>
                <a:gd name="connsiteY6" fmla="*/ 11784 h 98191"/>
                <a:gd name="connsiteX7" fmla="*/ 737117 w 743334"/>
                <a:gd name="connsiteY7" fmla="*/ 14038 h 98191"/>
                <a:gd name="connsiteX8" fmla="*/ 737066 w 743334"/>
                <a:gd name="connsiteY8" fmla="*/ 3536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334" h="98191">
                  <a:moveTo>
                    <a:pt x="737066" y="3536"/>
                  </a:moveTo>
                  <a:cubicBezTo>
                    <a:pt x="641118" y="-3533"/>
                    <a:pt x="544709" y="463"/>
                    <a:pt x="449222" y="11374"/>
                  </a:cubicBezTo>
                  <a:cubicBezTo>
                    <a:pt x="353479" y="22286"/>
                    <a:pt x="258607" y="39856"/>
                    <a:pt x="164349" y="59835"/>
                  </a:cubicBezTo>
                  <a:cubicBezTo>
                    <a:pt x="111022" y="71156"/>
                    <a:pt x="57849" y="83246"/>
                    <a:pt x="4675" y="95335"/>
                  </a:cubicBezTo>
                  <a:cubicBezTo>
                    <a:pt x="-3521" y="97179"/>
                    <a:pt x="-38" y="99331"/>
                    <a:pt x="8158" y="97487"/>
                  </a:cubicBezTo>
                  <a:cubicBezTo>
                    <a:pt x="102058" y="76074"/>
                    <a:pt x="196008" y="59989"/>
                    <a:pt x="290829" y="42930"/>
                  </a:cubicBezTo>
                  <a:cubicBezTo>
                    <a:pt x="385035" y="25974"/>
                    <a:pt x="480163" y="15831"/>
                    <a:pt x="575855" y="11784"/>
                  </a:cubicBezTo>
                  <a:cubicBezTo>
                    <a:pt x="629592" y="9530"/>
                    <a:pt x="683432" y="10094"/>
                    <a:pt x="737117" y="14038"/>
                  </a:cubicBezTo>
                  <a:cubicBezTo>
                    <a:pt x="745416" y="14550"/>
                    <a:pt x="745416" y="4100"/>
                    <a:pt x="737066" y="3536"/>
                  </a:cubicBezTo>
                  <a:close/>
                </a:path>
              </a:pathLst>
            </a:custGeom>
            <a:solidFill>
              <a:srgbClr val="000000"/>
            </a:solidFill>
            <a:ln w="5123" cap="flat">
              <a:noFill/>
              <a:prstDash val="solid"/>
              <a:miter/>
            </a:ln>
          </p:spPr>
          <p:txBody>
            <a:bodyPr rtlCol="0" anchor="ctr"/>
            <a:lstStyle/>
            <a:p>
              <a:endParaRPr lang="en-US"/>
            </a:p>
          </p:txBody>
        </p:sp>
        <p:sp>
          <p:nvSpPr>
            <p:cNvPr id="14" name="Graphic 472">
              <a:extLst>
                <a:ext uri="{FF2B5EF4-FFF2-40B4-BE49-F238E27FC236}">
                  <a16:creationId xmlns:a16="http://schemas.microsoft.com/office/drawing/2014/main" id="{74F9EEA5-A7E1-B346-B5F7-460C808B68FA}"/>
                </a:ext>
              </a:extLst>
            </p:cNvPr>
            <p:cNvSpPr/>
            <p:nvPr/>
          </p:nvSpPr>
          <p:spPr>
            <a:xfrm>
              <a:off x="5744997" y="1920212"/>
              <a:ext cx="370673" cy="87335"/>
            </a:xfrm>
            <a:custGeom>
              <a:avLst/>
              <a:gdLst>
                <a:gd name="connsiteX0" fmla="*/ 364372 w 370673"/>
                <a:gd name="connsiteY0" fmla="*/ 2 h 87335"/>
                <a:gd name="connsiteX1" fmla="*/ 79346 w 370673"/>
                <a:gd name="connsiteY1" fmla="*/ 52304 h 87335"/>
                <a:gd name="connsiteX2" fmla="*/ 3377 w 370673"/>
                <a:gd name="connsiteY2" fmla="*/ 83399 h 87335"/>
                <a:gd name="connsiteX3" fmla="*/ 9985 w 370673"/>
                <a:gd name="connsiteY3" fmla="*/ 85551 h 87335"/>
                <a:gd name="connsiteX4" fmla="*/ 284151 w 370673"/>
                <a:gd name="connsiteY4" fmla="*/ 15677 h 87335"/>
                <a:gd name="connsiteX5" fmla="*/ 364372 w 370673"/>
                <a:gd name="connsiteY5" fmla="*/ 10452 h 87335"/>
                <a:gd name="connsiteX6" fmla="*/ 364372 w 370673"/>
                <a:gd name="connsiteY6" fmla="*/ 2 h 8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673" h="87335">
                  <a:moveTo>
                    <a:pt x="364372" y="2"/>
                  </a:moveTo>
                  <a:cubicBezTo>
                    <a:pt x="267349" y="2051"/>
                    <a:pt x="170735" y="19622"/>
                    <a:pt x="79346" y="52304"/>
                  </a:cubicBezTo>
                  <a:cubicBezTo>
                    <a:pt x="53579" y="61525"/>
                    <a:pt x="28222" y="71924"/>
                    <a:pt x="3377" y="83399"/>
                  </a:cubicBezTo>
                  <a:cubicBezTo>
                    <a:pt x="-4256" y="86934"/>
                    <a:pt x="2403" y="89034"/>
                    <a:pt x="9985" y="85551"/>
                  </a:cubicBezTo>
                  <a:cubicBezTo>
                    <a:pt x="96456" y="45645"/>
                    <a:pt x="189484" y="26179"/>
                    <a:pt x="284151" y="15677"/>
                  </a:cubicBezTo>
                  <a:cubicBezTo>
                    <a:pt x="310789" y="12706"/>
                    <a:pt x="337581" y="11015"/>
                    <a:pt x="364372" y="10452"/>
                  </a:cubicBezTo>
                  <a:cubicBezTo>
                    <a:pt x="372774" y="10298"/>
                    <a:pt x="372774" y="-152"/>
                    <a:pt x="364372" y="2"/>
                  </a:cubicBezTo>
                  <a:close/>
                </a:path>
              </a:pathLst>
            </a:custGeom>
            <a:solidFill>
              <a:srgbClr val="000000"/>
            </a:solidFill>
            <a:ln w="5123" cap="flat">
              <a:noFill/>
              <a:prstDash val="solid"/>
              <a:miter/>
            </a:ln>
          </p:spPr>
          <p:txBody>
            <a:bodyPr rtlCol="0" anchor="ctr"/>
            <a:lstStyle/>
            <a:p>
              <a:endParaRPr lang="en-US"/>
            </a:p>
          </p:txBody>
        </p:sp>
        <p:sp>
          <p:nvSpPr>
            <p:cNvPr id="15" name="Graphic 472">
              <a:extLst>
                <a:ext uri="{FF2B5EF4-FFF2-40B4-BE49-F238E27FC236}">
                  <a16:creationId xmlns:a16="http://schemas.microsoft.com/office/drawing/2014/main" id="{A594F83B-CC9A-A445-98BE-BE1138DA9B90}"/>
                </a:ext>
              </a:extLst>
            </p:cNvPr>
            <p:cNvSpPr/>
            <p:nvPr/>
          </p:nvSpPr>
          <p:spPr>
            <a:xfrm>
              <a:off x="6073237" y="2079695"/>
              <a:ext cx="148878" cy="26265"/>
            </a:xfrm>
            <a:custGeom>
              <a:avLst/>
              <a:gdLst>
                <a:gd name="connsiteX0" fmla="*/ 123628 w 148878"/>
                <a:gd name="connsiteY0" fmla="*/ 40 h 26265"/>
                <a:gd name="connsiteX1" fmla="*/ 18459 w 148878"/>
                <a:gd name="connsiteY1" fmla="*/ 13205 h 26265"/>
                <a:gd name="connsiteX2" fmla="*/ 2220 w 148878"/>
                <a:gd name="connsiteY2" fmla="*/ 26012 h 26265"/>
                <a:gd name="connsiteX3" fmla="*/ 147090 w 148878"/>
                <a:gd name="connsiteY3" fmla="*/ 5265 h 26265"/>
                <a:gd name="connsiteX4" fmla="*/ 123628 w 148878"/>
                <a:gd name="connsiteY4" fmla="*/ 40 h 2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8" h="26265">
                  <a:moveTo>
                    <a:pt x="123628" y="40"/>
                  </a:moveTo>
                  <a:cubicBezTo>
                    <a:pt x="88128" y="-473"/>
                    <a:pt x="52730" y="3984"/>
                    <a:pt x="18459" y="13205"/>
                  </a:cubicBezTo>
                  <a:cubicBezTo>
                    <a:pt x="10365" y="15408"/>
                    <a:pt x="-5925" y="28214"/>
                    <a:pt x="2220" y="26012"/>
                  </a:cubicBezTo>
                  <a:cubicBezTo>
                    <a:pt x="35415" y="17047"/>
                    <a:pt x="112717" y="4753"/>
                    <a:pt x="147090" y="5265"/>
                  </a:cubicBezTo>
                  <a:cubicBezTo>
                    <a:pt x="155491" y="5367"/>
                    <a:pt x="132029" y="142"/>
                    <a:pt x="123628" y="40"/>
                  </a:cubicBezTo>
                  <a:close/>
                </a:path>
              </a:pathLst>
            </a:custGeom>
            <a:solidFill>
              <a:srgbClr val="000000"/>
            </a:solidFill>
            <a:ln w="5123" cap="flat">
              <a:noFill/>
              <a:prstDash val="solid"/>
              <a:miter/>
            </a:ln>
          </p:spPr>
          <p:txBody>
            <a:bodyPr rtlCol="0" anchor="ctr"/>
            <a:lstStyle/>
            <a:p>
              <a:endParaRPr lang="en-US"/>
            </a:p>
          </p:txBody>
        </p:sp>
        <p:sp>
          <p:nvSpPr>
            <p:cNvPr id="16" name="Graphic 472">
              <a:extLst>
                <a:ext uri="{FF2B5EF4-FFF2-40B4-BE49-F238E27FC236}">
                  <a16:creationId xmlns:a16="http://schemas.microsoft.com/office/drawing/2014/main" id="{4ACD2745-F3AB-744D-BF9B-7D9242C89900}"/>
                </a:ext>
              </a:extLst>
            </p:cNvPr>
            <p:cNvSpPr/>
            <p:nvPr/>
          </p:nvSpPr>
          <p:spPr>
            <a:xfrm>
              <a:off x="6073613" y="1484703"/>
              <a:ext cx="126940" cy="169345"/>
            </a:xfrm>
            <a:custGeom>
              <a:avLst/>
              <a:gdLst>
                <a:gd name="connsiteX0" fmla="*/ 126940 w 126940"/>
                <a:gd name="connsiteY0" fmla="*/ 28923 h 169345"/>
                <a:gd name="connsiteX1" fmla="*/ 30890 w 126940"/>
                <a:gd name="connsiteY1" fmla="*/ 21137 h 169345"/>
                <a:gd name="connsiteX2" fmla="*/ 36679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2"/>
                    <a:pt x="30890" y="21137"/>
                  </a:cubicBezTo>
                  <a:cubicBezTo>
                    <a:pt x="-14805" y="86809"/>
                    <a:pt x="69874" y="112013"/>
                    <a:pt x="36679" y="146950"/>
                  </a:cubicBezTo>
                  <a:cubicBezTo>
                    <a:pt x="36679"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7" name="Graphic 472">
              <a:extLst>
                <a:ext uri="{FF2B5EF4-FFF2-40B4-BE49-F238E27FC236}">
                  <a16:creationId xmlns:a16="http://schemas.microsoft.com/office/drawing/2014/main" id="{C7EF5C15-00E0-ED4C-8D02-37B0DBE20004}"/>
                </a:ext>
              </a:extLst>
            </p:cNvPr>
            <p:cNvSpPr/>
            <p:nvPr/>
          </p:nvSpPr>
          <p:spPr>
            <a:xfrm>
              <a:off x="4874546" y="1647451"/>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5" y="86810"/>
                    <a:pt x="69874" y="112013"/>
                    <a:pt x="36678" y="146950"/>
                  </a:cubicBezTo>
                  <a:cubicBezTo>
                    <a:pt x="36678" y="146950"/>
                    <a:pt x="15471" y="166775"/>
                    <a:pt x="0" y="169080"/>
                  </a:cubicBezTo>
                  <a:cubicBezTo>
                    <a:pt x="0" y="169080"/>
                    <a:pt x="98202" y="176969"/>
                    <a:pt x="77199" y="106788"/>
                  </a:cubicBezTo>
                  <a:cubicBezTo>
                    <a:pt x="51176" y="19856"/>
                    <a:pt x="113314"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8" name="Graphic 472">
              <a:extLst>
                <a:ext uri="{FF2B5EF4-FFF2-40B4-BE49-F238E27FC236}">
                  <a16:creationId xmlns:a16="http://schemas.microsoft.com/office/drawing/2014/main" id="{1D26826B-A387-A943-B458-4A7310F77713}"/>
                </a:ext>
              </a:extLst>
            </p:cNvPr>
            <p:cNvSpPr/>
            <p:nvPr/>
          </p:nvSpPr>
          <p:spPr>
            <a:xfrm>
              <a:off x="4655038" y="1730541"/>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5" y="86810"/>
                    <a:pt x="69873" y="112013"/>
                    <a:pt x="36678" y="146950"/>
                  </a:cubicBezTo>
                  <a:cubicBezTo>
                    <a:pt x="36678" y="146950"/>
                    <a:pt x="15470"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
        <p:nvSpPr>
          <p:cNvPr id="84" name="TextBox 83">
            <a:extLst>
              <a:ext uri="{FF2B5EF4-FFF2-40B4-BE49-F238E27FC236}">
                <a16:creationId xmlns:a16="http://schemas.microsoft.com/office/drawing/2014/main" id="{C5967E12-3E1F-48F3-8A37-6C808D4EC08C}"/>
              </a:ext>
            </a:extLst>
          </p:cNvPr>
          <p:cNvSpPr txBox="1"/>
          <p:nvPr/>
        </p:nvSpPr>
        <p:spPr>
          <a:xfrm>
            <a:off x="6080922" y="2756341"/>
            <a:ext cx="5704678" cy="2862322"/>
          </a:xfrm>
          <a:prstGeom prst="rect">
            <a:avLst/>
          </a:prstGeom>
          <a:noFill/>
        </p:spPr>
        <p:txBody>
          <a:bodyPr wrap="square">
            <a:spAutoFit/>
          </a:bodyPr>
          <a:lstStyle/>
          <a:p>
            <a:r>
              <a:rPr lang="bs-Latn-BA" sz="2000" dirty="0">
                <a:solidFill>
                  <a:schemeClr val="bg1"/>
                </a:solidFill>
              </a:rPr>
              <a:t>F</a:t>
            </a:r>
            <a:r>
              <a:rPr lang="en-US" sz="2000" dirty="0">
                <a:solidFill>
                  <a:schemeClr val="bg1"/>
                </a:solidFill>
              </a:rPr>
              <a:t>ail</a:t>
            </a:r>
            <a:r>
              <a:rPr lang="bs-Latn-BA" sz="2000" dirty="0">
                <a:solidFill>
                  <a:schemeClr val="bg1"/>
                </a:solidFill>
              </a:rPr>
              <a:t>ure</a:t>
            </a:r>
            <a:r>
              <a:rPr lang="en-US" sz="2000" dirty="0">
                <a:solidFill>
                  <a:schemeClr val="bg1"/>
                </a:solidFill>
              </a:rPr>
              <a:t> feels bad</a:t>
            </a:r>
            <a:r>
              <a:rPr lang="bs-Latn-BA" sz="2000" dirty="0">
                <a:solidFill>
                  <a:schemeClr val="bg1"/>
                </a:solidFill>
              </a:rPr>
              <a:t> for everyone. </a:t>
            </a:r>
            <a:r>
              <a:rPr lang="en-GB" sz="2000" dirty="0">
                <a:solidFill>
                  <a:schemeClr val="bg1"/>
                </a:solidFill>
              </a:rPr>
              <a:t> </a:t>
            </a:r>
            <a:r>
              <a:rPr lang="bs-Latn-BA" sz="2000" dirty="0">
                <a:solidFill>
                  <a:schemeClr val="bg1"/>
                </a:solidFill>
              </a:rPr>
              <a:t>M</a:t>
            </a:r>
            <a:r>
              <a:rPr lang="en-GB" sz="2000" dirty="0" err="1">
                <a:solidFill>
                  <a:schemeClr val="bg1"/>
                </a:solidFill>
              </a:rPr>
              <a:t>ost</a:t>
            </a:r>
            <a:r>
              <a:rPr lang="en-US" sz="2000" dirty="0">
                <a:solidFill>
                  <a:schemeClr val="bg1"/>
                </a:solidFill>
              </a:rPr>
              <a:t> people will go to great lengths to avoid </a:t>
            </a:r>
            <a:r>
              <a:rPr lang="bs-Latn-BA" sz="2000" dirty="0">
                <a:solidFill>
                  <a:schemeClr val="bg1"/>
                </a:solidFill>
              </a:rPr>
              <a:t>it, </a:t>
            </a:r>
            <a:r>
              <a:rPr lang="en-US" sz="2000" dirty="0">
                <a:solidFill>
                  <a:schemeClr val="bg1"/>
                </a:solidFill>
              </a:rPr>
              <a:t>so we don’t have to feel </a:t>
            </a:r>
            <a:r>
              <a:rPr lang="bs-Latn-BA" sz="2000" dirty="0">
                <a:solidFill>
                  <a:schemeClr val="bg1"/>
                </a:solidFill>
              </a:rPr>
              <a:t>the </a:t>
            </a:r>
            <a:r>
              <a:rPr lang="en-US" sz="2000" dirty="0">
                <a:solidFill>
                  <a:schemeClr val="bg1"/>
                </a:solidFill>
              </a:rPr>
              <a:t>painful emotions.</a:t>
            </a:r>
            <a:r>
              <a:rPr lang="bs-Latn-BA" sz="2000" dirty="0">
                <a:solidFill>
                  <a:schemeClr val="bg1"/>
                </a:solidFill>
              </a:rPr>
              <a:t> </a:t>
            </a:r>
            <a:endParaRPr lang="en-GB" sz="2000" dirty="0">
              <a:solidFill>
                <a:schemeClr val="bg1"/>
              </a:solidFill>
            </a:endParaRPr>
          </a:p>
          <a:p>
            <a:endParaRPr lang="en-US" sz="2000" dirty="0">
              <a:solidFill>
                <a:schemeClr val="bg1"/>
              </a:solidFill>
            </a:endParaRPr>
          </a:p>
          <a:p>
            <a:r>
              <a:rPr lang="en-US" sz="2000" dirty="0">
                <a:solidFill>
                  <a:schemeClr val="bg1"/>
                </a:solidFill>
              </a:rPr>
              <a:t>Knowing how to cope with failure takes some of the fear out of failing</a:t>
            </a:r>
            <a:r>
              <a:rPr lang="bs-Latn-BA" sz="2000" dirty="0">
                <a:solidFill>
                  <a:schemeClr val="bg1"/>
                </a:solidFill>
              </a:rPr>
              <a:t>, </a:t>
            </a:r>
            <a:r>
              <a:rPr lang="en-US" sz="2000" dirty="0">
                <a:solidFill>
                  <a:schemeClr val="bg1"/>
                </a:solidFill>
              </a:rPr>
              <a:t>and it might reduce the pain so you can rebound </a:t>
            </a:r>
            <a:r>
              <a:rPr lang="bs-Latn-BA" sz="2000" dirty="0">
                <a:solidFill>
                  <a:schemeClr val="bg1"/>
                </a:solidFill>
              </a:rPr>
              <a:t>more easily</a:t>
            </a:r>
            <a:r>
              <a:rPr lang="en-US" sz="2000" dirty="0">
                <a:solidFill>
                  <a:schemeClr val="bg1"/>
                </a:solidFill>
              </a:rPr>
              <a:t> than before.</a:t>
            </a:r>
          </a:p>
          <a:p>
            <a:endParaRPr lang="en-US" sz="2000" dirty="0">
              <a:solidFill>
                <a:schemeClr val="bg1"/>
              </a:solidFill>
            </a:endParaRPr>
          </a:p>
          <a:p>
            <a:r>
              <a:rPr lang="en-US" sz="2000" dirty="0">
                <a:solidFill>
                  <a:schemeClr val="bg1"/>
                </a:solidFill>
              </a:rPr>
              <a:t>We now show you </a:t>
            </a:r>
            <a:r>
              <a:rPr lang="en-US" sz="2000" b="1" u="sng" dirty="0">
                <a:solidFill>
                  <a:schemeClr val="bg1"/>
                </a:solidFill>
              </a:rPr>
              <a:t>7 ways </a:t>
            </a:r>
            <a:r>
              <a:rPr lang="en-US" sz="2000" dirty="0">
                <a:solidFill>
                  <a:schemeClr val="bg1"/>
                </a:solidFill>
              </a:rPr>
              <a:t>to live with failure</a:t>
            </a:r>
            <a:endParaRPr lang="en-IE" sz="2000" dirty="0">
              <a:solidFill>
                <a:schemeClr val="bg1"/>
              </a:solidFill>
            </a:endParaRPr>
          </a:p>
        </p:txBody>
      </p:sp>
    </p:spTree>
    <p:extLst>
      <p:ext uri="{BB962C8B-B14F-4D97-AF65-F5344CB8AC3E}">
        <p14:creationId xmlns:p14="http://schemas.microsoft.com/office/powerpoint/2010/main" val="1745374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D7333-B050-41CB-8F5C-92A7A5351E10}"/>
              </a:ext>
            </a:extLst>
          </p:cNvPr>
          <p:cNvSpPr>
            <a:spLocks noGrp="1"/>
          </p:cNvSpPr>
          <p:nvPr>
            <p:ph type="body" sz="quarter" idx="13"/>
          </p:nvPr>
        </p:nvSpPr>
        <p:spPr>
          <a:xfrm>
            <a:off x="1639836" y="785664"/>
            <a:ext cx="6437364" cy="1381662"/>
          </a:xfrm>
        </p:spPr>
        <p:txBody>
          <a:bodyPr/>
          <a:lstStyle/>
          <a:p>
            <a:r>
              <a:rPr lang="bs-Latn-BA" dirty="0"/>
              <a:t>1. EMBRACE YOUR EMOTIONS</a:t>
            </a:r>
            <a:endParaRPr lang="en-GB" dirty="0"/>
          </a:p>
        </p:txBody>
      </p:sp>
      <p:sp>
        <p:nvSpPr>
          <p:cNvPr id="3" name="Text Placeholder 2">
            <a:extLst>
              <a:ext uri="{FF2B5EF4-FFF2-40B4-BE49-F238E27FC236}">
                <a16:creationId xmlns:a16="http://schemas.microsoft.com/office/drawing/2014/main" id="{B25D6833-00A0-4BA6-933A-AF54B086F7C1}"/>
              </a:ext>
            </a:extLst>
          </p:cNvPr>
          <p:cNvSpPr>
            <a:spLocks noGrp="1"/>
          </p:cNvSpPr>
          <p:nvPr>
            <p:ph type="body" sz="quarter" idx="14"/>
          </p:nvPr>
        </p:nvSpPr>
        <p:spPr>
          <a:xfrm>
            <a:off x="1639836" y="2154448"/>
            <a:ext cx="6100367" cy="3638228"/>
          </a:xfrm>
        </p:spPr>
        <p:txBody>
          <a:bodyPr/>
          <a:lstStyle/>
          <a:p>
            <a:r>
              <a:rPr lang="en-US" dirty="0"/>
              <a:t>Researchers discovered that thinking about </a:t>
            </a:r>
            <a:r>
              <a:rPr lang="en-US" b="1" dirty="0"/>
              <a:t>your emotions</a:t>
            </a:r>
            <a:r>
              <a:rPr lang="bs-Latn-BA" b="1" dirty="0"/>
              <a:t> </a:t>
            </a:r>
            <a:r>
              <a:rPr lang="bs-Latn-BA" dirty="0"/>
              <a:t>helps more than thinking </a:t>
            </a:r>
            <a:r>
              <a:rPr lang="en-GB" dirty="0"/>
              <a:t>about </a:t>
            </a:r>
            <a:r>
              <a:rPr lang="en-US" dirty="0"/>
              <a:t> failure itself</a:t>
            </a:r>
            <a:r>
              <a:rPr lang="bs-Latn-BA" dirty="0"/>
              <a:t>.</a:t>
            </a:r>
          </a:p>
          <a:p>
            <a:r>
              <a:rPr lang="en-US" dirty="0"/>
              <a:t>Allowing yourself to feel bad </a:t>
            </a:r>
            <a:r>
              <a:rPr lang="bs-Latn-BA" dirty="0" err="1"/>
              <a:t>can</a:t>
            </a:r>
            <a:r>
              <a:rPr lang="bs-Latn-BA" dirty="0"/>
              <a:t> </a:t>
            </a:r>
            <a:r>
              <a:rPr lang="bs-Latn-BA" dirty="0" err="1"/>
              <a:t>be</a:t>
            </a:r>
            <a:r>
              <a:rPr lang="en-US" dirty="0"/>
              <a:t> motivating. It can help you work harder to find better solutions so that you’ll improve next time.</a:t>
            </a:r>
            <a:endParaRPr lang="bs-Latn-BA" dirty="0"/>
          </a:p>
          <a:p>
            <a:r>
              <a:rPr lang="en-US" dirty="0"/>
              <a:t>In fact, many entrepreneurs consider</a:t>
            </a:r>
            <a:r>
              <a:rPr lang="bs-Latn-BA" dirty="0"/>
              <a:t> </a:t>
            </a:r>
            <a:r>
              <a:rPr lang="bs-Latn-BA" dirty="0" err="1"/>
              <a:t>that</a:t>
            </a:r>
            <a:r>
              <a:rPr lang="en-US" dirty="0"/>
              <a:t> failure </a:t>
            </a:r>
            <a:r>
              <a:rPr lang="bs-Latn-BA" dirty="0" err="1"/>
              <a:t>leads</a:t>
            </a:r>
            <a:r>
              <a:rPr lang="en-US" dirty="0"/>
              <a:t> to success. </a:t>
            </a:r>
            <a:endParaRPr lang="en-GB" dirty="0"/>
          </a:p>
        </p:txBody>
      </p:sp>
      <p:sp>
        <p:nvSpPr>
          <p:cNvPr id="4" name="Rectangle 3">
            <a:extLst>
              <a:ext uri="{FF2B5EF4-FFF2-40B4-BE49-F238E27FC236}">
                <a16:creationId xmlns:a16="http://schemas.microsoft.com/office/drawing/2014/main" id="{2F5A720A-B156-4B1B-89F3-BC58A0C4D604}"/>
              </a:ext>
            </a:extLst>
          </p:cNvPr>
          <p:cNvSpPr/>
          <p:nvPr/>
        </p:nvSpPr>
        <p:spPr>
          <a:xfrm>
            <a:off x="185386" y="6404229"/>
            <a:ext cx="7554818" cy="400110"/>
          </a:xfrm>
          <a:prstGeom prst="rect">
            <a:avLst/>
          </a:prstGeom>
        </p:spPr>
        <p:txBody>
          <a:bodyPr wrap="square">
            <a:spAutoFit/>
          </a:bodyPr>
          <a:lstStyle/>
          <a:p>
            <a:r>
              <a:rPr lang="en-US" sz="1000" dirty="0">
                <a:solidFill>
                  <a:srgbClr val="142D55"/>
                </a:solidFill>
                <a:latin typeface="Merriweather"/>
              </a:rPr>
              <a:t>Nelson N, </a:t>
            </a:r>
            <a:r>
              <a:rPr lang="en-US" sz="1000" dirty="0" err="1">
                <a:solidFill>
                  <a:srgbClr val="142D55"/>
                </a:solidFill>
                <a:latin typeface="Merriweather"/>
              </a:rPr>
              <a:t>Malkoc</a:t>
            </a:r>
            <a:r>
              <a:rPr lang="en-US" sz="1000" dirty="0">
                <a:solidFill>
                  <a:srgbClr val="142D55"/>
                </a:solidFill>
                <a:latin typeface="Merriweather"/>
              </a:rPr>
              <a:t> S, Shiv B. </a:t>
            </a:r>
            <a:r>
              <a:rPr lang="en-US" sz="1000" u="sng" dirty="0">
                <a:solidFill>
                  <a:srgbClr val="142D55"/>
                </a:solidFill>
                <a:latin typeface="Merriweather"/>
                <a:hlinkClick r:id="rId2">
                  <a:extLst>
                    <a:ext uri="{A12FA001-AC4F-418D-AE19-62706E023703}">
                      <ahyp:hlinkClr xmlns:ahyp="http://schemas.microsoft.com/office/drawing/2018/hyperlinkcolor" val="tx"/>
                    </a:ext>
                  </a:extLst>
                </a:hlinkClick>
              </a:rPr>
              <a:t>Emotions Know Best: The Advantage of Emotional versus Cognitive Responses to Failure</a:t>
            </a:r>
            <a:r>
              <a:rPr lang="en-US" sz="1000" dirty="0">
                <a:solidFill>
                  <a:srgbClr val="142D55"/>
                </a:solidFill>
                <a:latin typeface="Merriweather"/>
              </a:rPr>
              <a:t>. </a:t>
            </a:r>
            <a:r>
              <a:rPr lang="en-US" sz="1000" i="1" dirty="0">
                <a:solidFill>
                  <a:srgbClr val="142D55"/>
                </a:solidFill>
                <a:latin typeface="Merriweather"/>
              </a:rPr>
              <a:t>J </a:t>
            </a:r>
            <a:r>
              <a:rPr lang="en-US" sz="1000" i="1" dirty="0" err="1">
                <a:solidFill>
                  <a:srgbClr val="142D55"/>
                </a:solidFill>
                <a:latin typeface="Merriweather"/>
              </a:rPr>
              <a:t>Behav</a:t>
            </a:r>
            <a:r>
              <a:rPr lang="en-US" sz="1000" i="1" dirty="0">
                <a:solidFill>
                  <a:srgbClr val="142D55"/>
                </a:solidFill>
                <a:latin typeface="Merriweather"/>
              </a:rPr>
              <a:t> </a:t>
            </a:r>
            <a:r>
              <a:rPr lang="en-US" sz="1000" i="1" dirty="0" err="1">
                <a:solidFill>
                  <a:srgbClr val="142D55"/>
                </a:solidFill>
                <a:latin typeface="Merriweather"/>
              </a:rPr>
              <a:t>Decis</a:t>
            </a:r>
            <a:r>
              <a:rPr lang="en-US" sz="1000" i="1" dirty="0">
                <a:solidFill>
                  <a:srgbClr val="142D55"/>
                </a:solidFill>
                <a:latin typeface="Merriweather"/>
              </a:rPr>
              <a:t> </a:t>
            </a:r>
            <a:r>
              <a:rPr lang="en-US" sz="1000" i="1" dirty="0" err="1">
                <a:solidFill>
                  <a:srgbClr val="142D55"/>
                </a:solidFill>
                <a:latin typeface="Merriweather"/>
              </a:rPr>
              <a:t>Mak</a:t>
            </a:r>
            <a:r>
              <a:rPr lang="en-US" sz="1000" dirty="0">
                <a:solidFill>
                  <a:srgbClr val="142D55"/>
                </a:solidFill>
                <a:latin typeface="Merriweather"/>
              </a:rPr>
              <a:t>. 2017;31(1):40-51. doi:10.1002/bdm.2042</a:t>
            </a:r>
            <a:endParaRPr lang="en-GB" sz="1000" dirty="0">
              <a:solidFill>
                <a:srgbClr val="142D55"/>
              </a:solidFill>
            </a:endParaRPr>
          </a:p>
        </p:txBody>
      </p:sp>
      <p:sp>
        <p:nvSpPr>
          <p:cNvPr id="5" name="Rectangle 4">
            <a:extLst>
              <a:ext uri="{FF2B5EF4-FFF2-40B4-BE49-F238E27FC236}">
                <a16:creationId xmlns:a16="http://schemas.microsoft.com/office/drawing/2014/main" id="{F85A977C-5231-4EC2-A597-CD22F00D38D0}"/>
              </a:ext>
            </a:extLst>
          </p:cNvPr>
          <p:cNvSpPr/>
          <p:nvPr/>
        </p:nvSpPr>
        <p:spPr>
          <a:xfrm>
            <a:off x="185386" y="6189564"/>
            <a:ext cx="6096000" cy="246221"/>
          </a:xfrm>
          <a:prstGeom prst="rect">
            <a:avLst/>
          </a:prstGeom>
        </p:spPr>
        <p:txBody>
          <a:bodyPr>
            <a:spAutoFit/>
          </a:bodyPr>
          <a:lstStyle/>
          <a:p>
            <a:r>
              <a:rPr lang="bs-Latn-BA" sz="1000" dirty="0" err="1">
                <a:solidFill>
                  <a:srgbClr val="142D55"/>
                </a:solidFill>
              </a:rPr>
              <a:t>Source</a:t>
            </a:r>
            <a:r>
              <a:rPr lang="bs-Latn-BA" sz="1000" dirty="0">
                <a:solidFill>
                  <a:srgbClr val="142D55"/>
                </a:solidFill>
              </a:rPr>
              <a:t>: </a:t>
            </a:r>
            <a:r>
              <a:rPr lang="en-GB" sz="1000" dirty="0">
                <a:solidFill>
                  <a:srgbClr val="142D55"/>
                </a:solidFill>
              </a:rPr>
              <a:t>https://www.verywellmind.com/healthy-ways-to-cope-with-failure-4163968</a:t>
            </a:r>
          </a:p>
        </p:txBody>
      </p:sp>
      <p:grpSp>
        <p:nvGrpSpPr>
          <p:cNvPr id="8" name="Google Shape;571;p39">
            <a:extLst>
              <a:ext uri="{FF2B5EF4-FFF2-40B4-BE49-F238E27FC236}">
                <a16:creationId xmlns:a16="http://schemas.microsoft.com/office/drawing/2014/main" id="{E8405ED4-12A9-49F5-87D6-0C15768EC88D}"/>
              </a:ext>
            </a:extLst>
          </p:cNvPr>
          <p:cNvGrpSpPr/>
          <p:nvPr/>
        </p:nvGrpSpPr>
        <p:grpSpPr>
          <a:xfrm>
            <a:off x="231086" y="959441"/>
            <a:ext cx="887539" cy="891765"/>
            <a:chOff x="1951075" y="2333250"/>
            <a:chExt cx="381200" cy="381175"/>
          </a:xfrm>
        </p:grpSpPr>
        <p:sp>
          <p:nvSpPr>
            <p:cNvPr id="9" name="Google Shape;572;p39">
              <a:extLst>
                <a:ext uri="{FF2B5EF4-FFF2-40B4-BE49-F238E27FC236}">
                  <a16:creationId xmlns:a16="http://schemas.microsoft.com/office/drawing/2014/main" id="{49075CAC-95E0-4C14-BD57-24ED72E5DDA5}"/>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73;p39">
              <a:extLst>
                <a:ext uri="{FF2B5EF4-FFF2-40B4-BE49-F238E27FC236}">
                  <a16:creationId xmlns:a16="http://schemas.microsoft.com/office/drawing/2014/main" id="{7D776C32-56F8-447C-B569-2E90D6D81C9F}"/>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74;p39">
              <a:extLst>
                <a:ext uri="{FF2B5EF4-FFF2-40B4-BE49-F238E27FC236}">
                  <a16:creationId xmlns:a16="http://schemas.microsoft.com/office/drawing/2014/main" id="{84DAB5F2-9812-42E6-9E85-C09D90B946B5}"/>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75;p39">
              <a:extLst>
                <a:ext uri="{FF2B5EF4-FFF2-40B4-BE49-F238E27FC236}">
                  <a16:creationId xmlns:a16="http://schemas.microsoft.com/office/drawing/2014/main" id="{DC33138A-694A-491B-B5ED-13E3DF486BA7}"/>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roup 12">
            <a:extLst>
              <a:ext uri="{FF2B5EF4-FFF2-40B4-BE49-F238E27FC236}">
                <a16:creationId xmlns:a16="http://schemas.microsoft.com/office/drawing/2014/main" id="{5F4CDF4D-8D90-9A48-9EA2-12AA104C6B8D}"/>
              </a:ext>
            </a:extLst>
          </p:cNvPr>
          <p:cNvGrpSpPr/>
          <p:nvPr/>
        </p:nvGrpSpPr>
        <p:grpSpPr>
          <a:xfrm>
            <a:off x="8821986" y="2473510"/>
            <a:ext cx="1599969" cy="3319166"/>
            <a:chOff x="1797479" y="2311504"/>
            <a:chExt cx="1006498" cy="2087999"/>
          </a:xfrm>
        </p:grpSpPr>
        <p:pic>
          <p:nvPicPr>
            <p:cNvPr id="14" name="Picture 13" descr="Icon&#10;&#10;Description automatically generated">
              <a:extLst>
                <a:ext uri="{FF2B5EF4-FFF2-40B4-BE49-F238E27FC236}">
                  <a16:creationId xmlns:a16="http://schemas.microsoft.com/office/drawing/2014/main" id="{ED8E6CFF-F765-F34B-92D9-92759B2ECB66}"/>
                </a:ext>
              </a:extLst>
            </p:cNvPr>
            <p:cNvPicPr>
              <a:picLocks noChangeAspect="1"/>
            </p:cNvPicPr>
            <p:nvPr/>
          </p:nvPicPr>
          <p:blipFill>
            <a:blip r:embed="rId3"/>
            <a:stretch>
              <a:fillRect/>
            </a:stretch>
          </p:blipFill>
          <p:spPr>
            <a:xfrm>
              <a:off x="1797479" y="2311504"/>
              <a:ext cx="1006498" cy="2087999"/>
            </a:xfrm>
            <a:prstGeom prst="rect">
              <a:avLst/>
            </a:prstGeom>
          </p:spPr>
        </p:pic>
        <p:pic>
          <p:nvPicPr>
            <p:cNvPr id="15" name="Picture 14" descr="Icon&#10;&#10;Description automatically generated">
              <a:extLst>
                <a:ext uri="{FF2B5EF4-FFF2-40B4-BE49-F238E27FC236}">
                  <a16:creationId xmlns:a16="http://schemas.microsoft.com/office/drawing/2014/main" id="{2946EE16-491C-E243-ABA6-7964FD9FD4D1}"/>
                </a:ext>
              </a:extLst>
            </p:cNvPr>
            <p:cNvPicPr>
              <a:picLocks noChangeAspect="1"/>
            </p:cNvPicPr>
            <p:nvPr/>
          </p:nvPicPr>
          <p:blipFill>
            <a:blip r:embed="rId4"/>
            <a:stretch>
              <a:fillRect/>
            </a:stretch>
          </p:blipFill>
          <p:spPr>
            <a:xfrm flipH="1">
              <a:off x="2443741" y="3267026"/>
              <a:ext cx="179368" cy="195618"/>
            </a:xfrm>
            <a:prstGeom prst="rect">
              <a:avLst/>
            </a:prstGeom>
          </p:spPr>
        </p:pic>
      </p:grpSp>
    </p:spTree>
    <p:extLst>
      <p:ext uri="{BB962C8B-B14F-4D97-AF65-F5344CB8AC3E}">
        <p14:creationId xmlns:p14="http://schemas.microsoft.com/office/powerpoint/2010/main" val="2141295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D7333-B050-41CB-8F5C-92A7A5351E10}"/>
              </a:ext>
            </a:extLst>
          </p:cNvPr>
          <p:cNvSpPr>
            <a:spLocks noGrp="1"/>
          </p:cNvSpPr>
          <p:nvPr>
            <p:ph type="body" sz="quarter" idx="13"/>
          </p:nvPr>
        </p:nvSpPr>
        <p:spPr>
          <a:xfrm>
            <a:off x="1639836" y="785664"/>
            <a:ext cx="6994756" cy="1381662"/>
          </a:xfrm>
        </p:spPr>
        <p:txBody>
          <a:bodyPr/>
          <a:lstStyle/>
          <a:p>
            <a:r>
              <a:rPr lang="bs-Latn-BA" dirty="0"/>
              <a:t>2. PRACTICE HEALTHY COPING SKILLS</a:t>
            </a:r>
            <a:endParaRPr lang="en-GB" dirty="0"/>
          </a:p>
        </p:txBody>
      </p:sp>
      <p:sp>
        <p:nvSpPr>
          <p:cNvPr id="3" name="Text Placeholder 2">
            <a:extLst>
              <a:ext uri="{FF2B5EF4-FFF2-40B4-BE49-F238E27FC236}">
                <a16:creationId xmlns:a16="http://schemas.microsoft.com/office/drawing/2014/main" id="{B25D6833-00A0-4BA6-933A-AF54B086F7C1}"/>
              </a:ext>
            </a:extLst>
          </p:cNvPr>
          <p:cNvSpPr>
            <a:spLocks noGrp="1"/>
          </p:cNvSpPr>
          <p:nvPr>
            <p:ph type="body" sz="quarter" idx="14"/>
          </p:nvPr>
        </p:nvSpPr>
        <p:spPr>
          <a:xfrm>
            <a:off x="1493949" y="2167326"/>
            <a:ext cx="5891590" cy="4130443"/>
          </a:xfrm>
        </p:spPr>
        <p:txBody>
          <a:bodyPr/>
          <a:lstStyle/>
          <a:p>
            <a:r>
              <a:rPr lang="en-US" dirty="0"/>
              <a:t>Recognize the unhealthy ways you try to avoid or minimize </a:t>
            </a:r>
            <a:r>
              <a:rPr lang="bs-Latn-BA" dirty="0" err="1"/>
              <a:t>your</a:t>
            </a:r>
            <a:r>
              <a:rPr lang="bs-Latn-BA" dirty="0"/>
              <a:t> </a:t>
            </a:r>
            <a:r>
              <a:rPr lang="en-US" dirty="0"/>
              <a:t>pain. Turning to </a:t>
            </a:r>
            <a:r>
              <a:rPr lang="bs-Latn-BA" dirty="0" err="1"/>
              <a:t>those</a:t>
            </a:r>
            <a:r>
              <a:rPr lang="bs-Latn-BA" dirty="0"/>
              <a:t> </a:t>
            </a:r>
            <a:r>
              <a:rPr lang="en-US" dirty="0"/>
              <a:t>coping skills that do more harm than good will only make your situation worse.</a:t>
            </a:r>
            <a:endParaRPr lang="bs-Latn-BA" dirty="0"/>
          </a:p>
          <a:p>
            <a:r>
              <a:rPr lang="en-GB" dirty="0"/>
              <a:t>Some </a:t>
            </a:r>
            <a:r>
              <a:rPr lang="bs-Latn-BA" dirty="0"/>
              <a:t>examples of healthy coping skills are to c</a:t>
            </a:r>
            <a:r>
              <a:rPr lang="en-US" dirty="0"/>
              <a:t>all a friend, </a:t>
            </a:r>
            <a:r>
              <a:rPr lang="en-US" dirty="0" err="1"/>
              <a:t>practic</a:t>
            </a:r>
            <a:r>
              <a:rPr lang="bs-Latn-BA" dirty="0"/>
              <a:t>e</a:t>
            </a:r>
            <a:r>
              <a:rPr lang="en-US" dirty="0"/>
              <a:t> deep breathing, go for a walk</a:t>
            </a:r>
            <a:r>
              <a:rPr lang="bs-Latn-BA" dirty="0"/>
              <a:t>.</a:t>
            </a:r>
            <a:endParaRPr lang="en-GB" dirty="0"/>
          </a:p>
          <a:p>
            <a:r>
              <a:rPr lang="bs-Latn-BA" dirty="0"/>
              <a:t>However, n</a:t>
            </a:r>
            <a:r>
              <a:rPr lang="en-US" dirty="0" err="1"/>
              <a:t>ot</a:t>
            </a:r>
            <a:r>
              <a:rPr lang="en-US" dirty="0"/>
              <a:t> every coping skill works for everyone, so it’s important to find coping skills that will work for you</a:t>
            </a:r>
            <a:r>
              <a:rPr lang="bs-Latn-BA" dirty="0"/>
              <a:t> </a:t>
            </a:r>
            <a:r>
              <a:rPr lang="bs-Latn-BA" dirty="0" err="1"/>
              <a:t>and</a:t>
            </a:r>
            <a:r>
              <a:rPr lang="bs-Latn-BA" dirty="0"/>
              <a:t> </a:t>
            </a:r>
            <a:r>
              <a:rPr lang="en-US" dirty="0"/>
              <a:t>turn to </a:t>
            </a:r>
            <a:r>
              <a:rPr lang="bs-Latn-BA" dirty="0" err="1"/>
              <a:t>those</a:t>
            </a:r>
            <a:r>
              <a:rPr lang="bs-Latn-BA" dirty="0"/>
              <a:t> </a:t>
            </a:r>
            <a:r>
              <a:rPr lang="en-US" dirty="0"/>
              <a:t>when you’re feeling bad.</a:t>
            </a:r>
            <a:endParaRPr lang="en-GB" dirty="0"/>
          </a:p>
        </p:txBody>
      </p:sp>
      <p:sp>
        <p:nvSpPr>
          <p:cNvPr id="5" name="Rectangle 4">
            <a:extLst>
              <a:ext uri="{FF2B5EF4-FFF2-40B4-BE49-F238E27FC236}">
                <a16:creationId xmlns:a16="http://schemas.microsoft.com/office/drawing/2014/main" id="{A6C8596F-4C80-4432-BEC4-EC4004EDFE7B}"/>
              </a:ext>
            </a:extLst>
          </p:cNvPr>
          <p:cNvSpPr/>
          <p:nvPr/>
        </p:nvSpPr>
        <p:spPr>
          <a:xfrm>
            <a:off x="163133" y="6435785"/>
            <a:ext cx="6096000" cy="246221"/>
          </a:xfrm>
          <a:prstGeom prst="rect">
            <a:avLst/>
          </a:prstGeom>
        </p:spPr>
        <p:txBody>
          <a:bodyPr>
            <a:spAutoFit/>
          </a:bodyPr>
          <a:lstStyle/>
          <a:p>
            <a:r>
              <a:rPr lang="bs-Latn-BA" sz="1000" dirty="0" err="1">
                <a:solidFill>
                  <a:srgbClr val="142D55"/>
                </a:solidFill>
              </a:rPr>
              <a:t>Source</a:t>
            </a:r>
            <a:r>
              <a:rPr lang="bs-Latn-BA" sz="1000" dirty="0">
                <a:solidFill>
                  <a:srgbClr val="142D55"/>
                </a:solidFill>
              </a:rPr>
              <a:t>: </a:t>
            </a:r>
            <a:r>
              <a:rPr lang="en-GB" sz="1000" dirty="0">
                <a:solidFill>
                  <a:srgbClr val="142D55"/>
                </a:solidFill>
              </a:rPr>
              <a:t>https://www.verywellmind.com/healthy-ways-to-cope-with-failure-4163968</a:t>
            </a:r>
          </a:p>
        </p:txBody>
      </p:sp>
      <p:grpSp>
        <p:nvGrpSpPr>
          <p:cNvPr id="8" name="Google Shape;503;p39">
            <a:extLst>
              <a:ext uri="{FF2B5EF4-FFF2-40B4-BE49-F238E27FC236}">
                <a16:creationId xmlns:a16="http://schemas.microsoft.com/office/drawing/2014/main" id="{F51605A5-ED38-4D76-8ECE-8E21BC03020A}"/>
              </a:ext>
            </a:extLst>
          </p:cNvPr>
          <p:cNvGrpSpPr/>
          <p:nvPr/>
        </p:nvGrpSpPr>
        <p:grpSpPr>
          <a:xfrm>
            <a:off x="163133" y="899156"/>
            <a:ext cx="1043293" cy="987220"/>
            <a:chOff x="5916675" y="927975"/>
            <a:chExt cx="516350" cy="502950"/>
          </a:xfrm>
        </p:grpSpPr>
        <p:sp>
          <p:nvSpPr>
            <p:cNvPr id="9" name="Google Shape;504;p39">
              <a:extLst>
                <a:ext uri="{FF2B5EF4-FFF2-40B4-BE49-F238E27FC236}">
                  <a16:creationId xmlns:a16="http://schemas.microsoft.com/office/drawing/2014/main" id="{753CBAE5-B9BB-4DCF-B07A-E3805872CCE3}"/>
                </a:ext>
              </a:extLst>
            </p:cNvPr>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05;p39">
              <a:extLst>
                <a:ext uri="{FF2B5EF4-FFF2-40B4-BE49-F238E27FC236}">
                  <a16:creationId xmlns:a16="http://schemas.microsoft.com/office/drawing/2014/main" id="{0B382782-7FC5-466F-89DF-1D340D8DE4AA}"/>
                </a:ext>
              </a:extLst>
            </p:cNvPr>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 name="Group 10">
            <a:extLst>
              <a:ext uri="{FF2B5EF4-FFF2-40B4-BE49-F238E27FC236}">
                <a16:creationId xmlns:a16="http://schemas.microsoft.com/office/drawing/2014/main" id="{8861760E-CFC7-374D-A758-73443203E984}"/>
              </a:ext>
            </a:extLst>
          </p:cNvPr>
          <p:cNvGrpSpPr/>
          <p:nvPr/>
        </p:nvGrpSpPr>
        <p:grpSpPr>
          <a:xfrm>
            <a:off x="8431861" y="2094930"/>
            <a:ext cx="1813826" cy="3973142"/>
            <a:chOff x="4754716" y="4514085"/>
            <a:chExt cx="953217" cy="2087999"/>
          </a:xfrm>
        </p:grpSpPr>
        <p:pic>
          <p:nvPicPr>
            <p:cNvPr id="12" name="Picture 11" descr="Icon&#10;&#10;Description automatically generated">
              <a:extLst>
                <a:ext uri="{FF2B5EF4-FFF2-40B4-BE49-F238E27FC236}">
                  <a16:creationId xmlns:a16="http://schemas.microsoft.com/office/drawing/2014/main" id="{D9B2E6A9-9973-7445-BBB4-7757884D0505}"/>
                </a:ext>
              </a:extLst>
            </p:cNvPr>
            <p:cNvPicPr>
              <a:picLocks noChangeAspect="1"/>
            </p:cNvPicPr>
            <p:nvPr/>
          </p:nvPicPr>
          <p:blipFill>
            <a:blip r:embed="rId2"/>
            <a:stretch>
              <a:fillRect/>
            </a:stretch>
          </p:blipFill>
          <p:spPr>
            <a:xfrm>
              <a:off x="4754716" y="4514085"/>
              <a:ext cx="953217" cy="2087999"/>
            </a:xfrm>
            <a:prstGeom prst="rect">
              <a:avLst/>
            </a:prstGeom>
          </p:spPr>
        </p:pic>
        <p:pic>
          <p:nvPicPr>
            <p:cNvPr id="13" name="Picture 12" descr="Icon&#10;&#10;Description automatically generated">
              <a:extLst>
                <a:ext uri="{FF2B5EF4-FFF2-40B4-BE49-F238E27FC236}">
                  <a16:creationId xmlns:a16="http://schemas.microsoft.com/office/drawing/2014/main" id="{550E955D-868D-734D-802C-338C094BAD9F}"/>
                </a:ext>
              </a:extLst>
            </p:cNvPr>
            <p:cNvPicPr>
              <a:picLocks noChangeAspect="1"/>
            </p:cNvPicPr>
            <p:nvPr/>
          </p:nvPicPr>
          <p:blipFill>
            <a:blip r:embed="rId3"/>
            <a:stretch>
              <a:fillRect/>
            </a:stretch>
          </p:blipFill>
          <p:spPr>
            <a:xfrm>
              <a:off x="4861257" y="5850529"/>
              <a:ext cx="179368" cy="195618"/>
            </a:xfrm>
            <a:prstGeom prst="rect">
              <a:avLst/>
            </a:prstGeom>
          </p:spPr>
        </p:pic>
      </p:grpSp>
    </p:spTree>
    <p:extLst>
      <p:ext uri="{BB962C8B-B14F-4D97-AF65-F5344CB8AC3E}">
        <p14:creationId xmlns:p14="http://schemas.microsoft.com/office/powerpoint/2010/main" val="3742206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3C949-61BE-479A-A0EE-AA29C6334F43}"/>
              </a:ext>
            </a:extLst>
          </p:cNvPr>
          <p:cNvSpPr>
            <a:spLocks noGrp="1"/>
          </p:cNvSpPr>
          <p:nvPr>
            <p:ph type="body" sz="quarter" idx="13"/>
          </p:nvPr>
        </p:nvSpPr>
        <p:spPr>
          <a:xfrm>
            <a:off x="1639835" y="785664"/>
            <a:ext cx="6139004" cy="1381662"/>
          </a:xfrm>
        </p:spPr>
        <p:txBody>
          <a:bodyPr>
            <a:noAutofit/>
          </a:bodyPr>
          <a:lstStyle/>
          <a:p>
            <a:r>
              <a:rPr lang="bs-Latn-BA" dirty="0"/>
              <a:t>3. ACKNOWLEDGE IRRATIONAL BELIEFS ABOUT FAILURE</a:t>
            </a:r>
            <a:endParaRPr lang="en-GB" dirty="0"/>
          </a:p>
        </p:txBody>
      </p:sp>
      <p:sp>
        <p:nvSpPr>
          <p:cNvPr id="3" name="Text Placeholder 2">
            <a:extLst>
              <a:ext uri="{FF2B5EF4-FFF2-40B4-BE49-F238E27FC236}">
                <a16:creationId xmlns:a16="http://schemas.microsoft.com/office/drawing/2014/main" id="{A7C64E53-27BC-425C-B3F0-DA045C228BFE}"/>
              </a:ext>
            </a:extLst>
          </p:cNvPr>
          <p:cNvSpPr>
            <a:spLocks noGrp="1"/>
          </p:cNvSpPr>
          <p:nvPr>
            <p:ph type="body" sz="quarter" idx="14"/>
          </p:nvPr>
        </p:nvSpPr>
        <p:spPr>
          <a:xfrm>
            <a:off x="1639837" y="2324204"/>
            <a:ext cx="5745702" cy="3644887"/>
          </a:xfrm>
        </p:spPr>
        <p:txBody>
          <a:bodyPr/>
          <a:lstStyle/>
          <a:p>
            <a:r>
              <a:rPr lang="bs-Latn-BA" dirty="0"/>
              <a:t>You </a:t>
            </a:r>
            <a:r>
              <a:rPr lang="bs-Latn-BA" dirty="0" err="1"/>
              <a:t>may</a:t>
            </a:r>
            <a:r>
              <a:rPr lang="bs-Latn-BA" dirty="0"/>
              <a:t> </a:t>
            </a:r>
            <a:r>
              <a:rPr lang="bs-Latn-BA" dirty="0" err="1"/>
              <a:t>have</a:t>
            </a:r>
            <a:r>
              <a:rPr lang="bs-Latn-BA" dirty="0"/>
              <a:t> </a:t>
            </a:r>
            <a:r>
              <a:rPr lang="bs-Latn-BA" dirty="0" err="1"/>
              <a:t>developed</a:t>
            </a:r>
            <a:r>
              <a:rPr lang="bs-Latn-BA" dirty="0"/>
              <a:t> some </a:t>
            </a:r>
            <a:r>
              <a:rPr lang="bs-Latn-BA" dirty="0" err="1"/>
              <a:t>irrational</a:t>
            </a:r>
            <a:r>
              <a:rPr lang="bs-Latn-BA" dirty="0"/>
              <a:t> </a:t>
            </a:r>
            <a:r>
              <a:rPr lang="bs-Latn-BA" dirty="0" err="1"/>
              <a:t>beliefs</a:t>
            </a:r>
            <a:r>
              <a:rPr lang="bs-Latn-BA" dirty="0"/>
              <a:t> </a:t>
            </a:r>
            <a:r>
              <a:rPr lang="bs-Latn-BA" dirty="0" err="1"/>
              <a:t>about</a:t>
            </a:r>
            <a:r>
              <a:rPr lang="bs-Latn-BA" dirty="0"/>
              <a:t> </a:t>
            </a:r>
            <a:r>
              <a:rPr lang="bs-Latn-BA" dirty="0" err="1"/>
              <a:t>failure</a:t>
            </a:r>
            <a:r>
              <a:rPr lang="bs-Latn-BA" dirty="0"/>
              <a:t> at some </a:t>
            </a:r>
            <a:r>
              <a:rPr lang="bs-Latn-BA" dirty="0" err="1"/>
              <a:t>point</a:t>
            </a:r>
            <a:r>
              <a:rPr lang="bs-Latn-BA" dirty="0"/>
              <a:t> in </a:t>
            </a:r>
            <a:r>
              <a:rPr lang="bs-Latn-BA" dirty="0" err="1"/>
              <a:t>your</a:t>
            </a:r>
            <a:r>
              <a:rPr lang="bs-Latn-BA" dirty="0"/>
              <a:t> </a:t>
            </a:r>
            <a:r>
              <a:rPr lang="bs-Latn-BA" dirty="0" err="1"/>
              <a:t>life</a:t>
            </a:r>
            <a:r>
              <a:rPr lang="bs-Latn-BA" dirty="0"/>
              <a:t>. </a:t>
            </a:r>
            <a:r>
              <a:rPr lang="bs-Latn-BA" dirty="0" err="1"/>
              <a:t>Perhaps</a:t>
            </a:r>
            <a:r>
              <a:rPr lang="bs-Latn-BA" dirty="0"/>
              <a:t> </a:t>
            </a:r>
            <a:r>
              <a:rPr lang="bs-Latn-BA" dirty="0" err="1"/>
              <a:t>you</a:t>
            </a:r>
            <a:r>
              <a:rPr lang="bs-Latn-BA" dirty="0"/>
              <a:t> </a:t>
            </a:r>
            <a:r>
              <a:rPr lang="bs-Latn-BA" dirty="0" err="1"/>
              <a:t>think</a:t>
            </a:r>
            <a:r>
              <a:rPr lang="bs-Latn-BA" dirty="0"/>
              <a:t> </a:t>
            </a:r>
            <a:r>
              <a:rPr lang="bs-Latn-BA" dirty="0" err="1"/>
              <a:t>failure</a:t>
            </a:r>
            <a:r>
              <a:rPr lang="bs-Latn-BA" dirty="0"/>
              <a:t> </a:t>
            </a:r>
            <a:r>
              <a:rPr lang="bs-Latn-BA" dirty="0" err="1"/>
              <a:t>means</a:t>
            </a:r>
            <a:r>
              <a:rPr lang="bs-Latn-BA" dirty="0"/>
              <a:t> </a:t>
            </a:r>
            <a:r>
              <a:rPr lang="bs-Latn-BA" dirty="0" err="1"/>
              <a:t>you‘re</a:t>
            </a:r>
            <a:r>
              <a:rPr lang="bs-Latn-BA" dirty="0"/>
              <a:t> </a:t>
            </a:r>
            <a:r>
              <a:rPr lang="bs-Latn-BA" dirty="0" err="1"/>
              <a:t>bad</a:t>
            </a:r>
            <a:r>
              <a:rPr lang="bs-Latn-BA" dirty="0"/>
              <a:t> </a:t>
            </a:r>
            <a:r>
              <a:rPr lang="bs-Latn-BA" dirty="0" err="1"/>
              <a:t>or</a:t>
            </a:r>
            <a:r>
              <a:rPr lang="bs-Latn-BA" dirty="0"/>
              <a:t> </a:t>
            </a:r>
            <a:r>
              <a:rPr lang="bs-Latn-BA" dirty="0" err="1"/>
              <a:t>that</a:t>
            </a:r>
            <a:r>
              <a:rPr lang="bs-Latn-BA" dirty="0"/>
              <a:t> </a:t>
            </a:r>
            <a:r>
              <a:rPr lang="bs-Latn-BA" dirty="0" err="1"/>
              <a:t>you‘ll</a:t>
            </a:r>
            <a:r>
              <a:rPr lang="bs-Latn-BA" dirty="0"/>
              <a:t> </a:t>
            </a:r>
            <a:r>
              <a:rPr lang="bs-Latn-BA" dirty="0" err="1"/>
              <a:t>never</a:t>
            </a:r>
            <a:r>
              <a:rPr lang="bs-Latn-BA" dirty="0"/>
              <a:t> </a:t>
            </a:r>
            <a:r>
              <a:rPr lang="bs-Latn-BA" dirty="0" err="1"/>
              <a:t>succeed</a:t>
            </a:r>
            <a:r>
              <a:rPr lang="bs-Latn-BA" dirty="0"/>
              <a:t>.</a:t>
            </a:r>
          </a:p>
          <a:p>
            <a:r>
              <a:rPr lang="bs-Latn-BA" dirty="0"/>
              <a:t>Some women who came to </a:t>
            </a:r>
            <a:r>
              <a:rPr lang="en-GB" dirty="0"/>
              <a:t>a</a:t>
            </a:r>
            <a:r>
              <a:rPr lang="bs-Latn-BA" dirty="0"/>
              <a:t> new community/country with a different language from their native language start feeling bad when their new language skills are any less than perfect. But in reality, knowing any level of additional language is a</a:t>
            </a:r>
            <a:r>
              <a:rPr lang="en-GB" dirty="0"/>
              <a:t> great</a:t>
            </a:r>
            <a:r>
              <a:rPr lang="bs-Latn-BA" dirty="0"/>
              <a:t> success, not a failure.</a:t>
            </a:r>
            <a:endParaRPr lang="en-GB" dirty="0"/>
          </a:p>
        </p:txBody>
      </p:sp>
      <p:grpSp>
        <p:nvGrpSpPr>
          <p:cNvPr id="6" name="Google Shape;813;p39">
            <a:extLst>
              <a:ext uri="{FF2B5EF4-FFF2-40B4-BE49-F238E27FC236}">
                <a16:creationId xmlns:a16="http://schemas.microsoft.com/office/drawing/2014/main" id="{C043B320-3693-467C-B3BD-CFFC5E37F6B2}"/>
              </a:ext>
            </a:extLst>
          </p:cNvPr>
          <p:cNvGrpSpPr/>
          <p:nvPr/>
        </p:nvGrpSpPr>
        <p:grpSpPr>
          <a:xfrm>
            <a:off x="326881" y="852348"/>
            <a:ext cx="747940" cy="1074754"/>
            <a:chOff x="6718575" y="2318625"/>
            <a:chExt cx="256950" cy="407375"/>
          </a:xfrm>
        </p:grpSpPr>
        <p:sp>
          <p:nvSpPr>
            <p:cNvPr id="7" name="Google Shape;814;p39">
              <a:extLst>
                <a:ext uri="{FF2B5EF4-FFF2-40B4-BE49-F238E27FC236}">
                  <a16:creationId xmlns:a16="http://schemas.microsoft.com/office/drawing/2014/main" id="{BF9223B2-FD68-4404-969C-AC8663AD770B}"/>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15;p39">
              <a:extLst>
                <a:ext uri="{FF2B5EF4-FFF2-40B4-BE49-F238E27FC236}">
                  <a16:creationId xmlns:a16="http://schemas.microsoft.com/office/drawing/2014/main" id="{EDAA31EB-0EF1-4ECB-A337-69739134211F}"/>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16;p39">
              <a:extLst>
                <a:ext uri="{FF2B5EF4-FFF2-40B4-BE49-F238E27FC236}">
                  <a16:creationId xmlns:a16="http://schemas.microsoft.com/office/drawing/2014/main" id="{89644008-231C-47C6-A892-19D961C0B1A6}"/>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17;p39">
              <a:extLst>
                <a:ext uri="{FF2B5EF4-FFF2-40B4-BE49-F238E27FC236}">
                  <a16:creationId xmlns:a16="http://schemas.microsoft.com/office/drawing/2014/main" id="{2E8E52A4-C095-4056-B101-B6F022A6F3FF}"/>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18;p39">
              <a:extLst>
                <a:ext uri="{FF2B5EF4-FFF2-40B4-BE49-F238E27FC236}">
                  <a16:creationId xmlns:a16="http://schemas.microsoft.com/office/drawing/2014/main" id="{85FB6839-C9A2-42EC-A929-979FA35C06E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19;p39">
              <a:extLst>
                <a:ext uri="{FF2B5EF4-FFF2-40B4-BE49-F238E27FC236}">
                  <a16:creationId xmlns:a16="http://schemas.microsoft.com/office/drawing/2014/main" id="{F1673F1B-4F95-4CE8-AD31-F06103A5F4EE}"/>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20;p39">
              <a:extLst>
                <a:ext uri="{FF2B5EF4-FFF2-40B4-BE49-F238E27FC236}">
                  <a16:creationId xmlns:a16="http://schemas.microsoft.com/office/drawing/2014/main" id="{F554A8F0-F2C2-4B66-99A2-B0BC07C136A2}"/>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21;p39">
              <a:extLst>
                <a:ext uri="{FF2B5EF4-FFF2-40B4-BE49-F238E27FC236}">
                  <a16:creationId xmlns:a16="http://schemas.microsoft.com/office/drawing/2014/main" id="{431904D1-2F8B-4769-9663-39306E278E37}"/>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roup 17">
            <a:extLst>
              <a:ext uri="{FF2B5EF4-FFF2-40B4-BE49-F238E27FC236}">
                <a16:creationId xmlns:a16="http://schemas.microsoft.com/office/drawing/2014/main" id="{B96ED397-7E94-9C42-A8E0-C585FAFDB1E7}"/>
              </a:ext>
            </a:extLst>
          </p:cNvPr>
          <p:cNvGrpSpPr/>
          <p:nvPr/>
        </p:nvGrpSpPr>
        <p:grpSpPr>
          <a:xfrm>
            <a:off x="7995935" y="2167325"/>
            <a:ext cx="2875266" cy="3902699"/>
            <a:chOff x="5862037" y="2133456"/>
            <a:chExt cx="1155376" cy="2087999"/>
          </a:xfrm>
        </p:grpSpPr>
        <p:pic>
          <p:nvPicPr>
            <p:cNvPr id="19" name="Picture 18" descr="Icon&#10;&#10;Description automatically generated">
              <a:extLst>
                <a:ext uri="{FF2B5EF4-FFF2-40B4-BE49-F238E27FC236}">
                  <a16:creationId xmlns:a16="http://schemas.microsoft.com/office/drawing/2014/main" id="{0298F6B7-6034-B542-BB92-FD9E261D4E63}"/>
                </a:ext>
              </a:extLst>
            </p:cNvPr>
            <p:cNvPicPr>
              <a:picLocks noChangeAspect="1"/>
            </p:cNvPicPr>
            <p:nvPr/>
          </p:nvPicPr>
          <p:blipFill>
            <a:blip r:embed="rId2"/>
            <a:stretch>
              <a:fillRect/>
            </a:stretch>
          </p:blipFill>
          <p:spPr>
            <a:xfrm>
              <a:off x="5862037" y="2133456"/>
              <a:ext cx="1155376" cy="2087999"/>
            </a:xfrm>
            <a:prstGeom prst="rect">
              <a:avLst/>
            </a:prstGeom>
          </p:spPr>
        </p:pic>
        <p:pic>
          <p:nvPicPr>
            <p:cNvPr id="20" name="Picture 19" descr="Icon&#10;&#10;Description automatically generated">
              <a:extLst>
                <a:ext uri="{FF2B5EF4-FFF2-40B4-BE49-F238E27FC236}">
                  <a16:creationId xmlns:a16="http://schemas.microsoft.com/office/drawing/2014/main" id="{00F2E100-DEFE-2244-9E82-C8508B93E185}"/>
                </a:ext>
              </a:extLst>
            </p:cNvPr>
            <p:cNvPicPr>
              <a:picLocks noChangeAspect="1"/>
            </p:cNvPicPr>
            <p:nvPr/>
          </p:nvPicPr>
          <p:blipFill>
            <a:blip r:embed="rId3"/>
            <a:stretch>
              <a:fillRect/>
            </a:stretch>
          </p:blipFill>
          <p:spPr>
            <a:xfrm>
              <a:off x="6135231" y="3322925"/>
              <a:ext cx="179368" cy="195618"/>
            </a:xfrm>
            <a:prstGeom prst="rect">
              <a:avLst/>
            </a:prstGeom>
          </p:spPr>
        </p:pic>
      </p:grpSp>
    </p:spTree>
    <p:extLst>
      <p:ext uri="{BB962C8B-B14F-4D97-AF65-F5344CB8AC3E}">
        <p14:creationId xmlns:p14="http://schemas.microsoft.com/office/powerpoint/2010/main" val="2004288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3C949-61BE-479A-A0EE-AA29C6334F43}"/>
              </a:ext>
            </a:extLst>
          </p:cNvPr>
          <p:cNvSpPr>
            <a:spLocks noGrp="1"/>
          </p:cNvSpPr>
          <p:nvPr>
            <p:ph type="body" sz="quarter" idx="13"/>
          </p:nvPr>
        </p:nvSpPr>
        <p:spPr/>
        <p:txBody>
          <a:bodyPr>
            <a:normAutofit/>
          </a:bodyPr>
          <a:lstStyle/>
          <a:p>
            <a:r>
              <a:rPr lang="bs-Latn-BA" dirty="0"/>
              <a:t>4. </a:t>
            </a:r>
            <a:r>
              <a:rPr lang="en-US" dirty="0"/>
              <a:t>DEVELOP REALISTIC THOUGHTS ABOUT FAILURE</a:t>
            </a:r>
            <a:endParaRPr lang="en-GB" dirty="0"/>
          </a:p>
        </p:txBody>
      </p:sp>
      <p:sp>
        <p:nvSpPr>
          <p:cNvPr id="3" name="Text Placeholder 2">
            <a:extLst>
              <a:ext uri="{FF2B5EF4-FFF2-40B4-BE49-F238E27FC236}">
                <a16:creationId xmlns:a16="http://schemas.microsoft.com/office/drawing/2014/main" id="{A7C64E53-27BC-425C-B3F0-DA045C228BFE}"/>
              </a:ext>
            </a:extLst>
          </p:cNvPr>
          <p:cNvSpPr>
            <a:spLocks noGrp="1"/>
          </p:cNvSpPr>
          <p:nvPr>
            <p:ph type="body" sz="quarter" idx="14"/>
          </p:nvPr>
        </p:nvSpPr>
        <p:spPr>
          <a:xfrm>
            <a:off x="1549684" y="2296348"/>
            <a:ext cx="6293549" cy="4362029"/>
          </a:xfrm>
        </p:spPr>
        <p:txBody>
          <a:bodyPr/>
          <a:lstStyle/>
          <a:p>
            <a:pPr fontAlgn="base"/>
            <a:r>
              <a:rPr lang="en-US" dirty="0"/>
              <a:t>When you find yourself thinking that you’re a hopeless cause or that there’s no use in trying again, reframe your thoughts. Remind yourself of more realistic thoughts about failure such as:</a:t>
            </a:r>
          </a:p>
          <a:p>
            <a:pPr marL="342900" indent="-342900" fontAlgn="base">
              <a:buFont typeface="Arial" panose="020B0604020202020204" pitchFamily="34" charset="0"/>
              <a:buChar char="•"/>
            </a:pPr>
            <a:r>
              <a:rPr lang="en-US" dirty="0"/>
              <a:t>Failure is a sign that I’m challenging myself to do something difficult</a:t>
            </a:r>
          </a:p>
          <a:p>
            <a:pPr marL="342900" indent="-342900" fontAlgn="base">
              <a:buFont typeface="Arial" panose="020B0604020202020204" pitchFamily="34" charset="0"/>
              <a:buChar char="•"/>
            </a:pPr>
            <a:r>
              <a:rPr lang="en-US" dirty="0"/>
              <a:t>I can handle failure</a:t>
            </a:r>
          </a:p>
          <a:p>
            <a:pPr marL="342900" indent="-342900" fontAlgn="base">
              <a:buFont typeface="Arial" panose="020B0604020202020204" pitchFamily="34" charset="0"/>
              <a:buChar char="•"/>
            </a:pPr>
            <a:r>
              <a:rPr lang="en-US" dirty="0"/>
              <a:t>I can learn from my failures</a:t>
            </a:r>
          </a:p>
          <a:p>
            <a:pPr fontAlgn="base"/>
            <a:r>
              <a:rPr lang="en-US" dirty="0"/>
              <a:t>You may need to repeat </a:t>
            </a:r>
            <a:r>
              <a:rPr lang="bs-Latn-BA" dirty="0" err="1"/>
              <a:t>these</a:t>
            </a:r>
            <a:r>
              <a:rPr lang="bs-Latn-BA" dirty="0"/>
              <a:t> </a:t>
            </a:r>
            <a:r>
              <a:rPr lang="en-US" dirty="0"/>
              <a:t>to yourself to </a:t>
            </a:r>
            <a:r>
              <a:rPr lang="bs-Latn-BA" dirty="0" err="1"/>
              <a:t>chase</a:t>
            </a:r>
            <a:r>
              <a:rPr lang="en-US" dirty="0"/>
              <a:t> off negative thoughts or to reinforce </a:t>
            </a:r>
            <a:r>
              <a:rPr lang="bs-Latn-BA" dirty="0" err="1"/>
              <a:t>your</a:t>
            </a:r>
            <a:r>
              <a:rPr lang="bs-Latn-BA" dirty="0"/>
              <a:t> </a:t>
            </a:r>
            <a:r>
              <a:rPr lang="bs-Latn-BA" dirty="0" err="1"/>
              <a:t>ability</a:t>
            </a:r>
            <a:r>
              <a:rPr lang="bs-Latn-BA" dirty="0"/>
              <a:t> </a:t>
            </a:r>
            <a:r>
              <a:rPr lang="bs-Latn-BA" dirty="0" err="1"/>
              <a:t>of</a:t>
            </a:r>
            <a:r>
              <a:rPr lang="bs-Latn-BA" dirty="0"/>
              <a:t> </a:t>
            </a:r>
            <a:r>
              <a:rPr lang="bs-Latn-BA" dirty="0" err="1"/>
              <a:t>bouncing</a:t>
            </a:r>
            <a:r>
              <a:rPr lang="bs-Latn-BA" dirty="0"/>
              <a:t> </a:t>
            </a:r>
            <a:r>
              <a:rPr lang="en-US" dirty="0"/>
              <a:t>back.</a:t>
            </a:r>
          </a:p>
        </p:txBody>
      </p:sp>
      <p:grpSp>
        <p:nvGrpSpPr>
          <p:cNvPr id="6" name="Google Shape;531;p39">
            <a:extLst>
              <a:ext uri="{FF2B5EF4-FFF2-40B4-BE49-F238E27FC236}">
                <a16:creationId xmlns:a16="http://schemas.microsoft.com/office/drawing/2014/main" id="{D7D97B33-AB6C-4D4C-9C20-217F8D759BE0}"/>
              </a:ext>
            </a:extLst>
          </p:cNvPr>
          <p:cNvGrpSpPr/>
          <p:nvPr/>
        </p:nvGrpSpPr>
        <p:grpSpPr>
          <a:xfrm>
            <a:off x="416757" y="1010098"/>
            <a:ext cx="620473" cy="886255"/>
            <a:chOff x="3979850" y="1598950"/>
            <a:chExt cx="356825" cy="505375"/>
          </a:xfrm>
        </p:grpSpPr>
        <p:sp>
          <p:nvSpPr>
            <p:cNvPr id="7" name="Google Shape;532;p39">
              <a:extLst>
                <a:ext uri="{FF2B5EF4-FFF2-40B4-BE49-F238E27FC236}">
                  <a16:creationId xmlns:a16="http://schemas.microsoft.com/office/drawing/2014/main" id="{BAA293A9-4666-41C4-8A33-FF6861CFCD08}"/>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33;p39">
              <a:extLst>
                <a:ext uri="{FF2B5EF4-FFF2-40B4-BE49-F238E27FC236}">
                  <a16:creationId xmlns:a16="http://schemas.microsoft.com/office/drawing/2014/main" id="{2995228D-FD04-44AF-876A-C71E3197CE62}"/>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 name="Group 8">
            <a:extLst>
              <a:ext uri="{FF2B5EF4-FFF2-40B4-BE49-F238E27FC236}">
                <a16:creationId xmlns:a16="http://schemas.microsoft.com/office/drawing/2014/main" id="{23D784F8-5F5C-43F9-AC1A-39F9C82992FF}"/>
              </a:ext>
            </a:extLst>
          </p:cNvPr>
          <p:cNvGrpSpPr/>
          <p:nvPr/>
        </p:nvGrpSpPr>
        <p:grpSpPr>
          <a:xfrm>
            <a:off x="8096125" y="2534564"/>
            <a:ext cx="3462305" cy="2081567"/>
            <a:chOff x="7903085" y="4282084"/>
            <a:chExt cx="3462305" cy="2081567"/>
          </a:xfrm>
        </p:grpSpPr>
        <p:pic>
          <p:nvPicPr>
            <p:cNvPr id="10" name="Picture 9" descr="Icon&#10;&#10;Description automatically generated">
              <a:extLst>
                <a:ext uri="{FF2B5EF4-FFF2-40B4-BE49-F238E27FC236}">
                  <a16:creationId xmlns:a16="http://schemas.microsoft.com/office/drawing/2014/main" id="{8BDC9D1B-CF65-47C2-82F2-5E0F3E71B7EB}"/>
                </a:ext>
              </a:extLst>
            </p:cNvPr>
            <p:cNvPicPr>
              <a:picLocks noChangeAspect="1"/>
            </p:cNvPicPr>
            <p:nvPr/>
          </p:nvPicPr>
          <p:blipFill>
            <a:blip r:embed="rId2"/>
            <a:stretch>
              <a:fillRect/>
            </a:stretch>
          </p:blipFill>
          <p:spPr>
            <a:xfrm>
              <a:off x="7903085" y="4282084"/>
              <a:ext cx="3462305" cy="2081567"/>
            </a:xfrm>
            <a:prstGeom prst="rect">
              <a:avLst/>
            </a:prstGeom>
          </p:spPr>
        </p:pic>
        <p:pic>
          <p:nvPicPr>
            <p:cNvPr id="11" name="Picture 10" descr="Icon&#10;&#10;Description automatically generated">
              <a:extLst>
                <a:ext uri="{FF2B5EF4-FFF2-40B4-BE49-F238E27FC236}">
                  <a16:creationId xmlns:a16="http://schemas.microsoft.com/office/drawing/2014/main" id="{5F83911D-5969-4426-B973-2991F0374459}"/>
                </a:ext>
              </a:extLst>
            </p:cNvPr>
            <p:cNvPicPr>
              <a:picLocks noChangeAspect="1"/>
            </p:cNvPicPr>
            <p:nvPr/>
          </p:nvPicPr>
          <p:blipFill>
            <a:blip r:embed="rId3"/>
            <a:stretch>
              <a:fillRect/>
            </a:stretch>
          </p:blipFill>
          <p:spPr>
            <a:xfrm>
              <a:off x="8457072" y="5091851"/>
              <a:ext cx="248953" cy="271506"/>
            </a:xfrm>
            <a:prstGeom prst="rect">
              <a:avLst/>
            </a:prstGeom>
          </p:spPr>
        </p:pic>
      </p:grpSp>
    </p:spTree>
    <p:extLst>
      <p:ext uri="{BB962C8B-B14F-4D97-AF65-F5344CB8AC3E}">
        <p14:creationId xmlns:p14="http://schemas.microsoft.com/office/powerpoint/2010/main" val="596818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3C949-61BE-479A-A0EE-AA29C6334F43}"/>
              </a:ext>
            </a:extLst>
          </p:cNvPr>
          <p:cNvSpPr>
            <a:spLocks noGrp="1"/>
          </p:cNvSpPr>
          <p:nvPr>
            <p:ph type="body" sz="quarter" idx="13"/>
          </p:nvPr>
        </p:nvSpPr>
        <p:spPr/>
        <p:txBody>
          <a:bodyPr>
            <a:noAutofit/>
          </a:bodyPr>
          <a:lstStyle/>
          <a:p>
            <a:r>
              <a:rPr lang="bs-Latn-BA" dirty="0"/>
              <a:t>5. ACCEPT AN APPROPRIATE LEVEL OF RESPONSIBILITY</a:t>
            </a:r>
            <a:endParaRPr lang="en-GB" dirty="0"/>
          </a:p>
        </p:txBody>
      </p:sp>
      <p:sp>
        <p:nvSpPr>
          <p:cNvPr id="3" name="Text Placeholder 2">
            <a:extLst>
              <a:ext uri="{FF2B5EF4-FFF2-40B4-BE49-F238E27FC236}">
                <a16:creationId xmlns:a16="http://schemas.microsoft.com/office/drawing/2014/main" id="{A7C64E53-27BC-425C-B3F0-DA045C228BFE}"/>
              </a:ext>
            </a:extLst>
          </p:cNvPr>
          <p:cNvSpPr>
            <a:spLocks noGrp="1"/>
          </p:cNvSpPr>
          <p:nvPr>
            <p:ph type="body" sz="quarter" idx="14"/>
          </p:nvPr>
        </p:nvSpPr>
        <p:spPr>
          <a:xfrm>
            <a:off x="1532586" y="2177893"/>
            <a:ext cx="6272011" cy="4364575"/>
          </a:xfrm>
        </p:spPr>
        <p:txBody>
          <a:bodyPr/>
          <a:lstStyle/>
          <a:p>
            <a:r>
              <a:rPr lang="en-US" dirty="0"/>
              <a:t>It’s important to accept an accurate level of responsibility for your failure. Taking on too much </a:t>
            </a:r>
            <a:r>
              <a:rPr lang="bs-Latn-BA" dirty="0" err="1"/>
              <a:t>responsibility</a:t>
            </a:r>
            <a:r>
              <a:rPr lang="bs-Latn-BA" dirty="0"/>
              <a:t> </a:t>
            </a:r>
            <a:r>
              <a:rPr lang="en-US" dirty="0"/>
              <a:t>may cause you to unnecessarily blame yourself. On the other hand, blaming other</a:t>
            </a:r>
            <a:r>
              <a:rPr lang="bs-Latn-BA" dirty="0"/>
              <a:t>s </a:t>
            </a:r>
            <a:r>
              <a:rPr lang="en-US" dirty="0"/>
              <a:t>or unfortunate circumstances will prevent you from learning from it.</a:t>
            </a:r>
            <a:endParaRPr lang="bs-Latn-BA" dirty="0"/>
          </a:p>
          <a:p>
            <a:r>
              <a:rPr lang="bs-Latn-BA" dirty="0" err="1"/>
              <a:t>Migrant</a:t>
            </a:r>
            <a:r>
              <a:rPr lang="bs-Latn-BA" dirty="0"/>
              <a:t> </a:t>
            </a:r>
            <a:r>
              <a:rPr lang="bs-Latn-BA" dirty="0" err="1"/>
              <a:t>women</a:t>
            </a:r>
            <a:r>
              <a:rPr lang="bs-Latn-BA" dirty="0"/>
              <a:t> </a:t>
            </a:r>
            <a:r>
              <a:rPr lang="bs-Latn-BA" dirty="0" err="1"/>
              <a:t>often</a:t>
            </a:r>
            <a:r>
              <a:rPr lang="bs-Latn-BA" dirty="0"/>
              <a:t> </a:t>
            </a:r>
            <a:r>
              <a:rPr lang="bs-Latn-BA" dirty="0" err="1"/>
              <a:t>have</a:t>
            </a:r>
            <a:r>
              <a:rPr lang="bs-Latn-BA" dirty="0"/>
              <a:t> </a:t>
            </a:r>
            <a:r>
              <a:rPr lang="bs-Latn-BA" dirty="0" err="1"/>
              <a:t>circumstances</a:t>
            </a:r>
            <a:r>
              <a:rPr lang="bs-Latn-BA" dirty="0"/>
              <a:t> in </a:t>
            </a:r>
            <a:r>
              <a:rPr lang="bs-Latn-BA" dirty="0" err="1"/>
              <a:t>their</a:t>
            </a:r>
            <a:r>
              <a:rPr lang="bs-Latn-BA" dirty="0"/>
              <a:t> </a:t>
            </a:r>
            <a:r>
              <a:rPr lang="bs-Latn-BA" dirty="0" err="1"/>
              <a:t>lives</a:t>
            </a:r>
            <a:r>
              <a:rPr lang="bs-Latn-BA" dirty="0"/>
              <a:t> </a:t>
            </a:r>
            <a:r>
              <a:rPr lang="bs-Latn-BA" dirty="0" err="1"/>
              <a:t>that</a:t>
            </a:r>
            <a:r>
              <a:rPr lang="bs-Latn-BA" dirty="0"/>
              <a:t> </a:t>
            </a:r>
            <a:r>
              <a:rPr lang="bs-Latn-BA" dirty="0" err="1"/>
              <a:t>were</a:t>
            </a:r>
            <a:r>
              <a:rPr lang="bs-Latn-BA" dirty="0"/>
              <a:t> </a:t>
            </a:r>
            <a:r>
              <a:rPr lang="bs-Latn-BA" dirty="0" err="1"/>
              <a:t>realistically</a:t>
            </a:r>
            <a:r>
              <a:rPr lang="bs-Latn-BA" dirty="0"/>
              <a:t> </a:t>
            </a:r>
            <a:r>
              <a:rPr lang="bs-Latn-BA" dirty="0" err="1"/>
              <a:t>difficult</a:t>
            </a:r>
            <a:r>
              <a:rPr lang="bs-Latn-BA" dirty="0"/>
              <a:t> </a:t>
            </a:r>
            <a:r>
              <a:rPr lang="bs-Latn-BA" dirty="0" err="1"/>
              <a:t>and</a:t>
            </a:r>
            <a:r>
              <a:rPr lang="bs-Latn-BA" dirty="0"/>
              <a:t> are </a:t>
            </a:r>
            <a:r>
              <a:rPr lang="bs-Latn-BA" dirty="0" err="1"/>
              <a:t>not</a:t>
            </a:r>
            <a:r>
              <a:rPr lang="bs-Latn-BA" dirty="0"/>
              <a:t> </a:t>
            </a:r>
            <a:r>
              <a:rPr lang="bs-Latn-BA" dirty="0" err="1"/>
              <a:t>their</a:t>
            </a:r>
            <a:r>
              <a:rPr lang="bs-Latn-BA" dirty="0"/>
              <a:t> </a:t>
            </a:r>
            <a:r>
              <a:rPr lang="bs-Latn-BA" dirty="0" err="1"/>
              <a:t>responsibility</a:t>
            </a:r>
            <a:r>
              <a:rPr lang="bs-Latn-BA" dirty="0"/>
              <a:t>. </a:t>
            </a:r>
            <a:r>
              <a:rPr lang="bs-Latn-BA" dirty="0" err="1"/>
              <a:t>However</a:t>
            </a:r>
            <a:r>
              <a:rPr lang="bs-Latn-BA" dirty="0"/>
              <a:t>, </a:t>
            </a:r>
            <a:r>
              <a:rPr lang="bs-Latn-BA" dirty="0" err="1"/>
              <a:t>having</a:t>
            </a:r>
            <a:r>
              <a:rPr lang="bs-Latn-BA" dirty="0"/>
              <a:t> a </a:t>
            </a:r>
            <a:r>
              <a:rPr lang="bs-Latn-BA" dirty="0" err="1"/>
              <a:t>positive</a:t>
            </a:r>
            <a:r>
              <a:rPr lang="bs-Latn-BA" dirty="0"/>
              <a:t> </a:t>
            </a:r>
            <a:r>
              <a:rPr lang="bs-Latn-BA" dirty="0" err="1"/>
              <a:t>outlook</a:t>
            </a:r>
            <a:r>
              <a:rPr lang="bs-Latn-BA" dirty="0"/>
              <a:t> </a:t>
            </a:r>
            <a:r>
              <a:rPr lang="bs-Latn-BA" dirty="0" err="1"/>
              <a:t>regarding</a:t>
            </a:r>
            <a:r>
              <a:rPr lang="bs-Latn-BA" dirty="0"/>
              <a:t> </a:t>
            </a:r>
            <a:r>
              <a:rPr lang="bs-Latn-BA" dirty="0" err="1"/>
              <a:t>the</a:t>
            </a:r>
            <a:r>
              <a:rPr lang="bs-Latn-BA" dirty="0"/>
              <a:t> future </a:t>
            </a:r>
            <a:r>
              <a:rPr lang="bs-Latn-BA" dirty="0" err="1"/>
              <a:t>and</a:t>
            </a:r>
            <a:r>
              <a:rPr lang="bs-Latn-BA" dirty="0"/>
              <a:t> </a:t>
            </a:r>
            <a:r>
              <a:rPr lang="bs-Latn-BA" dirty="0" err="1"/>
              <a:t>not</a:t>
            </a:r>
            <a:r>
              <a:rPr lang="bs-Latn-BA" dirty="0"/>
              <a:t> </a:t>
            </a:r>
            <a:r>
              <a:rPr lang="bs-Latn-BA" dirty="0" err="1"/>
              <a:t>failing</a:t>
            </a:r>
            <a:r>
              <a:rPr lang="bs-Latn-BA" dirty="0"/>
              <a:t> </a:t>
            </a:r>
            <a:r>
              <a:rPr lang="bs-Latn-BA" dirty="0" err="1"/>
              <a:t>yourself</a:t>
            </a:r>
            <a:r>
              <a:rPr lang="bs-Latn-BA" dirty="0"/>
              <a:t> to </a:t>
            </a:r>
            <a:r>
              <a:rPr lang="bs-Latn-BA" dirty="0" err="1"/>
              <a:t>create</a:t>
            </a:r>
            <a:r>
              <a:rPr lang="bs-Latn-BA" dirty="0"/>
              <a:t> </a:t>
            </a:r>
            <a:r>
              <a:rPr lang="bs-Latn-BA" dirty="0" err="1"/>
              <a:t>your</a:t>
            </a:r>
            <a:r>
              <a:rPr lang="bs-Latn-BA" dirty="0"/>
              <a:t> </a:t>
            </a:r>
            <a:r>
              <a:rPr lang="bs-Latn-BA" dirty="0" err="1"/>
              <a:t>own</a:t>
            </a:r>
            <a:r>
              <a:rPr lang="bs-Latn-BA" dirty="0"/>
              <a:t> </a:t>
            </a:r>
            <a:r>
              <a:rPr lang="bs-Latn-BA" dirty="0" err="1"/>
              <a:t>vision</a:t>
            </a:r>
            <a:r>
              <a:rPr lang="bs-Latn-BA" dirty="0"/>
              <a:t> </a:t>
            </a:r>
            <a:r>
              <a:rPr lang="bs-Latn-BA" dirty="0" err="1"/>
              <a:t>of</a:t>
            </a:r>
            <a:r>
              <a:rPr lang="bs-Latn-BA" dirty="0"/>
              <a:t> </a:t>
            </a:r>
            <a:r>
              <a:rPr lang="bs-Latn-BA" dirty="0" err="1"/>
              <a:t>the</a:t>
            </a:r>
            <a:r>
              <a:rPr lang="bs-Latn-BA" dirty="0"/>
              <a:t> future </a:t>
            </a:r>
            <a:r>
              <a:rPr lang="bs-Latn-BA" dirty="0" err="1"/>
              <a:t>life</a:t>
            </a:r>
            <a:r>
              <a:rPr lang="bs-Latn-BA" dirty="0"/>
              <a:t> </a:t>
            </a:r>
            <a:r>
              <a:rPr lang="bs-Latn-BA" dirty="0" err="1"/>
              <a:t>is</a:t>
            </a:r>
            <a:r>
              <a:rPr lang="bs-Latn-BA" dirty="0"/>
              <a:t> </a:t>
            </a:r>
            <a:r>
              <a:rPr lang="bs-Latn-BA" dirty="0" err="1"/>
              <a:t>your</a:t>
            </a:r>
            <a:r>
              <a:rPr lang="bs-Latn-BA" dirty="0"/>
              <a:t> </a:t>
            </a:r>
            <a:r>
              <a:rPr lang="bs-Latn-BA" dirty="0" err="1"/>
              <a:t>own</a:t>
            </a:r>
            <a:r>
              <a:rPr lang="bs-Latn-BA" dirty="0"/>
              <a:t> </a:t>
            </a:r>
            <a:r>
              <a:rPr lang="bs-Latn-BA" dirty="0" err="1"/>
              <a:t>responsibility</a:t>
            </a:r>
            <a:r>
              <a:rPr lang="bs-Latn-BA" dirty="0"/>
              <a:t>.</a:t>
            </a:r>
            <a:endParaRPr lang="en-GB" dirty="0"/>
          </a:p>
        </p:txBody>
      </p:sp>
      <p:pic>
        <p:nvPicPr>
          <p:cNvPr id="7" name="Picture 6" descr="Icon&#10;&#10;Description automatically generated with medium confidence">
            <a:extLst>
              <a:ext uri="{FF2B5EF4-FFF2-40B4-BE49-F238E27FC236}">
                <a16:creationId xmlns:a16="http://schemas.microsoft.com/office/drawing/2014/main" id="{2890E8E5-B373-4574-9C29-5F3D4BD442F3}"/>
              </a:ext>
            </a:extLst>
          </p:cNvPr>
          <p:cNvPicPr>
            <a:picLocks noChangeAspect="1"/>
          </p:cNvPicPr>
          <p:nvPr/>
        </p:nvPicPr>
        <p:blipFill>
          <a:blip r:embed="rId2"/>
          <a:stretch>
            <a:fillRect/>
          </a:stretch>
        </p:blipFill>
        <p:spPr>
          <a:xfrm>
            <a:off x="8210210" y="2751223"/>
            <a:ext cx="3565547" cy="1688697"/>
          </a:xfrm>
          <a:prstGeom prst="rect">
            <a:avLst/>
          </a:prstGeom>
        </p:spPr>
      </p:pic>
    </p:spTree>
    <p:extLst>
      <p:ext uri="{BB962C8B-B14F-4D97-AF65-F5344CB8AC3E}">
        <p14:creationId xmlns:p14="http://schemas.microsoft.com/office/powerpoint/2010/main" val="1284617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E7A22-BA32-4E2C-AF2A-842278F617F9}"/>
              </a:ext>
            </a:extLst>
          </p:cNvPr>
          <p:cNvSpPr>
            <a:spLocks noGrp="1"/>
          </p:cNvSpPr>
          <p:nvPr>
            <p:ph type="body" sz="quarter" idx="13"/>
          </p:nvPr>
        </p:nvSpPr>
        <p:spPr/>
        <p:txBody>
          <a:bodyPr/>
          <a:lstStyle/>
          <a:p>
            <a:r>
              <a:rPr lang="bs-Latn-BA" dirty="0"/>
              <a:t>6. CREATE A PLAN FOR MOVING FORWARD </a:t>
            </a:r>
            <a:endParaRPr lang="en-GB" dirty="0"/>
          </a:p>
        </p:txBody>
      </p:sp>
      <p:sp>
        <p:nvSpPr>
          <p:cNvPr id="3" name="Text Placeholder 2">
            <a:extLst>
              <a:ext uri="{FF2B5EF4-FFF2-40B4-BE49-F238E27FC236}">
                <a16:creationId xmlns:a16="http://schemas.microsoft.com/office/drawing/2014/main" id="{5C842145-19DB-4E75-A904-2DFA391097F4}"/>
              </a:ext>
            </a:extLst>
          </p:cNvPr>
          <p:cNvSpPr>
            <a:spLocks noGrp="1"/>
          </p:cNvSpPr>
          <p:nvPr>
            <p:ph type="body" sz="quarter" idx="14"/>
          </p:nvPr>
        </p:nvSpPr>
        <p:spPr>
          <a:xfrm>
            <a:off x="1639836" y="2311539"/>
            <a:ext cx="6177639" cy="4024866"/>
          </a:xfrm>
        </p:spPr>
        <p:txBody>
          <a:bodyPr/>
          <a:lstStyle/>
          <a:p>
            <a:pPr fontAlgn="base"/>
            <a:r>
              <a:rPr lang="en-US" dirty="0"/>
              <a:t>Replaying your failure in your mind </a:t>
            </a:r>
            <a:r>
              <a:rPr lang="bs-Latn-BA" dirty="0" err="1"/>
              <a:t>for</a:t>
            </a:r>
            <a:r>
              <a:rPr lang="bs-Latn-BA" dirty="0"/>
              <a:t> a </a:t>
            </a:r>
            <a:r>
              <a:rPr lang="bs-Latn-BA" dirty="0" err="1"/>
              <a:t>long</a:t>
            </a:r>
            <a:r>
              <a:rPr lang="bs-Latn-BA" dirty="0"/>
              <a:t> time </a:t>
            </a:r>
            <a:r>
              <a:rPr lang="en-US" dirty="0"/>
              <a:t>won’t do you any good. Don’t allow yourself to </a:t>
            </a:r>
            <a:r>
              <a:rPr lang="bs-Latn-BA" dirty="0" err="1"/>
              <a:t>dwell</a:t>
            </a:r>
            <a:r>
              <a:rPr lang="bs-Latn-BA" dirty="0"/>
              <a:t> </a:t>
            </a:r>
            <a:r>
              <a:rPr lang="en-US" dirty="0"/>
              <a:t>on all the things that went wrong. </a:t>
            </a:r>
            <a:r>
              <a:rPr lang="bs-Latn-BA" dirty="0" err="1"/>
              <a:t>This</a:t>
            </a:r>
            <a:r>
              <a:rPr lang="bs-Latn-BA" dirty="0"/>
              <a:t> </a:t>
            </a:r>
            <a:r>
              <a:rPr lang="bs-Latn-BA" dirty="0" err="1"/>
              <a:t>might</a:t>
            </a:r>
            <a:r>
              <a:rPr lang="bs-Latn-BA" dirty="0"/>
              <a:t> </a:t>
            </a:r>
            <a:r>
              <a:rPr lang="en-US" dirty="0"/>
              <a:t>keep you stuck. </a:t>
            </a:r>
          </a:p>
          <a:p>
            <a:pPr fontAlgn="base"/>
            <a:r>
              <a:rPr lang="en-US" dirty="0"/>
              <a:t>Instead, think about what you’ll do differently next time. Create a plan that will help you put the information you gained from failing into practice.</a:t>
            </a:r>
            <a:endParaRPr lang="bs-Latn-BA" dirty="0"/>
          </a:p>
          <a:p>
            <a:pPr fontAlgn="base"/>
            <a:r>
              <a:rPr lang="bs-Latn-BA" dirty="0" err="1"/>
              <a:t>Many</a:t>
            </a:r>
            <a:r>
              <a:rPr lang="bs-Latn-BA" dirty="0"/>
              <a:t> </a:t>
            </a:r>
            <a:r>
              <a:rPr lang="bs-Latn-BA" dirty="0" err="1"/>
              <a:t>entrepreneurs</a:t>
            </a:r>
            <a:r>
              <a:rPr lang="en-US" dirty="0"/>
              <a:t> celebrate failure</a:t>
            </a:r>
            <a:r>
              <a:rPr lang="bs-Latn-BA" dirty="0"/>
              <a:t> </a:t>
            </a:r>
            <a:r>
              <a:rPr lang="bs-Latn-BA" dirty="0" err="1"/>
              <a:t>exactly</a:t>
            </a:r>
            <a:r>
              <a:rPr lang="bs-Latn-BA" dirty="0"/>
              <a:t> </a:t>
            </a:r>
            <a:r>
              <a:rPr lang="en-US" dirty="0"/>
              <a:t>because they've learned that our mistakes are our greatest sources of learning.</a:t>
            </a:r>
          </a:p>
        </p:txBody>
      </p:sp>
      <p:grpSp>
        <p:nvGrpSpPr>
          <p:cNvPr id="6" name="Google Shape;448;p39">
            <a:extLst>
              <a:ext uri="{FF2B5EF4-FFF2-40B4-BE49-F238E27FC236}">
                <a16:creationId xmlns:a16="http://schemas.microsoft.com/office/drawing/2014/main" id="{D7A8E21E-8CFE-419D-BEAB-62C37B701788}"/>
              </a:ext>
            </a:extLst>
          </p:cNvPr>
          <p:cNvGrpSpPr/>
          <p:nvPr/>
        </p:nvGrpSpPr>
        <p:grpSpPr>
          <a:xfrm>
            <a:off x="325440" y="947739"/>
            <a:ext cx="683833" cy="914477"/>
            <a:chOff x="590250" y="244200"/>
            <a:chExt cx="407975" cy="532175"/>
          </a:xfrm>
        </p:grpSpPr>
        <p:sp>
          <p:nvSpPr>
            <p:cNvPr id="7" name="Google Shape;449;p39">
              <a:extLst>
                <a:ext uri="{FF2B5EF4-FFF2-40B4-BE49-F238E27FC236}">
                  <a16:creationId xmlns:a16="http://schemas.microsoft.com/office/drawing/2014/main" id="{DB0C5CA8-BD30-4366-8291-EAD6ADE399BD}"/>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450;p39">
              <a:extLst>
                <a:ext uri="{FF2B5EF4-FFF2-40B4-BE49-F238E27FC236}">
                  <a16:creationId xmlns:a16="http://schemas.microsoft.com/office/drawing/2014/main" id="{AEA68177-E53C-4C04-B771-26476B383DE7}"/>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51;p39">
              <a:extLst>
                <a:ext uri="{FF2B5EF4-FFF2-40B4-BE49-F238E27FC236}">
                  <a16:creationId xmlns:a16="http://schemas.microsoft.com/office/drawing/2014/main" id="{37AD236B-FDD0-4805-B0DF-FAAD5D51AA4E}"/>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452;p39">
              <a:extLst>
                <a:ext uri="{FF2B5EF4-FFF2-40B4-BE49-F238E27FC236}">
                  <a16:creationId xmlns:a16="http://schemas.microsoft.com/office/drawing/2014/main" id="{82ECA2CE-BAA0-4F27-BD06-17FC336C7E1D}"/>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453;p39">
              <a:extLst>
                <a:ext uri="{FF2B5EF4-FFF2-40B4-BE49-F238E27FC236}">
                  <a16:creationId xmlns:a16="http://schemas.microsoft.com/office/drawing/2014/main" id="{6AD273D5-DE6D-4B7B-92D4-D245475F3A9C}"/>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54;p39">
              <a:extLst>
                <a:ext uri="{FF2B5EF4-FFF2-40B4-BE49-F238E27FC236}">
                  <a16:creationId xmlns:a16="http://schemas.microsoft.com/office/drawing/2014/main" id="{0E4B1600-78C5-4882-A8C1-965D5C60042D}"/>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55;p39">
              <a:extLst>
                <a:ext uri="{FF2B5EF4-FFF2-40B4-BE49-F238E27FC236}">
                  <a16:creationId xmlns:a16="http://schemas.microsoft.com/office/drawing/2014/main" id="{8DFE6797-ACC1-43F7-822A-DB3F0EEC9B91}"/>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56;p39">
              <a:extLst>
                <a:ext uri="{FF2B5EF4-FFF2-40B4-BE49-F238E27FC236}">
                  <a16:creationId xmlns:a16="http://schemas.microsoft.com/office/drawing/2014/main" id="{048E3365-17FA-4A84-B32F-7CF6E48C624B}"/>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57;p39">
              <a:extLst>
                <a:ext uri="{FF2B5EF4-FFF2-40B4-BE49-F238E27FC236}">
                  <a16:creationId xmlns:a16="http://schemas.microsoft.com/office/drawing/2014/main" id="{4F9539D7-46C7-47C0-84A3-FA72EB5E132B}"/>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58;p39">
              <a:extLst>
                <a:ext uri="{FF2B5EF4-FFF2-40B4-BE49-F238E27FC236}">
                  <a16:creationId xmlns:a16="http://schemas.microsoft.com/office/drawing/2014/main" id="{43784F37-E1B3-4425-A9BF-8B651447AB3E}"/>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59;p39">
              <a:extLst>
                <a:ext uri="{FF2B5EF4-FFF2-40B4-BE49-F238E27FC236}">
                  <a16:creationId xmlns:a16="http://schemas.microsoft.com/office/drawing/2014/main" id="{420B06A0-0057-472A-A035-7CCC5D0448E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60;p39">
              <a:extLst>
                <a:ext uri="{FF2B5EF4-FFF2-40B4-BE49-F238E27FC236}">
                  <a16:creationId xmlns:a16="http://schemas.microsoft.com/office/drawing/2014/main" id="{41403F2F-36EF-4A2B-B628-AF818B900A79}"/>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61;p39">
              <a:extLst>
                <a:ext uri="{FF2B5EF4-FFF2-40B4-BE49-F238E27FC236}">
                  <a16:creationId xmlns:a16="http://schemas.microsoft.com/office/drawing/2014/main" id="{01653B95-2E09-404B-BC50-DE842AE862BA}"/>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62;p39">
              <a:extLst>
                <a:ext uri="{FF2B5EF4-FFF2-40B4-BE49-F238E27FC236}">
                  <a16:creationId xmlns:a16="http://schemas.microsoft.com/office/drawing/2014/main" id="{E4B8A26E-153F-4FAD-811A-7147ABE27D54}"/>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1" name="Group 100">
            <a:extLst>
              <a:ext uri="{FF2B5EF4-FFF2-40B4-BE49-F238E27FC236}">
                <a16:creationId xmlns:a16="http://schemas.microsoft.com/office/drawing/2014/main" id="{9B787AFC-7B6E-46ED-8E6A-FF99545F0B40}"/>
              </a:ext>
            </a:extLst>
          </p:cNvPr>
          <p:cNvGrpSpPr/>
          <p:nvPr/>
        </p:nvGrpSpPr>
        <p:grpSpPr>
          <a:xfrm>
            <a:off x="8219519" y="2861047"/>
            <a:ext cx="2755900" cy="1977407"/>
            <a:chOff x="3413839" y="2597230"/>
            <a:chExt cx="2755900" cy="1977407"/>
          </a:xfrm>
        </p:grpSpPr>
        <p:pic>
          <p:nvPicPr>
            <p:cNvPr id="102" name="Picture 101" descr="Icon&#10;&#10;Description automatically generated">
              <a:extLst>
                <a:ext uri="{FF2B5EF4-FFF2-40B4-BE49-F238E27FC236}">
                  <a16:creationId xmlns:a16="http://schemas.microsoft.com/office/drawing/2014/main" id="{7287A010-05C9-49C3-8830-338E6C3FD198}"/>
                </a:ext>
              </a:extLst>
            </p:cNvPr>
            <p:cNvPicPr>
              <a:picLocks noChangeAspect="1"/>
            </p:cNvPicPr>
            <p:nvPr/>
          </p:nvPicPr>
          <p:blipFill>
            <a:blip r:embed="rId2"/>
            <a:stretch>
              <a:fillRect/>
            </a:stretch>
          </p:blipFill>
          <p:spPr>
            <a:xfrm>
              <a:off x="3413839" y="2629949"/>
              <a:ext cx="2755900" cy="1944688"/>
            </a:xfrm>
            <a:prstGeom prst="rect">
              <a:avLst/>
            </a:prstGeom>
          </p:spPr>
        </p:pic>
        <p:pic>
          <p:nvPicPr>
            <p:cNvPr id="103" name="Picture 102" descr="Icon&#10;&#10;Description automatically generated">
              <a:extLst>
                <a:ext uri="{FF2B5EF4-FFF2-40B4-BE49-F238E27FC236}">
                  <a16:creationId xmlns:a16="http://schemas.microsoft.com/office/drawing/2014/main" id="{695B2E93-D749-419B-B82B-D3F538039155}"/>
                </a:ext>
              </a:extLst>
            </p:cNvPr>
            <p:cNvPicPr>
              <a:picLocks noChangeAspect="1"/>
            </p:cNvPicPr>
            <p:nvPr/>
          </p:nvPicPr>
          <p:blipFill>
            <a:blip r:embed="rId3"/>
            <a:stretch>
              <a:fillRect/>
            </a:stretch>
          </p:blipFill>
          <p:spPr>
            <a:xfrm>
              <a:off x="3940406" y="2597230"/>
              <a:ext cx="241903" cy="263817"/>
            </a:xfrm>
            <a:prstGeom prst="rect">
              <a:avLst/>
            </a:prstGeom>
          </p:spPr>
        </p:pic>
      </p:grpSp>
    </p:spTree>
    <p:extLst>
      <p:ext uri="{BB962C8B-B14F-4D97-AF65-F5344CB8AC3E}">
        <p14:creationId xmlns:p14="http://schemas.microsoft.com/office/powerpoint/2010/main" val="3926492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48B755-9259-4BA1-B007-E6D37FC65A62}"/>
              </a:ext>
            </a:extLst>
          </p:cNvPr>
          <p:cNvSpPr>
            <a:spLocks noGrp="1"/>
          </p:cNvSpPr>
          <p:nvPr>
            <p:ph type="body" sz="quarter" idx="13"/>
          </p:nvPr>
        </p:nvSpPr>
        <p:spPr>
          <a:xfrm>
            <a:off x="1651560" y="636376"/>
            <a:ext cx="9649486" cy="697353"/>
          </a:xfrm>
        </p:spPr>
        <p:txBody>
          <a:bodyPr/>
          <a:lstStyle/>
          <a:p>
            <a:r>
              <a:rPr lang="bs-Latn-BA" dirty="0"/>
              <a:t>7. FACE YOUR FEARS </a:t>
            </a:r>
            <a:endParaRPr lang="en-GB" dirty="0"/>
          </a:p>
        </p:txBody>
      </p:sp>
      <p:sp>
        <p:nvSpPr>
          <p:cNvPr id="3" name="Text Placeholder 2">
            <a:extLst>
              <a:ext uri="{FF2B5EF4-FFF2-40B4-BE49-F238E27FC236}">
                <a16:creationId xmlns:a16="http://schemas.microsoft.com/office/drawing/2014/main" id="{0F1B51B6-4455-4BF5-9C87-5D006AFEA9EB}"/>
              </a:ext>
            </a:extLst>
          </p:cNvPr>
          <p:cNvSpPr>
            <a:spLocks noGrp="1"/>
          </p:cNvSpPr>
          <p:nvPr>
            <p:ph type="body" sz="quarter" idx="14"/>
          </p:nvPr>
        </p:nvSpPr>
        <p:spPr>
          <a:xfrm>
            <a:off x="1651560" y="1605885"/>
            <a:ext cx="6557719" cy="2624922"/>
          </a:xfrm>
        </p:spPr>
        <p:txBody>
          <a:bodyPr>
            <a:noAutofit/>
          </a:bodyPr>
          <a:lstStyle/>
          <a:p>
            <a:pPr fontAlgn="base"/>
            <a:r>
              <a:rPr lang="bs-Latn-BA" dirty="0" err="1"/>
              <a:t>Finally</a:t>
            </a:r>
            <a:r>
              <a:rPr lang="bs-Latn-BA" dirty="0"/>
              <a:t>, f</a:t>
            </a:r>
            <a:r>
              <a:rPr lang="en-US" dirty="0"/>
              <a:t>acing your fears</a:t>
            </a:r>
            <a:r>
              <a:rPr lang="bs-Latn-BA" dirty="0"/>
              <a:t> </a:t>
            </a:r>
            <a:r>
              <a:rPr lang="en-US" dirty="0"/>
              <a:t>can be the key to reducing the discomfort</a:t>
            </a:r>
            <a:r>
              <a:rPr lang="bs-Latn-BA" dirty="0"/>
              <a:t> </a:t>
            </a:r>
            <a:r>
              <a:rPr lang="bs-Latn-BA" dirty="0" err="1"/>
              <a:t>associated</a:t>
            </a:r>
            <a:r>
              <a:rPr lang="bs-Latn-BA" dirty="0"/>
              <a:t> </a:t>
            </a:r>
            <a:r>
              <a:rPr lang="bs-Latn-BA" dirty="0" err="1"/>
              <a:t>with</a:t>
            </a:r>
            <a:r>
              <a:rPr lang="bs-Latn-BA" dirty="0"/>
              <a:t> </a:t>
            </a:r>
            <a:r>
              <a:rPr lang="bs-Latn-BA" dirty="0" err="1"/>
              <a:t>thoughts</a:t>
            </a:r>
            <a:r>
              <a:rPr lang="bs-Latn-BA" dirty="0"/>
              <a:t> </a:t>
            </a:r>
            <a:r>
              <a:rPr lang="bs-Latn-BA" dirty="0" err="1"/>
              <a:t>of</a:t>
            </a:r>
            <a:r>
              <a:rPr lang="bs-Latn-BA" dirty="0"/>
              <a:t> </a:t>
            </a:r>
            <a:r>
              <a:rPr lang="bs-Latn-BA" dirty="0" err="1"/>
              <a:t>failure</a:t>
            </a:r>
            <a:r>
              <a:rPr lang="bs-Latn-BA" dirty="0"/>
              <a:t>.</a:t>
            </a:r>
            <a:endParaRPr lang="en-US" dirty="0"/>
          </a:p>
          <a:p>
            <a:pPr fontAlgn="base"/>
            <a:r>
              <a:rPr lang="en-US" dirty="0"/>
              <a:t>Practice stepping outside of your comfort zone. Do things that might get you rejected or try new things where you could fail. Over time, you’ll learn that failure isn’t as bad as you might imagine.</a:t>
            </a:r>
            <a:endParaRPr lang="bs-Latn-BA" dirty="0"/>
          </a:p>
          <a:p>
            <a:pPr fontAlgn="base"/>
            <a:r>
              <a:rPr lang="bs-Latn-BA" dirty="0"/>
              <a:t>In </a:t>
            </a:r>
            <a:r>
              <a:rPr lang="bs-Latn-BA" dirty="0" err="1"/>
              <a:t>fact</a:t>
            </a:r>
            <a:r>
              <a:rPr lang="bs-Latn-BA" dirty="0"/>
              <a:t>, </a:t>
            </a:r>
            <a:r>
              <a:rPr lang="bs-Latn-BA" dirty="0" err="1"/>
              <a:t>being</a:t>
            </a:r>
            <a:r>
              <a:rPr lang="bs-Latn-BA" dirty="0"/>
              <a:t> a </a:t>
            </a:r>
            <a:r>
              <a:rPr lang="bs-Latn-BA" dirty="0" err="1"/>
              <a:t>successful</a:t>
            </a:r>
            <a:r>
              <a:rPr lang="bs-Latn-BA" dirty="0"/>
              <a:t> </a:t>
            </a:r>
            <a:r>
              <a:rPr lang="bs-Latn-BA" dirty="0" err="1"/>
              <a:t>entrepreneur</a:t>
            </a:r>
            <a:r>
              <a:rPr lang="bs-Latn-BA" dirty="0"/>
              <a:t> </a:t>
            </a:r>
            <a:r>
              <a:rPr lang="bs-Latn-BA" dirty="0" err="1"/>
              <a:t>is</a:t>
            </a:r>
            <a:r>
              <a:rPr lang="bs-Latn-BA" dirty="0"/>
              <a:t> </a:t>
            </a:r>
            <a:r>
              <a:rPr lang="bs-Latn-BA" dirty="0" err="1"/>
              <a:t>mostly</a:t>
            </a:r>
            <a:r>
              <a:rPr lang="bs-Latn-BA" dirty="0"/>
              <a:t> a </a:t>
            </a:r>
            <a:r>
              <a:rPr lang="bs-Latn-BA" dirty="0" err="1"/>
              <a:t>result</a:t>
            </a:r>
            <a:r>
              <a:rPr lang="bs-Latn-BA" dirty="0"/>
              <a:t> </a:t>
            </a:r>
            <a:r>
              <a:rPr lang="bs-Latn-BA" dirty="0" err="1"/>
              <a:t>of</a:t>
            </a:r>
            <a:r>
              <a:rPr lang="bs-Latn-BA" dirty="0"/>
              <a:t> some </a:t>
            </a:r>
            <a:r>
              <a:rPr lang="bs-Latn-BA" dirty="0" err="1"/>
              <a:t>initial</a:t>
            </a:r>
            <a:r>
              <a:rPr lang="bs-Latn-BA" dirty="0"/>
              <a:t> </a:t>
            </a:r>
            <a:r>
              <a:rPr lang="bs-Latn-BA" dirty="0" err="1"/>
              <a:t>failure</a:t>
            </a:r>
            <a:r>
              <a:rPr lang="bs-Latn-BA" dirty="0"/>
              <a:t> </a:t>
            </a:r>
            <a:r>
              <a:rPr lang="bs-Latn-BA" dirty="0" err="1"/>
              <a:t>that</a:t>
            </a:r>
            <a:r>
              <a:rPr lang="bs-Latn-BA" dirty="0"/>
              <a:t> </a:t>
            </a:r>
            <a:r>
              <a:rPr lang="bs-Latn-BA" dirty="0" err="1"/>
              <a:t>was</a:t>
            </a:r>
            <a:r>
              <a:rPr lang="bs-Latn-BA" dirty="0"/>
              <a:t> </a:t>
            </a:r>
            <a:r>
              <a:rPr lang="bs-Latn-BA" dirty="0" err="1"/>
              <a:t>coped</a:t>
            </a:r>
            <a:r>
              <a:rPr lang="bs-Latn-BA" dirty="0"/>
              <a:t> </a:t>
            </a:r>
            <a:r>
              <a:rPr lang="bs-Latn-BA" dirty="0" err="1"/>
              <a:t>with</a:t>
            </a:r>
            <a:r>
              <a:rPr lang="bs-Latn-BA" dirty="0"/>
              <a:t> </a:t>
            </a:r>
            <a:r>
              <a:rPr lang="bs-Latn-BA" dirty="0" err="1"/>
              <a:t>well</a:t>
            </a:r>
            <a:r>
              <a:rPr lang="bs-Latn-BA" dirty="0"/>
              <a:t>.</a:t>
            </a:r>
            <a:endParaRPr lang="en-US" dirty="0"/>
          </a:p>
        </p:txBody>
      </p:sp>
      <p:sp>
        <p:nvSpPr>
          <p:cNvPr id="14" name="Rectangle 13">
            <a:extLst>
              <a:ext uri="{FF2B5EF4-FFF2-40B4-BE49-F238E27FC236}">
                <a16:creationId xmlns:a16="http://schemas.microsoft.com/office/drawing/2014/main" id="{6B9D3527-BC6F-41B2-B903-8883171FEE52}"/>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46CC80-8308-407A-9576-E1DB87B8B8B6}"/>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BA1BF50-21A7-4823-AC97-CA7B12971658}"/>
              </a:ext>
            </a:extLst>
          </p:cNvPr>
          <p:cNvGrpSpPr/>
          <p:nvPr/>
        </p:nvGrpSpPr>
        <p:grpSpPr>
          <a:xfrm>
            <a:off x="8783176" y="2137523"/>
            <a:ext cx="2517870" cy="2718957"/>
            <a:chOff x="888856" y="4687683"/>
            <a:chExt cx="1454150" cy="1724025"/>
          </a:xfrm>
        </p:grpSpPr>
        <p:pic>
          <p:nvPicPr>
            <p:cNvPr id="7" name="Picture 6" descr="Icon&#10;&#10;Description automatically generated">
              <a:extLst>
                <a:ext uri="{FF2B5EF4-FFF2-40B4-BE49-F238E27FC236}">
                  <a16:creationId xmlns:a16="http://schemas.microsoft.com/office/drawing/2014/main" id="{1C78A7A4-B96A-47A5-BA01-5FE0125DDD5E}"/>
                </a:ext>
              </a:extLst>
            </p:cNvPr>
            <p:cNvPicPr>
              <a:picLocks noChangeAspect="1"/>
            </p:cNvPicPr>
            <p:nvPr/>
          </p:nvPicPr>
          <p:blipFill>
            <a:blip r:embed="rId2"/>
            <a:stretch>
              <a:fillRect/>
            </a:stretch>
          </p:blipFill>
          <p:spPr>
            <a:xfrm>
              <a:off x="888856" y="4687683"/>
              <a:ext cx="1454150" cy="1724025"/>
            </a:xfrm>
            <a:prstGeom prst="rect">
              <a:avLst/>
            </a:prstGeom>
          </p:spPr>
        </p:pic>
        <p:pic>
          <p:nvPicPr>
            <p:cNvPr id="8" name="Picture 7" descr="Icon&#10;&#10;Description automatically generated">
              <a:extLst>
                <a:ext uri="{FF2B5EF4-FFF2-40B4-BE49-F238E27FC236}">
                  <a16:creationId xmlns:a16="http://schemas.microsoft.com/office/drawing/2014/main" id="{B8DA044A-91B4-4F6A-BCD7-4564210A5D6A}"/>
                </a:ext>
              </a:extLst>
            </p:cNvPr>
            <p:cNvPicPr>
              <a:picLocks noChangeAspect="1"/>
            </p:cNvPicPr>
            <p:nvPr/>
          </p:nvPicPr>
          <p:blipFill>
            <a:blip r:embed="rId3"/>
            <a:stretch>
              <a:fillRect/>
            </a:stretch>
          </p:blipFill>
          <p:spPr>
            <a:xfrm>
              <a:off x="976320" y="5319169"/>
              <a:ext cx="241903" cy="263817"/>
            </a:xfrm>
            <a:prstGeom prst="rect">
              <a:avLst/>
            </a:prstGeom>
          </p:spPr>
        </p:pic>
      </p:grpSp>
    </p:spTree>
    <p:extLst>
      <p:ext uri="{BB962C8B-B14F-4D97-AF65-F5344CB8AC3E}">
        <p14:creationId xmlns:p14="http://schemas.microsoft.com/office/powerpoint/2010/main" val="209547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501976" y="506074"/>
            <a:ext cx="9881603" cy="1042084"/>
          </a:xfrm>
        </p:spPr>
        <p:txBody>
          <a:bodyPr>
            <a:noAutofit/>
          </a:bodyPr>
          <a:lstStyle/>
          <a:p>
            <a:r>
              <a:rPr lang="bs-Latn-BA" sz="3500" dirty="0"/>
              <a:t>ENTREPRENEURSHIP ISN‘T A JOB – IT‘S A LIFESTYLE</a:t>
            </a:r>
            <a:endParaRPr lang="en-GB" sz="3500" dirty="0"/>
          </a:p>
        </p:txBody>
      </p:sp>
      <p:sp>
        <p:nvSpPr>
          <p:cNvPr id="3" name="Text Placeholder 2">
            <a:extLst>
              <a:ext uri="{FF2B5EF4-FFF2-40B4-BE49-F238E27FC236}">
                <a16:creationId xmlns:a16="http://schemas.microsoft.com/office/drawing/2014/main" id="{0C7EE42C-C375-442D-BDE7-9C14C282B004}"/>
              </a:ext>
            </a:extLst>
          </p:cNvPr>
          <p:cNvSpPr>
            <a:spLocks noGrp="1"/>
          </p:cNvSpPr>
          <p:nvPr>
            <p:ph type="body" sz="quarter" idx="14"/>
          </p:nvPr>
        </p:nvSpPr>
        <p:spPr>
          <a:xfrm>
            <a:off x="1629677" y="1420608"/>
            <a:ext cx="7321283" cy="3312842"/>
          </a:xfrm>
        </p:spPr>
        <p:txBody>
          <a:bodyPr/>
          <a:lstStyle/>
          <a:p>
            <a:r>
              <a:rPr lang="en-US" dirty="0"/>
              <a:t>While new entrepreneurs generally find their mission fulfilling, over time, disillusionment can creep in.</a:t>
            </a:r>
          </a:p>
          <a:p>
            <a:r>
              <a:rPr lang="en-US" dirty="0"/>
              <a:t>The rigors and challenges of entrepreneurship can wear on you over time, compromising your relationships and getting in the way of your happiness.   When you mix in the pressures of Covid-19, it is a greater challenge.  The U</a:t>
            </a:r>
            <a:r>
              <a:rPr lang="en-GB" dirty="0"/>
              <a:t>N found clear evidence that, although both genders have seen their unpaid workloads increase, women are bearing more of the burden than men.</a:t>
            </a:r>
            <a:endParaRPr lang="bs-Latn-BA" dirty="0"/>
          </a:p>
          <a:p>
            <a:r>
              <a:rPr lang="en-US" dirty="0"/>
              <a:t>They is why we are dedicating a full step to resilience and ensuring that your wellbeing as a migrant woman entrepreneur is recognised as vital part of the business approach. </a:t>
            </a:r>
          </a:p>
          <a:p>
            <a:r>
              <a:rPr lang="en-US" dirty="0">
                <a:solidFill>
                  <a:schemeClr val="bg1"/>
                </a:solidFill>
                <a:highlight>
                  <a:srgbClr val="C54A9A"/>
                </a:highlight>
              </a:rPr>
              <a:t>READ: </a:t>
            </a:r>
            <a:r>
              <a:rPr lang="en-GB" dirty="0">
                <a:hlinkClick r:id="rId2"/>
              </a:rPr>
              <a:t>Whose-time-to-care-brief_0.pdf (unwomen.org)</a:t>
            </a:r>
            <a:r>
              <a:rPr lang="en-US" dirty="0">
                <a:solidFill>
                  <a:schemeClr val="bg1"/>
                </a:solidFill>
                <a:highlight>
                  <a:srgbClr val="C54A9A"/>
                </a:highlight>
              </a:rPr>
              <a:t> </a:t>
            </a:r>
          </a:p>
        </p:txBody>
      </p:sp>
      <p:grpSp>
        <p:nvGrpSpPr>
          <p:cNvPr id="4" name="Google Shape;639;p39">
            <a:extLst>
              <a:ext uri="{FF2B5EF4-FFF2-40B4-BE49-F238E27FC236}">
                <a16:creationId xmlns:a16="http://schemas.microsoft.com/office/drawing/2014/main" id="{41353621-D5B8-4CF3-9F61-AAE2103021EC}"/>
              </a:ext>
            </a:extLst>
          </p:cNvPr>
          <p:cNvGrpSpPr/>
          <p:nvPr/>
        </p:nvGrpSpPr>
        <p:grpSpPr>
          <a:xfrm>
            <a:off x="246092" y="1005077"/>
            <a:ext cx="865958" cy="741238"/>
            <a:chOff x="2599525" y="3688600"/>
            <a:chExt cx="428675" cy="351950"/>
          </a:xfrm>
        </p:grpSpPr>
        <p:sp>
          <p:nvSpPr>
            <p:cNvPr id="5" name="Google Shape;640;p39">
              <a:extLst>
                <a:ext uri="{FF2B5EF4-FFF2-40B4-BE49-F238E27FC236}">
                  <a16:creationId xmlns:a16="http://schemas.microsoft.com/office/drawing/2014/main" id="{6356D976-BEC2-487C-B07E-00F95BDBC372}"/>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641;p39">
              <a:extLst>
                <a:ext uri="{FF2B5EF4-FFF2-40B4-BE49-F238E27FC236}">
                  <a16:creationId xmlns:a16="http://schemas.microsoft.com/office/drawing/2014/main" id="{24C942DF-1400-47B1-A7E5-2277D77381D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642;p39">
              <a:extLst>
                <a:ext uri="{FF2B5EF4-FFF2-40B4-BE49-F238E27FC236}">
                  <a16:creationId xmlns:a16="http://schemas.microsoft.com/office/drawing/2014/main" id="{F24F5358-D7BF-4F23-B710-9D67A57DA33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roup 7">
            <a:extLst>
              <a:ext uri="{FF2B5EF4-FFF2-40B4-BE49-F238E27FC236}">
                <a16:creationId xmlns:a16="http://schemas.microsoft.com/office/drawing/2014/main" id="{8A56356C-BB4A-4F05-B489-7953964A7786}"/>
              </a:ext>
            </a:extLst>
          </p:cNvPr>
          <p:cNvGrpSpPr/>
          <p:nvPr/>
        </p:nvGrpSpPr>
        <p:grpSpPr>
          <a:xfrm>
            <a:off x="8950960" y="2296160"/>
            <a:ext cx="2870125" cy="2499360"/>
            <a:chOff x="9638944" y="284346"/>
            <a:chExt cx="1931876" cy="1735111"/>
          </a:xfrm>
        </p:grpSpPr>
        <p:pic>
          <p:nvPicPr>
            <p:cNvPr id="9" name="Picture 8" descr="Icon&#10;&#10;Description automatically generated">
              <a:extLst>
                <a:ext uri="{FF2B5EF4-FFF2-40B4-BE49-F238E27FC236}">
                  <a16:creationId xmlns:a16="http://schemas.microsoft.com/office/drawing/2014/main" id="{CE53B3FC-1DE1-4988-A9FC-4B764BFDAC4C}"/>
                </a:ext>
              </a:extLst>
            </p:cNvPr>
            <p:cNvPicPr>
              <a:picLocks noChangeAspect="1"/>
            </p:cNvPicPr>
            <p:nvPr/>
          </p:nvPicPr>
          <p:blipFill>
            <a:blip r:embed="rId3"/>
            <a:stretch>
              <a:fillRect/>
            </a:stretch>
          </p:blipFill>
          <p:spPr>
            <a:xfrm flipH="1">
              <a:off x="9638944" y="284346"/>
              <a:ext cx="1931876" cy="1735111"/>
            </a:xfrm>
            <a:prstGeom prst="rect">
              <a:avLst/>
            </a:prstGeom>
          </p:spPr>
        </p:pic>
        <p:pic>
          <p:nvPicPr>
            <p:cNvPr id="10" name="Picture 9" descr="Icon&#10;&#10;Description automatically generated">
              <a:extLst>
                <a:ext uri="{FF2B5EF4-FFF2-40B4-BE49-F238E27FC236}">
                  <a16:creationId xmlns:a16="http://schemas.microsoft.com/office/drawing/2014/main" id="{B0841955-D37F-4705-A808-5A73E105B00C}"/>
                </a:ext>
              </a:extLst>
            </p:cNvPr>
            <p:cNvPicPr>
              <a:picLocks noChangeAspect="1"/>
            </p:cNvPicPr>
            <p:nvPr/>
          </p:nvPicPr>
          <p:blipFill>
            <a:blip r:embed="rId4"/>
            <a:stretch>
              <a:fillRect/>
            </a:stretch>
          </p:blipFill>
          <p:spPr>
            <a:xfrm flipH="1">
              <a:off x="10710996" y="1022143"/>
              <a:ext cx="194024" cy="211601"/>
            </a:xfrm>
            <a:prstGeom prst="rect">
              <a:avLst/>
            </a:prstGeom>
          </p:spPr>
        </p:pic>
      </p:grpSp>
    </p:spTree>
    <p:extLst>
      <p:ext uri="{BB962C8B-B14F-4D97-AF65-F5344CB8AC3E}">
        <p14:creationId xmlns:p14="http://schemas.microsoft.com/office/powerpoint/2010/main" val="453617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DA153C-1FFB-4380-A987-735C4F0540F0}"/>
              </a:ext>
            </a:extLst>
          </p:cNvPr>
          <p:cNvSpPr>
            <a:spLocks noGrp="1"/>
          </p:cNvSpPr>
          <p:nvPr>
            <p:ph type="body" sz="quarter" idx="13"/>
          </p:nvPr>
        </p:nvSpPr>
        <p:spPr>
          <a:xfrm>
            <a:off x="5965852" y="1227074"/>
            <a:ext cx="4570242" cy="697353"/>
          </a:xfrm>
        </p:spPr>
        <p:txBody>
          <a:bodyPr/>
          <a:lstStyle/>
          <a:p>
            <a:r>
              <a:rPr lang="en-US" sz="3600" dirty="0"/>
              <a:t>FIND HAPPINESS IN YOUR WORK AND BUSINESS</a:t>
            </a:r>
            <a:endParaRPr lang="en-GB" sz="3600" dirty="0"/>
          </a:p>
        </p:txBody>
      </p:sp>
      <p:grpSp>
        <p:nvGrpSpPr>
          <p:cNvPr id="2" name="Group 1">
            <a:extLst>
              <a:ext uri="{FF2B5EF4-FFF2-40B4-BE49-F238E27FC236}">
                <a16:creationId xmlns:a16="http://schemas.microsoft.com/office/drawing/2014/main" id="{0000C896-CAFB-5F4F-9822-FC22133A5094}"/>
              </a:ext>
            </a:extLst>
          </p:cNvPr>
          <p:cNvGrpSpPr/>
          <p:nvPr/>
        </p:nvGrpSpPr>
        <p:grpSpPr>
          <a:xfrm>
            <a:off x="3679154" y="1185822"/>
            <a:ext cx="1917414" cy="4770384"/>
            <a:chOff x="4582538" y="1849301"/>
            <a:chExt cx="1513462" cy="3765381"/>
          </a:xfrm>
        </p:grpSpPr>
        <p:sp>
          <p:nvSpPr>
            <p:cNvPr id="52" name="Graphic 4">
              <a:extLst>
                <a:ext uri="{FF2B5EF4-FFF2-40B4-BE49-F238E27FC236}">
                  <a16:creationId xmlns:a16="http://schemas.microsoft.com/office/drawing/2014/main" id="{35BF114C-6C35-AD42-8BAC-48E3BDD3CE68}"/>
                </a:ext>
              </a:extLst>
            </p:cNvPr>
            <p:cNvSpPr/>
            <p:nvPr/>
          </p:nvSpPr>
          <p:spPr>
            <a:xfrm>
              <a:off x="4640966" y="1863265"/>
              <a:ext cx="1185737" cy="1141714"/>
            </a:xfrm>
            <a:custGeom>
              <a:avLst/>
              <a:gdLst>
                <a:gd name="connsiteX0" fmla="*/ 0 w 461149"/>
                <a:gd name="connsiteY0" fmla="*/ 223745 h 444028"/>
                <a:gd name="connsiteX1" fmla="*/ 244314 w 461149"/>
                <a:gd name="connsiteY1" fmla="*/ 1 h 444028"/>
                <a:gd name="connsiteX2" fmla="*/ 461137 w 461149"/>
                <a:gd name="connsiteY2" fmla="*/ 230908 h 444028"/>
                <a:gd name="connsiteX3" fmla="*/ 232020 w 461149"/>
                <a:gd name="connsiteY3" fmla="*/ 444004 h 444028"/>
                <a:gd name="connsiteX4" fmla="*/ 0 w 461149"/>
                <a:gd name="connsiteY4" fmla="*/ 223745 h 444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49" h="444028">
                  <a:moveTo>
                    <a:pt x="0" y="223745"/>
                  </a:moveTo>
                  <a:cubicBezTo>
                    <a:pt x="-97" y="101153"/>
                    <a:pt x="104637" y="-290"/>
                    <a:pt x="244314" y="1"/>
                  </a:cubicBezTo>
                  <a:cubicBezTo>
                    <a:pt x="353306" y="243"/>
                    <a:pt x="459927" y="107444"/>
                    <a:pt x="461137" y="230908"/>
                  </a:cubicBezTo>
                  <a:cubicBezTo>
                    <a:pt x="462395" y="358243"/>
                    <a:pt x="371891" y="442407"/>
                    <a:pt x="232020" y="444004"/>
                  </a:cubicBezTo>
                  <a:cubicBezTo>
                    <a:pt x="87359" y="445650"/>
                    <a:pt x="97" y="362744"/>
                    <a:pt x="0" y="223745"/>
                  </a:cubicBezTo>
                  <a:close/>
                </a:path>
              </a:pathLst>
            </a:custGeom>
            <a:solidFill>
              <a:srgbClr val="FFFFFF"/>
            </a:solidFill>
            <a:ln w="4840"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5369A782-2F8E-C343-81EA-691E90F20DA1}"/>
                </a:ext>
              </a:extLst>
            </p:cNvPr>
            <p:cNvGrpSpPr/>
            <p:nvPr/>
          </p:nvGrpSpPr>
          <p:grpSpPr>
            <a:xfrm>
              <a:off x="4582538" y="1849301"/>
              <a:ext cx="1513462" cy="3765381"/>
              <a:chOff x="5374185" y="1552174"/>
              <a:chExt cx="1513462" cy="3765381"/>
            </a:xfrm>
          </p:grpSpPr>
          <p:grpSp>
            <p:nvGrpSpPr>
              <p:cNvPr id="6" name="Graphic 4">
                <a:extLst>
                  <a:ext uri="{FF2B5EF4-FFF2-40B4-BE49-F238E27FC236}">
                    <a16:creationId xmlns:a16="http://schemas.microsoft.com/office/drawing/2014/main" id="{29278C59-9B11-844D-9993-9D7C913D19C1}"/>
                  </a:ext>
                </a:extLst>
              </p:cNvPr>
              <p:cNvGrpSpPr/>
              <p:nvPr/>
            </p:nvGrpSpPr>
            <p:grpSpPr>
              <a:xfrm>
                <a:off x="5605171" y="3415850"/>
                <a:ext cx="1282476" cy="1901705"/>
                <a:chOff x="5605171" y="3415850"/>
                <a:chExt cx="1282476" cy="1901705"/>
              </a:xfrm>
            </p:grpSpPr>
            <p:sp>
              <p:nvSpPr>
                <p:cNvPr id="46" name="Graphic 4">
                  <a:extLst>
                    <a:ext uri="{FF2B5EF4-FFF2-40B4-BE49-F238E27FC236}">
                      <a16:creationId xmlns:a16="http://schemas.microsoft.com/office/drawing/2014/main" id="{E8B08926-89ED-004E-9941-DD8A43FFF5EA}"/>
                    </a:ext>
                  </a:extLst>
                </p:cNvPr>
                <p:cNvSpPr/>
                <p:nvPr/>
              </p:nvSpPr>
              <p:spPr>
                <a:xfrm>
                  <a:off x="6222947" y="3447390"/>
                  <a:ext cx="461149" cy="444028"/>
                </a:xfrm>
                <a:custGeom>
                  <a:avLst/>
                  <a:gdLst>
                    <a:gd name="connsiteX0" fmla="*/ 0 w 461149"/>
                    <a:gd name="connsiteY0" fmla="*/ 223745 h 444028"/>
                    <a:gd name="connsiteX1" fmla="*/ 244314 w 461149"/>
                    <a:gd name="connsiteY1" fmla="*/ 1 h 444028"/>
                    <a:gd name="connsiteX2" fmla="*/ 461137 w 461149"/>
                    <a:gd name="connsiteY2" fmla="*/ 230908 h 444028"/>
                    <a:gd name="connsiteX3" fmla="*/ 232020 w 461149"/>
                    <a:gd name="connsiteY3" fmla="*/ 444004 h 444028"/>
                    <a:gd name="connsiteX4" fmla="*/ 0 w 461149"/>
                    <a:gd name="connsiteY4" fmla="*/ 223745 h 444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49" h="444028">
                      <a:moveTo>
                        <a:pt x="0" y="223745"/>
                      </a:moveTo>
                      <a:cubicBezTo>
                        <a:pt x="-97" y="101153"/>
                        <a:pt x="104637" y="-290"/>
                        <a:pt x="244314" y="1"/>
                      </a:cubicBezTo>
                      <a:cubicBezTo>
                        <a:pt x="353306" y="243"/>
                        <a:pt x="459927" y="107444"/>
                        <a:pt x="461137" y="230908"/>
                      </a:cubicBezTo>
                      <a:cubicBezTo>
                        <a:pt x="462395" y="358243"/>
                        <a:pt x="371891" y="442407"/>
                        <a:pt x="232020" y="444004"/>
                      </a:cubicBezTo>
                      <a:cubicBezTo>
                        <a:pt x="87359" y="445650"/>
                        <a:pt x="97" y="362744"/>
                        <a:pt x="0" y="223745"/>
                      </a:cubicBezTo>
                      <a:close/>
                    </a:path>
                  </a:pathLst>
                </a:custGeom>
                <a:solidFill>
                  <a:srgbClr val="FFFFFF"/>
                </a:solidFill>
                <a:ln w="4840" cap="flat">
                  <a:noFill/>
                  <a:prstDash val="solid"/>
                  <a:miter/>
                </a:ln>
              </p:spPr>
              <p:txBody>
                <a:bodyPr rtlCol="0" anchor="ctr"/>
                <a:lstStyle/>
                <a:p>
                  <a:endParaRPr lang="en-US"/>
                </a:p>
              </p:txBody>
            </p:sp>
            <p:sp>
              <p:nvSpPr>
                <p:cNvPr id="47" name="Graphic 4">
                  <a:extLst>
                    <a:ext uri="{FF2B5EF4-FFF2-40B4-BE49-F238E27FC236}">
                      <a16:creationId xmlns:a16="http://schemas.microsoft.com/office/drawing/2014/main" id="{B9A1CBAA-3DC7-C64A-B971-4DEC0E2E00A2}"/>
                    </a:ext>
                  </a:extLst>
                </p:cNvPr>
                <p:cNvSpPr/>
                <p:nvPr/>
              </p:nvSpPr>
              <p:spPr>
                <a:xfrm>
                  <a:off x="5731353" y="3633208"/>
                  <a:ext cx="1116806" cy="1650122"/>
                </a:xfrm>
                <a:custGeom>
                  <a:avLst/>
                  <a:gdLst>
                    <a:gd name="connsiteX0" fmla="*/ 41009 w 1116806"/>
                    <a:gd name="connsiteY0" fmla="*/ 12421 h 1650122"/>
                    <a:gd name="connsiteX1" fmla="*/ 151696 w 1116806"/>
                    <a:gd name="connsiteY1" fmla="*/ 34878 h 1650122"/>
                    <a:gd name="connsiteX2" fmla="*/ 254203 w 1116806"/>
                    <a:gd name="connsiteY2" fmla="*/ 171505 h 1650122"/>
                    <a:gd name="connsiteX3" fmla="*/ 366728 w 1116806"/>
                    <a:gd name="connsiteY3" fmla="*/ 235778 h 1650122"/>
                    <a:gd name="connsiteX4" fmla="*/ 610122 w 1116806"/>
                    <a:gd name="connsiteY4" fmla="*/ 273722 h 1650122"/>
                    <a:gd name="connsiteX5" fmla="*/ 754251 w 1116806"/>
                    <a:gd name="connsiteY5" fmla="*/ 292791 h 1650122"/>
                    <a:gd name="connsiteX6" fmla="*/ 992611 w 1116806"/>
                    <a:gd name="connsiteY6" fmla="*/ 435081 h 1650122"/>
                    <a:gd name="connsiteX7" fmla="*/ 1112590 w 1116806"/>
                    <a:gd name="connsiteY7" fmla="*/ 902460 h 1650122"/>
                    <a:gd name="connsiteX8" fmla="*/ 1113945 w 1116806"/>
                    <a:gd name="connsiteY8" fmla="*/ 972638 h 1650122"/>
                    <a:gd name="connsiteX9" fmla="*/ 1010470 w 1116806"/>
                    <a:gd name="connsiteY9" fmla="*/ 1016583 h 1650122"/>
                    <a:gd name="connsiteX10" fmla="*/ 963718 w 1116806"/>
                    <a:gd name="connsiteY10" fmla="*/ 935081 h 1650122"/>
                    <a:gd name="connsiteX11" fmla="*/ 921515 w 1116806"/>
                    <a:gd name="connsiteY11" fmla="*/ 617493 h 1650122"/>
                    <a:gd name="connsiteX12" fmla="*/ 903559 w 1116806"/>
                    <a:gd name="connsiteY12" fmla="*/ 620203 h 1650122"/>
                    <a:gd name="connsiteX13" fmla="*/ 938309 w 1116806"/>
                    <a:gd name="connsiteY13" fmla="*/ 1016341 h 1650122"/>
                    <a:gd name="connsiteX14" fmla="*/ 990240 w 1116806"/>
                    <a:gd name="connsiteY14" fmla="*/ 1562174 h 1650122"/>
                    <a:gd name="connsiteX15" fmla="*/ 921127 w 1116806"/>
                    <a:gd name="connsiteY15" fmla="*/ 1649097 h 1650122"/>
                    <a:gd name="connsiteX16" fmla="*/ 829510 w 1116806"/>
                    <a:gd name="connsiteY16" fmla="*/ 1572822 h 1650122"/>
                    <a:gd name="connsiteX17" fmla="*/ 753912 w 1116806"/>
                    <a:gd name="connsiteY17" fmla="*/ 1066046 h 1650122"/>
                    <a:gd name="connsiteX18" fmla="*/ 677201 w 1116806"/>
                    <a:gd name="connsiteY18" fmla="*/ 1005113 h 1650122"/>
                    <a:gd name="connsiteX19" fmla="*/ 615010 w 1116806"/>
                    <a:gd name="connsiteY19" fmla="*/ 1079017 h 1650122"/>
                    <a:gd name="connsiteX20" fmla="*/ 514923 w 1116806"/>
                    <a:gd name="connsiteY20" fmla="*/ 1603409 h 1650122"/>
                    <a:gd name="connsiteX21" fmla="*/ 429936 w 1116806"/>
                    <a:gd name="connsiteY21" fmla="*/ 1632835 h 1650122"/>
                    <a:gd name="connsiteX22" fmla="*/ 377230 w 1116806"/>
                    <a:gd name="connsiteY22" fmla="*/ 1563675 h 1650122"/>
                    <a:gd name="connsiteX23" fmla="*/ 397122 w 1116806"/>
                    <a:gd name="connsiteY23" fmla="*/ 1328750 h 1650122"/>
                    <a:gd name="connsiteX24" fmla="*/ 451037 w 1116806"/>
                    <a:gd name="connsiteY24" fmla="*/ 599731 h 1650122"/>
                    <a:gd name="connsiteX25" fmla="*/ 343449 w 1116806"/>
                    <a:gd name="connsiteY25" fmla="*/ 462135 h 1650122"/>
                    <a:gd name="connsiteX26" fmla="*/ 122608 w 1116806"/>
                    <a:gd name="connsiteY26" fmla="*/ 307697 h 1650122"/>
                    <a:gd name="connsiteX27" fmla="*/ 8921 w 1116806"/>
                    <a:gd name="connsiteY27" fmla="*/ 109749 h 1650122"/>
                    <a:gd name="connsiteX28" fmla="*/ 41009 w 1116806"/>
                    <a:gd name="connsiteY28" fmla="*/ 12421 h 165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6806" h="1650122">
                      <a:moveTo>
                        <a:pt x="41009" y="12421"/>
                      </a:moveTo>
                      <a:cubicBezTo>
                        <a:pt x="82293" y="-9213"/>
                        <a:pt x="121786" y="-3115"/>
                        <a:pt x="151696" y="34878"/>
                      </a:cubicBezTo>
                      <a:cubicBezTo>
                        <a:pt x="186929" y="79597"/>
                        <a:pt x="221824" y="124704"/>
                        <a:pt x="254203" y="171505"/>
                      </a:cubicBezTo>
                      <a:cubicBezTo>
                        <a:pt x="282080" y="211772"/>
                        <a:pt x="318523" y="228954"/>
                        <a:pt x="366728" y="235778"/>
                      </a:cubicBezTo>
                      <a:cubicBezTo>
                        <a:pt x="448085" y="247296"/>
                        <a:pt x="533217" y="239843"/>
                        <a:pt x="610122" y="273722"/>
                      </a:cubicBezTo>
                      <a:cubicBezTo>
                        <a:pt x="657552" y="294678"/>
                        <a:pt x="705224" y="297969"/>
                        <a:pt x="754251" y="292791"/>
                      </a:cubicBezTo>
                      <a:cubicBezTo>
                        <a:pt x="889911" y="278368"/>
                        <a:pt x="942035" y="306149"/>
                        <a:pt x="992611" y="435081"/>
                      </a:cubicBezTo>
                      <a:cubicBezTo>
                        <a:pt x="1051705" y="585647"/>
                        <a:pt x="1086600" y="743086"/>
                        <a:pt x="1112590" y="902460"/>
                      </a:cubicBezTo>
                      <a:cubicBezTo>
                        <a:pt x="1116414" y="925740"/>
                        <a:pt x="1119124" y="948777"/>
                        <a:pt x="1113945" y="972638"/>
                      </a:cubicBezTo>
                      <a:cubicBezTo>
                        <a:pt x="1101991" y="1027618"/>
                        <a:pt x="1057271" y="1045331"/>
                        <a:pt x="1010470" y="1016583"/>
                      </a:cubicBezTo>
                      <a:cubicBezTo>
                        <a:pt x="978382" y="996837"/>
                        <a:pt x="966815" y="971524"/>
                        <a:pt x="963718" y="935081"/>
                      </a:cubicBezTo>
                      <a:cubicBezTo>
                        <a:pt x="954667" y="828557"/>
                        <a:pt x="942664" y="722275"/>
                        <a:pt x="921515" y="617493"/>
                      </a:cubicBezTo>
                      <a:cubicBezTo>
                        <a:pt x="915513" y="618412"/>
                        <a:pt x="909560" y="619284"/>
                        <a:pt x="903559" y="620203"/>
                      </a:cubicBezTo>
                      <a:cubicBezTo>
                        <a:pt x="915174" y="752233"/>
                        <a:pt x="927274" y="884263"/>
                        <a:pt x="938309" y="1016341"/>
                      </a:cubicBezTo>
                      <a:cubicBezTo>
                        <a:pt x="953554" y="1198463"/>
                        <a:pt x="988401" y="1378745"/>
                        <a:pt x="990240" y="1562174"/>
                      </a:cubicBezTo>
                      <a:cubicBezTo>
                        <a:pt x="990724" y="1610863"/>
                        <a:pt x="969429" y="1642176"/>
                        <a:pt x="921127" y="1649097"/>
                      </a:cubicBezTo>
                      <a:cubicBezTo>
                        <a:pt x="872149" y="1656115"/>
                        <a:pt x="837447" y="1626737"/>
                        <a:pt x="829510" y="1572822"/>
                      </a:cubicBezTo>
                      <a:cubicBezTo>
                        <a:pt x="816055" y="1481398"/>
                        <a:pt x="782564" y="1140385"/>
                        <a:pt x="753912" y="1066046"/>
                      </a:cubicBezTo>
                      <a:cubicBezTo>
                        <a:pt x="741135" y="1032893"/>
                        <a:pt x="718727" y="1001192"/>
                        <a:pt x="677201" y="1005113"/>
                      </a:cubicBezTo>
                      <a:cubicBezTo>
                        <a:pt x="635773" y="1009033"/>
                        <a:pt x="621447" y="1040347"/>
                        <a:pt x="615010" y="1079017"/>
                      </a:cubicBezTo>
                      <a:cubicBezTo>
                        <a:pt x="595651" y="1195268"/>
                        <a:pt x="547591" y="1549107"/>
                        <a:pt x="514923" y="1603409"/>
                      </a:cubicBezTo>
                      <a:cubicBezTo>
                        <a:pt x="494692" y="1637045"/>
                        <a:pt x="468267" y="1646290"/>
                        <a:pt x="429936" y="1632835"/>
                      </a:cubicBezTo>
                      <a:cubicBezTo>
                        <a:pt x="395089" y="1620591"/>
                        <a:pt x="373165" y="1602344"/>
                        <a:pt x="377230" y="1563675"/>
                      </a:cubicBezTo>
                      <a:cubicBezTo>
                        <a:pt x="385410" y="1485512"/>
                        <a:pt x="390830" y="1407107"/>
                        <a:pt x="397122" y="1328750"/>
                      </a:cubicBezTo>
                      <a:cubicBezTo>
                        <a:pt x="416626" y="1085841"/>
                        <a:pt x="445810" y="843560"/>
                        <a:pt x="451037" y="599731"/>
                      </a:cubicBezTo>
                      <a:cubicBezTo>
                        <a:pt x="453361" y="490932"/>
                        <a:pt x="450408" y="487012"/>
                        <a:pt x="343449" y="462135"/>
                      </a:cubicBezTo>
                      <a:cubicBezTo>
                        <a:pt x="247330" y="439775"/>
                        <a:pt x="164424" y="404735"/>
                        <a:pt x="122608" y="307697"/>
                      </a:cubicBezTo>
                      <a:cubicBezTo>
                        <a:pt x="92311" y="237375"/>
                        <a:pt x="47398" y="192268"/>
                        <a:pt x="8921" y="109749"/>
                      </a:cubicBezTo>
                      <a:cubicBezTo>
                        <a:pt x="-9809" y="91261"/>
                        <a:pt x="984" y="33377"/>
                        <a:pt x="41009" y="12421"/>
                      </a:cubicBezTo>
                      <a:close/>
                    </a:path>
                  </a:pathLst>
                </a:custGeom>
                <a:solidFill>
                  <a:srgbClr val="FFFFFF"/>
                </a:solidFill>
                <a:ln w="4840" cap="flat">
                  <a:noFill/>
                  <a:prstDash val="solid"/>
                  <a:miter/>
                </a:ln>
              </p:spPr>
              <p:txBody>
                <a:bodyPr rtlCol="0" anchor="ctr"/>
                <a:lstStyle/>
                <a:p>
                  <a:endParaRPr lang="en-US"/>
                </a:p>
              </p:txBody>
            </p:sp>
            <p:sp>
              <p:nvSpPr>
                <p:cNvPr id="48" name="Graphic 4">
                  <a:extLst>
                    <a:ext uri="{FF2B5EF4-FFF2-40B4-BE49-F238E27FC236}">
                      <a16:creationId xmlns:a16="http://schemas.microsoft.com/office/drawing/2014/main" id="{CFF51470-3B34-074F-B053-2A0AB7AD8FE6}"/>
                    </a:ext>
                  </a:extLst>
                </p:cNvPr>
                <p:cNvSpPr/>
                <p:nvPr/>
              </p:nvSpPr>
              <p:spPr>
                <a:xfrm>
                  <a:off x="5706979" y="3415850"/>
                  <a:ext cx="1178970" cy="1897760"/>
                </a:xfrm>
                <a:custGeom>
                  <a:avLst/>
                  <a:gdLst>
                    <a:gd name="connsiteX0" fmla="*/ 1497 w 1178970"/>
                    <a:gd name="connsiteY0" fmla="*/ 309442 h 1897760"/>
                    <a:gd name="connsiteX1" fmla="*/ 37361 w 1178970"/>
                    <a:gd name="connsiteY1" fmla="*/ 402415 h 1897760"/>
                    <a:gd name="connsiteX2" fmla="*/ 127187 w 1178970"/>
                    <a:gd name="connsiteY2" fmla="*/ 559176 h 1897760"/>
                    <a:gd name="connsiteX3" fmla="*/ 330362 w 1178970"/>
                    <a:gd name="connsiteY3" fmla="*/ 701998 h 1897760"/>
                    <a:gd name="connsiteX4" fmla="*/ 442791 w 1178970"/>
                    <a:gd name="connsiteY4" fmla="*/ 871004 h 1897760"/>
                    <a:gd name="connsiteX5" fmla="*/ 378663 w 1178970"/>
                    <a:gd name="connsiteY5" fmla="*/ 1628869 h 1897760"/>
                    <a:gd name="connsiteX6" fmla="*/ 365838 w 1178970"/>
                    <a:gd name="connsiteY6" fmla="*/ 1775612 h 1897760"/>
                    <a:gd name="connsiteX7" fmla="*/ 476476 w 1178970"/>
                    <a:gd name="connsiteY7" fmla="*/ 1891864 h 1897760"/>
                    <a:gd name="connsiteX8" fmla="*/ 584258 w 1178970"/>
                    <a:gd name="connsiteY8" fmla="*/ 1802666 h 1897760"/>
                    <a:gd name="connsiteX9" fmla="*/ 639819 w 1178970"/>
                    <a:gd name="connsiteY9" fmla="*/ 1471237 h 1897760"/>
                    <a:gd name="connsiteX10" fmla="*/ 675053 w 1178970"/>
                    <a:gd name="connsiteY10" fmla="*/ 1297972 h 1897760"/>
                    <a:gd name="connsiteX11" fmla="*/ 708641 w 1178970"/>
                    <a:gd name="connsiteY11" fmla="*/ 1256882 h 1897760"/>
                    <a:gd name="connsiteX12" fmla="*/ 748134 w 1178970"/>
                    <a:gd name="connsiteY12" fmla="*/ 1294535 h 1897760"/>
                    <a:gd name="connsiteX13" fmla="*/ 791450 w 1178970"/>
                    <a:gd name="connsiteY13" fmla="*/ 1549738 h 1897760"/>
                    <a:gd name="connsiteX14" fmla="*/ 832492 w 1178970"/>
                    <a:gd name="connsiteY14" fmla="*/ 1817670 h 1897760"/>
                    <a:gd name="connsiteX15" fmla="*/ 965393 w 1178970"/>
                    <a:gd name="connsiteY15" fmla="*/ 1896655 h 1897760"/>
                    <a:gd name="connsiteX16" fmla="*/ 1049847 w 1178970"/>
                    <a:gd name="connsiteY16" fmla="*/ 1799811 h 1897760"/>
                    <a:gd name="connsiteX17" fmla="*/ 1013403 w 1178970"/>
                    <a:gd name="connsiteY17" fmla="*/ 1389105 h 1897760"/>
                    <a:gd name="connsiteX18" fmla="*/ 999707 w 1178970"/>
                    <a:gd name="connsiteY18" fmla="*/ 1248073 h 1897760"/>
                    <a:gd name="connsiteX19" fmla="*/ 1140158 w 1178970"/>
                    <a:gd name="connsiteY19" fmla="*/ 1256930 h 1897760"/>
                    <a:gd name="connsiteX20" fmla="*/ 1174085 w 1178970"/>
                    <a:gd name="connsiteY20" fmla="*/ 1134241 h 1897760"/>
                    <a:gd name="connsiteX21" fmla="*/ 1055123 w 1178970"/>
                    <a:gd name="connsiteY21" fmla="*/ 660037 h 1897760"/>
                    <a:gd name="connsiteX22" fmla="*/ 893570 w 1178970"/>
                    <a:gd name="connsiteY22" fmla="*/ 483578 h 1897760"/>
                    <a:gd name="connsiteX23" fmla="*/ 1007402 w 1178970"/>
                    <a:gd name="connsiteY23" fmla="*/ 308619 h 1897760"/>
                    <a:gd name="connsiteX24" fmla="*/ 960408 w 1178970"/>
                    <a:gd name="connsiteY24" fmla="*/ 107283 h 1897760"/>
                    <a:gd name="connsiteX25" fmla="*/ 624332 w 1178970"/>
                    <a:gd name="connsiteY25" fmla="*/ 29362 h 1897760"/>
                    <a:gd name="connsiteX26" fmla="*/ 536683 w 1178970"/>
                    <a:gd name="connsiteY26" fmla="*/ 427824 h 1897760"/>
                    <a:gd name="connsiteX27" fmla="*/ 300936 w 1178970"/>
                    <a:gd name="connsiteY27" fmla="*/ 364567 h 1897760"/>
                    <a:gd name="connsiteX28" fmla="*/ 201042 w 1178970"/>
                    <a:gd name="connsiteY28" fmla="*/ 225907 h 1897760"/>
                    <a:gd name="connsiteX29" fmla="*/ 59382 w 1178970"/>
                    <a:gd name="connsiteY29" fmla="*/ 192706 h 1897760"/>
                    <a:gd name="connsiteX30" fmla="*/ 1497 w 1178970"/>
                    <a:gd name="connsiteY30" fmla="*/ 309442 h 1897760"/>
                    <a:gd name="connsiteX31" fmla="*/ 747940 w 1178970"/>
                    <a:gd name="connsiteY31" fmla="*/ 475544 h 1897760"/>
                    <a:gd name="connsiteX32" fmla="*/ 515968 w 1178970"/>
                    <a:gd name="connsiteY32" fmla="*/ 255285 h 1897760"/>
                    <a:gd name="connsiteX33" fmla="*/ 760282 w 1178970"/>
                    <a:gd name="connsiteY33" fmla="*/ 31540 h 1897760"/>
                    <a:gd name="connsiteX34" fmla="*/ 977105 w 1178970"/>
                    <a:gd name="connsiteY34" fmla="*/ 262448 h 1897760"/>
                    <a:gd name="connsiteX35" fmla="*/ 747940 w 1178970"/>
                    <a:gd name="connsiteY35" fmla="*/ 475544 h 1897760"/>
                    <a:gd name="connsiteX36" fmla="*/ 65383 w 1178970"/>
                    <a:gd name="connsiteY36" fmla="*/ 229779 h 1897760"/>
                    <a:gd name="connsiteX37" fmla="*/ 176069 w 1178970"/>
                    <a:gd name="connsiteY37" fmla="*/ 252236 h 1897760"/>
                    <a:gd name="connsiteX38" fmla="*/ 278576 w 1178970"/>
                    <a:gd name="connsiteY38" fmla="*/ 388863 h 1897760"/>
                    <a:gd name="connsiteX39" fmla="*/ 391102 w 1178970"/>
                    <a:gd name="connsiteY39" fmla="*/ 453136 h 1897760"/>
                    <a:gd name="connsiteX40" fmla="*/ 634495 w 1178970"/>
                    <a:gd name="connsiteY40" fmla="*/ 491080 h 1897760"/>
                    <a:gd name="connsiteX41" fmla="*/ 778625 w 1178970"/>
                    <a:gd name="connsiteY41" fmla="*/ 510149 h 1897760"/>
                    <a:gd name="connsiteX42" fmla="*/ 1016985 w 1178970"/>
                    <a:gd name="connsiteY42" fmla="*/ 652439 h 1897760"/>
                    <a:gd name="connsiteX43" fmla="*/ 1136964 w 1178970"/>
                    <a:gd name="connsiteY43" fmla="*/ 1119818 h 1897760"/>
                    <a:gd name="connsiteX44" fmla="*/ 1138319 w 1178970"/>
                    <a:gd name="connsiteY44" fmla="*/ 1189996 h 1897760"/>
                    <a:gd name="connsiteX45" fmla="*/ 1034844 w 1178970"/>
                    <a:gd name="connsiteY45" fmla="*/ 1233941 h 1897760"/>
                    <a:gd name="connsiteX46" fmla="*/ 988091 w 1178970"/>
                    <a:gd name="connsiteY46" fmla="*/ 1152439 h 1897760"/>
                    <a:gd name="connsiteX47" fmla="*/ 945888 w 1178970"/>
                    <a:gd name="connsiteY47" fmla="*/ 834851 h 1897760"/>
                    <a:gd name="connsiteX48" fmla="*/ 927932 w 1178970"/>
                    <a:gd name="connsiteY48" fmla="*/ 837561 h 1897760"/>
                    <a:gd name="connsiteX49" fmla="*/ 962682 w 1178970"/>
                    <a:gd name="connsiteY49" fmla="*/ 1233699 h 1897760"/>
                    <a:gd name="connsiteX50" fmla="*/ 1014613 w 1178970"/>
                    <a:gd name="connsiteY50" fmla="*/ 1779532 h 1897760"/>
                    <a:gd name="connsiteX51" fmla="*/ 945501 w 1178970"/>
                    <a:gd name="connsiteY51" fmla="*/ 1866455 h 1897760"/>
                    <a:gd name="connsiteX52" fmla="*/ 853883 w 1178970"/>
                    <a:gd name="connsiteY52" fmla="*/ 1790180 h 1897760"/>
                    <a:gd name="connsiteX53" fmla="*/ 778286 w 1178970"/>
                    <a:gd name="connsiteY53" fmla="*/ 1283404 h 1897760"/>
                    <a:gd name="connsiteX54" fmla="*/ 701575 w 1178970"/>
                    <a:gd name="connsiteY54" fmla="*/ 1222471 h 1897760"/>
                    <a:gd name="connsiteX55" fmla="*/ 639383 w 1178970"/>
                    <a:gd name="connsiteY55" fmla="*/ 1296375 h 1897760"/>
                    <a:gd name="connsiteX56" fmla="*/ 539296 w 1178970"/>
                    <a:gd name="connsiteY56" fmla="*/ 1820767 h 1897760"/>
                    <a:gd name="connsiteX57" fmla="*/ 454309 w 1178970"/>
                    <a:gd name="connsiteY57" fmla="*/ 1850193 h 1897760"/>
                    <a:gd name="connsiteX58" fmla="*/ 401604 w 1178970"/>
                    <a:gd name="connsiteY58" fmla="*/ 1781032 h 1897760"/>
                    <a:gd name="connsiteX59" fmla="*/ 421496 w 1178970"/>
                    <a:gd name="connsiteY59" fmla="*/ 1546108 h 1897760"/>
                    <a:gd name="connsiteX60" fmla="*/ 475411 w 1178970"/>
                    <a:gd name="connsiteY60" fmla="*/ 817089 h 1897760"/>
                    <a:gd name="connsiteX61" fmla="*/ 367822 w 1178970"/>
                    <a:gd name="connsiteY61" fmla="*/ 679493 h 1897760"/>
                    <a:gd name="connsiteX62" fmla="*/ 146982 w 1178970"/>
                    <a:gd name="connsiteY62" fmla="*/ 525055 h 1897760"/>
                    <a:gd name="connsiteX63" fmla="*/ 33295 w 1178970"/>
                    <a:gd name="connsiteY63" fmla="*/ 327107 h 1897760"/>
                    <a:gd name="connsiteX64" fmla="*/ 65383 w 1178970"/>
                    <a:gd name="connsiteY64" fmla="*/ 229779 h 189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78970" h="1897760">
                      <a:moveTo>
                        <a:pt x="1497" y="309442"/>
                      </a:moveTo>
                      <a:cubicBezTo>
                        <a:pt x="5563" y="342692"/>
                        <a:pt x="19550" y="373666"/>
                        <a:pt x="37361" y="402415"/>
                      </a:cubicBezTo>
                      <a:cubicBezTo>
                        <a:pt x="67416" y="450909"/>
                        <a:pt x="100036" y="509084"/>
                        <a:pt x="127187" y="559176"/>
                      </a:cubicBezTo>
                      <a:cubicBezTo>
                        <a:pt x="172052" y="641936"/>
                        <a:pt x="236325" y="680171"/>
                        <a:pt x="330362" y="701998"/>
                      </a:cubicBezTo>
                      <a:cubicBezTo>
                        <a:pt x="454648" y="730892"/>
                        <a:pt x="454890" y="744734"/>
                        <a:pt x="442791" y="871004"/>
                      </a:cubicBezTo>
                      <a:cubicBezTo>
                        <a:pt x="418640" y="1123352"/>
                        <a:pt x="399813" y="1376231"/>
                        <a:pt x="378663" y="1628869"/>
                      </a:cubicBezTo>
                      <a:cubicBezTo>
                        <a:pt x="374550" y="1677799"/>
                        <a:pt x="368500" y="1726633"/>
                        <a:pt x="365838" y="1775612"/>
                      </a:cubicBezTo>
                      <a:cubicBezTo>
                        <a:pt x="362014" y="1845353"/>
                        <a:pt x="398458" y="1882523"/>
                        <a:pt x="476476" y="1891864"/>
                      </a:cubicBezTo>
                      <a:cubicBezTo>
                        <a:pt x="524293" y="1897575"/>
                        <a:pt x="573853" y="1859437"/>
                        <a:pt x="584258" y="1802666"/>
                      </a:cubicBezTo>
                      <a:cubicBezTo>
                        <a:pt x="604392" y="1692512"/>
                        <a:pt x="620508" y="1581584"/>
                        <a:pt x="639819" y="1471237"/>
                      </a:cubicBezTo>
                      <a:cubicBezTo>
                        <a:pt x="649983" y="1413207"/>
                        <a:pt x="663631" y="1355807"/>
                        <a:pt x="675053" y="1297972"/>
                      </a:cubicBezTo>
                      <a:cubicBezTo>
                        <a:pt x="679070" y="1277741"/>
                        <a:pt x="683039" y="1257511"/>
                        <a:pt x="708641" y="1256882"/>
                      </a:cubicBezTo>
                      <a:cubicBezTo>
                        <a:pt x="732888" y="1256301"/>
                        <a:pt x="741987" y="1275902"/>
                        <a:pt x="748134" y="1294535"/>
                      </a:cubicBezTo>
                      <a:cubicBezTo>
                        <a:pt x="775479" y="1377296"/>
                        <a:pt x="780270" y="1464219"/>
                        <a:pt x="791450" y="1549738"/>
                      </a:cubicBezTo>
                      <a:cubicBezTo>
                        <a:pt x="803162" y="1639420"/>
                        <a:pt x="810954" y="1729634"/>
                        <a:pt x="832492" y="1817670"/>
                      </a:cubicBezTo>
                      <a:cubicBezTo>
                        <a:pt x="844930" y="1868439"/>
                        <a:pt x="904750" y="1904641"/>
                        <a:pt x="965393" y="1896655"/>
                      </a:cubicBezTo>
                      <a:cubicBezTo>
                        <a:pt x="1020034" y="1889444"/>
                        <a:pt x="1047863" y="1854259"/>
                        <a:pt x="1049847" y="1799811"/>
                      </a:cubicBezTo>
                      <a:cubicBezTo>
                        <a:pt x="1054977" y="1661441"/>
                        <a:pt x="1026761" y="1525926"/>
                        <a:pt x="1013403" y="1389105"/>
                      </a:cubicBezTo>
                      <a:cubicBezTo>
                        <a:pt x="1009241" y="1346370"/>
                        <a:pt x="1005079" y="1303634"/>
                        <a:pt x="999707" y="1248073"/>
                      </a:cubicBezTo>
                      <a:cubicBezTo>
                        <a:pt x="1052945" y="1288873"/>
                        <a:pt x="1097277" y="1288486"/>
                        <a:pt x="1140158" y="1256930"/>
                      </a:cubicBezTo>
                      <a:cubicBezTo>
                        <a:pt x="1183039" y="1225374"/>
                        <a:pt x="1183377" y="1181042"/>
                        <a:pt x="1174085" y="1134241"/>
                      </a:cubicBezTo>
                      <a:cubicBezTo>
                        <a:pt x="1142336" y="974189"/>
                        <a:pt x="1106667" y="815250"/>
                        <a:pt x="1055123" y="660037"/>
                      </a:cubicBezTo>
                      <a:cubicBezTo>
                        <a:pt x="1028068" y="578535"/>
                        <a:pt x="996464" y="508697"/>
                        <a:pt x="893570" y="483578"/>
                      </a:cubicBezTo>
                      <a:cubicBezTo>
                        <a:pt x="956826" y="439536"/>
                        <a:pt x="998448" y="386056"/>
                        <a:pt x="1007402" y="308619"/>
                      </a:cubicBezTo>
                      <a:cubicBezTo>
                        <a:pt x="1015968" y="234328"/>
                        <a:pt x="1002707" y="166039"/>
                        <a:pt x="960408" y="107283"/>
                      </a:cubicBezTo>
                      <a:cubicBezTo>
                        <a:pt x="884036" y="1195"/>
                        <a:pt x="733130" y="-29102"/>
                        <a:pt x="624332" y="29362"/>
                      </a:cubicBezTo>
                      <a:cubicBezTo>
                        <a:pt x="468490" y="113043"/>
                        <a:pt x="448937" y="258334"/>
                        <a:pt x="536683" y="427824"/>
                      </a:cubicBezTo>
                      <a:cubicBezTo>
                        <a:pt x="437612" y="416402"/>
                        <a:pt x="350109" y="425210"/>
                        <a:pt x="300936" y="364567"/>
                      </a:cubicBezTo>
                      <a:cubicBezTo>
                        <a:pt x="275382" y="333060"/>
                        <a:pt x="225677" y="259011"/>
                        <a:pt x="201042" y="225907"/>
                      </a:cubicBezTo>
                      <a:cubicBezTo>
                        <a:pt x="166293" y="179203"/>
                        <a:pt x="110587" y="171604"/>
                        <a:pt x="59382" y="192706"/>
                      </a:cubicBezTo>
                      <a:cubicBezTo>
                        <a:pt x="6628" y="214485"/>
                        <a:pt x="-4601" y="259253"/>
                        <a:pt x="1497" y="309442"/>
                      </a:cubicBezTo>
                      <a:close/>
                      <a:moveTo>
                        <a:pt x="747940" y="475544"/>
                      </a:moveTo>
                      <a:cubicBezTo>
                        <a:pt x="603327" y="477190"/>
                        <a:pt x="516065" y="394284"/>
                        <a:pt x="515968" y="255285"/>
                      </a:cubicBezTo>
                      <a:cubicBezTo>
                        <a:pt x="515872" y="132692"/>
                        <a:pt x="620605" y="31250"/>
                        <a:pt x="760282" y="31540"/>
                      </a:cubicBezTo>
                      <a:cubicBezTo>
                        <a:pt x="869274" y="31782"/>
                        <a:pt x="975895" y="138984"/>
                        <a:pt x="977105" y="262448"/>
                      </a:cubicBezTo>
                      <a:cubicBezTo>
                        <a:pt x="978315" y="389831"/>
                        <a:pt x="887811" y="473995"/>
                        <a:pt x="747940" y="475544"/>
                      </a:cubicBezTo>
                      <a:close/>
                      <a:moveTo>
                        <a:pt x="65383" y="229779"/>
                      </a:moveTo>
                      <a:cubicBezTo>
                        <a:pt x="106666" y="208145"/>
                        <a:pt x="146159" y="214243"/>
                        <a:pt x="176069" y="252236"/>
                      </a:cubicBezTo>
                      <a:cubicBezTo>
                        <a:pt x="211303" y="296955"/>
                        <a:pt x="246198" y="342062"/>
                        <a:pt x="278576" y="388863"/>
                      </a:cubicBezTo>
                      <a:cubicBezTo>
                        <a:pt x="306454" y="429130"/>
                        <a:pt x="342897" y="446312"/>
                        <a:pt x="391102" y="453136"/>
                      </a:cubicBezTo>
                      <a:cubicBezTo>
                        <a:pt x="472459" y="464654"/>
                        <a:pt x="557591" y="457201"/>
                        <a:pt x="634495" y="491080"/>
                      </a:cubicBezTo>
                      <a:cubicBezTo>
                        <a:pt x="681925" y="512036"/>
                        <a:pt x="729597" y="515327"/>
                        <a:pt x="778625" y="510149"/>
                      </a:cubicBezTo>
                      <a:cubicBezTo>
                        <a:pt x="914284" y="495726"/>
                        <a:pt x="966409" y="523506"/>
                        <a:pt x="1016985" y="652439"/>
                      </a:cubicBezTo>
                      <a:cubicBezTo>
                        <a:pt x="1076079" y="803005"/>
                        <a:pt x="1110974" y="960444"/>
                        <a:pt x="1136964" y="1119818"/>
                      </a:cubicBezTo>
                      <a:cubicBezTo>
                        <a:pt x="1140787" y="1143098"/>
                        <a:pt x="1143497" y="1166135"/>
                        <a:pt x="1138319" y="1189996"/>
                      </a:cubicBezTo>
                      <a:cubicBezTo>
                        <a:pt x="1126364" y="1244976"/>
                        <a:pt x="1081645" y="1262689"/>
                        <a:pt x="1034844" y="1233941"/>
                      </a:cubicBezTo>
                      <a:cubicBezTo>
                        <a:pt x="1002756" y="1214195"/>
                        <a:pt x="991189" y="1188882"/>
                        <a:pt x="988091" y="1152439"/>
                      </a:cubicBezTo>
                      <a:cubicBezTo>
                        <a:pt x="979041" y="1045915"/>
                        <a:pt x="967038" y="939633"/>
                        <a:pt x="945888" y="834851"/>
                      </a:cubicBezTo>
                      <a:cubicBezTo>
                        <a:pt x="939887" y="835770"/>
                        <a:pt x="933934" y="836642"/>
                        <a:pt x="927932" y="837561"/>
                      </a:cubicBezTo>
                      <a:cubicBezTo>
                        <a:pt x="939548" y="969591"/>
                        <a:pt x="951648" y="1101621"/>
                        <a:pt x="962682" y="1233699"/>
                      </a:cubicBezTo>
                      <a:cubicBezTo>
                        <a:pt x="977928" y="1415821"/>
                        <a:pt x="1012774" y="1596103"/>
                        <a:pt x="1014613" y="1779532"/>
                      </a:cubicBezTo>
                      <a:cubicBezTo>
                        <a:pt x="1015097" y="1828221"/>
                        <a:pt x="993802" y="1859534"/>
                        <a:pt x="945501" y="1866455"/>
                      </a:cubicBezTo>
                      <a:cubicBezTo>
                        <a:pt x="896522" y="1873473"/>
                        <a:pt x="861821" y="1844095"/>
                        <a:pt x="853883" y="1790180"/>
                      </a:cubicBezTo>
                      <a:cubicBezTo>
                        <a:pt x="840429" y="1698756"/>
                        <a:pt x="806937" y="1357743"/>
                        <a:pt x="778286" y="1283404"/>
                      </a:cubicBezTo>
                      <a:cubicBezTo>
                        <a:pt x="765509" y="1250251"/>
                        <a:pt x="743100" y="1218550"/>
                        <a:pt x="701575" y="1222471"/>
                      </a:cubicBezTo>
                      <a:cubicBezTo>
                        <a:pt x="660146" y="1226391"/>
                        <a:pt x="645820" y="1257705"/>
                        <a:pt x="639383" y="1296375"/>
                      </a:cubicBezTo>
                      <a:cubicBezTo>
                        <a:pt x="620024" y="1412626"/>
                        <a:pt x="571965" y="1766465"/>
                        <a:pt x="539296" y="1820767"/>
                      </a:cubicBezTo>
                      <a:cubicBezTo>
                        <a:pt x="519066" y="1854403"/>
                        <a:pt x="492641" y="1863648"/>
                        <a:pt x="454309" y="1850193"/>
                      </a:cubicBezTo>
                      <a:cubicBezTo>
                        <a:pt x="419463" y="1837949"/>
                        <a:pt x="397539" y="1819702"/>
                        <a:pt x="401604" y="1781032"/>
                      </a:cubicBezTo>
                      <a:cubicBezTo>
                        <a:pt x="409783" y="1702870"/>
                        <a:pt x="415204" y="1624465"/>
                        <a:pt x="421496" y="1546108"/>
                      </a:cubicBezTo>
                      <a:cubicBezTo>
                        <a:pt x="441000" y="1303199"/>
                        <a:pt x="470184" y="1060918"/>
                        <a:pt x="475411" y="817089"/>
                      </a:cubicBezTo>
                      <a:cubicBezTo>
                        <a:pt x="477734" y="708290"/>
                        <a:pt x="474782" y="704370"/>
                        <a:pt x="367822" y="679493"/>
                      </a:cubicBezTo>
                      <a:cubicBezTo>
                        <a:pt x="271704" y="657133"/>
                        <a:pt x="188798" y="622093"/>
                        <a:pt x="146982" y="525055"/>
                      </a:cubicBezTo>
                      <a:cubicBezTo>
                        <a:pt x="116685" y="454733"/>
                        <a:pt x="71772" y="409626"/>
                        <a:pt x="33295" y="327107"/>
                      </a:cubicBezTo>
                      <a:cubicBezTo>
                        <a:pt x="14565" y="308619"/>
                        <a:pt x="25358" y="250735"/>
                        <a:pt x="65383" y="229779"/>
                      </a:cubicBezTo>
                      <a:close/>
                    </a:path>
                  </a:pathLst>
                </a:custGeom>
                <a:solidFill>
                  <a:srgbClr val="000000"/>
                </a:solidFill>
                <a:ln w="4840" cap="flat">
                  <a:noFill/>
                  <a:prstDash val="solid"/>
                  <a:miter/>
                </a:ln>
              </p:spPr>
              <p:txBody>
                <a:bodyPr rtlCol="0" anchor="ctr"/>
                <a:lstStyle/>
                <a:p>
                  <a:endParaRPr lang="en-US"/>
                </a:p>
              </p:txBody>
            </p:sp>
            <p:sp>
              <p:nvSpPr>
                <p:cNvPr id="49" name="Graphic 4">
                  <a:extLst>
                    <a:ext uri="{FF2B5EF4-FFF2-40B4-BE49-F238E27FC236}">
                      <a16:creationId xmlns:a16="http://schemas.microsoft.com/office/drawing/2014/main" id="{A6545C3A-B757-C842-9567-8154F3F617E9}"/>
                    </a:ext>
                  </a:extLst>
                </p:cNvPr>
                <p:cNvSpPr/>
                <p:nvPr/>
              </p:nvSpPr>
              <p:spPr>
                <a:xfrm>
                  <a:off x="5605171" y="3512825"/>
                  <a:ext cx="122761" cy="240773"/>
                </a:xfrm>
                <a:custGeom>
                  <a:avLst/>
                  <a:gdLst>
                    <a:gd name="connsiteX0" fmla="*/ 39566 w 122761"/>
                    <a:gd name="connsiteY0" fmla="*/ 203756 h 240773"/>
                    <a:gd name="connsiteX1" fmla="*/ 33371 w 122761"/>
                    <a:gd name="connsiteY1" fmla="*/ 239377 h 240773"/>
                    <a:gd name="connsiteX2" fmla="*/ 4913 w 122761"/>
                    <a:gd name="connsiteY2" fmla="*/ 211064 h 240773"/>
                    <a:gd name="connsiteX3" fmla="*/ 122762 w 122761"/>
                    <a:gd name="connsiteY3" fmla="*/ 0 h 240773"/>
                    <a:gd name="connsiteX4" fmla="*/ 79010 w 122761"/>
                    <a:gd name="connsiteY4" fmla="*/ 62869 h 240773"/>
                    <a:gd name="connsiteX5" fmla="*/ 39566 w 122761"/>
                    <a:gd name="connsiteY5" fmla="*/ 203756 h 24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61" h="240773">
                      <a:moveTo>
                        <a:pt x="39566" y="203756"/>
                      </a:moveTo>
                      <a:cubicBezTo>
                        <a:pt x="43728" y="215952"/>
                        <a:pt x="51471" y="233617"/>
                        <a:pt x="33371" y="239377"/>
                      </a:cubicBezTo>
                      <a:cubicBezTo>
                        <a:pt x="11301" y="246443"/>
                        <a:pt x="9268" y="225099"/>
                        <a:pt x="4913" y="211064"/>
                      </a:cubicBezTo>
                      <a:cubicBezTo>
                        <a:pt x="-16237" y="143161"/>
                        <a:pt x="32354" y="51544"/>
                        <a:pt x="122762" y="0"/>
                      </a:cubicBezTo>
                      <a:cubicBezTo>
                        <a:pt x="104613" y="26135"/>
                        <a:pt x="91981" y="44671"/>
                        <a:pt x="79010" y="62869"/>
                      </a:cubicBezTo>
                      <a:cubicBezTo>
                        <a:pt x="48906" y="105120"/>
                        <a:pt x="20400" y="147469"/>
                        <a:pt x="39566" y="203756"/>
                      </a:cubicBezTo>
                      <a:close/>
                    </a:path>
                  </a:pathLst>
                </a:custGeom>
                <a:solidFill>
                  <a:srgbClr val="000000"/>
                </a:solidFill>
                <a:ln w="484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D32FAD5D-831D-8A4D-A157-A91F010468A2}"/>
                    </a:ext>
                  </a:extLst>
                </p:cNvPr>
                <p:cNvSpPr/>
                <p:nvPr/>
              </p:nvSpPr>
              <p:spPr>
                <a:xfrm>
                  <a:off x="6757639" y="5272722"/>
                  <a:ext cx="130008" cy="44833"/>
                </a:xfrm>
                <a:custGeom>
                  <a:avLst/>
                  <a:gdLst>
                    <a:gd name="connsiteX0" fmla="*/ 36502 w 130008"/>
                    <a:gd name="connsiteY0" fmla="*/ 8760 h 44833"/>
                    <a:gd name="connsiteX1" fmla="*/ 73430 w 130008"/>
                    <a:gd name="connsiteY1" fmla="*/ 0 h 44833"/>
                    <a:gd name="connsiteX2" fmla="*/ 130007 w 130008"/>
                    <a:gd name="connsiteY2" fmla="*/ 20037 h 44833"/>
                    <a:gd name="connsiteX3" fmla="*/ 77737 w 130008"/>
                    <a:gd name="connsiteY3" fmla="*/ 35379 h 44833"/>
                    <a:gd name="connsiteX4" fmla="*/ 42842 w 130008"/>
                    <a:gd name="connsiteY4" fmla="*/ 36347 h 44833"/>
                    <a:gd name="connsiteX5" fmla="*/ 252 w 130008"/>
                    <a:gd name="connsiteY5" fmla="*/ 30539 h 44833"/>
                    <a:gd name="connsiteX6" fmla="*/ 36502 w 130008"/>
                    <a:gd name="connsiteY6" fmla="*/ 8760 h 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08" h="44833">
                      <a:moveTo>
                        <a:pt x="36502" y="8760"/>
                      </a:moveTo>
                      <a:cubicBezTo>
                        <a:pt x="49231" y="4404"/>
                        <a:pt x="62782" y="2468"/>
                        <a:pt x="73430" y="0"/>
                      </a:cubicBezTo>
                      <a:cubicBezTo>
                        <a:pt x="96516" y="2953"/>
                        <a:pt x="130249" y="-5759"/>
                        <a:pt x="130007" y="20037"/>
                      </a:cubicBezTo>
                      <a:cubicBezTo>
                        <a:pt x="129765" y="50237"/>
                        <a:pt x="96467" y="32427"/>
                        <a:pt x="77737" y="35379"/>
                      </a:cubicBezTo>
                      <a:cubicBezTo>
                        <a:pt x="66315" y="37170"/>
                        <a:pt x="54458" y="36879"/>
                        <a:pt x="42842" y="36347"/>
                      </a:cubicBezTo>
                      <a:cubicBezTo>
                        <a:pt x="27984" y="35669"/>
                        <a:pt x="5624" y="59288"/>
                        <a:pt x="252" y="30539"/>
                      </a:cubicBezTo>
                      <a:cubicBezTo>
                        <a:pt x="-2797" y="14471"/>
                        <a:pt x="22563" y="13503"/>
                        <a:pt x="36502" y="8760"/>
                      </a:cubicBezTo>
                      <a:close/>
                    </a:path>
                  </a:pathLst>
                </a:custGeom>
                <a:solidFill>
                  <a:srgbClr val="000000"/>
                </a:solidFill>
                <a:ln w="484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F5DC6ACD-05B8-AF4C-B167-57933E972B25}"/>
                    </a:ext>
                  </a:extLst>
                </p:cNvPr>
                <p:cNvSpPr/>
                <p:nvPr/>
              </p:nvSpPr>
              <p:spPr>
                <a:xfrm>
                  <a:off x="5920895" y="5278685"/>
                  <a:ext cx="126807" cy="32904"/>
                </a:xfrm>
                <a:custGeom>
                  <a:avLst/>
                  <a:gdLst>
                    <a:gd name="connsiteX0" fmla="*/ 126803 w 126807"/>
                    <a:gd name="connsiteY0" fmla="*/ 17462 h 32904"/>
                    <a:gd name="connsiteX1" fmla="*/ 95054 w 126807"/>
                    <a:gd name="connsiteY1" fmla="*/ 32368 h 32904"/>
                    <a:gd name="connsiteX2" fmla="*/ 2710 w 126807"/>
                    <a:gd name="connsiteY2" fmla="*/ 28641 h 32904"/>
                    <a:gd name="connsiteX3" fmla="*/ 0 w 126807"/>
                    <a:gd name="connsiteY3" fmla="*/ 12525 h 32904"/>
                    <a:gd name="connsiteX4" fmla="*/ 94473 w 126807"/>
                    <a:gd name="connsiteY4" fmla="*/ 232 h 32904"/>
                    <a:gd name="connsiteX5" fmla="*/ 126803 w 126807"/>
                    <a:gd name="connsiteY5" fmla="*/ 17462 h 3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07" h="32904">
                      <a:moveTo>
                        <a:pt x="126803" y="17462"/>
                      </a:moveTo>
                      <a:cubicBezTo>
                        <a:pt x="127142" y="36966"/>
                        <a:pt x="107444" y="32513"/>
                        <a:pt x="95054" y="32368"/>
                      </a:cubicBezTo>
                      <a:cubicBezTo>
                        <a:pt x="64272" y="32030"/>
                        <a:pt x="33491" y="29997"/>
                        <a:pt x="2710" y="28641"/>
                      </a:cubicBezTo>
                      <a:cubicBezTo>
                        <a:pt x="1791" y="23269"/>
                        <a:pt x="920" y="17897"/>
                        <a:pt x="0" y="12525"/>
                      </a:cubicBezTo>
                      <a:cubicBezTo>
                        <a:pt x="31459" y="8218"/>
                        <a:pt x="62821" y="2652"/>
                        <a:pt x="94473" y="232"/>
                      </a:cubicBezTo>
                      <a:cubicBezTo>
                        <a:pt x="107008" y="-736"/>
                        <a:pt x="126513" y="667"/>
                        <a:pt x="126803" y="17462"/>
                      </a:cubicBezTo>
                      <a:close/>
                    </a:path>
                  </a:pathLst>
                </a:custGeom>
                <a:solidFill>
                  <a:srgbClr val="000000"/>
                </a:solidFill>
                <a:ln w="4840" cap="flat">
                  <a:noFill/>
                  <a:prstDash val="solid"/>
                  <a:miter/>
                </a:ln>
              </p:spPr>
              <p:txBody>
                <a:bodyPr rtlCol="0" anchor="ctr"/>
                <a:lstStyle/>
                <a:p>
                  <a:endParaRPr lang="en-US"/>
                </a:p>
              </p:txBody>
            </p:sp>
          </p:grpSp>
          <p:sp>
            <p:nvSpPr>
              <p:cNvPr id="7" name="Graphic 4">
                <a:extLst>
                  <a:ext uri="{FF2B5EF4-FFF2-40B4-BE49-F238E27FC236}">
                    <a16:creationId xmlns:a16="http://schemas.microsoft.com/office/drawing/2014/main" id="{9C73E17C-FB4A-A245-B41D-A4B7FBE108FB}"/>
                  </a:ext>
                </a:extLst>
              </p:cNvPr>
              <p:cNvSpPr/>
              <p:nvPr/>
            </p:nvSpPr>
            <p:spPr>
              <a:xfrm>
                <a:off x="6593725" y="2051737"/>
                <a:ext cx="1209" cy="5856"/>
              </a:xfrm>
              <a:custGeom>
                <a:avLst/>
                <a:gdLst>
                  <a:gd name="connsiteX0" fmla="*/ 0 w 1209"/>
                  <a:gd name="connsiteY0" fmla="*/ 0 h 5856"/>
                  <a:gd name="connsiteX1" fmla="*/ 1210 w 1209"/>
                  <a:gd name="connsiteY1" fmla="*/ 5856 h 5856"/>
                  <a:gd name="connsiteX2" fmla="*/ 0 w 1209"/>
                  <a:gd name="connsiteY2" fmla="*/ 0 h 5856"/>
                </a:gdLst>
                <a:ahLst/>
                <a:cxnLst>
                  <a:cxn ang="0">
                    <a:pos x="connsiteX0" y="connsiteY0"/>
                  </a:cxn>
                  <a:cxn ang="0">
                    <a:pos x="connsiteX1" y="connsiteY1"/>
                  </a:cxn>
                  <a:cxn ang="0">
                    <a:pos x="connsiteX2" y="connsiteY2"/>
                  </a:cxn>
                </a:cxnLst>
                <a:rect l="l" t="t" r="r" b="b"/>
                <a:pathLst>
                  <a:path w="1209" h="5856">
                    <a:moveTo>
                      <a:pt x="0" y="0"/>
                    </a:moveTo>
                    <a:cubicBezTo>
                      <a:pt x="435" y="1936"/>
                      <a:pt x="823" y="3872"/>
                      <a:pt x="1210" y="5856"/>
                    </a:cubicBezTo>
                    <a:cubicBezTo>
                      <a:pt x="823" y="3872"/>
                      <a:pt x="435" y="1936"/>
                      <a:pt x="0" y="0"/>
                    </a:cubicBezTo>
                    <a:close/>
                  </a:path>
                </a:pathLst>
              </a:custGeom>
              <a:solidFill>
                <a:srgbClr val="FFFFFF"/>
              </a:solidFill>
              <a:ln w="4840"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46F5AF9C-E91E-E341-BC3B-2E534F79E2BA}"/>
                  </a:ext>
                </a:extLst>
              </p:cNvPr>
              <p:cNvSpPr/>
              <p:nvPr/>
            </p:nvSpPr>
            <p:spPr>
              <a:xfrm>
                <a:off x="6586126" y="2020423"/>
                <a:ext cx="1451" cy="5469"/>
              </a:xfrm>
              <a:custGeom>
                <a:avLst/>
                <a:gdLst>
                  <a:gd name="connsiteX0" fmla="*/ 0 w 1451"/>
                  <a:gd name="connsiteY0" fmla="*/ 0 h 5469"/>
                  <a:gd name="connsiteX1" fmla="*/ 1452 w 1451"/>
                  <a:gd name="connsiteY1" fmla="*/ 5469 h 5469"/>
                  <a:gd name="connsiteX2" fmla="*/ 0 w 1451"/>
                  <a:gd name="connsiteY2" fmla="*/ 0 h 5469"/>
                </a:gdLst>
                <a:ahLst/>
                <a:cxnLst>
                  <a:cxn ang="0">
                    <a:pos x="connsiteX0" y="connsiteY0"/>
                  </a:cxn>
                  <a:cxn ang="0">
                    <a:pos x="connsiteX1" y="connsiteY1"/>
                  </a:cxn>
                  <a:cxn ang="0">
                    <a:pos x="connsiteX2" y="connsiteY2"/>
                  </a:cxn>
                </a:cxnLst>
                <a:rect l="l" t="t" r="r" b="b"/>
                <a:pathLst>
                  <a:path w="1451" h="5469">
                    <a:moveTo>
                      <a:pt x="0" y="0"/>
                    </a:moveTo>
                    <a:cubicBezTo>
                      <a:pt x="484" y="1839"/>
                      <a:pt x="968" y="3630"/>
                      <a:pt x="1452" y="5469"/>
                    </a:cubicBezTo>
                    <a:cubicBezTo>
                      <a:pt x="1016" y="3630"/>
                      <a:pt x="484" y="1839"/>
                      <a:pt x="0" y="0"/>
                    </a:cubicBezTo>
                    <a:close/>
                  </a:path>
                </a:pathLst>
              </a:custGeom>
              <a:solidFill>
                <a:srgbClr val="FFFFFF"/>
              </a:solidFill>
              <a:ln w="484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14A4480D-1EDC-214E-ABEF-BA19184B0CDD}"/>
                  </a:ext>
                </a:extLst>
              </p:cNvPr>
              <p:cNvSpPr/>
              <p:nvPr/>
            </p:nvSpPr>
            <p:spPr>
              <a:xfrm>
                <a:off x="6598952" y="2078695"/>
                <a:ext cx="1016" cy="5904"/>
              </a:xfrm>
              <a:custGeom>
                <a:avLst/>
                <a:gdLst>
                  <a:gd name="connsiteX0" fmla="*/ 0 w 1016"/>
                  <a:gd name="connsiteY0" fmla="*/ 0 h 5904"/>
                  <a:gd name="connsiteX1" fmla="*/ 1016 w 1016"/>
                  <a:gd name="connsiteY1" fmla="*/ 5905 h 5904"/>
                  <a:gd name="connsiteX2" fmla="*/ 0 w 1016"/>
                  <a:gd name="connsiteY2" fmla="*/ 0 h 5904"/>
                </a:gdLst>
                <a:ahLst/>
                <a:cxnLst>
                  <a:cxn ang="0">
                    <a:pos x="connsiteX0" y="connsiteY0"/>
                  </a:cxn>
                  <a:cxn ang="0">
                    <a:pos x="connsiteX1" y="connsiteY1"/>
                  </a:cxn>
                  <a:cxn ang="0">
                    <a:pos x="connsiteX2" y="connsiteY2"/>
                  </a:cxn>
                </a:cxnLst>
                <a:rect l="l" t="t" r="r" b="b"/>
                <a:pathLst>
                  <a:path w="1016" h="5904">
                    <a:moveTo>
                      <a:pt x="0" y="0"/>
                    </a:moveTo>
                    <a:cubicBezTo>
                      <a:pt x="339" y="1984"/>
                      <a:pt x="678" y="3969"/>
                      <a:pt x="1016" y="5905"/>
                    </a:cubicBezTo>
                    <a:cubicBezTo>
                      <a:pt x="678" y="3920"/>
                      <a:pt x="339" y="1936"/>
                      <a:pt x="0" y="0"/>
                    </a:cubicBezTo>
                    <a:close/>
                  </a:path>
                </a:pathLst>
              </a:custGeom>
              <a:solidFill>
                <a:srgbClr val="FFFFFF"/>
              </a:solidFill>
              <a:ln w="4840"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B4A0F31D-3269-3843-A484-8C9CFF0A0EFB}"/>
                  </a:ext>
                </a:extLst>
              </p:cNvPr>
              <p:cNvSpPr/>
              <p:nvPr/>
            </p:nvSpPr>
            <p:spPr>
              <a:xfrm>
                <a:off x="6590724" y="2038476"/>
                <a:ext cx="1113" cy="4936"/>
              </a:xfrm>
              <a:custGeom>
                <a:avLst/>
                <a:gdLst>
                  <a:gd name="connsiteX0" fmla="*/ 0 w 1113"/>
                  <a:gd name="connsiteY0" fmla="*/ 0 h 4936"/>
                  <a:gd name="connsiteX1" fmla="*/ 1113 w 1113"/>
                  <a:gd name="connsiteY1" fmla="*/ 4937 h 4936"/>
                  <a:gd name="connsiteX2" fmla="*/ 0 w 1113"/>
                  <a:gd name="connsiteY2" fmla="*/ 0 h 4936"/>
                </a:gdLst>
                <a:ahLst/>
                <a:cxnLst>
                  <a:cxn ang="0">
                    <a:pos x="connsiteX0" y="connsiteY0"/>
                  </a:cxn>
                  <a:cxn ang="0">
                    <a:pos x="connsiteX1" y="connsiteY1"/>
                  </a:cxn>
                  <a:cxn ang="0">
                    <a:pos x="connsiteX2" y="connsiteY2"/>
                  </a:cxn>
                </a:cxnLst>
                <a:rect l="l" t="t" r="r" b="b"/>
                <a:pathLst>
                  <a:path w="1113" h="4936">
                    <a:moveTo>
                      <a:pt x="0" y="0"/>
                    </a:moveTo>
                    <a:cubicBezTo>
                      <a:pt x="387" y="1646"/>
                      <a:pt x="726" y="3291"/>
                      <a:pt x="1113" y="4937"/>
                    </a:cubicBezTo>
                    <a:cubicBezTo>
                      <a:pt x="775" y="3243"/>
                      <a:pt x="387" y="1597"/>
                      <a:pt x="0" y="0"/>
                    </a:cubicBezTo>
                    <a:close/>
                  </a:path>
                </a:pathLst>
              </a:custGeom>
              <a:solidFill>
                <a:srgbClr val="FFFFFF"/>
              </a:solidFill>
              <a:ln w="4840"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3AF50BC9-C11B-D043-81CF-2193C89A7B7D}"/>
                  </a:ext>
                </a:extLst>
              </p:cNvPr>
              <p:cNvSpPr/>
              <p:nvPr/>
            </p:nvSpPr>
            <p:spPr>
              <a:xfrm>
                <a:off x="6596483" y="2065095"/>
                <a:ext cx="1161" cy="6049"/>
              </a:xfrm>
              <a:custGeom>
                <a:avLst/>
                <a:gdLst>
                  <a:gd name="connsiteX0" fmla="*/ 0 w 1161"/>
                  <a:gd name="connsiteY0" fmla="*/ 0 h 6049"/>
                  <a:gd name="connsiteX1" fmla="*/ 1162 w 1161"/>
                  <a:gd name="connsiteY1" fmla="*/ 6050 h 6049"/>
                  <a:gd name="connsiteX2" fmla="*/ 0 w 1161"/>
                  <a:gd name="connsiteY2" fmla="*/ 0 h 6049"/>
                </a:gdLst>
                <a:ahLst/>
                <a:cxnLst>
                  <a:cxn ang="0">
                    <a:pos x="connsiteX0" y="connsiteY0"/>
                  </a:cxn>
                  <a:cxn ang="0">
                    <a:pos x="connsiteX1" y="connsiteY1"/>
                  </a:cxn>
                  <a:cxn ang="0">
                    <a:pos x="connsiteX2" y="connsiteY2"/>
                  </a:cxn>
                </a:cxnLst>
                <a:rect l="l" t="t" r="r" b="b"/>
                <a:pathLst>
                  <a:path w="1161" h="6049">
                    <a:moveTo>
                      <a:pt x="0" y="0"/>
                    </a:moveTo>
                    <a:cubicBezTo>
                      <a:pt x="387" y="2033"/>
                      <a:pt x="775" y="4017"/>
                      <a:pt x="1162" y="6050"/>
                    </a:cubicBezTo>
                    <a:cubicBezTo>
                      <a:pt x="775" y="4017"/>
                      <a:pt x="387" y="2033"/>
                      <a:pt x="0" y="0"/>
                    </a:cubicBezTo>
                    <a:close/>
                  </a:path>
                </a:pathLst>
              </a:custGeom>
              <a:solidFill>
                <a:srgbClr val="FFFFFF"/>
              </a:solidFill>
              <a:ln w="4840"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4903D98-F2C0-F048-A2F3-257824EDEC93}"/>
                  </a:ext>
                </a:extLst>
              </p:cNvPr>
              <p:cNvSpPr/>
              <p:nvPr/>
            </p:nvSpPr>
            <p:spPr>
              <a:xfrm>
                <a:off x="6605147" y="2124769"/>
                <a:ext cx="435" cy="5178"/>
              </a:xfrm>
              <a:custGeom>
                <a:avLst/>
                <a:gdLst>
                  <a:gd name="connsiteX0" fmla="*/ 0 w 435"/>
                  <a:gd name="connsiteY0" fmla="*/ 0 h 5178"/>
                  <a:gd name="connsiteX1" fmla="*/ 435 w 435"/>
                  <a:gd name="connsiteY1" fmla="*/ 5179 h 5178"/>
                  <a:gd name="connsiteX2" fmla="*/ 0 w 435"/>
                  <a:gd name="connsiteY2" fmla="*/ 0 h 5178"/>
                </a:gdLst>
                <a:ahLst/>
                <a:cxnLst>
                  <a:cxn ang="0">
                    <a:pos x="connsiteX0" y="connsiteY0"/>
                  </a:cxn>
                  <a:cxn ang="0">
                    <a:pos x="connsiteX1" y="connsiteY1"/>
                  </a:cxn>
                  <a:cxn ang="0">
                    <a:pos x="connsiteX2" y="connsiteY2"/>
                  </a:cxn>
                </a:cxnLst>
                <a:rect l="l" t="t" r="r" b="b"/>
                <a:pathLst>
                  <a:path w="435" h="5178">
                    <a:moveTo>
                      <a:pt x="0" y="0"/>
                    </a:moveTo>
                    <a:cubicBezTo>
                      <a:pt x="145" y="1742"/>
                      <a:pt x="290" y="3436"/>
                      <a:pt x="435" y="5179"/>
                    </a:cubicBezTo>
                    <a:cubicBezTo>
                      <a:pt x="339" y="3436"/>
                      <a:pt x="193" y="1694"/>
                      <a:pt x="0" y="0"/>
                    </a:cubicBezTo>
                    <a:close/>
                  </a:path>
                </a:pathLst>
              </a:custGeom>
              <a:solidFill>
                <a:srgbClr val="FFFFFF"/>
              </a:solidFill>
              <a:ln w="4840"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12C6B53A-18B5-AE49-9E10-1975FB5D2EF0}"/>
                  </a:ext>
                </a:extLst>
              </p:cNvPr>
              <p:cNvSpPr/>
              <p:nvPr/>
            </p:nvSpPr>
            <p:spPr>
              <a:xfrm>
                <a:off x="6601227" y="2092682"/>
                <a:ext cx="822" cy="5420"/>
              </a:xfrm>
              <a:custGeom>
                <a:avLst/>
                <a:gdLst>
                  <a:gd name="connsiteX0" fmla="*/ 0 w 822"/>
                  <a:gd name="connsiteY0" fmla="*/ 0 h 5420"/>
                  <a:gd name="connsiteX1" fmla="*/ 823 w 822"/>
                  <a:gd name="connsiteY1" fmla="*/ 5421 h 5420"/>
                  <a:gd name="connsiteX2" fmla="*/ 0 w 822"/>
                  <a:gd name="connsiteY2" fmla="*/ 0 h 5420"/>
                </a:gdLst>
                <a:ahLst/>
                <a:cxnLst>
                  <a:cxn ang="0">
                    <a:pos x="connsiteX0" y="connsiteY0"/>
                  </a:cxn>
                  <a:cxn ang="0">
                    <a:pos x="connsiteX1" y="connsiteY1"/>
                  </a:cxn>
                  <a:cxn ang="0">
                    <a:pos x="connsiteX2" y="connsiteY2"/>
                  </a:cxn>
                </a:cxnLst>
                <a:rect l="l" t="t" r="r" b="b"/>
                <a:pathLst>
                  <a:path w="822" h="5420">
                    <a:moveTo>
                      <a:pt x="0" y="0"/>
                    </a:moveTo>
                    <a:cubicBezTo>
                      <a:pt x="290" y="1791"/>
                      <a:pt x="532" y="3581"/>
                      <a:pt x="823" y="5421"/>
                    </a:cubicBezTo>
                    <a:cubicBezTo>
                      <a:pt x="532" y="3581"/>
                      <a:pt x="242" y="1791"/>
                      <a:pt x="0" y="0"/>
                    </a:cubicBezTo>
                    <a:close/>
                  </a:path>
                </a:pathLst>
              </a:custGeom>
              <a:solidFill>
                <a:srgbClr val="FFFFFF"/>
              </a:solidFill>
              <a:ln w="4840"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4F21B4D1-AAC0-454C-AECB-256C320E990D}"/>
                  </a:ext>
                </a:extLst>
              </p:cNvPr>
              <p:cNvSpPr/>
              <p:nvPr/>
            </p:nvSpPr>
            <p:spPr>
              <a:xfrm>
                <a:off x="6603501" y="2109331"/>
                <a:ext cx="532" cy="4355"/>
              </a:xfrm>
              <a:custGeom>
                <a:avLst/>
                <a:gdLst>
                  <a:gd name="connsiteX0" fmla="*/ 0 w 532"/>
                  <a:gd name="connsiteY0" fmla="*/ 0 h 4355"/>
                  <a:gd name="connsiteX1" fmla="*/ 532 w 532"/>
                  <a:gd name="connsiteY1" fmla="*/ 4356 h 4355"/>
                  <a:gd name="connsiteX2" fmla="*/ 0 w 532"/>
                  <a:gd name="connsiteY2" fmla="*/ 0 h 4355"/>
                </a:gdLst>
                <a:ahLst/>
                <a:cxnLst>
                  <a:cxn ang="0">
                    <a:pos x="connsiteX0" y="connsiteY0"/>
                  </a:cxn>
                  <a:cxn ang="0">
                    <a:pos x="connsiteX1" y="connsiteY1"/>
                  </a:cxn>
                  <a:cxn ang="0">
                    <a:pos x="connsiteX2" y="connsiteY2"/>
                  </a:cxn>
                </a:cxnLst>
                <a:rect l="l" t="t" r="r" b="b"/>
                <a:pathLst>
                  <a:path w="532" h="4355">
                    <a:moveTo>
                      <a:pt x="0" y="0"/>
                    </a:moveTo>
                    <a:cubicBezTo>
                      <a:pt x="194" y="1452"/>
                      <a:pt x="339" y="2904"/>
                      <a:pt x="532" y="4356"/>
                    </a:cubicBezTo>
                    <a:cubicBezTo>
                      <a:pt x="339" y="2904"/>
                      <a:pt x="145" y="1452"/>
                      <a:pt x="0" y="0"/>
                    </a:cubicBezTo>
                    <a:close/>
                  </a:path>
                </a:pathLst>
              </a:custGeom>
              <a:solidFill>
                <a:srgbClr val="FFFFFF"/>
              </a:solidFill>
              <a:ln w="4840"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20691E1E-78F6-9D4E-92E1-2C45BDB76778}"/>
                  </a:ext>
                </a:extLst>
              </p:cNvPr>
              <p:cNvSpPr/>
              <p:nvPr/>
            </p:nvSpPr>
            <p:spPr>
              <a:xfrm>
                <a:off x="5467890" y="2319765"/>
                <a:ext cx="6195" cy="22263"/>
              </a:xfrm>
              <a:custGeom>
                <a:avLst/>
                <a:gdLst>
                  <a:gd name="connsiteX0" fmla="*/ 6195 w 6195"/>
                  <a:gd name="connsiteY0" fmla="*/ 22263 h 22263"/>
                  <a:gd name="connsiteX1" fmla="*/ 0 w 6195"/>
                  <a:gd name="connsiteY1" fmla="*/ 0 h 22263"/>
                  <a:gd name="connsiteX2" fmla="*/ 6195 w 6195"/>
                  <a:gd name="connsiteY2" fmla="*/ 22263 h 22263"/>
                </a:gdLst>
                <a:ahLst/>
                <a:cxnLst>
                  <a:cxn ang="0">
                    <a:pos x="connsiteX0" y="connsiteY0"/>
                  </a:cxn>
                  <a:cxn ang="0">
                    <a:pos x="connsiteX1" y="connsiteY1"/>
                  </a:cxn>
                  <a:cxn ang="0">
                    <a:pos x="connsiteX2" y="connsiteY2"/>
                  </a:cxn>
                </a:cxnLst>
                <a:rect l="l" t="t" r="r" b="b"/>
                <a:pathLst>
                  <a:path w="6195" h="22263">
                    <a:moveTo>
                      <a:pt x="6195" y="22263"/>
                    </a:moveTo>
                    <a:cubicBezTo>
                      <a:pt x="3969" y="14858"/>
                      <a:pt x="1936" y="7453"/>
                      <a:pt x="0" y="0"/>
                    </a:cubicBezTo>
                    <a:cubicBezTo>
                      <a:pt x="1936" y="7453"/>
                      <a:pt x="3969" y="14858"/>
                      <a:pt x="6195" y="22263"/>
                    </a:cubicBezTo>
                    <a:close/>
                  </a:path>
                </a:pathLst>
              </a:custGeom>
              <a:solidFill>
                <a:srgbClr val="FFFFFF"/>
              </a:solidFill>
              <a:ln w="4840"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9399896C-2D63-4F43-9235-CF7916961E7A}"/>
                  </a:ext>
                </a:extLst>
              </p:cNvPr>
              <p:cNvSpPr/>
              <p:nvPr/>
            </p:nvSpPr>
            <p:spPr>
              <a:xfrm>
                <a:off x="6606308" y="2138418"/>
                <a:ext cx="387" cy="5614"/>
              </a:xfrm>
              <a:custGeom>
                <a:avLst/>
                <a:gdLst>
                  <a:gd name="connsiteX0" fmla="*/ 0 w 387"/>
                  <a:gd name="connsiteY0" fmla="*/ 0 h 5614"/>
                  <a:gd name="connsiteX1" fmla="*/ 387 w 387"/>
                  <a:gd name="connsiteY1" fmla="*/ 5614 h 5614"/>
                  <a:gd name="connsiteX2" fmla="*/ 0 w 387"/>
                  <a:gd name="connsiteY2" fmla="*/ 0 h 5614"/>
                </a:gdLst>
                <a:ahLst/>
                <a:cxnLst>
                  <a:cxn ang="0">
                    <a:pos x="connsiteX0" y="connsiteY0"/>
                  </a:cxn>
                  <a:cxn ang="0">
                    <a:pos x="connsiteX1" y="connsiteY1"/>
                  </a:cxn>
                  <a:cxn ang="0">
                    <a:pos x="connsiteX2" y="connsiteY2"/>
                  </a:cxn>
                </a:cxnLst>
                <a:rect l="l" t="t" r="r" b="b"/>
                <a:pathLst>
                  <a:path w="387" h="5614">
                    <a:moveTo>
                      <a:pt x="0" y="0"/>
                    </a:moveTo>
                    <a:cubicBezTo>
                      <a:pt x="145" y="1888"/>
                      <a:pt x="242" y="3775"/>
                      <a:pt x="387" y="5614"/>
                    </a:cubicBezTo>
                    <a:cubicBezTo>
                      <a:pt x="242" y="3727"/>
                      <a:pt x="145" y="1839"/>
                      <a:pt x="0" y="0"/>
                    </a:cubicBezTo>
                    <a:close/>
                  </a:path>
                </a:pathLst>
              </a:custGeom>
              <a:solidFill>
                <a:srgbClr val="FFFFFF"/>
              </a:solidFill>
              <a:ln w="4840"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7E0D6CF-287B-6B4F-871F-BDABDFAED937}"/>
                  </a:ext>
                </a:extLst>
              </p:cNvPr>
              <p:cNvSpPr/>
              <p:nvPr/>
            </p:nvSpPr>
            <p:spPr>
              <a:xfrm>
                <a:off x="5462421" y="2296970"/>
                <a:ext cx="3968" cy="16745"/>
              </a:xfrm>
              <a:custGeom>
                <a:avLst/>
                <a:gdLst>
                  <a:gd name="connsiteX0" fmla="*/ 3968 w 3968"/>
                  <a:gd name="connsiteY0" fmla="*/ 16746 h 16745"/>
                  <a:gd name="connsiteX1" fmla="*/ 0 w 3968"/>
                  <a:gd name="connsiteY1" fmla="*/ 0 h 16745"/>
                  <a:gd name="connsiteX2" fmla="*/ 3968 w 3968"/>
                  <a:gd name="connsiteY2" fmla="*/ 16746 h 16745"/>
                </a:gdLst>
                <a:ahLst/>
                <a:cxnLst>
                  <a:cxn ang="0">
                    <a:pos x="connsiteX0" y="connsiteY0"/>
                  </a:cxn>
                  <a:cxn ang="0">
                    <a:pos x="connsiteX1" y="connsiteY1"/>
                  </a:cxn>
                  <a:cxn ang="0">
                    <a:pos x="connsiteX2" y="connsiteY2"/>
                  </a:cxn>
                </a:cxnLst>
                <a:rect l="l" t="t" r="r" b="b"/>
                <a:pathLst>
                  <a:path w="3968" h="16745">
                    <a:moveTo>
                      <a:pt x="3968" y="16746"/>
                    </a:moveTo>
                    <a:cubicBezTo>
                      <a:pt x="2565" y="11180"/>
                      <a:pt x="1258" y="5566"/>
                      <a:pt x="0" y="0"/>
                    </a:cubicBezTo>
                    <a:cubicBezTo>
                      <a:pt x="1258" y="5566"/>
                      <a:pt x="2613" y="11131"/>
                      <a:pt x="3968" y="16746"/>
                    </a:cubicBezTo>
                    <a:close/>
                  </a:path>
                </a:pathLst>
              </a:custGeom>
              <a:solidFill>
                <a:srgbClr val="FFFFFF"/>
              </a:solidFill>
              <a:ln w="484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6E67A6EF-DD24-F94F-B70A-B5BF4F58DD02}"/>
                  </a:ext>
                </a:extLst>
              </p:cNvPr>
              <p:cNvSpPr/>
              <p:nvPr/>
            </p:nvSpPr>
            <p:spPr>
              <a:xfrm>
                <a:off x="5457726" y="2273158"/>
                <a:ext cx="3436" cy="17713"/>
              </a:xfrm>
              <a:custGeom>
                <a:avLst/>
                <a:gdLst>
                  <a:gd name="connsiteX0" fmla="*/ 3436 w 3436"/>
                  <a:gd name="connsiteY0" fmla="*/ 17714 h 17713"/>
                  <a:gd name="connsiteX1" fmla="*/ 0 w 3436"/>
                  <a:gd name="connsiteY1" fmla="*/ 0 h 17713"/>
                  <a:gd name="connsiteX2" fmla="*/ 3436 w 3436"/>
                  <a:gd name="connsiteY2" fmla="*/ 17714 h 17713"/>
                </a:gdLst>
                <a:ahLst/>
                <a:cxnLst>
                  <a:cxn ang="0">
                    <a:pos x="connsiteX0" y="connsiteY0"/>
                  </a:cxn>
                  <a:cxn ang="0">
                    <a:pos x="connsiteX1" y="connsiteY1"/>
                  </a:cxn>
                  <a:cxn ang="0">
                    <a:pos x="connsiteX2" y="connsiteY2"/>
                  </a:cxn>
                </a:cxnLst>
                <a:rect l="l" t="t" r="r" b="b"/>
                <a:pathLst>
                  <a:path w="3436" h="17713">
                    <a:moveTo>
                      <a:pt x="3436" y="17714"/>
                    </a:moveTo>
                    <a:cubicBezTo>
                      <a:pt x="2178" y="11809"/>
                      <a:pt x="1065" y="5905"/>
                      <a:pt x="0" y="0"/>
                    </a:cubicBezTo>
                    <a:cubicBezTo>
                      <a:pt x="1065" y="5856"/>
                      <a:pt x="2178" y="11761"/>
                      <a:pt x="3436" y="17714"/>
                    </a:cubicBezTo>
                    <a:close/>
                  </a:path>
                </a:pathLst>
              </a:custGeom>
              <a:solidFill>
                <a:srgbClr val="FFFFFF"/>
              </a:solidFill>
              <a:ln w="4840"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47A53FC8-1DCE-144C-8A8A-8E4255347EE2}"/>
                  </a:ext>
                </a:extLst>
              </p:cNvPr>
              <p:cNvSpPr/>
              <p:nvPr/>
            </p:nvSpPr>
            <p:spPr>
              <a:xfrm>
                <a:off x="6582351" y="2006824"/>
                <a:ext cx="1742" cy="6001"/>
              </a:xfrm>
              <a:custGeom>
                <a:avLst/>
                <a:gdLst>
                  <a:gd name="connsiteX0" fmla="*/ 0 w 1742"/>
                  <a:gd name="connsiteY0" fmla="*/ 0 h 6001"/>
                  <a:gd name="connsiteX1" fmla="*/ 1742 w 1742"/>
                  <a:gd name="connsiteY1" fmla="*/ 6001 h 6001"/>
                  <a:gd name="connsiteX2" fmla="*/ 0 w 1742"/>
                  <a:gd name="connsiteY2" fmla="*/ 0 h 6001"/>
                </a:gdLst>
                <a:ahLst/>
                <a:cxnLst>
                  <a:cxn ang="0">
                    <a:pos x="connsiteX0" y="connsiteY0"/>
                  </a:cxn>
                  <a:cxn ang="0">
                    <a:pos x="connsiteX1" y="connsiteY1"/>
                  </a:cxn>
                  <a:cxn ang="0">
                    <a:pos x="connsiteX2" y="connsiteY2"/>
                  </a:cxn>
                </a:cxnLst>
                <a:rect l="l" t="t" r="r" b="b"/>
                <a:pathLst>
                  <a:path w="1742" h="6001">
                    <a:moveTo>
                      <a:pt x="0" y="0"/>
                    </a:moveTo>
                    <a:cubicBezTo>
                      <a:pt x="581" y="1984"/>
                      <a:pt x="1162" y="4017"/>
                      <a:pt x="1742" y="6001"/>
                    </a:cubicBezTo>
                    <a:cubicBezTo>
                      <a:pt x="1162" y="4017"/>
                      <a:pt x="581" y="1984"/>
                      <a:pt x="0" y="0"/>
                    </a:cubicBezTo>
                    <a:close/>
                  </a:path>
                </a:pathLst>
              </a:custGeom>
              <a:solidFill>
                <a:srgbClr val="FFFFFF"/>
              </a:solidFill>
              <a:ln w="4840"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50352D25-F04C-9F43-A57B-9E57465735D2}"/>
                  </a:ext>
                </a:extLst>
              </p:cNvPr>
              <p:cNvSpPr/>
              <p:nvPr/>
            </p:nvSpPr>
            <p:spPr>
              <a:xfrm>
                <a:off x="6585449" y="2324411"/>
                <a:ext cx="1306" cy="4113"/>
              </a:xfrm>
              <a:custGeom>
                <a:avLst/>
                <a:gdLst>
                  <a:gd name="connsiteX0" fmla="*/ 1307 w 1306"/>
                  <a:gd name="connsiteY0" fmla="*/ 0 h 4113"/>
                  <a:gd name="connsiteX1" fmla="*/ 0 w 1306"/>
                  <a:gd name="connsiteY1" fmla="*/ 4114 h 4113"/>
                  <a:gd name="connsiteX2" fmla="*/ 1307 w 1306"/>
                  <a:gd name="connsiteY2" fmla="*/ 0 h 4113"/>
                </a:gdLst>
                <a:ahLst/>
                <a:cxnLst>
                  <a:cxn ang="0">
                    <a:pos x="connsiteX0" y="connsiteY0"/>
                  </a:cxn>
                  <a:cxn ang="0">
                    <a:pos x="connsiteX1" y="connsiteY1"/>
                  </a:cxn>
                  <a:cxn ang="0">
                    <a:pos x="connsiteX2" y="connsiteY2"/>
                  </a:cxn>
                </a:cxnLst>
                <a:rect l="l" t="t" r="r" b="b"/>
                <a:pathLst>
                  <a:path w="1306" h="4113">
                    <a:moveTo>
                      <a:pt x="1307" y="0"/>
                    </a:moveTo>
                    <a:cubicBezTo>
                      <a:pt x="871" y="1355"/>
                      <a:pt x="484" y="2759"/>
                      <a:pt x="0" y="4114"/>
                    </a:cubicBezTo>
                    <a:cubicBezTo>
                      <a:pt x="484" y="2759"/>
                      <a:pt x="871" y="1355"/>
                      <a:pt x="1307" y="0"/>
                    </a:cubicBezTo>
                    <a:close/>
                  </a:path>
                </a:pathLst>
              </a:custGeom>
              <a:solidFill>
                <a:srgbClr val="FFFFFF"/>
              </a:solidFill>
              <a:ln w="4840"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DB277030-5916-9F45-A0AE-CD58BBA67DBF}"/>
                  </a:ext>
                </a:extLst>
              </p:cNvPr>
              <p:cNvSpPr/>
              <p:nvPr/>
            </p:nvSpPr>
            <p:spPr>
              <a:xfrm>
                <a:off x="6574220" y="1980882"/>
                <a:ext cx="1984" cy="6001"/>
              </a:xfrm>
              <a:custGeom>
                <a:avLst/>
                <a:gdLst>
                  <a:gd name="connsiteX0" fmla="*/ 0 w 1984"/>
                  <a:gd name="connsiteY0" fmla="*/ 0 h 6001"/>
                  <a:gd name="connsiteX1" fmla="*/ 1984 w 1984"/>
                  <a:gd name="connsiteY1" fmla="*/ 6001 h 6001"/>
                  <a:gd name="connsiteX2" fmla="*/ 0 w 1984"/>
                  <a:gd name="connsiteY2" fmla="*/ 0 h 6001"/>
                </a:gdLst>
                <a:ahLst/>
                <a:cxnLst>
                  <a:cxn ang="0">
                    <a:pos x="connsiteX0" y="connsiteY0"/>
                  </a:cxn>
                  <a:cxn ang="0">
                    <a:pos x="connsiteX1" y="connsiteY1"/>
                  </a:cxn>
                  <a:cxn ang="0">
                    <a:pos x="connsiteX2" y="connsiteY2"/>
                  </a:cxn>
                </a:cxnLst>
                <a:rect l="l" t="t" r="r" b="b"/>
                <a:pathLst>
                  <a:path w="1984" h="6001">
                    <a:moveTo>
                      <a:pt x="0" y="0"/>
                    </a:moveTo>
                    <a:cubicBezTo>
                      <a:pt x="678" y="1984"/>
                      <a:pt x="1307" y="4017"/>
                      <a:pt x="1984" y="6001"/>
                    </a:cubicBezTo>
                    <a:cubicBezTo>
                      <a:pt x="1307" y="4017"/>
                      <a:pt x="678" y="1984"/>
                      <a:pt x="0" y="0"/>
                    </a:cubicBezTo>
                    <a:close/>
                  </a:path>
                </a:pathLst>
              </a:custGeom>
              <a:solidFill>
                <a:srgbClr val="FFFFFF"/>
              </a:solidFill>
              <a:ln w="4840"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37B06207-D620-D541-9EA5-E4DB15E29E37}"/>
                  </a:ext>
                </a:extLst>
              </p:cNvPr>
              <p:cNvSpPr/>
              <p:nvPr/>
            </p:nvSpPr>
            <p:spPr>
              <a:xfrm>
                <a:off x="6569816" y="1968154"/>
                <a:ext cx="1984" cy="5662"/>
              </a:xfrm>
              <a:custGeom>
                <a:avLst/>
                <a:gdLst>
                  <a:gd name="connsiteX0" fmla="*/ 0 w 1984"/>
                  <a:gd name="connsiteY0" fmla="*/ 0 h 5662"/>
                  <a:gd name="connsiteX1" fmla="*/ 1984 w 1984"/>
                  <a:gd name="connsiteY1" fmla="*/ 5662 h 5662"/>
                  <a:gd name="connsiteX2" fmla="*/ 0 w 1984"/>
                  <a:gd name="connsiteY2" fmla="*/ 0 h 5662"/>
                </a:gdLst>
                <a:ahLst/>
                <a:cxnLst>
                  <a:cxn ang="0">
                    <a:pos x="connsiteX0" y="connsiteY0"/>
                  </a:cxn>
                  <a:cxn ang="0">
                    <a:pos x="connsiteX1" y="connsiteY1"/>
                  </a:cxn>
                  <a:cxn ang="0">
                    <a:pos x="connsiteX2" y="connsiteY2"/>
                  </a:cxn>
                </a:cxnLst>
                <a:rect l="l" t="t" r="r" b="b"/>
                <a:pathLst>
                  <a:path w="1984" h="5662">
                    <a:moveTo>
                      <a:pt x="0" y="0"/>
                    </a:moveTo>
                    <a:cubicBezTo>
                      <a:pt x="677" y="1887"/>
                      <a:pt x="1307" y="3775"/>
                      <a:pt x="1984" y="5662"/>
                    </a:cubicBezTo>
                    <a:cubicBezTo>
                      <a:pt x="1307" y="3775"/>
                      <a:pt x="677" y="1887"/>
                      <a:pt x="0" y="0"/>
                    </a:cubicBezTo>
                    <a:close/>
                  </a:path>
                </a:pathLst>
              </a:custGeom>
              <a:solidFill>
                <a:srgbClr val="FFFFFF"/>
              </a:solidFill>
              <a:ln w="4840"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57AD9DEF-0E8F-7140-906A-B7AA9DDC2DAD}"/>
                  </a:ext>
                </a:extLst>
              </p:cNvPr>
              <p:cNvSpPr/>
              <p:nvPr/>
            </p:nvSpPr>
            <p:spPr>
              <a:xfrm>
                <a:off x="5453467" y="2246345"/>
                <a:ext cx="3436" cy="22214"/>
              </a:xfrm>
              <a:custGeom>
                <a:avLst/>
                <a:gdLst>
                  <a:gd name="connsiteX0" fmla="*/ 3436 w 3436"/>
                  <a:gd name="connsiteY0" fmla="*/ 22215 h 22214"/>
                  <a:gd name="connsiteX1" fmla="*/ 0 w 3436"/>
                  <a:gd name="connsiteY1" fmla="*/ 0 h 22214"/>
                  <a:gd name="connsiteX2" fmla="*/ 3436 w 3436"/>
                  <a:gd name="connsiteY2" fmla="*/ 22215 h 22214"/>
                </a:gdLst>
                <a:ahLst/>
                <a:cxnLst>
                  <a:cxn ang="0">
                    <a:pos x="connsiteX0" y="connsiteY0"/>
                  </a:cxn>
                  <a:cxn ang="0">
                    <a:pos x="connsiteX1" y="connsiteY1"/>
                  </a:cxn>
                  <a:cxn ang="0">
                    <a:pos x="connsiteX2" y="connsiteY2"/>
                  </a:cxn>
                </a:cxnLst>
                <a:rect l="l" t="t" r="r" b="b"/>
                <a:pathLst>
                  <a:path w="3436" h="22214">
                    <a:moveTo>
                      <a:pt x="3436" y="22215"/>
                    </a:moveTo>
                    <a:cubicBezTo>
                      <a:pt x="2178" y="14810"/>
                      <a:pt x="1016" y="7405"/>
                      <a:pt x="0" y="0"/>
                    </a:cubicBezTo>
                    <a:cubicBezTo>
                      <a:pt x="1016" y="7405"/>
                      <a:pt x="2178" y="14810"/>
                      <a:pt x="3436" y="22215"/>
                    </a:cubicBezTo>
                    <a:close/>
                  </a:path>
                </a:pathLst>
              </a:custGeom>
              <a:solidFill>
                <a:srgbClr val="FFFFFF"/>
              </a:solidFill>
              <a:ln w="4840"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0DD3C4C3-B6E6-1B45-A6D9-8E56BDD9FA84}"/>
                  </a:ext>
                </a:extLst>
              </p:cNvPr>
              <p:cNvSpPr/>
              <p:nvPr/>
            </p:nvSpPr>
            <p:spPr>
              <a:xfrm>
                <a:off x="6578383" y="1993708"/>
                <a:ext cx="1887" cy="6146"/>
              </a:xfrm>
              <a:custGeom>
                <a:avLst/>
                <a:gdLst>
                  <a:gd name="connsiteX0" fmla="*/ 0 w 1887"/>
                  <a:gd name="connsiteY0" fmla="*/ 0 h 6146"/>
                  <a:gd name="connsiteX1" fmla="*/ 1888 w 1887"/>
                  <a:gd name="connsiteY1" fmla="*/ 6146 h 6146"/>
                  <a:gd name="connsiteX2" fmla="*/ 0 w 1887"/>
                  <a:gd name="connsiteY2" fmla="*/ 0 h 6146"/>
                </a:gdLst>
                <a:ahLst/>
                <a:cxnLst>
                  <a:cxn ang="0">
                    <a:pos x="connsiteX0" y="connsiteY0"/>
                  </a:cxn>
                  <a:cxn ang="0">
                    <a:pos x="connsiteX1" y="connsiteY1"/>
                  </a:cxn>
                  <a:cxn ang="0">
                    <a:pos x="connsiteX2" y="connsiteY2"/>
                  </a:cxn>
                </a:cxnLst>
                <a:rect l="l" t="t" r="r" b="b"/>
                <a:pathLst>
                  <a:path w="1887" h="6146">
                    <a:moveTo>
                      <a:pt x="0" y="0"/>
                    </a:moveTo>
                    <a:cubicBezTo>
                      <a:pt x="629" y="2033"/>
                      <a:pt x="1258" y="4114"/>
                      <a:pt x="1888" y="6146"/>
                    </a:cubicBezTo>
                    <a:cubicBezTo>
                      <a:pt x="1258" y="4114"/>
                      <a:pt x="629" y="2033"/>
                      <a:pt x="0" y="0"/>
                    </a:cubicBezTo>
                    <a:close/>
                  </a:path>
                </a:pathLst>
              </a:custGeom>
              <a:solidFill>
                <a:srgbClr val="FFFFFF"/>
              </a:solidFill>
              <a:ln w="4840"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615B064-1969-AE42-AA76-8158C7AA6B1D}"/>
                  </a:ext>
                </a:extLst>
              </p:cNvPr>
              <p:cNvSpPr/>
              <p:nvPr/>
            </p:nvSpPr>
            <p:spPr>
              <a:xfrm>
                <a:off x="6592950" y="2297502"/>
                <a:ext cx="1258" cy="4984"/>
              </a:xfrm>
              <a:custGeom>
                <a:avLst/>
                <a:gdLst>
                  <a:gd name="connsiteX0" fmla="*/ 1258 w 1258"/>
                  <a:gd name="connsiteY0" fmla="*/ 0 h 4984"/>
                  <a:gd name="connsiteX1" fmla="*/ 0 w 1258"/>
                  <a:gd name="connsiteY1" fmla="*/ 4985 h 4984"/>
                  <a:gd name="connsiteX2" fmla="*/ 1258 w 1258"/>
                  <a:gd name="connsiteY2" fmla="*/ 0 h 4984"/>
                </a:gdLst>
                <a:ahLst/>
                <a:cxnLst>
                  <a:cxn ang="0">
                    <a:pos x="connsiteX0" y="connsiteY0"/>
                  </a:cxn>
                  <a:cxn ang="0">
                    <a:pos x="connsiteX1" y="connsiteY1"/>
                  </a:cxn>
                  <a:cxn ang="0">
                    <a:pos x="connsiteX2" y="connsiteY2"/>
                  </a:cxn>
                </a:cxnLst>
                <a:rect l="l" t="t" r="r" b="b"/>
                <a:pathLst>
                  <a:path w="1258" h="4984">
                    <a:moveTo>
                      <a:pt x="1258" y="0"/>
                    </a:moveTo>
                    <a:cubicBezTo>
                      <a:pt x="871" y="1646"/>
                      <a:pt x="436" y="3291"/>
                      <a:pt x="0" y="4985"/>
                    </a:cubicBezTo>
                    <a:cubicBezTo>
                      <a:pt x="436" y="3291"/>
                      <a:pt x="871" y="1646"/>
                      <a:pt x="1258" y="0"/>
                    </a:cubicBezTo>
                    <a:close/>
                  </a:path>
                </a:pathLst>
              </a:custGeom>
              <a:solidFill>
                <a:srgbClr val="FFFFFF"/>
              </a:solidFill>
              <a:ln w="4840"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FA2DB9AA-5C2A-8046-A970-5894DA3D4D19}"/>
                  </a:ext>
                </a:extLst>
              </p:cNvPr>
              <p:cNvSpPr/>
              <p:nvPr/>
            </p:nvSpPr>
            <p:spPr>
              <a:xfrm>
                <a:off x="6602049" y="2253944"/>
                <a:ext cx="532" cy="3871"/>
              </a:xfrm>
              <a:custGeom>
                <a:avLst/>
                <a:gdLst>
                  <a:gd name="connsiteX0" fmla="*/ 532 w 532"/>
                  <a:gd name="connsiteY0" fmla="*/ 0 h 3871"/>
                  <a:gd name="connsiteX1" fmla="*/ 0 w 532"/>
                  <a:gd name="connsiteY1" fmla="*/ 3872 h 3871"/>
                  <a:gd name="connsiteX2" fmla="*/ 532 w 532"/>
                  <a:gd name="connsiteY2" fmla="*/ 0 h 3871"/>
                </a:gdLst>
                <a:ahLst/>
                <a:cxnLst>
                  <a:cxn ang="0">
                    <a:pos x="connsiteX0" y="connsiteY0"/>
                  </a:cxn>
                  <a:cxn ang="0">
                    <a:pos x="connsiteX1" y="connsiteY1"/>
                  </a:cxn>
                  <a:cxn ang="0">
                    <a:pos x="connsiteX2" y="connsiteY2"/>
                  </a:cxn>
                </a:cxnLst>
                <a:rect l="l" t="t" r="r" b="b"/>
                <a:pathLst>
                  <a:path w="532" h="3871">
                    <a:moveTo>
                      <a:pt x="532" y="0"/>
                    </a:moveTo>
                    <a:cubicBezTo>
                      <a:pt x="339" y="1307"/>
                      <a:pt x="193" y="2565"/>
                      <a:pt x="0" y="3872"/>
                    </a:cubicBezTo>
                    <a:cubicBezTo>
                      <a:pt x="193" y="2565"/>
                      <a:pt x="387" y="1307"/>
                      <a:pt x="532" y="0"/>
                    </a:cubicBezTo>
                    <a:close/>
                  </a:path>
                </a:pathLst>
              </a:custGeom>
              <a:solidFill>
                <a:srgbClr val="FFFFFF"/>
              </a:solidFill>
              <a:ln w="4840"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24816A98-C62A-0745-822A-EE68BEA13620}"/>
                  </a:ext>
                </a:extLst>
              </p:cNvPr>
              <p:cNvSpPr/>
              <p:nvPr/>
            </p:nvSpPr>
            <p:spPr>
              <a:xfrm>
                <a:off x="6599339" y="2271077"/>
                <a:ext cx="532" cy="2710"/>
              </a:xfrm>
              <a:custGeom>
                <a:avLst/>
                <a:gdLst>
                  <a:gd name="connsiteX0" fmla="*/ 532 w 532"/>
                  <a:gd name="connsiteY0" fmla="*/ 0 h 2710"/>
                  <a:gd name="connsiteX1" fmla="*/ 0 w 532"/>
                  <a:gd name="connsiteY1" fmla="*/ 2710 h 2710"/>
                  <a:gd name="connsiteX2" fmla="*/ 532 w 532"/>
                  <a:gd name="connsiteY2" fmla="*/ 0 h 2710"/>
                </a:gdLst>
                <a:ahLst/>
                <a:cxnLst>
                  <a:cxn ang="0">
                    <a:pos x="connsiteX0" y="connsiteY0"/>
                  </a:cxn>
                  <a:cxn ang="0">
                    <a:pos x="connsiteX1" y="connsiteY1"/>
                  </a:cxn>
                  <a:cxn ang="0">
                    <a:pos x="connsiteX2" y="connsiteY2"/>
                  </a:cxn>
                </a:cxnLst>
                <a:rect l="l" t="t" r="r" b="b"/>
                <a:pathLst>
                  <a:path w="532" h="2710">
                    <a:moveTo>
                      <a:pt x="532" y="0"/>
                    </a:moveTo>
                    <a:cubicBezTo>
                      <a:pt x="387" y="920"/>
                      <a:pt x="193" y="1791"/>
                      <a:pt x="0" y="2710"/>
                    </a:cubicBezTo>
                    <a:cubicBezTo>
                      <a:pt x="145" y="1791"/>
                      <a:pt x="339" y="871"/>
                      <a:pt x="532" y="0"/>
                    </a:cubicBezTo>
                    <a:close/>
                  </a:path>
                </a:pathLst>
              </a:custGeom>
              <a:solidFill>
                <a:srgbClr val="FFFFFF"/>
              </a:solidFill>
              <a:ln w="4840"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C74C1483-0892-4A47-B6CC-501B7415E6A6}"/>
                  </a:ext>
                </a:extLst>
              </p:cNvPr>
              <p:cNvSpPr/>
              <p:nvPr/>
            </p:nvSpPr>
            <p:spPr>
              <a:xfrm>
                <a:off x="6596241" y="2284289"/>
                <a:ext cx="1016" cy="4597"/>
              </a:xfrm>
              <a:custGeom>
                <a:avLst/>
                <a:gdLst>
                  <a:gd name="connsiteX0" fmla="*/ 1016 w 1016"/>
                  <a:gd name="connsiteY0" fmla="*/ 0 h 4597"/>
                  <a:gd name="connsiteX1" fmla="*/ 0 w 1016"/>
                  <a:gd name="connsiteY1" fmla="*/ 4598 h 4597"/>
                  <a:gd name="connsiteX2" fmla="*/ 1016 w 1016"/>
                  <a:gd name="connsiteY2" fmla="*/ 0 h 4597"/>
                </a:gdLst>
                <a:ahLst/>
                <a:cxnLst>
                  <a:cxn ang="0">
                    <a:pos x="connsiteX0" y="connsiteY0"/>
                  </a:cxn>
                  <a:cxn ang="0">
                    <a:pos x="connsiteX1" y="connsiteY1"/>
                  </a:cxn>
                  <a:cxn ang="0">
                    <a:pos x="connsiteX2" y="connsiteY2"/>
                  </a:cxn>
                </a:cxnLst>
                <a:rect l="l" t="t" r="r" b="b"/>
                <a:pathLst>
                  <a:path w="1016" h="4597">
                    <a:moveTo>
                      <a:pt x="1016" y="0"/>
                    </a:moveTo>
                    <a:cubicBezTo>
                      <a:pt x="678" y="1549"/>
                      <a:pt x="339" y="3049"/>
                      <a:pt x="0" y="4598"/>
                    </a:cubicBezTo>
                    <a:cubicBezTo>
                      <a:pt x="290" y="3049"/>
                      <a:pt x="678" y="1549"/>
                      <a:pt x="1016" y="0"/>
                    </a:cubicBezTo>
                    <a:close/>
                  </a:path>
                </a:pathLst>
              </a:custGeom>
              <a:solidFill>
                <a:srgbClr val="FFFFFF"/>
              </a:solidFill>
              <a:ln w="4840"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6F32A5EA-0823-CD41-A848-50D0DC4224CA}"/>
                  </a:ext>
                </a:extLst>
              </p:cNvPr>
              <p:cNvSpPr/>
              <p:nvPr/>
            </p:nvSpPr>
            <p:spPr>
              <a:xfrm>
                <a:off x="6589417" y="2310763"/>
                <a:ext cx="1354" cy="4839"/>
              </a:xfrm>
              <a:custGeom>
                <a:avLst/>
                <a:gdLst>
                  <a:gd name="connsiteX0" fmla="*/ 1355 w 1354"/>
                  <a:gd name="connsiteY0" fmla="*/ 0 h 4839"/>
                  <a:gd name="connsiteX1" fmla="*/ 0 w 1354"/>
                  <a:gd name="connsiteY1" fmla="*/ 4840 h 4839"/>
                  <a:gd name="connsiteX2" fmla="*/ 1355 w 1354"/>
                  <a:gd name="connsiteY2" fmla="*/ 0 h 4839"/>
                </a:gdLst>
                <a:ahLst/>
                <a:cxnLst>
                  <a:cxn ang="0">
                    <a:pos x="connsiteX0" y="connsiteY0"/>
                  </a:cxn>
                  <a:cxn ang="0">
                    <a:pos x="connsiteX1" y="connsiteY1"/>
                  </a:cxn>
                  <a:cxn ang="0">
                    <a:pos x="connsiteX2" y="connsiteY2"/>
                  </a:cxn>
                </a:cxnLst>
                <a:rect l="l" t="t" r="r" b="b"/>
                <a:pathLst>
                  <a:path w="1354" h="4839">
                    <a:moveTo>
                      <a:pt x="1355" y="0"/>
                    </a:moveTo>
                    <a:cubicBezTo>
                      <a:pt x="920" y="1597"/>
                      <a:pt x="484" y="3243"/>
                      <a:pt x="0" y="4840"/>
                    </a:cubicBezTo>
                    <a:cubicBezTo>
                      <a:pt x="435" y="3243"/>
                      <a:pt x="920" y="1597"/>
                      <a:pt x="1355" y="0"/>
                    </a:cubicBezTo>
                    <a:close/>
                  </a:path>
                </a:pathLst>
              </a:custGeom>
              <a:solidFill>
                <a:srgbClr val="FFFFFF"/>
              </a:solidFill>
              <a:ln w="4840"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7E1DCD5A-AEA2-8844-BA08-C48E3C2E36D1}"/>
                  </a:ext>
                </a:extLst>
              </p:cNvPr>
              <p:cNvSpPr/>
              <p:nvPr/>
            </p:nvSpPr>
            <p:spPr>
              <a:xfrm>
                <a:off x="6607131" y="2152114"/>
                <a:ext cx="241" cy="5662"/>
              </a:xfrm>
              <a:custGeom>
                <a:avLst/>
                <a:gdLst>
                  <a:gd name="connsiteX0" fmla="*/ 0 w 241"/>
                  <a:gd name="connsiteY0" fmla="*/ 0 h 5662"/>
                  <a:gd name="connsiteX1" fmla="*/ 242 w 241"/>
                  <a:gd name="connsiteY1" fmla="*/ 5662 h 5662"/>
                  <a:gd name="connsiteX2" fmla="*/ 0 w 241"/>
                  <a:gd name="connsiteY2" fmla="*/ 0 h 5662"/>
                </a:gdLst>
                <a:ahLst/>
                <a:cxnLst>
                  <a:cxn ang="0">
                    <a:pos x="connsiteX0" y="connsiteY0"/>
                  </a:cxn>
                  <a:cxn ang="0">
                    <a:pos x="connsiteX1" y="connsiteY1"/>
                  </a:cxn>
                  <a:cxn ang="0">
                    <a:pos x="connsiteX2" y="connsiteY2"/>
                  </a:cxn>
                </a:cxnLst>
                <a:rect l="l" t="t" r="r" b="b"/>
                <a:pathLst>
                  <a:path w="241" h="5662">
                    <a:moveTo>
                      <a:pt x="0" y="0"/>
                    </a:moveTo>
                    <a:cubicBezTo>
                      <a:pt x="97" y="1887"/>
                      <a:pt x="194" y="3775"/>
                      <a:pt x="242" y="5662"/>
                    </a:cubicBezTo>
                    <a:cubicBezTo>
                      <a:pt x="194" y="3775"/>
                      <a:pt x="97" y="1887"/>
                      <a:pt x="0" y="0"/>
                    </a:cubicBezTo>
                    <a:close/>
                  </a:path>
                </a:pathLst>
              </a:custGeom>
              <a:solidFill>
                <a:srgbClr val="FFFFFF"/>
              </a:solidFill>
              <a:ln w="4840"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6CB7F9A2-42D7-D548-BFA8-20898E717981}"/>
                  </a:ext>
                </a:extLst>
              </p:cNvPr>
              <p:cNvSpPr/>
              <p:nvPr/>
            </p:nvSpPr>
            <p:spPr>
              <a:xfrm>
                <a:off x="6605389" y="2225583"/>
                <a:ext cx="483" cy="5275"/>
              </a:xfrm>
              <a:custGeom>
                <a:avLst/>
                <a:gdLst>
                  <a:gd name="connsiteX0" fmla="*/ 484 w 483"/>
                  <a:gd name="connsiteY0" fmla="*/ 0 h 5275"/>
                  <a:gd name="connsiteX1" fmla="*/ 0 w 483"/>
                  <a:gd name="connsiteY1" fmla="*/ 5275 h 5275"/>
                  <a:gd name="connsiteX2" fmla="*/ 484 w 483"/>
                  <a:gd name="connsiteY2" fmla="*/ 0 h 5275"/>
                </a:gdLst>
                <a:ahLst/>
                <a:cxnLst>
                  <a:cxn ang="0">
                    <a:pos x="connsiteX0" y="connsiteY0"/>
                  </a:cxn>
                  <a:cxn ang="0">
                    <a:pos x="connsiteX1" y="connsiteY1"/>
                  </a:cxn>
                  <a:cxn ang="0">
                    <a:pos x="connsiteX2" y="connsiteY2"/>
                  </a:cxn>
                </a:cxnLst>
                <a:rect l="l" t="t" r="r" b="b"/>
                <a:pathLst>
                  <a:path w="483" h="5275">
                    <a:moveTo>
                      <a:pt x="484" y="0"/>
                    </a:moveTo>
                    <a:cubicBezTo>
                      <a:pt x="339" y="1791"/>
                      <a:pt x="145" y="3533"/>
                      <a:pt x="0" y="5275"/>
                    </a:cubicBezTo>
                    <a:cubicBezTo>
                      <a:pt x="193" y="3533"/>
                      <a:pt x="339" y="1791"/>
                      <a:pt x="484" y="0"/>
                    </a:cubicBezTo>
                    <a:close/>
                  </a:path>
                </a:pathLst>
              </a:custGeom>
              <a:solidFill>
                <a:srgbClr val="FFFFFF"/>
              </a:solidFill>
              <a:ln w="4840"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28B28707-8079-FC4B-9B95-A6826CF93785}"/>
                  </a:ext>
                </a:extLst>
              </p:cNvPr>
              <p:cNvSpPr/>
              <p:nvPr/>
            </p:nvSpPr>
            <p:spPr>
              <a:xfrm>
                <a:off x="6607325" y="2198383"/>
                <a:ext cx="193" cy="4162"/>
              </a:xfrm>
              <a:custGeom>
                <a:avLst/>
                <a:gdLst>
                  <a:gd name="connsiteX0" fmla="*/ 193 w 193"/>
                  <a:gd name="connsiteY0" fmla="*/ 0 h 4162"/>
                  <a:gd name="connsiteX1" fmla="*/ 0 w 193"/>
                  <a:gd name="connsiteY1" fmla="*/ 4162 h 4162"/>
                  <a:gd name="connsiteX2" fmla="*/ 193 w 193"/>
                  <a:gd name="connsiteY2" fmla="*/ 0 h 4162"/>
                </a:gdLst>
                <a:ahLst/>
                <a:cxnLst>
                  <a:cxn ang="0">
                    <a:pos x="connsiteX0" y="connsiteY0"/>
                  </a:cxn>
                  <a:cxn ang="0">
                    <a:pos x="connsiteX1" y="connsiteY1"/>
                  </a:cxn>
                  <a:cxn ang="0">
                    <a:pos x="connsiteX2" y="connsiteY2"/>
                  </a:cxn>
                </a:cxnLst>
                <a:rect l="l" t="t" r="r" b="b"/>
                <a:pathLst>
                  <a:path w="193" h="4162">
                    <a:moveTo>
                      <a:pt x="193" y="0"/>
                    </a:moveTo>
                    <a:cubicBezTo>
                      <a:pt x="145" y="1403"/>
                      <a:pt x="48" y="2759"/>
                      <a:pt x="0" y="4162"/>
                    </a:cubicBezTo>
                    <a:cubicBezTo>
                      <a:pt x="97" y="2759"/>
                      <a:pt x="145" y="1403"/>
                      <a:pt x="193" y="0"/>
                    </a:cubicBezTo>
                    <a:close/>
                  </a:path>
                </a:pathLst>
              </a:custGeom>
              <a:solidFill>
                <a:srgbClr val="FFFFFF"/>
              </a:solidFill>
              <a:ln w="4840"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E8DAA5C7-8B19-F245-B13C-C326CA1BD5BE}"/>
                  </a:ext>
                </a:extLst>
              </p:cNvPr>
              <p:cNvSpPr/>
              <p:nvPr/>
            </p:nvSpPr>
            <p:spPr>
              <a:xfrm>
                <a:off x="6607663" y="2166198"/>
                <a:ext cx="145" cy="5178"/>
              </a:xfrm>
              <a:custGeom>
                <a:avLst/>
                <a:gdLst>
                  <a:gd name="connsiteX0" fmla="*/ 0 w 145"/>
                  <a:gd name="connsiteY0" fmla="*/ 0 h 5178"/>
                  <a:gd name="connsiteX1" fmla="*/ 145 w 145"/>
                  <a:gd name="connsiteY1" fmla="*/ 5179 h 5178"/>
                  <a:gd name="connsiteX2" fmla="*/ 0 w 145"/>
                  <a:gd name="connsiteY2" fmla="*/ 0 h 5178"/>
                </a:gdLst>
                <a:ahLst/>
                <a:cxnLst>
                  <a:cxn ang="0">
                    <a:pos x="connsiteX0" y="connsiteY0"/>
                  </a:cxn>
                  <a:cxn ang="0">
                    <a:pos x="connsiteX1" y="connsiteY1"/>
                  </a:cxn>
                  <a:cxn ang="0">
                    <a:pos x="connsiteX2" y="connsiteY2"/>
                  </a:cxn>
                </a:cxnLst>
                <a:rect l="l" t="t" r="r" b="b"/>
                <a:pathLst>
                  <a:path w="145" h="5178">
                    <a:moveTo>
                      <a:pt x="0" y="0"/>
                    </a:moveTo>
                    <a:cubicBezTo>
                      <a:pt x="48" y="1742"/>
                      <a:pt x="97" y="3485"/>
                      <a:pt x="145" y="5179"/>
                    </a:cubicBezTo>
                    <a:cubicBezTo>
                      <a:pt x="97" y="3485"/>
                      <a:pt x="48" y="1742"/>
                      <a:pt x="0" y="0"/>
                    </a:cubicBezTo>
                    <a:close/>
                  </a:path>
                </a:pathLst>
              </a:custGeom>
              <a:solidFill>
                <a:srgbClr val="FFFFFF"/>
              </a:solidFill>
              <a:ln w="4840"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753030AF-3801-8440-9F32-C15C2C270918}"/>
                  </a:ext>
                </a:extLst>
              </p:cNvPr>
              <p:cNvSpPr/>
              <p:nvPr/>
            </p:nvSpPr>
            <p:spPr>
              <a:xfrm>
                <a:off x="6606550" y="2211934"/>
                <a:ext cx="338" cy="5130"/>
              </a:xfrm>
              <a:custGeom>
                <a:avLst/>
                <a:gdLst>
                  <a:gd name="connsiteX0" fmla="*/ 339 w 338"/>
                  <a:gd name="connsiteY0" fmla="*/ 0 h 5130"/>
                  <a:gd name="connsiteX1" fmla="*/ 0 w 338"/>
                  <a:gd name="connsiteY1" fmla="*/ 5130 h 5130"/>
                  <a:gd name="connsiteX2" fmla="*/ 339 w 338"/>
                  <a:gd name="connsiteY2" fmla="*/ 0 h 5130"/>
                </a:gdLst>
                <a:ahLst/>
                <a:cxnLst>
                  <a:cxn ang="0">
                    <a:pos x="connsiteX0" y="connsiteY0"/>
                  </a:cxn>
                  <a:cxn ang="0">
                    <a:pos x="connsiteX1" y="connsiteY1"/>
                  </a:cxn>
                  <a:cxn ang="0">
                    <a:pos x="connsiteX2" y="connsiteY2"/>
                  </a:cxn>
                </a:cxnLst>
                <a:rect l="l" t="t" r="r" b="b"/>
                <a:pathLst>
                  <a:path w="338" h="5130">
                    <a:moveTo>
                      <a:pt x="339" y="0"/>
                    </a:moveTo>
                    <a:cubicBezTo>
                      <a:pt x="242" y="1694"/>
                      <a:pt x="97" y="3436"/>
                      <a:pt x="0" y="5130"/>
                    </a:cubicBezTo>
                    <a:cubicBezTo>
                      <a:pt x="97" y="3436"/>
                      <a:pt x="242" y="1742"/>
                      <a:pt x="339" y="0"/>
                    </a:cubicBezTo>
                    <a:close/>
                  </a:path>
                </a:pathLst>
              </a:custGeom>
              <a:solidFill>
                <a:srgbClr val="FFFFFF"/>
              </a:solidFill>
              <a:ln w="4840"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DDFE37E8-5437-5B4A-B810-663C7F1E1231}"/>
                  </a:ext>
                </a:extLst>
              </p:cNvPr>
              <p:cNvSpPr/>
              <p:nvPr/>
            </p:nvSpPr>
            <p:spPr>
              <a:xfrm>
                <a:off x="6607809" y="2181589"/>
                <a:ext cx="21" cy="3387"/>
              </a:xfrm>
              <a:custGeom>
                <a:avLst/>
                <a:gdLst>
                  <a:gd name="connsiteX0" fmla="*/ 0 w 21"/>
                  <a:gd name="connsiteY0" fmla="*/ 0 h 3387"/>
                  <a:gd name="connsiteX1" fmla="*/ 0 w 21"/>
                  <a:gd name="connsiteY1" fmla="*/ 3388 h 3387"/>
                  <a:gd name="connsiteX2" fmla="*/ 0 w 21"/>
                  <a:gd name="connsiteY2" fmla="*/ 0 h 3387"/>
                </a:gdLst>
                <a:ahLst/>
                <a:cxnLst>
                  <a:cxn ang="0">
                    <a:pos x="connsiteX0" y="connsiteY0"/>
                  </a:cxn>
                  <a:cxn ang="0">
                    <a:pos x="connsiteX1" y="connsiteY1"/>
                  </a:cxn>
                  <a:cxn ang="0">
                    <a:pos x="connsiteX2" y="connsiteY2"/>
                  </a:cxn>
                </a:cxnLst>
                <a:rect l="l" t="t" r="r" b="b"/>
                <a:pathLst>
                  <a:path w="21" h="3387">
                    <a:moveTo>
                      <a:pt x="0" y="0"/>
                    </a:moveTo>
                    <a:cubicBezTo>
                      <a:pt x="0" y="1113"/>
                      <a:pt x="0" y="2275"/>
                      <a:pt x="0" y="3388"/>
                    </a:cubicBezTo>
                    <a:cubicBezTo>
                      <a:pt x="48" y="2275"/>
                      <a:pt x="0" y="1162"/>
                      <a:pt x="0" y="0"/>
                    </a:cubicBezTo>
                    <a:close/>
                  </a:path>
                </a:pathLst>
              </a:custGeom>
              <a:solidFill>
                <a:srgbClr val="FFFFFF"/>
              </a:solidFill>
              <a:ln w="4840"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E6FCFBB3-C352-9247-A067-7D0734E7FEF1}"/>
                  </a:ext>
                </a:extLst>
              </p:cNvPr>
              <p:cNvSpPr/>
              <p:nvPr/>
            </p:nvSpPr>
            <p:spPr>
              <a:xfrm>
                <a:off x="6603888" y="2239376"/>
                <a:ext cx="580" cy="5033"/>
              </a:xfrm>
              <a:custGeom>
                <a:avLst/>
                <a:gdLst>
                  <a:gd name="connsiteX0" fmla="*/ 581 w 580"/>
                  <a:gd name="connsiteY0" fmla="*/ 0 h 5033"/>
                  <a:gd name="connsiteX1" fmla="*/ 0 w 580"/>
                  <a:gd name="connsiteY1" fmla="*/ 5033 h 5033"/>
                  <a:gd name="connsiteX2" fmla="*/ 581 w 580"/>
                  <a:gd name="connsiteY2" fmla="*/ 0 h 5033"/>
                </a:gdLst>
                <a:ahLst/>
                <a:cxnLst>
                  <a:cxn ang="0">
                    <a:pos x="connsiteX0" y="connsiteY0"/>
                  </a:cxn>
                  <a:cxn ang="0">
                    <a:pos x="connsiteX1" y="connsiteY1"/>
                  </a:cxn>
                  <a:cxn ang="0">
                    <a:pos x="connsiteX2" y="connsiteY2"/>
                  </a:cxn>
                </a:cxnLst>
                <a:rect l="l" t="t" r="r" b="b"/>
                <a:pathLst>
                  <a:path w="580" h="5033">
                    <a:moveTo>
                      <a:pt x="581" y="0"/>
                    </a:moveTo>
                    <a:cubicBezTo>
                      <a:pt x="387" y="1694"/>
                      <a:pt x="193" y="3339"/>
                      <a:pt x="0" y="5033"/>
                    </a:cubicBezTo>
                    <a:cubicBezTo>
                      <a:pt x="242" y="3388"/>
                      <a:pt x="387" y="1694"/>
                      <a:pt x="581" y="0"/>
                    </a:cubicBezTo>
                    <a:close/>
                  </a:path>
                </a:pathLst>
              </a:custGeom>
              <a:solidFill>
                <a:srgbClr val="FFFFFF"/>
              </a:solidFill>
              <a:ln w="4840"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E0D91315-420E-A848-9486-2DA49E0C2E6C}"/>
                  </a:ext>
                </a:extLst>
              </p:cNvPr>
              <p:cNvSpPr/>
              <p:nvPr/>
            </p:nvSpPr>
            <p:spPr>
              <a:xfrm>
                <a:off x="5453516" y="1956199"/>
                <a:ext cx="1154389" cy="802623"/>
              </a:xfrm>
              <a:custGeom>
                <a:avLst/>
                <a:gdLst>
                  <a:gd name="connsiteX0" fmla="*/ 1139483 w 1154389"/>
                  <a:gd name="connsiteY0" fmla="*/ 346240 h 802623"/>
                  <a:gd name="connsiteX1" fmla="*/ 1140742 w 1154389"/>
                  <a:gd name="connsiteY1" fmla="*/ 341255 h 802623"/>
                  <a:gd name="connsiteX2" fmla="*/ 1142726 w 1154389"/>
                  <a:gd name="connsiteY2" fmla="*/ 332640 h 802623"/>
                  <a:gd name="connsiteX3" fmla="*/ 1143742 w 1154389"/>
                  <a:gd name="connsiteY3" fmla="*/ 328042 h 802623"/>
                  <a:gd name="connsiteX4" fmla="*/ 1145823 w 1154389"/>
                  <a:gd name="connsiteY4" fmla="*/ 317491 h 802623"/>
                  <a:gd name="connsiteX5" fmla="*/ 1146356 w 1154389"/>
                  <a:gd name="connsiteY5" fmla="*/ 314781 h 802623"/>
                  <a:gd name="connsiteX6" fmla="*/ 1148582 w 1154389"/>
                  <a:gd name="connsiteY6" fmla="*/ 301520 h 802623"/>
                  <a:gd name="connsiteX7" fmla="*/ 1149114 w 1154389"/>
                  <a:gd name="connsiteY7" fmla="*/ 297648 h 802623"/>
                  <a:gd name="connsiteX8" fmla="*/ 1150421 w 1154389"/>
                  <a:gd name="connsiteY8" fmla="*/ 288113 h 802623"/>
                  <a:gd name="connsiteX9" fmla="*/ 1151002 w 1154389"/>
                  <a:gd name="connsiteY9" fmla="*/ 283080 h 802623"/>
                  <a:gd name="connsiteX10" fmla="*/ 1151921 w 1154389"/>
                  <a:gd name="connsiteY10" fmla="*/ 274562 h 802623"/>
                  <a:gd name="connsiteX11" fmla="*/ 1152405 w 1154389"/>
                  <a:gd name="connsiteY11" fmla="*/ 269287 h 802623"/>
                  <a:gd name="connsiteX12" fmla="*/ 1153083 w 1154389"/>
                  <a:gd name="connsiteY12" fmla="*/ 260817 h 802623"/>
                  <a:gd name="connsiteX13" fmla="*/ 1153422 w 1154389"/>
                  <a:gd name="connsiteY13" fmla="*/ 255687 h 802623"/>
                  <a:gd name="connsiteX14" fmla="*/ 1153906 w 1154389"/>
                  <a:gd name="connsiteY14" fmla="*/ 246249 h 802623"/>
                  <a:gd name="connsiteX15" fmla="*/ 1154099 w 1154389"/>
                  <a:gd name="connsiteY15" fmla="*/ 242087 h 802623"/>
                  <a:gd name="connsiteX16" fmla="*/ 1154390 w 1154389"/>
                  <a:gd name="connsiteY16" fmla="*/ 228681 h 802623"/>
                  <a:gd name="connsiteX17" fmla="*/ 1154390 w 1154389"/>
                  <a:gd name="connsiteY17" fmla="*/ 225293 h 802623"/>
                  <a:gd name="connsiteX18" fmla="*/ 1154341 w 1154389"/>
                  <a:gd name="connsiteY18" fmla="*/ 215081 h 802623"/>
                  <a:gd name="connsiteX19" fmla="*/ 1154196 w 1154389"/>
                  <a:gd name="connsiteY19" fmla="*/ 209902 h 802623"/>
                  <a:gd name="connsiteX20" fmla="*/ 1153954 w 1154389"/>
                  <a:gd name="connsiteY20" fmla="*/ 201481 h 802623"/>
                  <a:gd name="connsiteX21" fmla="*/ 1153712 w 1154389"/>
                  <a:gd name="connsiteY21" fmla="*/ 195818 h 802623"/>
                  <a:gd name="connsiteX22" fmla="*/ 1153276 w 1154389"/>
                  <a:gd name="connsiteY22" fmla="*/ 187736 h 802623"/>
                  <a:gd name="connsiteX23" fmla="*/ 1152889 w 1154389"/>
                  <a:gd name="connsiteY23" fmla="*/ 182122 h 802623"/>
                  <a:gd name="connsiteX24" fmla="*/ 1152212 w 1154389"/>
                  <a:gd name="connsiteY24" fmla="*/ 173652 h 802623"/>
                  <a:gd name="connsiteX25" fmla="*/ 1151776 w 1154389"/>
                  <a:gd name="connsiteY25" fmla="*/ 168474 h 802623"/>
                  <a:gd name="connsiteX26" fmla="*/ 1150615 w 1154389"/>
                  <a:gd name="connsiteY26" fmla="*/ 157390 h 802623"/>
                  <a:gd name="connsiteX27" fmla="*/ 1150082 w 1154389"/>
                  <a:gd name="connsiteY27" fmla="*/ 153035 h 802623"/>
                  <a:gd name="connsiteX28" fmla="*/ 1148630 w 1154389"/>
                  <a:gd name="connsiteY28" fmla="*/ 141806 h 802623"/>
                  <a:gd name="connsiteX29" fmla="*/ 1147807 w 1154389"/>
                  <a:gd name="connsiteY29" fmla="*/ 136386 h 802623"/>
                  <a:gd name="connsiteX30" fmla="*/ 1146549 w 1154389"/>
                  <a:gd name="connsiteY30" fmla="*/ 128303 h 802623"/>
                  <a:gd name="connsiteX31" fmla="*/ 1145533 w 1154389"/>
                  <a:gd name="connsiteY31" fmla="*/ 122399 h 802623"/>
                  <a:gd name="connsiteX32" fmla="*/ 1144178 w 1154389"/>
                  <a:gd name="connsiteY32" fmla="*/ 114849 h 802623"/>
                  <a:gd name="connsiteX33" fmla="*/ 1143016 w 1154389"/>
                  <a:gd name="connsiteY33" fmla="*/ 108799 h 802623"/>
                  <a:gd name="connsiteX34" fmla="*/ 1141516 w 1154389"/>
                  <a:gd name="connsiteY34" fmla="*/ 101249 h 802623"/>
                  <a:gd name="connsiteX35" fmla="*/ 1140306 w 1154389"/>
                  <a:gd name="connsiteY35" fmla="*/ 95392 h 802623"/>
                  <a:gd name="connsiteX36" fmla="*/ 1138418 w 1154389"/>
                  <a:gd name="connsiteY36" fmla="*/ 87068 h 802623"/>
                  <a:gd name="connsiteX37" fmla="*/ 1137305 w 1154389"/>
                  <a:gd name="connsiteY37" fmla="*/ 82131 h 802623"/>
                  <a:gd name="connsiteX38" fmla="*/ 1134159 w 1154389"/>
                  <a:gd name="connsiteY38" fmla="*/ 69596 h 802623"/>
                  <a:gd name="connsiteX39" fmla="*/ 1132707 w 1154389"/>
                  <a:gd name="connsiteY39" fmla="*/ 64127 h 802623"/>
                  <a:gd name="connsiteX40" fmla="*/ 1130626 w 1154389"/>
                  <a:gd name="connsiteY40" fmla="*/ 56529 h 802623"/>
                  <a:gd name="connsiteX41" fmla="*/ 1128884 w 1154389"/>
                  <a:gd name="connsiteY41" fmla="*/ 50528 h 802623"/>
                  <a:gd name="connsiteX42" fmla="*/ 1126803 w 1154389"/>
                  <a:gd name="connsiteY42" fmla="*/ 43558 h 802623"/>
                  <a:gd name="connsiteX43" fmla="*/ 1124915 w 1154389"/>
                  <a:gd name="connsiteY43" fmla="*/ 37412 h 802623"/>
                  <a:gd name="connsiteX44" fmla="*/ 1122737 w 1154389"/>
                  <a:gd name="connsiteY44" fmla="*/ 30588 h 802623"/>
                  <a:gd name="connsiteX45" fmla="*/ 1120753 w 1154389"/>
                  <a:gd name="connsiteY45" fmla="*/ 24586 h 802623"/>
                  <a:gd name="connsiteX46" fmla="*/ 1118333 w 1154389"/>
                  <a:gd name="connsiteY46" fmla="*/ 17520 h 802623"/>
                  <a:gd name="connsiteX47" fmla="*/ 1116349 w 1154389"/>
                  <a:gd name="connsiteY47" fmla="*/ 11858 h 802623"/>
                  <a:gd name="connsiteX48" fmla="*/ 1112138 w 1154389"/>
                  <a:gd name="connsiteY48" fmla="*/ 339 h 802623"/>
                  <a:gd name="connsiteX49" fmla="*/ 1111993 w 1154389"/>
                  <a:gd name="connsiteY49" fmla="*/ 0 h 802623"/>
                  <a:gd name="connsiteX50" fmla="*/ 1011180 w 1154389"/>
                  <a:gd name="connsiteY50" fmla="*/ 349918 h 802623"/>
                  <a:gd name="connsiteX51" fmla="*/ 895460 w 1154389"/>
                  <a:gd name="connsiteY51" fmla="*/ 482431 h 802623"/>
                  <a:gd name="connsiteX52" fmla="*/ 695867 w 1154389"/>
                  <a:gd name="connsiteY52" fmla="*/ 597425 h 802623"/>
                  <a:gd name="connsiteX53" fmla="*/ 529475 w 1154389"/>
                  <a:gd name="connsiteY53" fmla="*/ 624044 h 802623"/>
                  <a:gd name="connsiteX54" fmla="*/ 372810 w 1154389"/>
                  <a:gd name="connsiteY54" fmla="*/ 601636 h 802623"/>
                  <a:gd name="connsiteX55" fmla="*/ 0 w 1154389"/>
                  <a:gd name="connsiteY55" fmla="*/ 290049 h 802623"/>
                  <a:gd name="connsiteX56" fmla="*/ 0 w 1154389"/>
                  <a:gd name="connsiteY56" fmla="*/ 290049 h 802623"/>
                  <a:gd name="connsiteX57" fmla="*/ 3436 w 1154389"/>
                  <a:gd name="connsiteY57" fmla="*/ 312264 h 802623"/>
                  <a:gd name="connsiteX58" fmla="*/ 4259 w 1154389"/>
                  <a:gd name="connsiteY58" fmla="*/ 316813 h 802623"/>
                  <a:gd name="connsiteX59" fmla="*/ 7695 w 1154389"/>
                  <a:gd name="connsiteY59" fmla="*/ 334527 h 802623"/>
                  <a:gd name="connsiteX60" fmla="*/ 9002 w 1154389"/>
                  <a:gd name="connsiteY60" fmla="*/ 340625 h 802623"/>
                  <a:gd name="connsiteX61" fmla="*/ 12971 w 1154389"/>
                  <a:gd name="connsiteY61" fmla="*/ 357371 h 802623"/>
                  <a:gd name="connsiteX62" fmla="*/ 14471 w 1154389"/>
                  <a:gd name="connsiteY62" fmla="*/ 363469 h 802623"/>
                  <a:gd name="connsiteX63" fmla="*/ 20666 w 1154389"/>
                  <a:gd name="connsiteY63" fmla="*/ 385732 h 802623"/>
                  <a:gd name="connsiteX64" fmla="*/ 487707 w 1154389"/>
                  <a:gd name="connsiteY64" fmla="*/ 796002 h 802623"/>
                  <a:gd name="connsiteX65" fmla="*/ 834769 w 1154389"/>
                  <a:gd name="connsiteY65" fmla="*/ 749347 h 802623"/>
                  <a:gd name="connsiteX66" fmla="*/ 1127722 w 1154389"/>
                  <a:gd name="connsiteY66" fmla="*/ 384909 h 802623"/>
                  <a:gd name="connsiteX67" fmla="*/ 1132030 w 1154389"/>
                  <a:gd name="connsiteY67" fmla="*/ 372181 h 802623"/>
                  <a:gd name="connsiteX68" fmla="*/ 1133337 w 1154389"/>
                  <a:gd name="connsiteY68" fmla="*/ 368067 h 802623"/>
                  <a:gd name="connsiteX69" fmla="*/ 1135998 w 1154389"/>
                  <a:gd name="connsiteY69" fmla="*/ 359259 h 802623"/>
                  <a:gd name="connsiteX70" fmla="*/ 1137354 w 1154389"/>
                  <a:gd name="connsiteY70" fmla="*/ 354419 h 802623"/>
                  <a:gd name="connsiteX71" fmla="*/ 1139483 w 1154389"/>
                  <a:gd name="connsiteY71" fmla="*/ 346240 h 80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4389" h="802623">
                    <a:moveTo>
                      <a:pt x="1139483" y="346240"/>
                    </a:moveTo>
                    <a:cubicBezTo>
                      <a:pt x="1139919" y="344594"/>
                      <a:pt x="1140306" y="342948"/>
                      <a:pt x="1140742" y="341255"/>
                    </a:cubicBezTo>
                    <a:cubicBezTo>
                      <a:pt x="1141419" y="338399"/>
                      <a:pt x="1142097" y="335495"/>
                      <a:pt x="1142726" y="332640"/>
                    </a:cubicBezTo>
                    <a:cubicBezTo>
                      <a:pt x="1143065" y="331091"/>
                      <a:pt x="1143403" y="329591"/>
                      <a:pt x="1143742" y="328042"/>
                    </a:cubicBezTo>
                    <a:cubicBezTo>
                      <a:pt x="1144468" y="324557"/>
                      <a:pt x="1145194" y="321024"/>
                      <a:pt x="1145823" y="317491"/>
                    </a:cubicBezTo>
                    <a:cubicBezTo>
                      <a:pt x="1145969" y="316572"/>
                      <a:pt x="1146162" y="315700"/>
                      <a:pt x="1146356" y="314781"/>
                    </a:cubicBezTo>
                    <a:cubicBezTo>
                      <a:pt x="1147179" y="310377"/>
                      <a:pt x="1147904" y="305972"/>
                      <a:pt x="1148582" y="301520"/>
                    </a:cubicBezTo>
                    <a:cubicBezTo>
                      <a:pt x="1148775" y="300213"/>
                      <a:pt x="1148921" y="298955"/>
                      <a:pt x="1149114" y="297648"/>
                    </a:cubicBezTo>
                    <a:cubicBezTo>
                      <a:pt x="1149550" y="294454"/>
                      <a:pt x="1150034" y="291308"/>
                      <a:pt x="1150421" y="288113"/>
                    </a:cubicBezTo>
                    <a:cubicBezTo>
                      <a:pt x="1150615" y="286419"/>
                      <a:pt x="1150808" y="284774"/>
                      <a:pt x="1151002" y="283080"/>
                    </a:cubicBezTo>
                    <a:cubicBezTo>
                      <a:pt x="1151341" y="280225"/>
                      <a:pt x="1151631" y="277418"/>
                      <a:pt x="1151921" y="274562"/>
                    </a:cubicBezTo>
                    <a:cubicBezTo>
                      <a:pt x="1152115" y="272820"/>
                      <a:pt x="1152260" y="271029"/>
                      <a:pt x="1152405" y="269287"/>
                    </a:cubicBezTo>
                    <a:cubicBezTo>
                      <a:pt x="1152647" y="266480"/>
                      <a:pt x="1152841" y="263624"/>
                      <a:pt x="1153083" y="260817"/>
                    </a:cubicBezTo>
                    <a:cubicBezTo>
                      <a:pt x="1153180" y="259123"/>
                      <a:pt x="1153325" y="257381"/>
                      <a:pt x="1153422" y="255687"/>
                    </a:cubicBezTo>
                    <a:cubicBezTo>
                      <a:pt x="1153615" y="252541"/>
                      <a:pt x="1153761" y="249395"/>
                      <a:pt x="1153906" y="246249"/>
                    </a:cubicBezTo>
                    <a:cubicBezTo>
                      <a:pt x="1153954" y="244846"/>
                      <a:pt x="1154051" y="243490"/>
                      <a:pt x="1154099" y="242087"/>
                    </a:cubicBezTo>
                    <a:cubicBezTo>
                      <a:pt x="1154244" y="237634"/>
                      <a:pt x="1154341" y="233182"/>
                      <a:pt x="1154390" y="228681"/>
                    </a:cubicBezTo>
                    <a:cubicBezTo>
                      <a:pt x="1154390" y="227567"/>
                      <a:pt x="1154390" y="226406"/>
                      <a:pt x="1154390" y="225293"/>
                    </a:cubicBezTo>
                    <a:cubicBezTo>
                      <a:pt x="1154390" y="221905"/>
                      <a:pt x="1154390" y="218517"/>
                      <a:pt x="1154341" y="215081"/>
                    </a:cubicBezTo>
                    <a:cubicBezTo>
                      <a:pt x="1154293" y="213338"/>
                      <a:pt x="1154244" y="211596"/>
                      <a:pt x="1154196" y="209902"/>
                    </a:cubicBezTo>
                    <a:cubicBezTo>
                      <a:pt x="1154148" y="207095"/>
                      <a:pt x="1154051" y="204288"/>
                      <a:pt x="1153954" y="201481"/>
                    </a:cubicBezTo>
                    <a:cubicBezTo>
                      <a:pt x="1153857" y="199593"/>
                      <a:pt x="1153809" y="197706"/>
                      <a:pt x="1153712" y="195818"/>
                    </a:cubicBezTo>
                    <a:cubicBezTo>
                      <a:pt x="1153567" y="193108"/>
                      <a:pt x="1153422" y="190398"/>
                      <a:pt x="1153276" y="187736"/>
                    </a:cubicBezTo>
                    <a:cubicBezTo>
                      <a:pt x="1153180" y="185848"/>
                      <a:pt x="1153035" y="183961"/>
                      <a:pt x="1152889" y="182122"/>
                    </a:cubicBezTo>
                    <a:cubicBezTo>
                      <a:pt x="1152696" y="179315"/>
                      <a:pt x="1152454" y="176459"/>
                      <a:pt x="1152212" y="173652"/>
                    </a:cubicBezTo>
                    <a:cubicBezTo>
                      <a:pt x="1152067" y="171910"/>
                      <a:pt x="1151921" y="170216"/>
                      <a:pt x="1151776" y="168474"/>
                    </a:cubicBezTo>
                    <a:cubicBezTo>
                      <a:pt x="1151437" y="164795"/>
                      <a:pt x="1151002" y="161069"/>
                      <a:pt x="1150615" y="157390"/>
                    </a:cubicBezTo>
                    <a:cubicBezTo>
                      <a:pt x="1150470" y="155938"/>
                      <a:pt x="1150276" y="154486"/>
                      <a:pt x="1150082" y="153035"/>
                    </a:cubicBezTo>
                    <a:cubicBezTo>
                      <a:pt x="1149647" y="149259"/>
                      <a:pt x="1149163" y="145533"/>
                      <a:pt x="1148630" y="141806"/>
                    </a:cubicBezTo>
                    <a:cubicBezTo>
                      <a:pt x="1148389" y="140015"/>
                      <a:pt x="1148098" y="138225"/>
                      <a:pt x="1147807" y="136386"/>
                    </a:cubicBezTo>
                    <a:cubicBezTo>
                      <a:pt x="1147420" y="133675"/>
                      <a:pt x="1146985" y="131013"/>
                      <a:pt x="1146549" y="128303"/>
                    </a:cubicBezTo>
                    <a:cubicBezTo>
                      <a:pt x="1146211" y="126319"/>
                      <a:pt x="1145872" y="124335"/>
                      <a:pt x="1145533" y="122399"/>
                    </a:cubicBezTo>
                    <a:cubicBezTo>
                      <a:pt x="1145097" y="119882"/>
                      <a:pt x="1144662" y="117365"/>
                      <a:pt x="1144178" y="114849"/>
                    </a:cubicBezTo>
                    <a:cubicBezTo>
                      <a:pt x="1143791" y="112816"/>
                      <a:pt x="1143452" y="110831"/>
                      <a:pt x="1143016" y="108799"/>
                    </a:cubicBezTo>
                    <a:cubicBezTo>
                      <a:pt x="1142532" y="106282"/>
                      <a:pt x="1142000" y="103765"/>
                      <a:pt x="1141516" y="101249"/>
                    </a:cubicBezTo>
                    <a:cubicBezTo>
                      <a:pt x="1141129" y="99313"/>
                      <a:pt x="1140693" y="97377"/>
                      <a:pt x="1140306" y="95392"/>
                    </a:cubicBezTo>
                    <a:cubicBezTo>
                      <a:pt x="1139725" y="92585"/>
                      <a:pt x="1139047" y="89827"/>
                      <a:pt x="1138418" y="87068"/>
                    </a:cubicBezTo>
                    <a:cubicBezTo>
                      <a:pt x="1138031" y="85422"/>
                      <a:pt x="1137692" y="83777"/>
                      <a:pt x="1137305" y="82131"/>
                    </a:cubicBezTo>
                    <a:cubicBezTo>
                      <a:pt x="1136289" y="77921"/>
                      <a:pt x="1135273" y="73759"/>
                      <a:pt x="1134159" y="69596"/>
                    </a:cubicBezTo>
                    <a:cubicBezTo>
                      <a:pt x="1133675" y="67757"/>
                      <a:pt x="1133191" y="65967"/>
                      <a:pt x="1132707" y="64127"/>
                    </a:cubicBezTo>
                    <a:cubicBezTo>
                      <a:pt x="1132030" y="61562"/>
                      <a:pt x="1131352" y="59046"/>
                      <a:pt x="1130626" y="56529"/>
                    </a:cubicBezTo>
                    <a:cubicBezTo>
                      <a:pt x="1130045" y="54496"/>
                      <a:pt x="1129465" y="52512"/>
                      <a:pt x="1128884" y="50528"/>
                    </a:cubicBezTo>
                    <a:cubicBezTo>
                      <a:pt x="1128206" y="48204"/>
                      <a:pt x="1127529" y="45881"/>
                      <a:pt x="1126803" y="43558"/>
                    </a:cubicBezTo>
                    <a:cubicBezTo>
                      <a:pt x="1126174" y="41525"/>
                      <a:pt x="1125544" y="39444"/>
                      <a:pt x="1124915" y="37412"/>
                    </a:cubicBezTo>
                    <a:cubicBezTo>
                      <a:pt x="1124190" y="35137"/>
                      <a:pt x="1123463" y="32862"/>
                      <a:pt x="1122737" y="30588"/>
                    </a:cubicBezTo>
                    <a:cubicBezTo>
                      <a:pt x="1122108" y="28603"/>
                      <a:pt x="1121431" y="26570"/>
                      <a:pt x="1120753" y="24586"/>
                    </a:cubicBezTo>
                    <a:cubicBezTo>
                      <a:pt x="1119979" y="22215"/>
                      <a:pt x="1119156" y="19892"/>
                      <a:pt x="1118333" y="17520"/>
                    </a:cubicBezTo>
                    <a:cubicBezTo>
                      <a:pt x="1117656" y="15633"/>
                      <a:pt x="1117026" y="13745"/>
                      <a:pt x="1116349" y="11858"/>
                    </a:cubicBezTo>
                    <a:cubicBezTo>
                      <a:pt x="1114994" y="7986"/>
                      <a:pt x="1113542" y="4162"/>
                      <a:pt x="1112138" y="339"/>
                    </a:cubicBezTo>
                    <a:cubicBezTo>
                      <a:pt x="1112090" y="242"/>
                      <a:pt x="1112042" y="97"/>
                      <a:pt x="1111993" y="0"/>
                    </a:cubicBezTo>
                    <a:cubicBezTo>
                      <a:pt x="1116543" y="123270"/>
                      <a:pt x="1082664" y="248137"/>
                      <a:pt x="1011180" y="349918"/>
                    </a:cubicBezTo>
                    <a:cubicBezTo>
                      <a:pt x="977882" y="397396"/>
                      <a:pt x="940809" y="445504"/>
                      <a:pt x="895460" y="482431"/>
                    </a:cubicBezTo>
                    <a:cubicBezTo>
                      <a:pt x="830462" y="535331"/>
                      <a:pt x="774272" y="568096"/>
                      <a:pt x="695867" y="597425"/>
                    </a:cubicBezTo>
                    <a:cubicBezTo>
                      <a:pt x="643597" y="616978"/>
                      <a:pt x="584938" y="623802"/>
                      <a:pt x="529475" y="624044"/>
                    </a:cubicBezTo>
                    <a:cubicBezTo>
                      <a:pt x="477398" y="624238"/>
                      <a:pt x="422612" y="617317"/>
                      <a:pt x="372810" y="601636"/>
                    </a:cubicBezTo>
                    <a:cubicBezTo>
                      <a:pt x="208208" y="549801"/>
                      <a:pt x="82131" y="434856"/>
                      <a:pt x="0" y="290049"/>
                    </a:cubicBezTo>
                    <a:cubicBezTo>
                      <a:pt x="0" y="290049"/>
                      <a:pt x="0" y="290049"/>
                      <a:pt x="0" y="290049"/>
                    </a:cubicBezTo>
                    <a:cubicBezTo>
                      <a:pt x="968" y="297454"/>
                      <a:pt x="2130" y="304859"/>
                      <a:pt x="3436" y="312264"/>
                    </a:cubicBezTo>
                    <a:cubicBezTo>
                      <a:pt x="3678" y="313764"/>
                      <a:pt x="3969" y="315313"/>
                      <a:pt x="4259" y="316813"/>
                    </a:cubicBezTo>
                    <a:cubicBezTo>
                      <a:pt x="5324" y="322718"/>
                      <a:pt x="6485" y="328623"/>
                      <a:pt x="7695" y="334527"/>
                    </a:cubicBezTo>
                    <a:cubicBezTo>
                      <a:pt x="8131" y="336560"/>
                      <a:pt x="8567" y="338593"/>
                      <a:pt x="9002" y="340625"/>
                    </a:cubicBezTo>
                    <a:cubicBezTo>
                      <a:pt x="10212" y="346191"/>
                      <a:pt x="11567" y="351805"/>
                      <a:pt x="12971" y="357371"/>
                    </a:cubicBezTo>
                    <a:cubicBezTo>
                      <a:pt x="13455" y="359404"/>
                      <a:pt x="13939" y="361436"/>
                      <a:pt x="14471" y="363469"/>
                    </a:cubicBezTo>
                    <a:cubicBezTo>
                      <a:pt x="16407" y="370874"/>
                      <a:pt x="18440" y="378279"/>
                      <a:pt x="20666" y="385732"/>
                    </a:cubicBezTo>
                    <a:cubicBezTo>
                      <a:pt x="75888" y="569499"/>
                      <a:pt x="243297" y="751670"/>
                      <a:pt x="487707" y="796002"/>
                    </a:cubicBezTo>
                    <a:cubicBezTo>
                      <a:pt x="585761" y="813958"/>
                      <a:pt x="752105" y="794405"/>
                      <a:pt x="834769" y="749347"/>
                    </a:cubicBezTo>
                    <a:cubicBezTo>
                      <a:pt x="993224" y="663005"/>
                      <a:pt x="1084164" y="541429"/>
                      <a:pt x="1127722" y="384909"/>
                    </a:cubicBezTo>
                    <a:cubicBezTo>
                      <a:pt x="1129223" y="380699"/>
                      <a:pt x="1130675" y="376440"/>
                      <a:pt x="1132030" y="372181"/>
                    </a:cubicBezTo>
                    <a:cubicBezTo>
                      <a:pt x="1132465" y="370826"/>
                      <a:pt x="1132901" y="369422"/>
                      <a:pt x="1133337" y="368067"/>
                    </a:cubicBezTo>
                    <a:cubicBezTo>
                      <a:pt x="1134256" y="365163"/>
                      <a:pt x="1135127" y="362211"/>
                      <a:pt x="1135998" y="359259"/>
                    </a:cubicBezTo>
                    <a:cubicBezTo>
                      <a:pt x="1136482" y="357661"/>
                      <a:pt x="1136918" y="356016"/>
                      <a:pt x="1137354" y="354419"/>
                    </a:cubicBezTo>
                    <a:cubicBezTo>
                      <a:pt x="1138031" y="351805"/>
                      <a:pt x="1138757" y="349047"/>
                      <a:pt x="1139483" y="346240"/>
                    </a:cubicBezTo>
                    <a:close/>
                  </a:path>
                </a:pathLst>
              </a:custGeom>
              <a:solidFill>
                <a:srgbClr val="FFFFFF"/>
              </a:solidFill>
              <a:ln w="4840"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BBAB6BF0-3830-814F-8E52-DDBEB5F29B8A}"/>
                  </a:ext>
                </a:extLst>
              </p:cNvPr>
              <p:cNvSpPr/>
              <p:nvPr/>
            </p:nvSpPr>
            <p:spPr>
              <a:xfrm>
                <a:off x="5513528" y="1632133"/>
                <a:ext cx="457524" cy="609798"/>
              </a:xfrm>
              <a:custGeom>
                <a:avLst/>
                <a:gdLst>
                  <a:gd name="connsiteX0" fmla="*/ 449135 w 457524"/>
                  <a:gd name="connsiteY0" fmla="*/ 622 h 609798"/>
                  <a:gd name="connsiteX1" fmla="*/ 9245 w 457524"/>
                  <a:gd name="connsiteY1" fmla="*/ 609372 h 609798"/>
                  <a:gd name="connsiteX2" fmla="*/ 202837 w 457524"/>
                  <a:gd name="connsiteY2" fmla="*/ 190923 h 609798"/>
                  <a:gd name="connsiteX3" fmla="*/ 449135 w 457524"/>
                  <a:gd name="connsiteY3" fmla="*/ 622 h 609798"/>
                </a:gdLst>
                <a:ahLst/>
                <a:cxnLst>
                  <a:cxn ang="0">
                    <a:pos x="connsiteX0" y="connsiteY0"/>
                  </a:cxn>
                  <a:cxn ang="0">
                    <a:pos x="connsiteX1" y="connsiteY1"/>
                  </a:cxn>
                  <a:cxn ang="0">
                    <a:pos x="connsiteX2" y="connsiteY2"/>
                  </a:cxn>
                  <a:cxn ang="0">
                    <a:pos x="connsiteX3" y="connsiteY3"/>
                  </a:cxn>
                </a:cxnLst>
                <a:rect l="l" t="t" r="r" b="b"/>
                <a:pathLst>
                  <a:path w="457524" h="609798">
                    <a:moveTo>
                      <a:pt x="449135" y="622"/>
                    </a:moveTo>
                    <a:cubicBezTo>
                      <a:pt x="346579" y="-11913"/>
                      <a:pt x="-66643" y="164207"/>
                      <a:pt x="9245" y="609372"/>
                    </a:cubicBezTo>
                    <a:cubicBezTo>
                      <a:pt x="11375" y="621810"/>
                      <a:pt x="71388" y="359542"/>
                      <a:pt x="202837" y="190923"/>
                    </a:cubicBezTo>
                    <a:cubicBezTo>
                      <a:pt x="309119" y="54537"/>
                      <a:pt x="499759" y="6768"/>
                      <a:pt x="449135" y="622"/>
                    </a:cubicBezTo>
                    <a:close/>
                  </a:path>
                </a:pathLst>
              </a:custGeom>
              <a:solidFill>
                <a:srgbClr val="FFFFFF"/>
              </a:solidFill>
              <a:ln w="4840"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3E2641A2-4A12-EB4C-8527-59DA97EABFF9}"/>
                  </a:ext>
                </a:extLst>
              </p:cNvPr>
              <p:cNvSpPr/>
              <p:nvPr/>
            </p:nvSpPr>
            <p:spPr>
              <a:xfrm>
                <a:off x="5407692" y="1552174"/>
                <a:ext cx="1235581" cy="3755335"/>
              </a:xfrm>
              <a:custGeom>
                <a:avLst/>
                <a:gdLst>
                  <a:gd name="connsiteX0" fmla="*/ 1110484 w 1235581"/>
                  <a:gd name="connsiteY0" fmla="*/ 252733 h 3755335"/>
                  <a:gd name="connsiteX1" fmla="*/ 502024 w 1235581"/>
                  <a:gd name="connsiteY1" fmla="*/ 4984 h 3755335"/>
                  <a:gd name="connsiteX2" fmla="*/ 37354 w 1235581"/>
                  <a:gd name="connsiteY2" fmla="*/ 819861 h 3755335"/>
                  <a:gd name="connsiteX3" fmla="*/ 385094 w 1235581"/>
                  <a:gd name="connsiteY3" fmla="*/ 1190784 h 3755335"/>
                  <a:gd name="connsiteX4" fmla="*/ 550809 w 1235581"/>
                  <a:gd name="connsiteY4" fmla="*/ 1234971 h 3755335"/>
                  <a:gd name="connsiteX5" fmla="*/ 538080 w 1235581"/>
                  <a:gd name="connsiteY5" fmla="*/ 1294065 h 3755335"/>
                  <a:gd name="connsiteX6" fmla="*/ 175386 w 1235581"/>
                  <a:gd name="connsiteY6" fmla="*/ 3708546 h 3755335"/>
                  <a:gd name="connsiteX7" fmla="*/ 190728 w 1235581"/>
                  <a:gd name="connsiteY7" fmla="*/ 3753653 h 3755335"/>
                  <a:gd name="connsiteX8" fmla="*/ 214394 w 1235581"/>
                  <a:gd name="connsiteY8" fmla="*/ 3713289 h 3755335"/>
                  <a:gd name="connsiteX9" fmla="*/ 220396 w 1235581"/>
                  <a:gd name="connsiteY9" fmla="*/ 3645241 h 3755335"/>
                  <a:gd name="connsiteX10" fmla="*/ 584688 w 1235581"/>
                  <a:gd name="connsiteY10" fmla="*/ 1238311 h 3755335"/>
                  <a:gd name="connsiteX11" fmla="*/ 751322 w 1235581"/>
                  <a:gd name="connsiteY11" fmla="*/ 1231583 h 3755335"/>
                  <a:gd name="connsiteX12" fmla="*/ 1140781 w 1235581"/>
                  <a:gd name="connsiteY12" fmla="*/ 952811 h 3755335"/>
                  <a:gd name="connsiteX13" fmla="*/ 1110484 w 1235581"/>
                  <a:gd name="connsiteY13" fmla="*/ 252733 h 3755335"/>
                  <a:gd name="connsiteX14" fmla="*/ 1179064 w 1235581"/>
                  <a:gd name="connsiteY14" fmla="*/ 772238 h 3755335"/>
                  <a:gd name="connsiteX15" fmla="*/ 1177757 w 1235581"/>
                  <a:gd name="connsiteY15" fmla="*/ 776352 h 3755335"/>
                  <a:gd name="connsiteX16" fmla="*/ 1173450 w 1235581"/>
                  <a:gd name="connsiteY16" fmla="*/ 789080 h 3755335"/>
                  <a:gd name="connsiteX17" fmla="*/ 880496 w 1235581"/>
                  <a:gd name="connsiteY17" fmla="*/ 1153517 h 3755335"/>
                  <a:gd name="connsiteX18" fmla="*/ 533434 w 1235581"/>
                  <a:gd name="connsiteY18" fmla="*/ 1200173 h 3755335"/>
                  <a:gd name="connsiteX19" fmla="*/ 66393 w 1235581"/>
                  <a:gd name="connsiteY19" fmla="*/ 789903 h 3755335"/>
                  <a:gd name="connsiteX20" fmla="*/ 60198 w 1235581"/>
                  <a:gd name="connsiteY20" fmla="*/ 767640 h 3755335"/>
                  <a:gd name="connsiteX21" fmla="*/ 58698 w 1235581"/>
                  <a:gd name="connsiteY21" fmla="*/ 761542 h 3755335"/>
                  <a:gd name="connsiteX22" fmla="*/ 54729 w 1235581"/>
                  <a:gd name="connsiteY22" fmla="*/ 744796 h 3755335"/>
                  <a:gd name="connsiteX23" fmla="*/ 53423 w 1235581"/>
                  <a:gd name="connsiteY23" fmla="*/ 738698 h 3755335"/>
                  <a:gd name="connsiteX24" fmla="*/ 49986 w 1235581"/>
                  <a:gd name="connsiteY24" fmla="*/ 720984 h 3755335"/>
                  <a:gd name="connsiteX25" fmla="*/ 49163 w 1235581"/>
                  <a:gd name="connsiteY25" fmla="*/ 716435 h 3755335"/>
                  <a:gd name="connsiteX26" fmla="*/ 45727 w 1235581"/>
                  <a:gd name="connsiteY26" fmla="*/ 694220 h 3755335"/>
                  <a:gd name="connsiteX27" fmla="*/ 45727 w 1235581"/>
                  <a:gd name="connsiteY27" fmla="*/ 694220 h 3755335"/>
                  <a:gd name="connsiteX28" fmla="*/ 196487 w 1235581"/>
                  <a:gd name="connsiteY28" fmla="*/ 209272 h 3755335"/>
                  <a:gd name="connsiteX29" fmla="*/ 715701 w 1235581"/>
                  <a:gd name="connsiteY29" fmla="*/ 45445 h 3755335"/>
                  <a:gd name="connsiteX30" fmla="*/ 1128730 w 1235581"/>
                  <a:gd name="connsiteY30" fmla="*/ 338543 h 3755335"/>
                  <a:gd name="connsiteX31" fmla="*/ 1157866 w 1235581"/>
                  <a:gd name="connsiteY31" fmla="*/ 404558 h 3755335"/>
                  <a:gd name="connsiteX32" fmla="*/ 1162076 w 1235581"/>
                  <a:gd name="connsiteY32" fmla="*/ 416077 h 3755335"/>
                  <a:gd name="connsiteX33" fmla="*/ 1164060 w 1235581"/>
                  <a:gd name="connsiteY33" fmla="*/ 421739 h 3755335"/>
                  <a:gd name="connsiteX34" fmla="*/ 1166480 w 1235581"/>
                  <a:gd name="connsiteY34" fmla="*/ 428805 h 3755335"/>
                  <a:gd name="connsiteX35" fmla="*/ 1168465 w 1235581"/>
                  <a:gd name="connsiteY35" fmla="*/ 434807 h 3755335"/>
                  <a:gd name="connsiteX36" fmla="*/ 1170642 w 1235581"/>
                  <a:gd name="connsiteY36" fmla="*/ 441631 h 3755335"/>
                  <a:gd name="connsiteX37" fmla="*/ 1172530 w 1235581"/>
                  <a:gd name="connsiteY37" fmla="*/ 447777 h 3755335"/>
                  <a:gd name="connsiteX38" fmla="*/ 1174611 w 1235581"/>
                  <a:gd name="connsiteY38" fmla="*/ 454747 h 3755335"/>
                  <a:gd name="connsiteX39" fmla="*/ 1176354 w 1235581"/>
                  <a:gd name="connsiteY39" fmla="*/ 460748 h 3755335"/>
                  <a:gd name="connsiteX40" fmla="*/ 1178435 w 1235581"/>
                  <a:gd name="connsiteY40" fmla="*/ 468347 h 3755335"/>
                  <a:gd name="connsiteX41" fmla="*/ 1179887 w 1235581"/>
                  <a:gd name="connsiteY41" fmla="*/ 473815 h 3755335"/>
                  <a:gd name="connsiteX42" fmla="*/ 1183032 w 1235581"/>
                  <a:gd name="connsiteY42" fmla="*/ 486351 h 3755335"/>
                  <a:gd name="connsiteX43" fmla="*/ 1184146 w 1235581"/>
                  <a:gd name="connsiteY43" fmla="*/ 491287 h 3755335"/>
                  <a:gd name="connsiteX44" fmla="*/ 1186033 w 1235581"/>
                  <a:gd name="connsiteY44" fmla="*/ 499612 h 3755335"/>
                  <a:gd name="connsiteX45" fmla="*/ 1187243 w 1235581"/>
                  <a:gd name="connsiteY45" fmla="*/ 505468 h 3755335"/>
                  <a:gd name="connsiteX46" fmla="*/ 1188743 w 1235581"/>
                  <a:gd name="connsiteY46" fmla="*/ 513018 h 3755335"/>
                  <a:gd name="connsiteX47" fmla="*/ 1189905 w 1235581"/>
                  <a:gd name="connsiteY47" fmla="*/ 519068 h 3755335"/>
                  <a:gd name="connsiteX48" fmla="*/ 1191260 w 1235581"/>
                  <a:gd name="connsiteY48" fmla="*/ 526618 h 3755335"/>
                  <a:gd name="connsiteX49" fmla="*/ 1192276 w 1235581"/>
                  <a:gd name="connsiteY49" fmla="*/ 532522 h 3755335"/>
                  <a:gd name="connsiteX50" fmla="*/ 1193535 w 1235581"/>
                  <a:gd name="connsiteY50" fmla="*/ 540605 h 3755335"/>
                  <a:gd name="connsiteX51" fmla="*/ 1194358 w 1235581"/>
                  <a:gd name="connsiteY51" fmla="*/ 546025 h 3755335"/>
                  <a:gd name="connsiteX52" fmla="*/ 1195809 w 1235581"/>
                  <a:gd name="connsiteY52" fmla="*/ 557254 h 3755335"/>
                  <a:gd name="connsiteX53" fmla="*/ 1196342 w 1235581"/>
                  <a:gd name="connsiteY53" fmla="*/ 561610 h 3755335"/>
                  <a:gd name="connsiteX54" fmla="*/ 1197504 w 1235581"/>
                  <a:gd name="connsiteY54" fmla="*/ 572693 h 3755335"/>
                  <a:gd name="connsiteX55" fmla="*/ 1197939 w 1235581"/>
                  <a:gd name="connsiteY55" fmla="*/ 577871 h 3755335"/>
                  <a:gd name="connsiteX56" fmla="*/ 1198617 w 1235581"/>
                  <a:gd name="connsiteY56" fmla="*/ 586341 h 3755335"/>
                  <a:gd name="connsiteX57" fmla="*/ 1199004 w 1235581"/>
                  <a:gd name="connsiteY57" fmla="*/ 591955 h 3755335"/>
                  <a:gd name="connsiteX58" fmla="*/ 1199439 w 1235581"/>
                  <a:gd name="connsiteY58" fmla="*/ 600038 h 3755335"/>
                  <a:gd name="connsiteX59" fmla="*/ 1199681 w 1235581"/>
                  <a:gd name="connsiteY59" fmla="*/ 605700 h 3755335"/>
                  <a:gd name="connsiteX60" fmla="*/ 1199923 w 1235581"/>
                  <a:gd name="connsiteY60" fmla="*/ 614121 h 3755335"/>
                  <a:gd name="connsiteX61" fmla="*/ 1200068 w 1235581"/>
                  <a:gd name="connsiteY61" fmla="*/ 619300 h 3755335"/>
                  <a:gd name="connsiteX62" fmla="*/ 1200117 w 1235581"/>
                  <a:gd name="connsiteY62" fmla="*/ 629512 h 3755335"/>
                  <a:gd name="connsiteX63" fmla="*/ 1200117 w 1235581"/>
                  <a:gd name="connsiteY63" fmla="*/ 632900 h 3755335"/>
                  <a:gd name="connsiteX64" fmla="*/ 1199827 w 1235581"/>
                  <a:gd name="connsiteY64" fmla="*/ 646306 h 3755335"/>
                  <a:gd name="connsiteX65" fmla="*/ 1199633 w 1235581"/>
                  <a:gd name="connsiteY65" fmla="*/ 650468 h 3755335"/>
                  <a:gd name="connsiteX66" fmla="*/ 1199149 w 1235581"/>
                  <a:gd name="connsiteY66" fmla="*/ 659906 h 3755335"/>
                  <a:gd name="connsiteX67" fmla="*/ 1198810 w 1235581"/>
                  <a:gd name="connsiteY67" fmla="*/ 665036 h 3755335"/>
                  <a:gd name="connsiteX68" fmla="*/ 1198133 w 1235581"/>
                  <a:gd name="connsiteY68" fmla="*/ 673506 h 3755335"/>
                  <a:gd name="connsiteX69" fmla="*/ 1197649 w 1235581"/>
                  <a:gd name="connsiteY69" fmla="*/ 678781 h 3755335"/>
                  <a:gd name="connsiteX70" fmla="*/ 1196729 w 1235581"/>
                  <a:gd name="connsiteY70" fmla="*/ 687299 h 3755335"/>
                  <a:gd name="connsiteX71" fmla="*/ 1196148 w 1235581"/>
                  <a:gd name="connsiteY71" fmla="*/ 692333 h 3755335"/>
                  <a:gd name="connsiteX72" fmla="*/ 1194841 w 1235581"/>
                  <a:gd name="connsiteY72" fmla="*/ 701867 h 3755335"/>
                  <a:gd name="connsiteX73" fmla="*/ 1194309 w 1235581"/>
                  <a:gd name="connsiteY73" fmla="*/ 705739 h 3755335"/>
                  <a:gd name="connsiteX74" fmla="*/ 1192083 w 1235581"/>
                  <a:gd name="connsiteY74" fmla="*/ 719000 h 3755335"/>
                  <a:gd name="connsiteX75" fmla="*/ 1191550 w 1235581"/>
                  <a:gd name="connsiteY75" fmla="*/ 721710 h 3755335"/>
                  <a:gd name="connsiteX76" fmla="*/ 1189469 w 1235581"/>
                  <a:gd name="connsiteY76" fmla="*/ 732261 h 3755335"/>
                  <a:gd name="connsiteX77" fmla="*/ 1188453 w 1235581"/>
                  <a:gd name="connsiteY77" fmla="*/ 736859 h 3755335"/>
                  <a:gd name="connsiteX78" fmla="*/ 1186469 w 1235581"/>
                  <a:gd name="connsiteY78" fmla="*/ 745474 h 3755335"/>
                  <a:gd name="connsiteX79" fmla="*/ 1185210 w 1235581"/>
                  <a:gd name="connsiteY79" fmla="*/ 750459 h 3755335"/>
                  <a:gd name="connsiteX80" fmla="*/ 1182984 w 1235581"/>
                  <a:gd name="connsiteY80" fmla="*/ 758783 h 3755335"/>
                  <a:gd name="connsiteX81" fmla="*/ 1181629 w 1235581"/>
                  <a:gd name="connsiteY81" fmla="*/ 763623 h 3755335"/>
                  <a:gd name="connsiteX82" fmla="*/ 1179064 w 1235581"/>
                  <a:gd name="connsiteY82" fmla="*/ 772238 h 37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35581" h="3755335">
                    <a:moveTo>
                      <a:pt x="1110484" y="252733"/>
                    </a:moveTo>
                    <a:cubicBezTo>
                      <a:pt x="986246" y="54640"/>
                      <a:pt x="718315" y="-21151"/>
                      <a:pt x="502024" y="4984"/>
                    </a:cubicBezTo>
                    <a:cubicBezTo>
                      <a:pt x="164738" y="58125"/>
                      <a:pt x="-100870" y="443906"/>
                      <a:pt x="37354" y="819861"/>
                    </a:cubicBezTo>
                    <a:cubicBezTo>
                      <a:pt x="108112" y="995450"/>
                      <a:pt x="212846" y="1113250"/>
                      <a:pt x="385094" y="1190784"/>
                    </a:cubicBezTo>
                    <a:cubicBezTo>
                      <a:pt x="435670" y="1213579"/>
                      <a:pt x="492538" y="1227905"/>
                      <a:pt x="550809" y="1234971"/>
                    </a:cubicBezTo>
                    <a:cubicBezTo>
                      <a:pt x="543356" y="1255589"/>
                      <a:pt x="538952" y="1287580"/>
                      <a:pt x="538080" y="1294065"/>
                    </a:cubicBezTo>
                    <a:cubicBezTo>
                      <a:pt x="523706" y="1398363"/>
                      <a:pt x="188550" y="3604103"/>
                      <a:pt x="175386" y="3708546"/>
                    </a:cubicBezTo>
                    <a:cubicBezTo>
                      <a:pt x="173643" y="3722243"/>
                      <a:pt x="173014" y="3750749"/>
                      <a:pt x="190728" y="3753653"/>
                    </a:cubicBezTo>
                    <a:cubicBezTo>
                      <a:pt x="208103" y="3756508"/>
                      <a:pt x="263325" y="3761445"/>
                      <a:pt x="214394" y="3713289"/>
                    </a:cubicBezTo>
                    <a:cubicBezTo>
                      <a:pt x="216863" y="3684783"/>
                      <a:pt x="218024" y="3664939"/>
                      <a:pt x="220396" y="3645241"/>
                    </a:cubicBezTo>
                    <a:cubicBezTo>
                      <a:pt x="230124" y="3564175"/>
                      <a:pt x="574911" y="1322185"/>
                      <a:pt x="584688" y="1238311"/>
                    </a:cubicBezTo>
                    <a:cubicBezTo>
                      <a:pt x="641168" y="1242425"/>
                      <a:pt x="698181" y="1239908"/>
                      <a:pt x="751322" y="1231583"/>
                    </a:cubicBezTo>
                    <a:cubicBezTo>
                      <a:pt x="913020" y="1206271"/>
                      <a:pt x="1063102" y="1094036"/>
                      <a:pt x="1140781" y="952811"/>
                    </a:cubicBezTo>
                    <a:cubicBezTo>
                      <a:pt x="1290089" y="642918"/>
                      <a:pt x="1250161" y="456489"/>
                      <a:pt x="1110484" y="252733"/>
                    </a:cubicBezTo>
                    <a:close/>
                    <a:moveTo>
                      <a:pt x="1179064" y="772238"/>
                    </a:moveTo>
                    <a:cubicBezTo>
                      <a:pt x="1178628" y="773593"/>
                      <a:pt x="1178241" y="774996"/>
                      <a:pt x="1177757" y="776352"/>
                    </a:cubicBezTo>
                    <a:cubicBezTo>
                      <a:pt x="1176402" y="780611"/>
                      <a:pt x="1174950" y="784870"/>
                      <a:pt x="1173450" y="789080"/>
                    </a:cubicBezTo>
                    <a:cubicBezTo>
                      <a:pt x="1129891" y="945551"/>
                      <a:pt x="1039000" y="1067175"/>
                      <a:pt x="880496" y="1153517"/>
                    </a:cubicBezTo>
                    <a:cubicBezTo>
                      <a:pt x="797833" y="1198576"/>
                      <a:pt x="631489" y="1218129"/>
                      <a:pt x="533434" y="1200173"/>
                    </a:cubicBezTo>
                    <a:cubicBezTo>
                      <a:pt x="289024" y="1155792"/>
                      <a:pt x="121615" y="973670"/>
                      <a:pt x="66393" y="789903"/>
                    </a:cubicBezTo>
                    <a:cubicBezTo>
                      <a:pt x="64167" y="782498"/>
                      <a:pt x="62134" y="775093"/>
                      <a:pt x="60198" y="767640"/>
                    </a:cubicBezTo>
                    <a:cubicBezTo>
                      <a:pt x="59666" y="765607"/>
                      <a:pt x="59182" y="763575"/>
                      <a:pt x="58698" y="761542"/>
                    </a:cubicBezTo>
                    <a:cubicBezTo>
                      <a:pt x="57294" y="755976"/>
                      <a:pt x="55987" y="750362"/>
                      <a:pt x="54729" y="744796"/>
                    </a:cubicBezTo>
                    <a:cubicBezTo>
                      <a:pt x="54294" y="742763"/>
                      <a:pt x="53858" y="740731"/>
                      <a:pt x="53423" y="738698"/>
                    </a:cubicBezTo>
                    <a:cubicBezTo>
                      <a:pt x="52164" y="732793"/>
                      <a:pt x="51051" y="726889"/>
                      <a:pt x="49986" y="720984"/>
                    </a:cubicBezTo>
                    <a:cubicBezTo>
                      <a:pt x="49696" y="719484"/>
                      <a:pt x="49454" y="717935"/>
                      <a:pt x="49163" y="716435"/>
                    </a:cubicBezTo>
                    <a:cubicBezTo>
                      <a:pt x="47905" y="709030"/>
                      <a:pt x="46744" y="701625"/>
                      <a:pt x="45727" y="694220"/>
                    </a:cubicBezTo>
                    <a:cubicBezTo>
                      <a:pt x="45727" y="694220"/>
                      <a:pt x="45727" y="694220"/>
                      <a:pt x="45727" y="694220"/>
                    </a:cubicBezTo>
                    <a:cubicBezTo>
                      <a:pt x="22012" y="516599"/>
                      <a:pt x="78977" y="343141"/>
                      <a:pt x="196487" y="209272"/>
                    </a:cubicBezTo>
                    <a:cubicBezTo>
                      <a:pt x="327549" y="59916"/>
                      <a:pt x="523271" y="7936"/>
                      <a:pt x="715701" y="45445"/>
                    </a:cubicBezTo>
                    <a:cubicBezTo>
                      <a:pt x="901162" y="81550"/>
                      <a:pt x="1041275" y="166585"/>
                      <a:pt x="1128730" y="338543"/>
                    </a:cubicBezTo>
                    <a:cubicBezTo>
                      <a:pt x="1139474" y="359645"/>
                      <a:pt x="1149202" y="381762"/>
                      <a:pt x="1157866" y="404558"/>
                    </a:cubicBezTo>
                    <a:cubicBezTo>
                      <a:pt x="1159317" y="408381"/>
                      <a:pt x="1160721" y="412205"/>
                      <a:pt x="1162076" y="416077"/>
                    </a:cubicBezTo>
                    <a:cubicBezTo>
                      <a:pt x="1162754" y="417964"/>
                      <a:pt x="1163383" y="419852"/>
                      <a:pt x="1164060" y="421739"/>
                    </a:cubicBezTo>
                    <a:cubicBezTo>
                      <a:pt x="1164883" y="424062"/>
                      <a:pt x="1165706" y="426434"/>
                      <a:pt x="1166480" y="428805"/>
                    </a:cubicBezTo>
                    <a:cubicBezTo>
                      <a:pt x="1167158" y="430790"/>
                      <a:pt x="1167787" y="432822"/>
                      <a:pt x="1168465" y="434807"/>
                    </a:cubicBezTo>
                    <a:cubicBezTo>
                      <a:pt x="1169190" y="437081"/>
                      <a:pt x="1169917" y="439356"/>
                      <a:pt x="1170642" y="441631"/>
                    </a:cubicBezTo>
                    <a:cubicBezTo>
                      <a:pt x="1171272" y="443664"/>
                      <a:pt x="1171901" y="445745"/>
                      <a:pt x="1172530" y="447777"/>
                    </a:cubicBezTo>
                    <a:cubicBezTo>
                      <a:pt x="1173208" y="450100"/>
                      <a:pt x="1173934" y="452424"/>
                      <a:pt x="1174611" y="454747"/>
                    </a:cubicBezTo>
                    <a:cubicBezTo>
                      <a:pt x="1175192" y="456731"/>
                      <a:pt x="1175773" y="458764"/>
                      <a:pt x="1176354" y="460748"/>
                    </a:cubicBezTo>
                    <a:cubicBezTo>
                      <a:pt x="1177079" y="463265"/>
                      <a:pt x="1177757" y="465830"/>
                      <a:pt x="1178435" y="468347"/>
                    </a:cubicBezTo>
                    <a:cubicBezTo>
                      <a:pt x="1178919" y="470186"/>
                      <a:pt x="1179402" y="471976"/>
                      <a:pt x="1179887" y="473815"/>
                    </a:cubicBezTo>
                    <a:cubicBezTo>
                      <a:pt x="1180951" y="477978"/>
                      <a:pt x="1182016" y="482188"/>
                      <a:pt x="1183032" y="486351"/>
                    </a:cubicBezTo>
                    <a:cubicBezTo>
                      <a:pt x="1183420" y="487996"/>
                      <a:pt x="1183758" y="489642"/>
                      <a:pt x="1184146" y="491287"/>
                    </a:cubicBezTo>
                    <a:cubicBezTo>
                      <a:pt x="1184775" y="494046"/>
                      <a:pt x="1185404" y="496853"/>
                      <a:pt x="1186033" y="499612"/>
                    </a:cubicBezTo>
                    <a:cubicBezTo>
                      <a:pt x="1186469" y="501548"/>
                      <a:pt x="1186856" y="503483"/>
                      <a:pt x="1187243" y="505468"/>
                    </a:cubicBezTo>
                    <a:cubicBezTo>
                      <a:pt x="1187775" y="507985"/>
                      <a:pt x="1188259" y="510501"/>
                      <a:pt x="1188743" y="513018"/>
                    </a:cubicBezTo>
                    <a:cubicBezTo>
                      <a:pt x="1189130" y="515051"/>
                      <a:pt x="1189518" y="517035"/>
                      <a:pt x="1189905" y="519068"/>
                    </a:cubicBezTo>
                    <a:cubicBezTo>
                      <a:pt x="1190389" y="521584"/>
                      <a:pt x="1190825" y="524101"/>
                      <a:pt x="1191260" y="526618"/>
                    </a:cubicBezTo>
                    <a:cubicBezTo>
                      <a:pt x="1191599" y="528602"/>
                      <a:pt x="1191938" y="530586"/>
                      <a:pt x="1192276" y="532522"/>
                    </a:cubicBezTo>
                    <a:cubicBezTo>
                      <a:pt x="1192712" y="535233"/>
                      <a:pt x="1193099" y="537895"/>
                      <a:pt x="1193535" y="540605"/>
                    </a:cubicBezTo>
                    <a:cubicBezTo>
                      <a:pt x="1193825" y="542396"/>
                      <a:pt x="1194067" y="544186"/>
                      <a:pt x="1194358" y="546025"/>
                    </a:cubicBezTo>
                    <a:cubicBezTo>
                      <a:pt x="1194890" y="549752"/>
                      <a:pt x="1195374" y="553527"/>
                      <a:pt x="1195809" y="557254"/>
                    </a:cubicBezTo>
                    <a:cubicBezTo>
                      <a:pt x="1196003" y="558706"/>
                      <a:pt x="1196148" y="560158"/>
                      <a:pt x="1196342" y="561610"/>
                    </a:cubicBezTo>
                    <a:cubicBezTo>
                      <a:pt x="1196777" y="565288"/>
                      <a:pt x="1197165" y="569014"/>
                      <a:pt x="1197504" y="572693"/>
                    </a:cubicBezTo>
                    <a:cubicBezTo>
                      <a:pt x="1197649" y="574435"/>
                      <a:pt x="1197794" y="576129"/>
                      <a:pt x="1197939" y="577871"/>
                    </a:cubicBezTo>
                    <a:cubicBezTo>
                      <a:pt x="1198181" y="580678"/>
                      <a:pt x="1198423" y="583534"/>
                      <a:pt x="1198617" y="586341"/>
                    </a:cubicBezTo>
                    <a:cubicBezTo>
                      <a:pt x="1198762" y="588228"/>
                      <a:pt x="1198859" y="590116"/>
                      <a:pt x="1199004" y="591955"/>
                    </a:cubicBezTo>
                    <a:cubicBezTo>
                      <a:pt x="1199197" y="594665"/>
                      <a:pt x="1199343" y="597376"/>
                      <a:pt x="1199439" y="600038"/>
                    </a:cubicBezTo>
                    <a:cubicBezTo>
                      <a:pt x="1199536" y="601925"/>
                      <a:pt x="1199633" y="603813"/>
                      <a:pt x="1199681" y="605700"/>
                    </a:cubicBezTo>
                    <a:cubicBezTo>
                      <a:pt x="1199778" y="608507"/>
                      <a:pt x="1199875" y="611314"/>
                      <a:pt x="1199923" y="614121"/>
                    </a:cubicBezTo>
                    <a:cubicBezTo>
                      <a:pt x="1199972" y="615864"/>
                      <a:pt x="1200020" y="617606"/>
                      <a:pt x="1200068" y="619300"/>
                    </a:cubicBezTo>
                    <a:cubicBezTo>
                      <a:pt x="1200117" y="622688"/>
                      <a:pt x="1200117" y="626076"/>
                      <a:pt x="1200117" y="629512"/>
                    </a:cubicBezTo>
                    <a:cubicBezTo>
                      <a:pt x="1200117" y="630625"/>
                      <a:pt x="1200117" y="631787"/>
                      <a:pt x="1200117" y="632900"/>
                    </a:cubicBezTo>
                    <a:cubicBezTo>
                      <a:pt x="1200068" y="637352"/>
                      <a:pt x="1199972" y="641853"/>
                      <a:pt x="1199827" y="646306"/>
                    </a:cubicBezTo>
                    <a:cubicBezTo>
                      <a:pt x="1199778" y="647710"/>
                      <a:pt x="1199681" y="649065"/>
                      <a:pt x="1199633" y="650468"/>
                    </a:cubicBezTo>
                    <a:cubicBezTo>
                      <a:pt x="1199488" y="653614"/>
                      <a:pt x="1199343" y="656760"/>
                      <a:pt x="1199149" y="659906"/>
                    </a:cubicBezTo>
                    <a:cubicBezTo>
                      <a:pt x="1199052" y="661600"/>
                      <a:pt x="1198907" y="663342"/>
                      <a:pt x="1198810" y="665036"/>
                    </a:cubicBezTo>
                    <a:cubicBezTo>
                      <a:pt x="1198617" y="667843"/>
                      <a:pt x="1198375" y="670699"/>
                      <a:pt x="1198133" y="673506"/>
                    </a:cubicBezTo>
                    <a:cubicBezTo>
                      <a:pt x="1197987" y="675296"/>
                      <a:pt x="1197842" y="677039"/>
                      <a:pt x="1197649" y="678781"/>
                    </a:cubicBezTo>
                    <a:cubicBezTo>
                      <a:pt x="1197358" y="681637"/>
                      <a:pt x="1197068" y="684444"/>
                      <a:pt x="1196729" y="687299"/>
                    </a:cubicBezTo>
                    <a:cubicBezTo>
                      <a:pt x="1196536" y="688993"/>
                      <a:pt x="1196342" y="690639"/>
                      <a:pt x="1196148" y="692333"/>
                    </a:cubicBezTo>
                    <a:cubicBezTo>
                      <a:pt x="1195761" y="695527"/>
                      <a:pt x="1195326" y="698673"/>
                      <a:pt x="1194841" y="701867"/>
                    </a:cubicBezTo>
                    <a:cubicBezTo>
                      <a:pt x="1194648" y="703174"/>
                      <a:pt x="1194503" y="704432"/>
                      <a:pt x="1194309" y="705739"/>
                    </a:cubicBezTo>
                    <a:cubicBezTo>
                      <a:pt x="1193631" y="710192"/>
                      <a:pt x="1192906" y="714596"/>
                      <a:pt x="1192083" y="719000"/>
                    </a:cubicBezTo>
                    <a:cubicBezTo>
                      <a:pt x="1191938" y="719919"/>
                      <a:pt x="1191744" y="720791"/>
                      <a:pt x="1191550" y="721710"/>
                    </a:cubicBezTo>
                    <a:cubicBezTo>
                      <a:pt x="1190873" y="725243"/>
                      <a:pt x="1190195" y="728728"/>
                      <a:pt x="1189469" y="732261"/>
                    </a:cubicBezTo>
                    <a:cubicBezTo>
                      <a:pt x="1189130" y="733810"/>
                      <a:pt x="1188792" y="735310"/>
                      <a:pt x="1188453" y="736859"/>
                    </a:cubicBezTo>
                    <a:cubicBezTo>
                      <a:pt x="1187824" y="739763"/>
                      <a:pt x="1187146" y="742618"/>
                      <a:pt x="1186469" y="745474"/>
                    </a:cubicBezTo>
                    <a:cubicBezTo>
                      <a:pt x="1186081" y="747119"/>
                      <a:pt x="1185646" y="748765"/>
                      <a:pt x="1185210" y="750459"/>
                    </a:cubicBezTo>
                    <a:cubicBezTo>
                      <a:pt x="1184484" y="753217"/>
                      <a:pt x="1183758" y="756024"/>
                      <a:pt x="1182984" y="758783"/>
                    </a:cubicBezTo>
                    <a:cubicBezTo>
                      <a:pt x="1182548" y="760380"/>
                      <a:pt x="1182113" y="762026"/>
                      <a:pt x="1181629" y="763623"/>
                    </a:cubicBezTo>
                    <a:cubicBezTo>
                      <a:pt x="1180855" y="766382"/>
                      <a:pt x="1179983" y="769285"/>
                      <a:pt x="1179064" y="772238"/>
                    </a:cubicBezTo>
                    <a:close/>
                  </a:path>
                </a:pathLst>
              </a:custGeom>
              <a:solidFill>
                <a:srgbClr val="000000"/>
              </a:solidFill>
              <a:ln w="4840" cap="flat">
                <a:noFill/>
                <a:prstDash val="solid"/>
                <a:miter/>
              </a:ln>
            </p:spPr>
            <p:txBody>
              <a:bodyPr rtlCol="0" anchor="ctr"/>
              <a:lstStyle/>
              <a:p>
                <a:endParaRPr lang="en-US"/>
              </a:p>
            </p:txBody>
          </p:sp>
          <p:sp>
            <p:nvSpPr>
              <p:cNvPr id="41" name="Graphic 4">
                <a:extLst>
                  <a:ext uri="{FF2B5EF4-FFF2-40B4-BE49-F238E27FC236}">
                    <a16:creationId xmlns:a16="http://schemas.microsoft.com/office/drawing/2014/main" id="{B89D3C88-2F5D-5940-A4C3-5215D262AE4C}"/>
                  </a:ext>
                </a:extLst>
              </p:cNvPr>
              <p:cNvSpPr/>
              <p:nvPr/>
            </p:nvSpPr>
            <p:spPr>
              <a:xfrm>
                <a:off x="5374185" y="1610347"/>
                <a:ext cx="198196" cy="420820"/>
              </a:xfrm>
              <a:custGeom>
                <a:avLst/>
                <a:gdLst>
                  <a:gd name="connsiteX0" fmla="*/ 198197 w 198196"/>
                  <a:gd name="connsiteY0" fmla="*/ 0 h 420820"/>
                  <a:gd name="connsiteX1" fmla="*/ 16607 w 198196"/>
                  <a:gd name="connsiteY1" fmla="*/ 420821 h 420820"/>
                  <a:gd name="connsiteX2" fmla="*/ 198197 w 198196"/>
                  <a:gd name="connsiteY2" fmla="*/ 0 h 420820"/>
                </a:gdLst>
                <a:ahLst/>
                <a:cxnLst>
                  <a:cxn ang="0">
                    <a:pos x="connsiteX0" y="connsiteY0"/>
                  </a:cxn>
                  <a:cxn ang="0">
                    <a:pos x="connsiteX1" y="connsiteY1"/>
                  </a:cxn>
                  <a:cxn ang="0">
                    <a:pos x="connsiteX2" y="connsiteY2"/>
                  </a:cxn>
                </a:cxnLst>
                <a:rect l="l" t="t" r="r" b="b"/>
                <a:pathLst>
                  <a:path w="198196" h="420820">
                    <a:moveTo>
                      <a:pt x="198197" y="0"/>
                    </a:moveTo>
                    <a:cubicBezTo>
                      <a:pt x="39209" y="74727"/>
                      <a:pt x="-35905" y="268464"/>
                      <a:pt x="16607" y="420821"/>
                    </a:cubicBezTo>
                    <a:cubicBezTo>
                      <a:pt x="12881" y="253364"/>
                      <a:pt x="69458" y="111412"/>
                      <a:pt x="198197" y="0"/>
                    </a:cubicBezTo>
                    <a:close/>
                  </a:path>
                </a:pathLst>
              </a:custGeom>
              <a:solidFill>
                <a:srgbClr val="000000"/>
              </a:solidFill>
              <a:ln w="4840"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65410CD4-15E0-0649-84F0-EA2AB7B99B2A}"/>
                  </a:ext>
                </a:extLst>
              </p:cNvPr>
              <p:cNvSpPr/>
              <p:nvPr/>
            </p:nvSpPr>
            <p:spPr>
              <a:xfrm>
                <a:off x="5754164" y="2227228"/>
                <a:ext cx="546537" cy="150307"/>
              </a:xfrm>
              <a:custGeom>
                <a:avLst/>
                <a:gdLst>
                  <a:gd name="connsiteX0" fmla="*/ 128448 w 546537"/>
                  <a:gd name="connsiteY0" fmla="*/ 76614 h 150307"/>
                  <a:gd name="connsiteX1" fmla="*/ 0 w 546537"/>
                  <a:gd name="connsiteY1" fmla="*/ 0 h 150307"/>
                  <a:gd name="connsiteX2" fmla="*/ 60256 w 546537"/>
                  <a:gd name="connsiteY2" fmla="*/ 75114 h 150307"/>
                  <a:gd name="connsiteX3" fmla="*/ 489885 w 546537"/>
                  <a:gd name="connsiteY3" fmla="*/ 111848 h 150307"/>
                  <a:gd name="connsiteX4" fmla="*/ 538331 w 546537"/>
                  <a:gd name="connsiteY4" fmla="*/ 78598 h 150307"/>
                  <a:gd name="connsiteX5" fmla="*/ 543413 w 546537"/>
                  <a:gd name="connsiteY5" fmla="*/ 58368 h 150307"/>
                  <a:gd name="connsiteX6" fmla="*/ 522796 w 546537"/>
                  <a:gd name="connsiteY6" fmla="*/ 53915 h 150307"/>
                  <a:gd name="connsiteX7" fmla="*/ 486207 w 546537"/>
                  <a:gd name="connsiteY7" fmla="*/ 72742 h 150307"/>
                  <a:gd name="connsiteX8" fmla="*/ 128448 w 546537"/>
                  <a:gd name="connsiteY8" fmla="*/ 76614 h 15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537" h="150307">
                    <a:moveTo>
                      <a:pt x="128448" y="76614"/>
                    </a:moveTo>
                    <a:cubicBezTo>
                      <a:pt x="85616" y="56771"/>
                      <a:pt x="53577" y="19843"/>
                      <a:pt x="0" y="0"/>
                    </a:cubicBezTo>
                    <a:cubicBezTo>
                      <a:pt x="10551" y="42832"/>
                      <a:pt x="36153" y="59820"/>
                      <a:pt x="60256" y="75114"/>
                    </a:cubicBezTo>
                    <a:cubicBezTo>
                      <a:pt x="196738" y="161601"/>
                      <a:pt x="340674" y="172974"/>
                      <a:pt x="489885" y="111848"/>
                    </a:cubicBezTo>
                    <a:cubicBezTo>
                      <a:pt x="507599" y="104588"/>
                      <a:pt x="522602" y="90359"/>
                      <a:pt x="538331" y="78598"/>
                    </a:cubicBezTo>
                    <a:cubicBezTo>
                      <a:pt x="544865" y="73710"/>
                      <a:pt x="550140" y="65095"/>
                      <a:pt x="543413" y="58368"/>
                    </a:cubicBezTo>
                    <a:cubicBezTo>
                      <a:pt x="539106" y="54061"/>
                      <a:pt x="528652" y="51834"/>
                      <a:pt x="522796" y="53915"/>
                    </a:cubicBezTo>
                    <a:cubicBezTo>
                      <a:pt x="509970" y="58416"/>
                      <a:pt x="498209" y="66015"/>
                      <a:pt x="486207" y="72742"/>
                    </a:cubicBezTo>
                    <a:cubicBezTo>
                      <a:pt x="367583" y="139048"/>
                      <a:pt x="249298" y="132611"/>
                      <a:pt x="128448" y="76614"/>
                    </a:cubicBezTo>
                    <a:close/>
                  </a:path>
                </a:pathLst>
              </a:custGeom>
              <a:solidFill>
                <a:srgbClr val="000000"/>
              </a:solidFill>
              <a:ln w="4840"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C49F3ADB-0311-2445-8AB7-EEC2A55358A8}"/>
                  </a:ext>
                </a:extLst>
              </p:cNvPr>
              <p:cNvSpPr/>
              <p:nvPr/>
            </p:nvSpPr>
            <p:spPr>
              <a:xfrm>
                <a:off x="6228165" y="1937795"/>
                <a:ext cx="58396" cy="56886"/>
              </a:xfrm>
              <a:custGeom>
                <a:avLst/>
                <a:gdLst>
                  <a:gd name="connsiteX0" fmla="*/ 23918 w 58396"/>
                  <a:gd name="connsiteY0" fmla="*/ 56010 h 56886"/>
                  <a:gd name="connsiteX1" fmla="*/ 57555 w 58396"/>
                  <a:gd name="connsiteY1" fmla="*/ 32198 h 56886"/>
                  <a:gd name="connsiteX2" fmla="*/ 39405 w 58396"/>
                  <a:gd name="connsiteY2" fmla="*/ 13 h 56886"/>
                  <a:gd name="connsiteX3" fmla="*/ 1365 w 58396"/>
                  <a:gd name="connsiteY3" fmla="*/ 21018 h 56886"/>
                  <a:gd name="connsiteX4" fmla="*/ 23918 w 58396"/>
                  <a:gd name="connsiteY4" fmla="*/ 56010 h 5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6" h="56886">
                    <a:moveTo>
                      <a:pt x="23918" y="56010"/>
                    </a:moveTo>
                    <a:cubicBezTo>
                      <a:pt x="42309" y="59688"/>
                      <a:pt x="53780" y="51799"/>
                      <a:pt x="57555" y="32198"/>
                    </a:cubicBezTo>
                    <a:cubicBezTo>
                      <a:pt x="60797" y="15452"/>
                      <a:pt x="54651" y="5676"/>
                      <a:pt x="39405" y="13"/>
                    </a:cubicBezTo>
                    <a:cubicBezTo>
                      <a:pt x="22708" y="-229"/>
                      <a:pt x="6495" y="2723"/>
                      <a:pt x="1365" y="21018"/>
                    </a:cubicBezTo>
                    <a:cubicBezTo>
                      <a:pt x="-3669" y="39312"/>
                      <a:pt x="5527" y="52331"/>
                      <a:pt x="23918" y="56010"/>
                    </a:cubicBezTo>
                    <a:close/>
                  </a:path>
                </a:pathLst>
              </a:custGeom>
              <a:solidFill>
                <a:srgbClr val="000000"/>
              </a:solidFill>
              <a:ln w="4840"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80939391-946B-254A-ADE7-8579372160B3}"/>
                  </a:ext>
                </a:extLst>
              </p:cNvPr>
              <p:cNvSpPr/>
              <p:nvPr/>
            </p:nvSpPr>
            <p:spPr>
              <a:xfrm>
                <a:off x="5864688" y="1882218"/>
                <a:ext cx="50611" cy="52240"/>
              </a:xfrm>
              <a:custGeom>
                <a:avLst/>
                <a:gdLst>
                  <a:gd name="connsiteX0" fmla="*/ 18409 w 50611"/>
                  <a:gd name="connsiteY0" fmla="*/ 51186 h 52240"/>
                  <a:gd name="connsiteX1" fmla="*/ 32202 w 50611"/>
                  <a:gd name="connsiteY1" fmla="*/ 1045 h 52240"/>
                  <a:gd name="connsiteX2" fmla="*/ 18409 w 50611"/>
                  <a:gd name="connsiteY2" fmla="*/ 51186 h 52240"/>
                </a:gdLst>
                <a:ahLst/>
                <a:cxnLst>
                  <a:cxn ang="0">
                    <a:pos x="connsiteX0" y="connsiteY0"/>
                  </a:cxn>
                  <a:cxn ang="0">
                    <a:pos x="connsiteX1" y="connsiteY1"/>
                  </a:cxn>
                  <a:cxn ang="0">
                    <a:pos x="connsiteX2" y="connsiteY2"/>
                  </a:cxn>
                </a:cxnLst>
                <a:rect l="l" t="t" r="r" b="b"/>
                <a:pathLst>
                  <a:path w="50611" h="52240">
                    <a:moveTo>
                      <a:pt x="18409" y="51186"/>
                    </a:moveTo>
                    <a:cubicBezTo>
                      <a:pt x="50690" y="60091"/>
                      <a:pt x="64532" y="9950"/>
                      <a:pt x="32202" y="1045"/>
                    </a:cubicBezTo>
                    <a:cubicBezTo>
                      <a:pt x="-79" y="-7812"/>
                      <a:pt x="-13921" y="42280"/>
                      <a:pt x="18409" y="51186"/>
                    </a:cubicBezTo>
                    <a:close/>
                  </a:path>
                </a:pathLst>
              </a:custGeom>
              <a:solidFill>
                <a:srgbClr val="000000"/>
              </a:solidFill>
              <a:ln w="4840"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CCB16075-FCFA-CA44-A031-7CEFE1FABFE9}"/>
                  </a:ext>
                </a:extLst>
              </p:cNvPr>
              <p:cNvSpPr/>
              <p:nvPr/>
            </p:nvSpPr>
            <p:spPr>
              <a:xfrm>
                <a:off x="5675415" y="5274416"/>
                <a:ext cx="63171" cy="27441"/>
              </a:xfrm>
              <a:custGeom>
                <a:avLst/>
                <a:gdLst>
                  <a:gd name="connsiteX0" fmla="*/ 49904 w 63171"/>
                  <a:gd name="connsiteY0" fmla="*/ 0 h 27441"/>
                  <a:gd name="connsiteX1" fmla="*/ 13267 w 63171"/>
                  <a:gd name="connsiteY1" fmla="*/ 10986 h 27441"/>
                  <a:gd name="connsiteX2" fmla="*/ 13267 w 63171"/>
                  <a:gd name="connsiteY2" fmla="*/ 27441 h 27441"/>
                  <a:gd name="connsiteX3" fmla="*/ 49904 w 63171"/>
                  <a:gd name="connsiteY3" fmla="*/ 27441 h 27441"/>
                  <a:gd name="connsiteX4" fmla="*/ 49904 w 63171"/>
                  <a:gd name="connsiteY4" fmla="*/ 0 h 2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71" h="27441">
                    <a:moveTo>
                      <a:pt x="49904" y="0"/>
                    </a:moveTo>
                    <a:lnTo>
                      <a:pt x="13267" y="10986"/>
                    </a:lnTo>
                    <a:cubicBezTo>
                      <a:pt x="-4398" y="10986"/>
                      <a:pt x="-4447" y="27441"/>
                      <a:pt x="13267" y="27441"/>
                    </a:cubicBezTo>
                    <a:lnTo>
                      <a:pt x="49904" y="27441"/>
                    </a:lnTo>
                    <a:cubicBezTo>
                      <a:pt x="67570" y="27490"/>
                      <a:pt x="67618" y="0"/>
                      <a:pt x="49904" y="0"/>
                    </a:cubicBezTo>
                    <a:close/>
                  </a:path>
                </a:pathLst>
              </a:custGeom>
              <a:solidFill>
                <a:srgbClr val="000000"/>
              </a:solidFill>
              <a:ln w="4840" cap="flat">
                <a:noFill/>
                <a:prstDash val="solid"/>
                <a:miter/>
              </a:ln>
            </p:spPr>
            <p:txBody>
              <a:bodyPr rtlCol="0" anchor="ctr"/>
              <a:lstStyle/>
              <a:p>
                <a:endParaRPr lang="en-US"/>
              </a:p>
            </p:txBody>
          </p:sp>
        </p:grpSp>
      </p:grpSp>
      <p:sp>
        <p:nvSpPr>
          <p:cNvPr id="53" name="TextBox 52">
            <a:extLst>
              <a:ext uri="{FF2B5EF4-FFF2-40B4-BE49-F238E27FC236}">
                <a16:creationId xmlns:a16="http://schemas.microsoft.com/office/drawing/2014/main" id="{69E12F8A-7A75-42A4-8751-E6C7549C8B0A}"/>
              </a:ext>
            </a:extLst>
          </p:cNvPr>
          <p:cNvSpPr txBox="1"/>
          <p:nvPr/>
        </p:nvSpPr>
        <p:spPr>
          <a:xfrm>
            <a:off x="5940652" y="3105835"/>
            <a:ext cx="6096000" cy="1200329"/>
          </a:xfrm>
          <a:prstGeom prst="rect">
            <a:avLst/>
          </a:prstGeom>
          <a:noFill/>
        </p:spPr>
        <p:txBody>
          <a:bodyPr wrap="square">
            <a:spAutoFit/>
          </a:bodyPr>
          <a:lstStyle/>
          <a:p>
            <a:r>
              <a:rPr lang="en-IE" sz="2400" dirty="0">
                <a:solidFill>
                  <a:schemeClr val="bg1"/>
                </a:solidFill>
              </a:rPr>
              <a:t>Setting realistic and achievable entrepreneurial goals is key to finding happiness in your work and business.</a:t>
            </a:r>
          </a:p>
        </p:txBody>
      </p:sp>
    </p:spTree>
    <p:extLst>
      <p:ext uri="{BB962C8B-B14F-4D97-AF65-F5344CB8AC3E}">
        <p14:creationId xmlns:p14="http://schemas.microsoft.com/office/powerpoint/2010/main" val="136700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2410B7-5C6B-4E1B-89EE-2F7C1B7B4735}"/>
              </a:ext>
            </a:extLst>
          </p:cNvPr>
          <p:cNvSpPr>
            <a:spLocks noGrp="1"/>
          </p:cNvSpPr>
          <p:nvPr>
            <p:ph type="body" sz="quarter" idx="13"/>
          </p:nvPr>
        </p:nvSpPr>
        <p:spPr>
          <a:xfrm>
            <a:off x="1500486" y="907205"/>
            <a:ext cx="7102601" cy="980500"/>
          </a:xfrm>
        </p:spPr>
        <p:txBody>
          <a:bodyPr>
            <a:noAutofit/>
          </a:bodyPr>
          <a:lstStyle/>
          <a:p>
            <a:r>
              <a:rPr lang="en-IE" dirty="0"/>
              <a:t>SETTING REALISTIC AND ACHIEVABLE ENTREPRENEURIAL SMART GOALS</a:t>
            </a:r>
            <a:endParaRPr lang="en-IE" dirty="0">
              <a:solidFill>
                <a:schemeClr val="bg1"/>
              </a:solidFill>
            </a:endParaRPr>
          </a:p>
        </p:txBody>
      </p:sp>
      <p:sp>
        <p:nvSpPr>
          <p:cNvPr id="3" name="Text Placeholder 2">
            <a:extLst>
              <a:ext uri="{FF2B5EF4-FFF2-40B4-BE49-F238E27FC236}">
                <a16:creationId xmlns:a16="http://schemas.microsoft.com/office/drawing/2014/main" id="{82AB2986-7984-45D5-BA1D-ECAC3EF2B515}"/>
              </a:ext>
            </a:extLst>
          </p:cNvPr>
          <p:cNvSpPr>
            <a:spLocks noGrp="1"/>
          </p:cNvSpPr>
          <p:nvPr>
            <p:ph type="body" sz="quarter" idx="14"/>
          </p:nvPr>
        </p:nvSpPr>
        <p:spPr>
          <a:xfrm>
            <a:off x="876965" y="2422407"/>
            <a:ext cx="6503350" cy="3792413"/>
          </a:xfrm>
        </p:spPr>
        <p:txBody>
          <a:bodyPr/>
          <a:lstStyle/>
          <a:p>
            <a:r>
              <a:rPr lang="en-US" dirty="0"/>
              <a:t>Attaining small goals gives a real sense of satisfaction. Once you achieve initial goals, you can always strive for more ambitious goals.</a:t>
            </a:r>
          </a:p>
          <a:p>
            <a:pPr marL="342900" indent="-342900">
              <a:buFont typeface="Arial" panose="020B0604020202020204" pitchFamily="34" charset="0"/>
              <a:buChar char="•"/>
            </a:pPr>
            <a:r>
              <a:rPr lang="en-US" b="1" dirty="0"/>
              <a:t>Realistic</a:t>
            </a:r>
            <a:r>
              <a:rPr lang="en-US" dirty="0"/>
              <a:t>  Do not set goals that are simply out of reach. </a:t>
            </a:r>
          </a:p>
          <a:p>
            <a:pPr marL="342900" indent="-342900">
              <a:buFont typeface="Arial" panose="020B0604020202020204" pitchFamily="34" charset="0"/>
              <a:buChar char="•"/>
            </a:pPr>
            <a:r>
              <a:rPr lang="en-US" b="1" dirty="0"/>
              <a:t>Timely</a:t>
            </a:r>
            <a:r>
              <a:rPr lang="en-US" dirty="0"/>
              <a:t> Identify deadlines for both short-term and long-term goals. By assessing your progress with shorter-term milestones, you’ll be better able to keep on track to accomplishing your long-term objectives.</a:t>
            </a:r>
          </a:p>
          <a:p>
            <a:endParaRPr lang="en-GB" dirty="0"/>
          </a:p>
        </p:txBody>
      </p:sp>
      <p:sp>
        <p:nvSpPr>
          <p:cNvPr id="5" name="Text Placeholder 4">
            <a:extLst>
              <a:ext uri="{FF2B5EF4-FFF2-40B4-BE49-F238E27FC236}">
                <a16:creationId xmlns:a16="http://schemas.microsoft.com/office/drawing/2014/main" id="{FD2E5A96-5054-4B7F-9301-295C6EFA21EC}"/>
              </a:ext>
            </a:extLst>
          </p:cNvPr>
          <p:cNvSpPr>
            <a:spLocks noGrp="1"/>
          </p:cNvSpPr>
          <p:nvPr>
            <p:ph type="body" sz="quarter" idx="15"/>
          </p:nvPr>
        </p:nvSpPr>
        <p:spPr/>
        <p:txBody>
          <a:bodyPr/>
          <a:lstStyle/>
          <a:p>
            <a:r>
              <a:rPr lang="en-US" sz="3000" dirty="0"/>
              <a:t>”Great things are not done by impulse, but by a series of small things brought together.” </a:t>
            </a:r>
          </a:p>
          <a:p>
            <a:r>
              <a:rPr lang="bs-Latn-BA" sz="3000" dirty="0"/>
              <a:t>- </a:t>
            </a:r>
            <a:r>
              <a:rPr lang="en-US" sz="3000" dirty="0"/>
              <a:t>Vincent van Gogh</a:t>
            </a:r>
          </a:p>
        </p:txBody>
      </p:sp>
      <p:sp>
        <p:nvSpPr>
          <p:cNvPr id="4" name="Rectangle 3">
            <a:extLst>
              <a:ext uri="{FF2B5EF4-FFF2-40B4-BE49-F238E27FC236}">
                <a16:creationId xmlns:a16="http://schemas.microsoft.com/office/drawing/2014/main" id="{9C356687-EFC0-489A-9463-528510B40EF7}"/>
              </a:ext>
            </a:extLst>
          </p:cNvPr>
          <p:cNvSpPr/>
          <p:nvPr/>
        </p:nvSpPr>
        <p:spPr>
          <a:xfrm>
            <a:off x="2789516" y="6298027"/>
            <a:ext cx="8022208" cy="246221"/>
          </a:xfrm>
          <a:prstGeom prst="rect">
            <a:avLst/>
          </a:prstGeom>
        </p:spPr>
        <p:txBody>
          <a:bodyPr wrap="square">
            <a:spAutoFit/>
          </a:bodyPr>
          <a:lstStyle/>
          <a:p>
            <a:r>
              <a:rPr lang="en-IE" sz="1000" dirty="0">
                <a:solidFill>
                  <a:srgbClr val="142D55"/>
                </a:solidFill>
              </a:rPr>
              <a:t>Source: </a:t>
            </a:r>
            <a:r>
              <a:rPr lang="en-IE" sz="1000" dirty="0">
                <a:solidFill>
                  <a:srgbClr val="142D55"/>
                </a:solidFill>
                <a:hlinkClick r:id="rId2">
                  <a:extLst>
                    <a:ext uri="{A12FA001-AC4F-418D-AE19-62706E023703}">
                      <ahyp:hlinkClr xmlns:ahyp="http://schemas.microsoft.com/office/drawing/2018/hyperlinkcolor" val="tx"/>
                    </a:ext>
                  </a:extLst>
                </a:hlinkClick>
              </a:rPr>
              <a:t>http://www.futurpreneur.ca/en/resources/understanding-entrepreneurship/articles/setting-achievable-goals/</a:t>
            </a:r>
            <a:r>
              <a:rPr lang="en-IE" sz="1000" dirty="0">
                <a:solidFill>
                  <a:srgbClr val="142D55"/>
                </a:solidFill>
              </a:rPr>
              <a:t> </a:t>
            </a:r>
          </a:p>
        </p:txBody>
      </p:sp>
      <p:grpSp>
        <p:nvGrpSpPr>
          <p:cNvPr id="6" name="Google Shape;543;p39">
            <a:extLst>
              <a:ext uri="{FF2B5EF4-FFF2-40B4-BE49-F238E27FC236}">
                <a16:creationId xmlns:a16="http://schemas.microsoft.com/office/drawing/2014/main" id="{A1370E17-EAC4-468D-8812-47F165FA7254}"/>
              </a:ext>
            </a:extLst>
          </p:cNvPr>
          <p:cNvGrpSpPr/>
          <p:nvPr/>
        </p:nvGrpSpPr>
        <p:grpSpPr>
          <a:xfrm>
            <a:off x="219439" y="906917"/>
            <a:ext cx="935590" cy="996287"/>
            <a:chOff x="5961125" y="1623900"/>
            <a:chExt cx="427450" cy="448175"/>
          </a:xfrm>
        </p:grpSpPr>
        <p:sp>
          <p:nvSpPr>
            <p:cNvPr id="7" name="Google Shape;544;p39">
              <a:extLst>
                <a:ext uri="{FF2B5EF4-FFF2-40B4-BE49-F238E27FC236}">
                  <a16:creationId xmlns:a16="http://schemas.microsoft.com/office/drawing/2014/main" id="{26F7C257-0477-44E1-A01D-E64B6E65BB8A}"/>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45;p39">
              <a:extLst>
                <a:ext uri="{FF2B5EF4-FFF2-40B4-BE49-F238E27FC236}">
                  <a16:creationId xmlns:a16="http://schemas.microsoft.com/office/drawing/2014/main" id="{E372D0D9-8623-4B00-9D3C-D93B41FE0193}"/>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46;p39">
              <a:extLst>
                <a:ext uri="{FF2B5EF4-FFF2-40B4-BE49-F238E27FC236}">
                  <a16:creationId xmlns:a16="http://schemas.microsoft.com/office/drawing/2014/main" id="{A5D6BCBE-1262-4E40-8E4A-7FDB1BBB7148}"/>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47;p39">
              <a:extLst>
                <a:ext uri="{FF2B5EF4-FFF2-40B4-BE49-F238E27FC236}">
                  <a16:creationId xmlns:a16="http://schemas.microsoft.com/office/drawing/2014/main" id="{15CE691E-1BFC-4593-8979-28E585843C38}"/>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48;p39">
              <a:extLst>
                <a:ext uri="{FF2B5EF4-FFF2-40B4-BE49-F238E27FC236}">
                  <a16:creationId xmlns:a16="http://schemas.microsoft.com/office/drawing/2014/main" id="{520E9F40-74E9-43AE-8B1C-851154ADCFA9}"/>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49;p39">
              <a:extLst>
                <a:ext uri="{FF2B5EF4-FFF2-40B4-BE49-F238E27FC236}">
                  <a16:creationId xmlns:a16="http://schemas.microsoft.com/office/drawing/2014/main" id="{9B492972-D7AC-4957-8A6D-A4DB515BF961}"/>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50;p39">
              <a:extLst>
                <a:ext uri="{FF2B5EF4-FFF2-40B4-BE49-F238E27FC236}">
                  <a16:creationId xmlns:a16="http://schemas.microsoft.com/office/drawing/2014/main" id="{2EEAC54D-60F4-4C1A-8186-F119987B37D8}"/>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1464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A9957-C908-45A3-877C-00A3ECCC897B}"/>
              </a:ext>
            </a:extLst>
          </p:cNvPr>
          <p:cNvSpPr>
            <a:spLocks noGrp="1"/>
          </p:cNvSpPr>
          <p:nvPr>
            <p:ph type="body" sz="quarter" idx="13"/>
          </p:nvPr>
        </p:nvSpPr>
        <p:spPr>
          <a:xfrm>
            <a:off x="1639837" y="785664"/>
            <a:ext cx="5745702" cy="1381662"/>
          </a:xfrm>
        </p:spPr>
        <p:txBody>
          <a:bodyPr>
            <a:noAutofit/>
          </a:bodyPr>
          <a:lstStyle/>
          <a:p>
            <a:r>
              <a:rPr lang="en-US" dirty="0"/>
              <a:t>“DRAW YOUR FUTURE”</a:t>
            </a:r>
            <a:r>
              <a:rPr lang="bs-Latn-BA" dirty="0"/>
              <a:t> </a:t>
            </a:r>
          </a:p>
          <a:p>
            <a:r>
              <a:rPr lang="en-US" dirty="0"/>
              <a:t>VISUAL APPROACH TO GOAL SETTING</a:t>
            </a:r>
            <a:endParaRPr lang="en-GB" dirty="0"/>
          </a:p>
        </p:txBody>
      </p:sp>
      <p:sp>
        <p:nvSpPr>
          <p:cNvPr id="3" name="Text Placeholder 2">
            <a:extLst>
              <a:ext uri="{FF2B5EF4-FFF2-40B4-BE49-F238E27FC236}">
                <a16:creationId xmlns:a16="http://schemas.microsoft.com/office/drawing/2014/main" id="{02E55FCC-CC34-4CF3-9833-7248FE3F8859}"/>
              </a:ext>
            </a:extLst>
          </p:cNvPr>
          <p:cNvSpPr>
            <a:spLocks noGrp="1"/>
          </p:cNvSpPr>
          <p:nvPr>
            <p:ph type="body" sz="quarter" idx="14"/>
          </p:nvPr>
        </p:nvSpPr>
        <p:spPr>
          <a:xfrm>
            <a:off x="379590" y="2766646"/>
            <a:ext cx="7005949" cy="3644887"/>
          </a:xfrm>
        </p:spPr>
        <p:txBody>
          <a:bodyPr/>
          <a:lstStyle/>
          <a:p>
            <a:pPr marL="342900" indent="-342900">
              <a:buFont typeface="Arial" panose="020B0604020202020204" pitchFamily="34" charset="0"/>
              <a:buChar char="•"/>
            </a:pPr>
            <a:r>
              <a:rPr lang="en-US" dirty="0">
                <a:solidFill>
                  <a:srgbClr val="C54A9A"/>
                </a:solidFill>
              </a:rPr>
              <a:t>Goal Setting Isn’t Rocket Science</a:t>
            </a:r>
          </a:p>
          <a:p>
            <a:pPr marL="342900" indent="-342900">
              <a:buFont typeface="Arial" panose="020B0604020202020204" pitchFamily="34" charset="0"/>
              <a:buChar char="•"/>
            </a:pPr>
            <a:r>
              <a:rPr lang="en-US" dirty="0"/>
              <a:t>Visual goal setter Patti Dobrowolski captivates and inspires audiences using the business leadership tool: Drawing Solutions.</a:t>
            </a:r>
          </a:p>
          <a:p>
            <a:pPr marL="342900" indent="-342900">
              <a:buFont typeface="Arial" panose="020B0604020202020204" pitchFamily="34" charset="0"/>
              <a:buChar char="•"/>
            </a:pPr>
            <a:r>
              <a:rPr lang="en-US" dirty="0"/>
              <a:t>Drawing your future helps you to set your goals, envision your desired future, create positive change, enhance culture and accelerate team performance for a better bottom line.</a:t>
            </a:r>
          </a:p>
          <a:p>
            <a:r>
              <a:rPr lang="en-US" dirty="0">
                <a:solidFill>
                  <a:schemeClr val="bg1"/>
                </a:solidFill>
                <a:highlight>
                  <a:srgbClr val="1EB3DD"/>
                </a:highlight>
              </a:rPr>
              <a:t>VISIT</a:t>
            </a:r>
            <a:r>
              <a:rPr lang="en-US" dirty="0"/>
              <a:t> </a:t>
            </a:r>
            <a:r>
              <a:rPr lang="en-IE" dirty="0">
                <a:hlinkClick r:id="rId2"/>
              </a:rPr>
              <a:t>https://www.upyourcreativegenius.com</a:t>
            </a:r>
            <a:endParaRPr lang="en-US" dirty="0"/>
          </a:p>
          <a:p>
            <a:endParaRPr lang="en-GB" dirty="0"/>
          </a:p>
        </p:txBody>
      </p:sp>
      <p:pic>
        <p:nvPicPr>
          <p:cNvPr id="4" name="Content Placeholder 3">
            <a:extLst>
              <a:ext uri="{FF2B5EF4-FFF2-40B4-BE49-F238E27FC236}">
                <a16:creationId xmlns:a16="http://schemas.microsoft.com/office/drawing/2014/main" id="{8CC240FF-1019-43DC-9794-08EC2FFD96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64525" y="-1"/>
            <a:ext cx="2827475" cy="3998795"/>
          </a:xfrm>
          <a:prstGeom prst="roundRect">
            <a:avLst>
              <a:gd name="adj" fmla="val 3876"/>
            </a:avLst>
          </a:prstGeom>
          <a:ln>
            <a:solidFill>
              <a:schemeClr val="accent1"/>
            </a:solidFill>
          </a:ln>
          <a:effectLst/>
        </p:spPr>
      </p:pic>
      <p:grpSp>
        <p:nvGrpSpPr>
          <p:cNvPr id="5" name="Google Shape;518;p39">
            <a:extLst>
              <a:ext uri="{FF2B5EF4-FFF2-40B4-BE49-F238E27FC236}">
                <a16:creationId xmlns:a16="http://schemas.microsoft.com/office/drawing/2014/main" id="{B632E7FC-6CE5-45B5-8ACC-07B1BDCB9C77}"/>
              </a:ext>
            </a:extLst>
          </p:cNvPr>
          <p:cNvGrpSpPr/>
          <p:nvPr/>
        </p:nvGrpSpPr>
        <p:grpSpPr>
          <a:xfrm>
            <a:off x="379590" y="1043230"/>
            <a:ext cx="645963" cy="697353"/>
            <a:chOff x="1923675" y="1633650"/>
            <a:chExt cx="436000" cy="435975"/>
          </a:xfrm>
        </p:grpSpPr>
        <p:sp>
          <p:nvSpPr>
            <p:cNvPr id="6" name="Google Shape;519;p39">
              <a:extLst>
                <a:ext uri="{FF2B5EF4-FFF2-40B4-BE49-F238E27FC236}">
                  <a16:creationId xmlns:a16="http://schemas.microsoft.com/office/drawing/2014/main" id="{6706984C-22A5-45D9-85B0-5DD02C304EC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B3649179-9BB5-4407-8D92-DFAACEC6D15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AA18B7A2-6BD1-43EF-A28D-FD192FAA915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9539E301-92E3-4A60-A1CC-AF51A1D5F10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CDF91815-1FAF-4113-A789-84E47511F5B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6DF0A6E1-FB1A-475B-B398-BDB754F9DB9D}"/>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roup 11">
            <a:extLst>
              <a:ext uri="{FF2B5EF4-FFF2-40B4-BE49-F238E27FC236}">
                <a16:creationId xmlns:a16="http://schemas.microsoft.com/office/drawing/2014/main" id="{EDCEB748-6FEC-5E4D-B66F-FC342F08216E}"/>
              </a:ext>
            </a:extLst>
          </p:cNvPr>
          <p:cNvGrpSpPr/>
          <p:nvPr/>
        </p:nvGrpSpPr>
        <p:grpSpPr>
          <a:xfrm>
            <a:off x="7932882" y="3931903"/>
            <a:ext cx="2863286" cy="2479630"/>
            <a:chOff x="5824538" y="486113"/>
            <a:chExt cx="2251075" cy="1949450"/>
          </a:xfrm>
        </p:grpSpPr>
        <p:pic>
          <p:nvPicPr>
            <p:cNvPr id="13" name="Picture 12" descr="A picture containing text&#10;&#10;Description automatically generated">
              <a:extLst>
                <a:ext uri="{FF2B5EF4-FFF2-40B4-BE49-F238E27FC236}">
                  <a16:creationId xmlns:a16="http://schemas.microsoft.com/office/drawing/2014/main" id="{E82A0861-AF47-6E4F-A2F9-31EBB7EB2236}"/>
                </a:ext>
              </a:extLst>
            </p:cNvPr>
            <p:cNvPicPr>
              <a:picLocks noChangeAspect="1"/>
            </p:cNvPicPr>
            <p:nvPr/>
          </p:nvPicPr>
          <p:blipFill>
            <a:blip r:embed="rId4"/>
            <a:stretch>
              <a:fillRect/>
            </a:stretch>
          </p:blipFill>
          <p:spPr>
            <a:xfrm>
              <a:off x="5824538" y="486113"/>
              <a:ext cx="2251075" cy="1949450"/>
            </a:xfrm>
            <a:prstGeom prst="rect">
              <a:avLst/>
            </a:prstGeom>
          </p:spPr>
        </p:pic>
        <p:pic>
          <p:nvPicPr>
            <p:cNvPr id="14" name="Picture 13" descr="Icon&#10;&#10;Description automatically generated">
              <a:extLst>
                <a:ext uri="{FF2B5EF4-FFF2-40B4-BE49-F238E27FC236}">
                  <a16:creationId xmlns:a16="http://schemas.microsoft.com/office/drawing/2014/main" id="{E97D0824-3264-D646-9CF6-9A261E9EFF3E}"/>
                </a:ext>
              </a:extLst>
            </p:cNvPr>
            <p:cNvPicPr>
              <a:picLocks noChangeAspect="1"/>
            </p:cNvPicPr>
            <p:nvPr/>
          </p:nvPicPr>
          <p:blipFill>
            <a:blip r:embed="rId5"/>
            <a:stretch>
              <a:fillRect/>
            </a:stretch>
          </p:blipFill>
          <p:spPr>
            <a:xfrm flipH="1">
              <a:off x="7667363" y="1271051"/>
              <a:ext cx="258679" cy="282113"/>
            </a:xfrm>
            <a:prstGeom prst="rect">
              <a:avLst/>
            </a:prstGeom>
          </p:spPr>
        </p:pic>
      </p:grpSp>
    </p:spTree>
    <p:extLst>
      <p:ext uri="{BB962C8B-B14F-4D97-AF65-F5344CB8AC3E}">
        <p14:creationId xmlns:p14="http://schemas.microsoft.com/office/powerpoint/2010/main" val="4175260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A9957-C908-45A3-877C-00A3ECCC897B}"/>
              </a:ext>
            </a:extLst>
          </p:cNvPr>
          <p:cNvSpPr>
            <a:spLocks noGrp="1"/>
          </p:cNvSpPr>
          <p:nvPr>
            <p:ph type="body" sz="quarter" idx="13"/>
          </p:nvPr>
        </p:nvSpPr>
        <p:spPr>
          <a:xfrm>
            <a:off x="1675006" y="935162"/>
            <a:ext cx="9649486" cy="1056319"/>
          </a:xfrm>
        </p:spPr>
        <p:txBody>
          <a:bodyPr>
            <a:noAutofit/>
          </a:bodyPr>
          <a:lstStyle/>
          <a:p>
            <a:r>
              <a:rPr lang="en-US" dirty="0"/>
              <a:t>EXERCISE</a:t>
            </a:r>
            <a:r>
              <a:rPr lang="bs-Latn-BA" dirty="0"/>
              <a:t>: </a:t>
            </a:r>
            <a:r>
              <a:rPr lang="en-US" dirty="0"/>
              <a:t>WATCH VISUAL GOAL SETTING</a:t>
            </a:r>
            <a:r>
              <a:rPr lang="bs-Latn-BA" dirty="0"/>
              <a:t> </a:t>
            </a:r>
            <a:r>
              <a:rPr lang="en-US" dirty="0"/>
              <a:t>“DRAW YOUR FUTURE”</a:t>
            </a:r>
          </a:p>
        </p:txBody>
      </p:sp>
      <p:sp>
        <p:nvSpPr>
          <p:cNvPr id="3" name="Text Placeholder 2">
            <a:extLst>
              <a:ext uri="{FF2B5EF4-FFF2-40B4-BE49-F238E27FC236}">
                <a16:creationId xmlns:a16="http://schemas.microsoft.com/office/drawing/2014/main" id="{02E55FCC-CC34-4CF3-9833-7248FE3F8859}"/>
              </a:ext>
            </a:extLst>
          </p:cNvPr>
          <p:cNvSpPr>
            <a:spLocks noGrp="1"/>
          </p:cNvSpPr>
          <p:nvPr>
            <p:ph type="body" sz="quarter" idx="14"/>
          </p:nvPr>
        </p:nvSpPr>
        <p:spPr>
          <a:xfrm>
            <a:off x="1687302" y="2602523"/>
            <a:ext cx="4003814" cy="3245241"/>
          </a:xfrm>
        </p:spPr>
        <p:txBody>
          <a:bodyPr/>
          <a:lstStyle/>
          <a:p>
            <a:r>
              <a:rPr lang="en-US" dirty="0"/>
              <a:t>In this TEDx talk, Patti draws a visual representation </a:t>
            </a:r>
            <a:r>
              <a:rPr lang="bs-Latn-BA" dirty="0" err="1"/>
              <a:t>for</a:t>
            </a:r>
            <a:r>
              <a:rPr lang="bs-Latn-BA" dirty="0"/>
              <a:t> </a:t>
            </a:r>
            <a:r>
              <a:rPr lang="bs-Latn-BA" dirty="0" err="1"/>
              <a:t>the</a:t>
            </a:r>
            <a:r>
              <a:rPr lang="bs-Latn-BA" dirty="0"/>
              <a:t> future </a:t>
            </a:r>
            <a:r>
              <a:rPr lang="bs-Latn-BA" dirty="0" err="1"/>
              <a:t>and</a:t>
            </a:r>
            <a:r>
              <a:rPr lang="bs-Latn-BA" dirty="0"/>
              <a:t> </a:t>
            </a:r>
            <a:r>
              <a:rPr lang="bs-Latn-BA" dirty="0" err="1"/>
              <a:t>desired</a:t>
            </a:r>
            <a:r>
              <a:rPr lang="bs-Latn-BA" dirty="0"/>
              <a:t> </a:t>
            </a:r>
            <a:r>
              <a:rPr lang="bs-Latn-BA" dirty="0" err="1"/>
              <a:t>reality</a:t>
            </a:r>
            <a:r>
              <a:rPr lang="bs-Latn-BA" dirty="0"/>
              <a:t> </a:t>
            </a:r>
            <a:r>
              <a:rPr lang="bs-Latn-BA" dirty="0" err="1"/>
              <a:t>of</a:t>
            </a:r>
            <a:r>
              <a:rPr lang="en-US" dirty="0"/>
              <a:t> Joe</a:t>
            </a:r>
            <a:r>
              <a:rPr lang="bs-Latn-BA" dirty="0"/>
              <a:t>, </a:t>
            </a:r>
            <a:r>
              <a:rPr lang="en-US" dirty="0"/>
              <a:t>an aspiring entrepreneur</a:t>
            </a:r>
            <a:r>
              <a:rPr lang="bs-Latn-BA" dirty="0"/>
              <a:t>.</a:t>
            </a:r>
            <a:endParaRPr lang="en-US" dirty="0"/>
          </a:p>
          <a:p>
            <a:endParaRPr lang="en-GB" dirty="0"/>
          </a:p>
        </p:txBody>
      </p:sp>
      <p:pic>
        <p:nvPicPr>
          <p:cNvPr id="5" name="zESeeaFDVSw">
            <a:hlinkClick r:id="" action="ppaction://media"/>
            <a:extLst>
              <a:ext uri="{FF2B5EF4-FFF2-40B4-BE49-F238E27FC236}">
                <a16:creationId xmlns:a16="http://schemas.microsoft.com/office/drawing/2014/main" id="{8D3970F2-E970-46E7-9CAC-1BE18B71B0CB}"/>
              </a:ext>
            </a:extLst>
          </p:cNvPr>
          <p:cNvPicPr>
            <a:picLocks noRot="1" noChangeAspect="1"/>
          </p:cNvPicPr>
          <p:nvPr>
            <a:videoFile r:link="rId1"/>
          </p:nvPr>
        </p:nvPicPr>
        <p:blipFill>
          <a:blip r:embed="rId3"/>
          <a:stretch>
            <a:fillRect/>
          </a:stretch>
        </p:blipFill>
        <p:spPr>
          <a:xfrm>
            <a:off x="5973170" y="1991481"/>
            <a:ext cx="5578915" cy="4184186"/>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E42CBC43-81EE-4473-8F40-90664346B76B}"/>
              </a:ext>
            </a:extLst>
          </p:cNvPr>
          <p:cNvSpPr/>
          <p:nvPr/>
        </p:nvSpPr>
        <p:spPr>
          <a:xfrm>
            <a:off x="1687302" y="4205834"/>
            <a:ext cx="3647621" cy="1200329"/>
          </a:xfrm>
          <a:prstGeom prst="rect">
            <a:avLst/>
          </a:prstGeom>
        </p:spPr>
        <p:txBody>
          <a:bodyPr wrap="square">
            <a:spAutoFit/>
          </a:bodyPr>
          <a:lstStyle/>
          <a:p>
            <a:r>
              <a:rPr lang="en-IE" sz="2400" dirty="0">
                <a:solidFill>
                  <a:schemeClr val="bg1"/>
                </a:solidFill>
                <a:highlight>
                  <a:srgbClr val="C54A9A"/>
                </a:highlight>
              </a:rPr>
              <a:t>Click to watch </a:t>
            </a:r>
            <a:r>
              <a:rPr lang="bs-Latn-BA" sz="2400" dirty="0">
                <a:solidFill>
                  <a:schemeClr val="bg1"/>
                </a:solidFill>
                <a:highlight>
                  <a:srgbClr val="C54A9A"/>
                </a:highlight>
              </a:rPr>
              <a:t>the </a:t>
            </a:r>
            <a:r>
              <a:rPr lang="en-IE" sz="2400" dirty="0">
                <a:solidFill>
                  <a:schemeClr val="bg1"/>
                </a:solidFill>
                <a:highlight>
                  <a:srgbClr val="C54A9A"/>
                </a:highlight>
              </a:rPr>
              <a:t>video</a:t>
            </a:r>
            <a:r>
              <a:rPr lang="en-IE" sz="2400" dirty="0">
                <a:solidFill>
                  <a:srgbClr val="142D55"/>
                </a:solidFill>
                <a:highlight>
                  <a:srgbClr val="1EB3DD"/>
                </a:highlight>
              </a:rPr>
              <a:t> </a:t>
            </a:r>
            <a:r>
              <a:rPr lang="en-IE" sz="2400" dirty="0">
                <a:solidFill>
                  <a:srgbClr val="142D55"/>
                </a:solidFill>
                <a:hlinkClick r:id="rId4">
                  <a:extLst>
                    <a:ext uri="{A12FA001-AC4F-418D-AE19-62706E023703}">
                      <ahyp:hlinkClr xmlns:ahyp="http://schemas.microsoft.com/office/drawing/2018/hyperlinkcolor" val="tx"/>
                    </a:ext>
                  </a:extLst>
                </a:hlinkClick>
              </a:rPr>
              <a:t>https://www.youtube.com/watch?v=zESeeaFDVSw</a:t>
            </a:r>
            <a:r>
              <a:rPr lang="en-IE" sz="2400" dirty="0">
                <a:solidFill>
                  <a:srgbClr val="142D55"/>
                </a:solidFill>
              </a:rPr>
              <a:t> </a:t>
            </a:r>
          </a:p>
        </p:txBody>
      </p:sp>
      <p:grpSp>
        <p:nvGrpSpPr>
          <p:cNvPr id="14" name="Google Shape;605;p39">
            <a:extLst>
              <a:ext uri="{FF2B5EF4-FFF2-40B4-BE49-F238E27FC236}">
                <a16:creationId xmlns:a16="http://schemas.microsoft.com/office/drawing/2014/main" id="{84CB5B61-BB70-4B0A-BA13-0A0C277DB9DF}"/>
              </a:ext>
            </a:extLst>
          </p:cNvPr>
          <p:cNvGrpSpPr/>
          <p:nvPr/>
        </p:nvGrpSpPr>
        <p:grpSpPr>
          <a:xfrm>
            <a:off x="218942" y="935161"/>
            <a:ext cx="931902" cy="932275"/>
            <a:chOff x="2583100" y="2973775"/>
            <a:chExt cx="461550" cy="437200"/>
          </a:xfrm>
        </p:grpSpPr>
        <p:sp>
          <p:nvSpPr>
            <p:cNvPr id="15" name="Google Shape;606;p39">
              <a:extLst>
                <a:ext uri="{FF2B5EF4-FFF2-40B4-BE49-F238E27FC236}">
                  <a16:creationId xmlns:a16="http://schemas.microsoft.com/office/drawing/2014/main" id="{DE64FE8C-06E0-4CF2-BB1E-35724922C68B}"/>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7;p39">
              <a:extLst>
                <a:ext uri="{FF2B5EF4-FFF2-40B4-BE49-F238E27FC236}">
                  <a16:creationId xmlns:a16="http://schemas.microsoft.com/office/drawing/2014/main" id="{9C345B3E-D009-49FC-8743-5534EC2A1662}"/>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7526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text, stationary, envelope, picture frame&#10;&#10;Description automatically generated">
            <a:extLst>
              <a:ext uri="{FF2B5EF4-FFF2-40B4-BE49-F238E27FC236}">
                <a16:creationId xmlns:a16="http://schemas.microsoft.com/office/drawing/2014/main" id="{769466C7-CD2F-4663-B6C1-E626D0155F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957129" y="1586709"/>
            <a:ext cx="8322153" cy="4469580"/>
          </a:xfrm>
        </p:spPr>
      </p:pic>
      <p:sp>
        <p:nvSpPr>
          <p:cNvPr id="2" name="Text Placeholder 1">
            <a:extLst>
              <a:ext uri="{FF2B5EF4-FFF2-40B4-BE49-F238E27FC236}">
                <a16:creationId xmlns:a16="http://schemas.microsoft.com/office/drawing/2014/main" id="{D59CBF4F-C07D-4987-A860-144762A8BA7E}"/>
              </a:ext>
            </a:extLst>
          </p:cNvPr>
          <p:cNvSpPr>
            <a:spLocks noGrp="1"/>
          </p:cNvSpPr>
          <p:nvPr>
            <p:ph type="body" sz="quarter" idx="13"/>
          </p:nvPr>
        </p:nvSpPr>
        <p:spPr>
          <a:xfrm>
            <a:off x="1448651" y="752996"/>
            <a:ext cx="9649486" cy="697353"/>
          </a:xfrm>
        </p:spPr>
        <p:txBody>
          <a:bodyPr>
            <a:normAutofit/>
          </a:bodyPr>
          <a:lstStyle/>
          <a:p>
            <a:r>
              <a:rPr lang="en-IE" dirty="0"/>
              <a:t>“DRAW YOUR FUTURE”</a:t>
            </a:r>
            <a:r>
              <a:rPr lang="bs-Latn-BA" dirty="0"/>
              <a:t> TEMPLATE</a:t>
            </a:r>
            <a:endParaRPr lang="en-IE" dirty="0">
              <a:solidFill>
                <a:schemeClr val="bg2"/>
              </a:solidFill>
            </a:endParaRPr>
          </a:p>
          <a:p>
            <a:endParaRPr lang="en-US" sz="2800" dirty="0"/>
          </a:p>
          <a:p>
            <a:endParaRPr lang="en-GB" sz="2800" dirty="0"/>
          </a:p>
        </p:txBody>
      </p:sp>
      <p:sp>
        <p:nvSpPr>
          <p:cNvPr id="5" name="TextBox 4">
            <a:extLst>
              <a:ext uri="{FF2B5EF4-FFF2-40B4-BE49-F238E27FC236}">
                <a16:creationId xmlns:a16="http://schemas.microsoft.com/office/drawing/2014/main" id="{4D00DE01-1333-4CBE-A462-4C6D6C8E5ECC}"/>
              </a:ext>
            </a:extLst>
          </p:cNvPr>
          <p:cNvSpPr txBox="1"/>
          <p:nvPr/>
        </p:nvSpPr>
        <p:spPr>
          <a:xfrm>
            <a:off x="1639836" y="6416757"/>
            <a:ext cx="4739503" cy="276999"/>
          </a:xfrm>
          <a:prstGeom prst="rect">
            <a:avLst/>
          </a:prstGeom>
          <a:noFill/>
        </p:spPr>
        <p:txBody>
          <a:bodyPr wrap="none" rtlCol="0">
            <a:spAutoFit/>
          </a:bodyPr>
          <a:lstStyle/>
          <a:p>
            <a:r>
              <a:rPr lang="en-IE" sz="1200" dirty="0">
                <a:solidFill>
                  <a:srgbClr val="142D55"/>
                </a:solidFill>
              </a:rPr>
              <a:t>Source: </a:t>
            </a:r>
            <a:r>
              <a:rPr lang="en-IE" sz="1200" dirty="0">
                <a:solidFill>
                  <a:srgbClr val="142D55"/>
                </a:solidFill>
                <a:hlinkClick r:id="rId3">
                  <a:extLst>
                    <a:ext uri="{A12FA001-AC4F-418D-AE19-62706E023703}">
                      <ahyp:hlinkClr xmlns:ahyp="http://schemas.microsoft.com/office/drawing/2018/hyperlinkcolor" val="tx"/>
                    </a:ext>
                  </a:extLst>
                </a:hlinkClick>
              </a:rPr>
              <a:t>http://pattidobrowolski.com/product-category/free-downloads/</a:t>
            </a:r>
            <a:r>
              <a:rPr lang="en-IE" sz="1200" dirty="0">
                <a:solidFill>
                  <a:srgbClr val="142D55"/>
                </a:solidFill>
              </a:rPr>
              <a:t> </a:t>
            </a:r>
          </a:p>
        </p:txBody>
      </p:sp>
      <p:grpSp>
        <p:nvGrpSpPr>
          <p:cNvPr id="6" name="Google Shape;518;p39">
            <a:extLst>
              <a:ext uri="{FF2B5EF4-FFF2-40B4-BE49-F238E27FC236}">
                <a16:creationId xmlns:a16="http://schemas.microsoft.com/office/drawing/2014/main" id="{E3550E2F-C366-4ACB-9397-257E599AFA1D}"/>
              </a:ext>
            </a:extLst>
          </p:cNvPr>
          <p:cNvGrpSpPr/>
          <p:nvPr/>
        </p:nvGrpSpPr>
        <p:grpSpPr>
          <a:xfrm>
            <a:off x="379590" y="1043230"/>
            <a:ext cx="645963" cy="697353"/>
            <a:chOff x="1923675" y="1633650"/>
            <a:chExt cx="436000" cy="435975"/>
          </a:xfrm>
        </p:grpSpPr>
        <p:sp>
          <p:nvSpPr>
            <p:cNvPr id="7" name="Google Shape;519;p39">
              <a:extLst>
                <a:ext uri="{FF2B5EF4-FFF2-40B4-BE49-F238E27FC236}">
                  <a16:creationId xmlns:a16="http://schemas.microsoft.com/office/drawing/2014/main" id="{AED3A3D1-CEB5-4653-A848-31680FC0A5F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53B371D4-5744-4AE0-A2E6-4AE58C4ACEB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82630E30-B7C8-40DB-900E-ADF52CACEB8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8827495E-07A9-48A9-802A-2D9BBC74CB5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B8F44BD8-5841-4747-ACA1-4B99C3A6F3C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2B919FA-2AD8-45B0-845D-3A6D79E8F3C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a:extLst>
              <a:ext uri="{FF2B5EF4-FFF2-40B4-BE49-F238E27FC236}">
                <a16:creationId xmlns:a16="http://schemas.microsoft.com/office/drawing/2014/main" id="{1CAF6802-B1AA-4F69-9B08-082914B7531A}"/>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FADE13-A519-4C20-9968-FD91F29416CE}"/>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611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9CBF4F-C07D-4987-A860-144762A8BA7E}"/>
              </a:ext>
            </a:extLst>
          </p:cNvPr>
          <p:cNvSpPr>
            <a:spLocks noGrp="1"/>
          </p:cNvSpPr>
          <p:nvPr>
            <p:ph type="body" sz="quarter" idx="13"/>
          </p:nvPr>
        </p:nvSpPr>
        <p:spPr>
          <a:xfrm>
            <a:off x="1639836" y="1140577"/>
            <a:ext cx="8445861" cy="881104"/>
          </a:xfrm>
        </p:spPr>
        <p:txBody>
          <a:bodyPr>
            <a:normAutofit fontScale="62500" lnSpcReduction="20000"/>
          </a:bodyPr>
          <a:lstStyle/>
          <a:p>
            <a:r>
              <a:rPr lang="en-US" sz="5800" dirty="0">
                <a:solidFill>
                  <a:schemeClr val="bg1"/>
                </a:solidFill>
                <a:highlight>
                  <a:srgbClr val="C54A9A"/>
                </a:highlight>
              </a:rPr>
              <a:t>EXERCISE</a:t>
            </a:r>
            <a:r>
              <a:rPr lang="bs-Latn-BA" sz="5800" dirty="0"/>
              <a:t>: </a:t>
            </a:r>
            <a:r>
              <a:rPr lang="en-IE" sz="5800" dirty="0"/>
              <a:t>HOW TO “DRAW YOUR FUTURE”</a:t>
            </a:r>
            <a:endParaRPr lang="en-IE" sz="5800" dirty="0">
              <a:solidFill>
                <a:schemeClr val="bg2"/>
              </a:solidFill>
            </a:endParaRPr>
          </a:p>
          <a:p>
            <a:endParaRPr lang="en-US" dirty="0"/>
          </a:p>
          <a:p>
            <a:endParaRPr lang="en-GB" dirty="0"/>
          </a:p>
        </p:txBody>
      </p:sp>
      <p:sp>
        <p:nvSpPr>
          <p:cNvPr id="3" name="Text Placeholder 2">
            <a:extLst>
              <a:ext uri="{FF2B5EF4-FFF2-40B4-BE49-F238E27FC236}">
                <a16:creationId xmlns:a16="http://schemas.microsoft.com/office/drawing/2014/main" id="{CC6E80F9-5CD6-49C6-BA80-A4C1AFCDBE4F}"/>
              </a:ext>
            </a:extLst>
          </p:cNvPr>
          <p:cNvSpPr>
            <a:spLocks noGrp="1"/>
          </p:cNvSpPr>
          <p:nvPr>
            <p:ph type="body" sz="quarter" idx="14"/>
          </p:nvPr>
        </p:nvSpPr>
        <p:spPr>
          <a:xfrm>
            <a:off x="1600115" y="2036446"/>
            <a:ext cx="8991770" cy="4057756"/>
          </a:xfrm>
        </p:spPr>
        <p:txBody>
          <a:bodyPr/>
          <a:lstStyle/>
          <a:p>
            <a:r>
              <a:rPr lang="en-US" dirty="0">
                <a:solidFill>
                  <a:srgbClr val="C54A9A"/>
                </a:solidFill>
              </a:rPr>
              <a:t>This is a</a:t>
            </a:r>
            <a:r>
              <a:rPr lang="bs-Latn-BA" dirty="0">
                <a:solidFill>
                  <a:srgbClr val="C54A9A"/>
                </a:solidFill>
              </a:rPr>
              <a:t>n</a:t>
            </a:r>
            <a:r>
              <a:rPr lang="en-US" dirty="0">
                <a:solidFill>
                  <a:srgbClr val="C54A9A"/>
                </a:solidFill>
              </a:rPr>
              <a:t> activity will help you map your future.   Get a large blank page</a:t>
            </a:r>
          </a:p>
          <a:p>
            <a:pPr marL="457200" indent="-457200">
              <a:buClr>
                <a:srgbClr val="1EB3DD"/>
              </a:buClr>
              <a:buFont typeface="+mj-lt"/>
              <a:buAutoNum type="arabicPeriod"/>
            </a:pPr>
            <a:r>
              <a:rPr lang="en-US" dirty="0"/>
              <a:t>Starting on the left write 1–2-word representations of where you're currently at. After writing each word draw a small picture to visually represent it. It doesn't have to be an exact visual, it could be a question mark or exclamation point around an area of tension, confusion, etc. </a:t>
            </a:r>
            <a:endParaRPr lang="bs-Latn-BA" dirty="0"/>
          </a:p>
          <a:p>
            <a:pPr marL="457200" indent="-457200">
              <a:buClr>
                <a:srgbClr val="1EB3DD"/>
              </a:buClr>
              <a:buFont typeface="+mj-lt"/>
              <a:buAutoNum type="arabicPeriod"/>
            </a:pPr>
            <a:r>
              <a:rPr lang="en-US" dirty="0"/>
              <a:t>Do the same thing for the other side, drawing what you want your future to be. In between the two sides are three arrows. </a:t>
            </a:r>
            <a:endParaRPr lang="bs-Latn-BA" dirty="0"/>
          </a:p>
          <a:p>
            <a:pPr marL="457200" indent="-457200">
              <a:buClr>
                <a:srgbClr val="1EB3DD"/>
              </a:buClr>
              <a:buFont typeface="+mj-lt"/>
              <a:buAutoNum type="arabicPeriod"/>
            </a:pPr>
            <a:r>
              <a:rPr lang="en-US" dirty="0"/>
              <a:t>After finishing writing down as many words and pictures as possible, use the arrows to write three "action steps" that can help make that imagined future a reality.</a:t>
            </a:r>
          </a:p>
          <a:p>
            <a:endParaRPr lang="en-GB" dirty="0"/>
          </a:p>
        </p:txBody>
      </p:sp>
      <p:grpSp>
        <p:nvGrpSpPr>
          <p:cNvPr id="4" name="Google Shape;518;p39">
            <a:extLst>
              <a:ext uri="{FF2B5EF4-FFF2-40B4-BE49-F238E27FC236}">
                <a16:creationId xmlns:a16="http://schemas.microsoft.com/office/drawing/2014/main" id="{6F5CA45A-98AA-4ADA-B4F5-2A1936DF3EEB}"/>
              </a:ext>
            </a:extLst>
          </p:cNvPr>
          <p:cNvGrpSpPr/>
          <p:nvPr/>
        </p:nvGrpSpPr>
        <p:grpSpPr>
          <a:xfrm>
            <a:off x="379590" y="1043230"/>
            <a:ext cx="645963" cy="697353"/>
            <a:chOff x="1923675" y="1633650"/>
            <a:chExt cx="436000" cy="435975"/>
          </a:xfrm>
        </p:grpSpPr>
        <p:sp>
          <p:nvSpPr>
            <p:cNvPr id="5" name="Google Shape;519;p39">
              <a:extLst>
                <a:ext uri="{FF2B5EF4-FFF2-40B4-BE49-F238E27FC236}">
                  <a16:creationId xmlns:a16="http://schemas.microsoft.com/office/drawing/2014/main" id="{433F41B3-DC87-4519-8E48-0E9A37B61956}"/>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6E91D458-7BCE-4ABE-B3D3-A17B51BA111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12DB717C-5316-4820-84E6-9A859755C1FF}"/>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2F358369-EF3C-4373-9669-69E5003BDB3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3;p39">
              <a:extLst>
                <a:ext uri="{FF2B5EF4-FFF2-40B4-BE49-F238E27FC236}">
                  <a16:creationId xmlns:a16="http://schemas.microsoft.com/office/drawing/2014/main" id="{D0CECB12-F86E-4FEA-861B-9C4050838C1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4;p39">
              <a:extLst>
                <a:ext uri="{FF2B5EF4-FFF2-40B4-BE49-F238E27FC236}">
                  <a16:creationId xmlns:a16="http://schemas.microsoft.com/office/drawing/2014/main" id="{A4851C11-B936-4E20-93ED-FF6F5E0277A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58429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1167EE-6B0E-44EF-9B01-54D0F01B25FA}"/>
              </a:ext>
            </a:extLst>
          </p:cNvPr>
          <p:cNvSpPr>
            <a:spLocks noGrp="1"/>
          </p:cNvSpPr>
          <p:nvPr>
            <p:ph type="body" sz="quarter" idx="13"/>
          </p:nvPr>
        </p:nvSpPr>
        <p:spPr>
          <a:xfrm>
            <a:off x="1528076" y="743508"/>
            <a:ext cx="7531368" cy="935925"/>
          </a:xfrm>
        </p:spPr>
        <p:txBody>
          <a:bodyPr>
            <a:normAutofit/>
          </a:bodyPr>
          <a:lstStyle/>
          <a:p>
            <a:r>
              <a:rPr lang="en-GB" dirty="0"/>
              <a:t>PRIORITISING WHAT’S IMPORTAN</a:t>
            </a:r>
            <a:r>
              <a:rPr lang="bs-Latn-BA" dirty="0"/>
              <a:t>T</a:t>
            </a:r>
            <a:endParaRPr lang="en-GB" dirty="0"/>
          </a:p>
          <a:p>
            <a:endParaRPr lang="en-GB" dirty="0"/>
          </a:p>
        </p:txBody>
      </p:sp>
      <p:sp>
        <p:nvSpPr>
          <p:cNvPr id="3" name="Text Placeholder 2">
            <a:extLst>
              <a:ext uri="{FF2B5EF4-FFF2-40B4-BE49-F238E27FC236}">
                <a16:creationId xmlns:a16="http://schemas.microsoft.com/office/drawing/2014/main" id="{0A2256C9-985E-4AD5-883B-2146B0FD7A80}"/>
              </a:ext>
            </a:extLst>
          </p:cNvPr>
          <p:cNvSpPr>
            <a:spLocks noGrp="1"/>
          </p:cNvSpPr>
          <p:nvPr>
            <p:ph type="body" sz="quarter" idx="14"/>
          </p:nvPr>
        </p:nvSpPr>
        <p:spPr>
          <a:xfrm>
            <a:off x="1618223" y="1592667"/>
            <a:ext cx="8440598" cy="3409491"/>
          </a:xfrm>
        </p:spPr>
        <p:txBody>
          <a:bodyPr/>
          <a:lstStyle/>
          <a:p>
            <a:r>
              <a:rPr lang="en-US" dirty="0"/>
              <a:t>While we may set ourselves well thought through goals, unless we </a:t>
            </a:r>
            <a:r>
              <a:rPr lang="en-US" dirty="0" err="1"/>
              <a:t>prioritise</a:t>
            </a:r>
            <a:r>
              <a:rPr lang="en-US" dirty="0"/>
              <a:t>, we risk not achieving them.</a:t>
            </a:r>
            <a:r>
              <a:rPr lang="bs-Latn-BA" dirty="0"/>
              <a:t> </a:t>
            </a:r>
            <a:r>
              <a:rPr lang="en-US" dirty="0"/>
              <a:t>But there are other priorities in the mix!</a:t>
            </a:r>
          </a:p>
          <a:p>
            <a:r>
              <a:rPr lang="en-US" b="1" dirty="0">
                <a:solidFill>
                  <a:srgbClr val="C54A9A"/>
                </a:solidFill>
              </a:rPr>
              <a:t>PRIORITISE YOUR FAMILY</a:t>
            </a:r>
          </a:p>
          <a:p>
            <a:r>
              <a:rPr lang="en-US" dirty="0"/>
              <a:t>As an entrepreneur, no matter how much you want your business to succeed, for most of us, our families have to come first. </a:t>
            </a:r>
          </a:p>
          <a:p>
            <a:r>
              <a:rPr lang="en-US" dirty="0">
                <a:solidFill>
                  <a:schemeClr val="bg1"/>
                </a:solidFill>
                <a:highlight>
                  <a:srgbClr val="F26B27"/>
                </a:highlight>
              </a:rPr>
              <a:t>READ</a:t>
            </a:r>
            <a:r>
              <a:rPr lang="en-US" dirty="0"/>
              <a:t> – Some really interesting articles …</a:t>
            </a:r>
          </a:p>
          <a:p>
            <a:r>
              <a:rPr lang="en-GB" sz="2000" dirty="0">
                <a:hlinkClick r:id="rId2"/>
              </a:rPr>
              <a:t>Research: Women Entrepreneurs Struggling &amp; Innovating in the Face of COVID-19 - Cherie Blair Foundation for Women </a:t>
            </a:r>
            <a:endParaRPr lang="en-GB" sz="2000" dirty="0"/>
          </a:p>
          <a:p>
            <a:r>
              <a:rPr lang="en-GB" sz="2000" dirty="0">
                <a:hlinkClick r:id="rId3"/>
              </a:rPr>
              <a:t>Its a Juggling Act: Work Life Balance for Women Entrepreneurs | Travel, Technology and More... (poonamsagar.com)</a:t>
            </a:r>
            <a:endParaRPr lang="en-GB" sz="2000" dirty="0"/>
          </a:p>
          <a:p>
            <a:r>
              <a:rPr lang="en-GB" sz="2000" dirty="0">
                <a:hlinkClick r:id="rId4"/>
              </a:rPr>
              <a:t>How Can Women Entrepreneurs Balance Their Personal Life And Their Work Life? - Leadership Girl</a:t>
            </a:r>
            <a:endParaRPr lang="en-US" sz="2000" dirty="0"/>
          </a:p>
          <a:p>
            <a:endParaRPr lang="en-GB" dirty="0"/>
          </a:p>
        </p:txBody>
      </p:sp>
      <p:grpSp>
        <p:nvGrpSpPr>
          <p:cNvPr id="4" name="Google Shape;840;p39">
            <a:extLst>
              <a:ext uri="{FF2B5EF4-FFF2-40B4-BE49-F238E27FC236}">
                <a16:creationId xmlns:a16="http://schemas.microsoft.com/office/drawing/2014/main" id="{30FABDA0-ABB6-4836-9104-49AC5EA8268C}"/>
              </a:ext>
            </a:extLst>
          </p:cNvPr>
          <p:cNvGrpSpPr/>
          <p:nvPr/>
        </p:nvGrpSpPr>
        <p:grpSpPr>
          <a:xfrm>
            <a:off x="390679" y="966213"/>
            <a:ext cx="681218" cy="841875"/>
            <a:chOff x="2635450" y="4321225"/>
            <a:chExt cx="368400" cy="466425"/>
          </a:xfrm>
        </p:grpSpPr>
        <p:sp>
          <p:nvSpPr>
            <p:cNvPr id="5" name="Google Shape;841;p39">
              <a:extLst>
                <a:ext uri="{FF2B5EF4-FFF2-40B4-BE49-F238E27FC236}">
                  <a16:creationId xmlns:a16="http://schemas.microsoft.com/office/drawing/2014/main" id="{ED541652-6806-462A-B43B-4904E298FDFB}"/>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42;p39">
              <a:extLst>
                <a:ext uri="{FF2B5EF4-FFF2-40B4-BE49-F238E27FC236}">
                  <a16:creationId xmlns:a16="http://schemas.microsoft.com/office/drawing/2014/main" id="{48056F8D-D5E0-4E15-BB71-FC860DDB9EDA}"/>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43;p39">
              <a:extLst>
                <a:ext uri="{FF2B5EF4-FFF2-40B4-BE49-F238E27FC236}">
                  <a16:creationId xmlns:a16="http://schemas.microsoft.com/office/drawing/2014/main" id="{79D17BD0-1F37-49DC-8F4B-328E6A628861}"/>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44;p39">
              <a:extLst>
                <a:ext uri="{FF2B5EF4-FFF2-40B4-BE49-F238E27FC236}">
                  <a16:creationId xmlns:a16="http://schemas.microsoft.com/office/drawing/2014/main" id="{C493EA66-CAAD-4357-83D1-DFF355330FBE}"/>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45;p39">
              <a:extLst>
                <a:ext uri="{FF2B5EF4-FFF2-40B4-BE49-F238E27FC236}">
                  <a16:creationId xmlns:a16="http://schemas.microsoft.com/office/drawing/2014/main" id="{E519B485-AA0B-4B3F-A2A6-861182BAACCC}"/>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46;p39">
              <a:extLst>
                <a:ext uri="{FF2B5EF4-FFF2-40B4-BE49-F238E27FC236}">
                  <a16:creationId xmlns:a16="http://schemas.microsoft.com/office/drawing/2014/main" id="{C9EF47CE-B73C-4C7F-9989-0C3C8B33AC01}"/>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 name="Group 10">
            <a:extLst>
              <a:ext uri="{FF2B5EF4-FFF2-40B4-BE49-F238E27FC236}">
                <a16:creationId xmlns:a16="http://schemas.microsoft.com/office/drawing/2014/main" id="{2057463A-4FBD-6E44-A019-B2B56EA8F97E}"/>
              </a:ext>
            </a:extLst>
          </p:cNvPr>
          <p:cNvGrpSpPr/>
          <p:nvPr/>
        </p:nvGrpSpPr>
        <p:grpSpPr>
          <a:xfrm>
            <a:off x="9937214" y="2423010"/>
            <a:ext cx="2159307" cy="3506874"/>
            <a:chOff x="3196937" y="4514086"/>
            <a:chExt cx="1285655" cy="2087999"/>
          </a:xfrm>
        </p:grpSpPr>
        <p:pic>
          <p:nvPicPr>
            <p:cNvPr id="12" name="Picture 11" descr="Icon&#10;&#10;Description automatically generated">
              <a:extLst>
                <a:ext uri="{FF2B5EF4-FFF2-40B4-BE49-F238E27FC236}">
                  <a16:creationId xmlns:a16="http://schemas.microsoft.com/office/drawing/2014/main" id="{4516A60A-7826-DC48-9FAC-AC29A4D979C0}"/>
                </a:ext>
              </a:extLst>
            </p:cNvPr>
            <p:cNvPicPr>
              <a:picLocks noChangeAspect="1"/>
            </p:cNvPicPr>
            <p:nvPr/>
          </p:nvPicPr>
          <p:blipFill>
            <a:blip r:embed="rId5"/>
            <a:stretch>
              <a:fillRect/>
            </a:stretch>
          </p:blipFill>
          <p:spPr>
            <a:xfrm>
              <a:off x="3196937" y="4514086"/>
              <a:ext cx="1285655" cy="2087999"/>
            </a:xfrm>
            <a:prstGeom prst="rect">
              <a:avLst/>
            </a:prstGeom>
          </p:spPr>
        </p:pic>
        <p:pic>
          <p:nvPicPr>
            <p:cNvPr id="13" name="Picture 12" descr="Icon&#10;&#10;Description automatically generated">
              <a:extLst>
                <a:ext uri="{FF2B5EF4-FFF2-40B4-BE49-F238E27FC236}">
                  <a16:creationId xmlns:a16="http://schemas.microsoft.com/office/drawing/2014/main" id="{F551135A-021F-BA46-BCF9-0A6149C0D7D3}"/>
                </a:ext>
              </a:extLst>
            </p:cNvPr>
            <p:cNvPicPr>
              <a:picLocks noChangeAspect="1"/>
            </p:cNvPicPr>
            <p:nvPr/>
          </p:nvPicPr>
          <p:blipFill>
            <a:blip r:embed="rId6"/>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4061003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A0E9E-2953-48FA-9893-E63D326AC4D0}"/>
              </a:ext>
            </a:extLst>
          </p:cNvPr>
          <p:cNvSpPr>
            <a:spLocks noGrp="1"/>
          </p:cNvSpPr>
          <p:nvPr>
            <p:ph type="body" sz="quarter" idx="13"/>
          </p:nvPr>
        </p:nvSpPr>
        <p:spPr/>
        <p:txBody>
          <a:bodyPr/>
          <a:lstStyle/>
          <a:p>
            <a:r>
              <a:rPr lang="en-IE" dirty="0"/>
              <a:t>LOOK TO THE FUTURE</a:t>
            </a:r>
            <a:endParaRPr lang="en-IE" dirty="0">
              <a:solidFill>
                <a:schemeClr val="bg2"/>
              </a:solidFill>
            </a:endParaRPr>
          </a:p>
          <a:p>
            <a:endParaRPr lang="en-GB" dirty="0"/>
          </a:p>
        </p:txBody>
      </p:sp>
      <p:sp>
        <p:nvSpPr>
          <p:cNvPr id="3" name="Text Placeholder 2">
            <a:extLst>
              <a:ext uri="{FF2B5EF4-FFF2-40B4-BE49-F238E27FC236}">
                <a16:creationId xmlns:a16="http://schemas.microsoft.com/office/drawing/2014/main" id="{4F078158-89CC-418F-ACC4-74A78BCC2D24}"/>
              </a:ext>
            </a:extLst>
          </p:cNvPr>
          <p:cNvSpPr>
            <a:spLocks noGrp="1"/>
          </p:cNvSpPr>
          <p:nvPr>
            <p:ph type="body" sz="quarter" idx="14"/>
          </p:nvPr>
        </p:nvSpPr>
        <p:spPr>
          <a:xfrm>
            <a:off x="1639836" y="1928446"/>
            <a:ext cx="6386563" cy="3001108"/>
          </a:xfrm>
        </p:spPr>
        <p:txBody>
          <a:bodyPr/>
          <a:lstStyle/>
          <a:p>
            <a:r>
              <a:rPr lang="en-US" dirty="0"/>
              <a:t>Stand back and look beyond today to determine what's in the best interest of your business and yourself over the long run. </a:t>
            </a:r>
          </a:p>
          <a:p>
            <a:r>
              <a:rPr lang="en-US" dirty="0"/>
              <a:t>Most highly successful women entrepreneurs will tell you that from the time they started out, they knew It is impossible to be great at every aspect of the business. To succeed, you must focus your time on the critical activities.</a:t>
            </a:r>
          </a:p>
          <a:p>
            <a:endParaRPr lang="en-US" dirty="0"/>
          </a:p>
          <a:p>
            <a:r>
              <a:rPr lang="en-US" dirty="0"/>
              <a:t>Plan for growth.</a:t>
            </a:r>
          </a:p>
        </p:txBody>
      </p:sp>
      <p:grpSp>
        <p:nvGrpSpPr>
          <p:cNvPr id="4" name="Google Shape;857;p39">
            <a:extLst>
              <a:ext uri="{FF2B5EF4-FFF2-40B4-BE49-F238E27FC236}">
                <a16:creationId xmlns:a16="http://schemas.microsoft.com/office/drawing/2014/main" id="{16A3A3F5-2E7D-4224-938C-8BF230D1EA2C}"/>
              </a:ext>
            </a:extLst>
          </p:cNvPr>
          <p:cNvGrpSpPr/>
          <p:nvPr/>
        </p:nvGrpSpPr>
        <p:grpSpPr>
          <a:xfrm>
            <a:off x="204892" y="1003826"/>
            <a:ext cx="871539" cy="840888"/>
            <a:chOff x="5233525" y="4954450"/>
            <a:chExt cx="538275" cy="516350"/>
          </a:xfrm>
        </p:grpSpPr>
        <p:sp>
          <p:nvSpPr>
            <p:cNvPr id="5" name="Google Shape;858;p39">
              <a:extLst>
                <a:ext uri="{FF2B5EF4-FFF2-40B4-BE49-F238E27FC236}">
                  <a16:creationId xmlns:a16="http://schemas.microsoft.com/office/drawing/2014/main" id="{A2D7B4EB-9436-40AD-9998-4C6DA9F2C958}"/>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59;p39">
              <a:extLst>
                <a:ext uri="{FF2B5EF4-FFF2-40B4-BE49-F238E27FC236}">
                  <a16:creationId xmlns:a16="http://schemas.microsoft.com/office/drawing/2014/main" id="{BAB9304A-9787-4A07-82EF-83FD2E9B46C5}"/>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60;p39">
              <a:extLst>
                <a:ext uri="{FF2B5EF4-FFF2-40B4-BE49-F238E27FC236}">
                  <a16:creationId xmlns:a16="http://schemas.microsoft.com/office/drawing/2014/main" id="{F80DFC6C-45B0-404F-9E82-7F549AA3AA5D}"/>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61;p39">
              <a:extLst>
                <a:ext uri="{FF2B5EF4-FFF2-40B4-BE49-F238E27FC236}">
                  <a16:creationId xmlns:a16="http://schemas.microsoft.com/office/drawing/2014/main" id="{265DDA51-4A49-4D28-B70E-4AD2235E2D60}"/>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62;p39">
              <a:extLst>
                <a:ext uri="{FF2B5EF4-FFF2-40B4-BE49-F238E27FC236}">
                  <a16:creationId xmlns:a16="http://schemas.microsoft.com/office/drawing/2014/main" id="{5F949E88-5D4A-4D64-89D6-BB6E1DF1C2E0}"/>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63;p39">
              <a:extLst>
                <a:ext uri="{FF2B5EF4-FFF2-40B4-BE49-F238E27FC236}">
                  <a16:creationId xmlns:a16="http://schemas.microsoft.com/office/drawing/2014/main" id="{711534B2-7570-4D3D-A522-FA7B73DD2D6A}"/>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64;p39">
              <a:extLst>
                <a:ext uri="{FF2B5EF4-FFF2-40B4-BE49-F238E27FC236}">
                  <a16:creationId xmlns:a16="http://schemas.microsoft.com/office/drawing/2014/main" id="{6A041B4C-49F4-4152-A2C1-599AEBFBED7E}"/>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65;p39">
              <a:extLst>
                <a:ext uri="{FF2B5EF4-FFF2-40B4-BE49-F238E27FC236}">
                  <a16:creationId xmlns:a16="http://schemas.microsoft.com/office/drawing/2014/main" id="{30533773-63CA-4672-A8AD-4266E5976B30}"/>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66;p39">
              <a:extLst>
                <a:ext uri="{FF2B5EF4-FFF2-40B4-BE49-F238E27FC236}">
                  <a16:creationId xmlns:a16="http://schemas.microsoft.com/office/drawing/2014/main" id="{611F2F1E-0572-4392-80FB-E20C433E1B98}"/>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867;p39">
              <a:extLst>
                <a:ext uri="{FF2B5EF4-FFF2-40B4-BE49-F238E27FC236}">
                  <a16:creationId xmlns:a16="http://schemas.microsoft.com/office/drawing/2014/main" id="{CB2294ED-3E02-4B6D-AEFA-47EB8CEE3A92}"/>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868;p39">
              <a:extLst>
                <a:ext uri="{FF2B5EF4-FFF2-40B4-BE49-F238E27FC236}">
                  <a16:creationId xmlns:a16="http://schemas.microsoft.com/office/drawing/2014/main" id="{96E19C3C-61AE-4B87-9E3E-3B798CCA952E}"/>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 name="Group 20">
            <a:extLst>
              <a:ext uri="{FF2B5EF4-FFF2-40B4-BE49-F238E27FC236}">
                <a16:creationId xmlns:a16="http://schemas.microsoft.com/office/drawing/2014/main" id="{F92EF665-141F-4005-A2A5-D570EFB21399}"/>
              </a:ext>
            </a:extLst>
          </p:cNvPr>
          <p:cNvGrpSpPr/>
          <p:nvPr/>
        </p:nvGrpSpPr>
        <p:grpSpPr>
          <a:xfrm>
            <a:off x="8221276" y="2277453"/>
            <a:ext cx="3716723" cy="2731427"/>
            <a:chOff x="7316853" y="4790367"/>
            <a:chExt cx="2717332" cy="1817769"/>
          </a:xfrm>
        </p:grpSpPr>
        <p:pic>
          <p:nvPicPr>
            <p:cNvPr id="22" name="Picture 21" descr="A picture containing clipart&#10;&#10;Description automatically generated">
              <a:extLst>
                <a:ext uri="{FF2B5EF4-FFF2-40B4-BE49-F238E27FC236}">
                  <a16:creationId xmlns:a16="http://schemas.microsoft.com/office/drawing/2014/main" id="{DE49ECC6-6AAF-40F0-9BC9-A1D00F710E19}"/>
                </a:ext>
              </a:extLst>
            </p:cNvPr>
            <p:cNvPicPr>
              <a:picLocks noChangeAspect="1"/>
            </p:cNvPicPr>
            <p:nvPr/>
          </p:nvPicPr>
          <p:blipFill>
            <a:blip r:embed="rId2"/>
            <a:stretch>
              <a:fillRect/>
            </a:stretch>
          </p:blipFill>
          <p:spPr>
            <a:xfrm>
              <a:off x="7316853" y="4790367"/>
              <a:ext cx="2717332" cy="1817769"/>
            </a:xfrm>
            <a:prstGeom prst="rect">
              <a:avLst/>
            </a:prstGeom>
          </p:spPr>
        </p:pic>
        <p:pic>
          <p:nvPicPr>
            <p:cNvPr id="23" name="Picture 22" descr="Icon&#10;&#10;Description automatically generated">
              <a:extLst>
                <a:ext uri="{FF2B5EF4-FFF2-40B4-BE49-F238E27FC236}">
                  <a16:creationId xmlns:a16="http://schemas.microsoft.com/office/drawing/2014/main" id="{89695E8E-7213-4D40-A09E-0BD334C22415}"/>
                </a:ext>
              </a:extLst>
            </p:cNvPr>
            <p:cNvPicPr>
              <a:picLocks noChangeAspect="1"/>
            </p:cNvPicPr>
            <p:nvPr/>
          </p:nvPicPr>
          <p:blipFill>
            <a:blip r:embed="rId3"/>
            <a:stretch>
              <a:fillRect/>
            </a:stretch>
          </p:blipFill>
          <p:spPr>
            <a:xfrm>
              <a:off x="7801943" y="5604418"/>
              <a:ext cx="226974" cy="247536"/>
            </a:xfrm>
            <a:prstGeom prst="rect">
              <a:avLst/>
            </a:prstGeom>
          </p:spPr>
        </p:pic>
        <p:pic>
          <p:nvPicPr>
            <p:cNvPr id="24" name="Picture 23" descr="Icon&#10;&#10;Description automatically generated">
              <a:extLst>
                <a:ext uri="{FF2B5EF4-FFF2-40B4-BE49-F238E27FC236}">
                  <a16:creationId xmlns:a16="http://schemas.microsoft.com/office/drawing/2014/main" id="{D89469D9-DFA1-42E6-888A-B328B26E1F81}"/>
                </a:ext>
              </a:extLst>
            </p:cNvPr>
            <p:cNvPicPr>
              <a:picLocks noChangeAspect="1"/>
            </p:cNvPicPr>
            <p:nvPr/>
          </p:nvPicPr>
          <p:blipFill>
            <a:blip r:embed="rId3"/>
            <a:stretch>
              <a:fillRect/>
            </a:stretch>
          </p:blipFill>
          <p:spPr>
            <a:xfrm flipH="1">
              <a:off x="9518751" y="5423509"/>
              <a:ext cx="226974" cy="247536"/>
            </a:xfrm>
            <a:prstGeom prst="rect">
              <a:avLst/>
            </a:prstGeom>
          </p:spPr>
        </p:pic>
      </p:grpSp>
    </p:spTree>
    <p:extLst>
      <p:ext uri="{BB962C8B-B14F-4D97-AF65-F5344CB8AC3E}">
        <p14:creationId xmlns:p14="http://schemas.microsoft.com/office/powerpoint/2010/main" val="3278067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A0E9E-2953-48FA-9893-E63D326AC4D0}"/>
              </a:ext>
            </a:extLst>
          </p:cNvPr>
          <p:cNvSpPr>
            <a:spLocks noGrp="1"/>
          </p:cNvSpPr>
          <p:nvPr>
            <p:ph type="body" sz="quarter" idx="13"/>
          </p:nvPr>
        </p:nvSpPr>
        <p:spPr>
          <a:xfrm>
            <a:off x="1553861" y="865098"/>
            <a:ext cx="9649486" cy="697353"/>
          </a:xfrm>
        </p:spPr>
        <p:txBody>
          <a:bodyPr/>
          <a:lstStyle/>
          <a:p>
            <a:r>
              <a:rPr lang="en-IE" dirty="0"/>
              <a:t>Plan for Growth </a:t>
            </a:r>
            <a:endParaRPr lang="en-IE" dirty="0">
              <a:solidFill>
                <a:schemeClr val="bg2"/>
              </a:solidFill>
            </a:endParaRPr>
          </a:p>
          <a:p>
            <a:endParaRPr lang="en-GB" dirty="0"/>
          </a:p>
        </p:txBody>
      </p:sp>
      <p:sp>
        <p:nvSpPr>
          <p:cNvPr id="3" name="Text Placeholder 2">
            <a:extLst>
              <a:ext uri="{FF2B5EF4-FFF2-40B4-BE49-F238E27FC236}">
                <a16:creationId xmlns:a16="http://schemas.microsoft.com/office/drawing/2014/main" id="{4F078158-89CC-418F-ACC4-74A78BCC2D24}"/>
              </a:ext>
            </a:extLst>
          </p:cNvPr>
          <p:cNvSpPr>
            <a:spLocks noGrp="1"/>
          </p:cNvSpPr>
          <p:nvPr>
            <p:ph type="body" sz="quarter" idx="14"/>
          </p:nvPr>
        </p:nvSpPr>
        <p:spPr>
          <a:xfrm>
            <a:off x="1606604" y="2257840"/>
            <a:ext cx="6279132" cy="2342319"/>
          </a:xfrm>
        </p:spPr>
        <p:txBody>
          <a:bodyPr/>
          <a:lstStyle/>
          <a:p>
            <a:pPr marL="342900" indent="-342900">
              <a:buFont typeface="Arial" panose="020B0604020202020204" pitchFamily="34" charset="0"/>
              <a:buChar char="•"/>
            </a:pPr>
            <a:r>
              <a:rPr lang="en-US" dirty="0"/>
              <a:t>When you are ready to hire, hire people you can count on .</a:t>
            </a:r>
          </a:p>
          <a:p>
            <a:pPr marL="342900" indent="-342900">
              <a:buFont typeface="Arial" panose="020B0604020202020204" pitchFamily="34" charset="0"/>
              <a:buChar char="•"/>
            </a:pPr>
            <a:r>
              <a:rPr lang="en-US" dirty="0"/>
              <a:t>Make sure you fill your business with people you can trust to do great work, and people you genuinely enjoy being around. </a:t>
            </a:r>
          </a:p>
          <a:p>
            <a:pPr marL="342900" indent="-342900">
              <a:buFont typeface="Arial" panose="020B0604020202020204" pitchFamily="34" charset="0"/>
              <a:buChar char="•"/>
            </a:pPr>
            <a:r>
              <a:rPr lang="en-US" dirty="0"/>
              <a:t>If your business is filled with enjoyable, hardworking people, you’ll be far less stressed about whether your business has the potential to make it—and it will be easier for you to take time out.</a:t>
            </a:r>
          </a:p>
        </p:txBody>
      </p:sp>
      <p:sp>
        <p:nvSpPr>
          <p:cNvPr id="11" name="Rectangle 10">
            <a:extLst>
              <a:ext uri="{FF2B5EF4-FFF2-40B4-BE49-F238E27FC236}">
                <a16:creationId xmlns:a16="http://schemas.microsoft.com/office/drawing/2014/main" id="{3E68E04C-8C8D-49E2-9C80-53C3D0ED63B5}"/>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287667-665C-4EEA-83B3-BC60AAB533D3}"/>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E00C96C-7F80-1E43-B337-99E0AC621238}"/>
              </a:ext>
            </a:extLst>
          </p:cNvPr>
          <p:cNvGrpSpPr/>
          <p:nvPr/>
        </p:nvGrpSpPr>
        <p:grpSpPr>
          <a:xfrm>
            <a:off x="7885736" y="3614965"/>
            <a:ext cx="3655802" cy="2496844"/>
            <a:chOff x="228600" y="486113"/>
            <a:chExt cx="2854325" cy="1949450"/>
          </a:xfrm>
        </p:grpSpPr>
        <p:pic>
          <p:nvPicPr>
            <p:cNvPr id="8" name="Picture 7" descr="Icon&#10;&#10;Description automatically generated">
              <a:extLst>
                <a:ext uri="{FF2B5EF4-FFF2-40B4-BE49-F238E27FC236}">
                  <a16:creationId xmlns:a16="http://schemas.microsoft.com/office/drawing/2014/main" id="{42D56AD3-CCF0-AC44-B5E9-A2D2C471A2D4}"/>
                </a:ext>
              </a:extLst>
            </p:cNvPr>
            <p:cNvPicPr>
              <a:picLocks noChangeAspect="1"/>
            </p:cNvPicPr>
            <p:nvPr/>
          </p:nvPicPr>
          <p:blipFill>
            <a:blip r:embed="rId2"/>
            <a:stretch>
              <a:fillRect/>
            </a:stretch>
          </p:blipFill>
          <p:spPr>
            <a:xfrm>
              <a:off x="228600" y="486113"/>
              <a:ext cx="2854325" cy="1949450"/>
            </a:xfrm>
            <a:prstGeom prst="rect">
              <a:avLst/>
            </a:prstGeom>
          </p:spPr>
        </p:pic>
        <p:pic>
          <p:nvPicPr>
            <p:cNvPr id="9" name="Picture 8" descr="Icon&#10;&#10;Description automatically generated">
              <a:extLst>
                <a:ext uri="{FF2B5EF4-FFF2-40B4-BE49-F238E27FC236}">
                  <a16:creationId xmlns:a16="http://schemas.microsoft.com/office/drawing/2014/main" id="{6627198A-A3C6-184D-B166-436FAB701B1A}"/>
                </a:ext>
              </a:extLst>
            </p:cNvPr>
            <p:cNvPicPr>
              <a:picLocks noChangeAspect="1"/>
            </p:cNvPicPr>
            <p:nvPr/>
          </p:nvPicPr>
          <p:blipFill>
            <a:blip r:embed="rId3"/>
            <a:stretch>
              <a:fillRect/>
            </a:stretch>
          </p:blipFill>
          <p:spPr>
            <a:xfrm flipH="1">
              <a:off x="2230392" y="890641"/>
              <a:ext cx="241903" cy="263817"/>
            </a:xfrm>
            <a:prstGeom prst="rect">
              <a:avLst/>
            </a:prstGeom>
          </p:spPr>
        </p:pic>
      </p:grpSp>
    </p:spTree>
    <p:extLst>
      <p:ext uri="{BB962C8B-B14F-4D97-AF65-F5344CB8AC3E}">
        <p14:creationId xmlns:p14="http://schemas.microsoft.com/office/powerpoint/2010/main" val="1886702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A0E9E-2953-48FA-9893-E63D326AC4D0}"/>
              </a:ext>
            </a:extLst>
          </p:cNvPr>
          <p:cNvSpPr>
            <a:spLocks noGrp="1"/>
          </p:cNvSpPr>
          <p:nvPr>
            <p:ph type="body" sz="quarter" idx="13"/>
          </p:nvPr>
        </p:nvSpPr>
        <p:spPr>
          <a:xfrm>
            <a:off x="365760" y="345440"/>
            <a:ext cx="10902299" cy="3239542"/>
          </a:xfrm>
        </p:spPr>
        <p:txBody>
          <a:bodyPr>
            <a:normAutofit/>
          </a:bodyPr>
          <a:lstStyle/>
          <a:p>
            <a:r>
              <a:rPr lang="en-IE" dirty="0">
                <a:solidFill>
                  <a:schemeClr val="bg1"/>
                </a:solidFill>
                <a:highlight>
                  <a:srgbClr val="1EB3DD"/>
                </a:highlight>
              </a:rPr>
              <a:t>We leave you with an invitation to join our EMIMENT KNOWLEDGE EXCHANGE</a:t>
            </a:r>
          </a:p>
          <a:p>
            <a:r>
              <a:rPr lang="en-IE" dirty="0"/>
              <a:t> </a:t>
            </a:r>
            <a:r>
              <a:rPr lang="nl-NL" dirty="0">
                <a:hlinkClick r:id="rId2"/>
              </a:rPr>
              <a:t>Open Online Platform EN - Eminent Project</a:t>
            </a:r>
            <a:endParaRPr lang="en-IE" dirty="0"/>
          </a:p>
        </p:txBody>
      </p:sp>
      <p:sp>
        <p:nvSpPr>
          <p:cNvPr id="11" name="Rectangle 10">
            <a:extLst>
              <a:ext uri="{FF2B5EF4-FFF2-40B4-BE49-F238E27FC236}">
                <a16:creationId xmlns:a16="http://schemas.microsoft.com/office/drawing/2014/main" id="{3E68E04C-8C8D-49E2-9C80-53C3D0ED63B5}"/>
              </a:ext>
            </a:extLst>
          </p:cNvPr>
          <p:cNvSpPr/>
          <p:nvPr/>
        </p:nvSpPr>
        <p:spPr>
          <a:xfrm>
            <a:off x="6961" y="2388421"/>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287667-665C-4EEA-83B3-BC60AAB533D3}"/>
              </a:ext>
            </a:extLst>
          </p:cNvPr>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C8568C5-6D13-4CCB-9C58-8E061FE01C53}"/>
              </a:ext>
            </a:extLst>
          </p:cNvPr>
          <p:cNvPicPr>
            <a:picLocks noChangeAspect="1"/>
          </p:cNvPicPr>
          <p:nvPr/>
        </p:nvPicPr>
        <p:blipFill>
          <a:blip r:embed="rId3"/>
          <a:stretch>
            <a:fillRect/>
          </a:stretch>
        </p:blipFill>
        <p:spPr>
          <a:xfrm>
            <a:off x="2155181" y="2037908"/>
            <a:ext cx="8082590" cy="2364147"/>
          </a:xfrm>
          <a:prstGeom prst="rect">
            <a:avLst/>
          </a:prstGeom>
        </p:spPr>
      </p:pic>
      <p:pic>
        <p:nvPicPr>
          <p:cNvPr id="14" name="Picture 13">
            <a:extLst>
              <a:ext uri="{FF2B5EF4-FFF2-40B4-BE49-F238E27FC236}">
                <a16:creationId xmlns:a16="http://schemas.microsoft.com/office/drawing/2014/main" id="{54C098FE-A15A-46BD-92ED-E06397CE315C}"/>
              </a:ext>
            </a:extLst>
          </p:cNvPr>
          <p:cNvPicPr>
            <a:picLocks noChangeAspect="1"/>
          </p:cNvPicPr>
          <p:nvPr/>
        </p:nvPicPr>
        <p:blipFill>
          <a:blip r:embed="rId4"/>
          <a:stretch>
            <a:fillRect/>
          </a:stretch>
        </p:blipFill>
        <p:spPr>
          <a:xfrm>
            <a:off x="2152348" y="4332730"/>
            <a:ext cx="8082589" cy="2303056"/>
          </a:xfrm>
          <a:prstGeom prst="rect">
            <a:avLst/>
          </a:prstGeom>
        </p:spPr>
      </p:pic>
      <p:sp>
        <p:nvSpPr>
          <p:cNvPr id="15" name="TextBox 14">
            <a:extLst>
              <a:ext uri="{FF2B5EF4-FFF2-40B4-BE49-F238E27FC236}">
                <a16:creationId xmlns:a16="http://schemas.microsoft.com/office/drawing/2014/main" id="{BDE5401A-E8CE-48B4-AC5D-040AC11A1E56}"/>
              </a:ext>
            </a:extLst>
          </p:cNvPr>
          <p:cNvSpPr txBox="1"/>
          <p:nvPr/>
        </p:nvSpPr>
        <p:spPr>
          <a:xfrm>
            <a:off x="10234937" y="6350000"/>
            <a:ext cx="1692903" cy="369332"/>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25359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39837" y="898174"/>
            <a:ext cx="6589764" cy="1044868"/>
          </a:xfrm>
        </p:spPr>
        <p:txBody>
          <a:bodyPr>
            <a:noAutofit/>
          </a:bodyPr>
          <a:lstStyle/>
          <a:p>
            <a:r>
              <a:rPr lang="bs-Latn-BA" dirty="0"/>
              <a:t>ENTREPRENEURSHIP ISN‘T A JOB – IT‘S A LIFESTYLE</a:t>
            </a:r>
            <a:endParaRPr lang="en-GB" dirty="0"/>
          </a:p>
        </p:txBody>
      </p:sp>
      <p:sp>
        <p:nvSpPr>
          <p:cNvPr id="3" name="Text Placeholder 2">
            <a:extLst>
              <a:ext uri="{FF2B5EF4-FFF2-40B4-BE49-F238E27FC236}">
                <a16:creationId xmlns:a16="http://schemas.microsoft.com/office/drawing/2014/main" id="{0C7EE42C-C375-442D-BDE7-9C14C282B004}"/>
              </a:ext>
            </a:extLst>
          </p:cNvPr>
          <p:cNvSpPr>
            <a:spLocks noGrp="1"/>
          </p:cNvSpPr>
          <p:nvPr>
            <p:ph type="body" sz="quarter" idx="14"/>
          </p:nvPr>
        </p:nvSpPr>
        <p:spPr>
          <a:xfrm>
            <a:off x="1639837" y="2303112"/>
            <a:ext cx="6843763" cy="3299737"/>
          </a:xfrm>
        </p:spPr>
        <p:txBody>
          <a:bodyPr/>
          <a:lstStyle/>
          <a:p>
            <a:r>
              <a:rPr lang="en-US" dirty="0"/>
              <a:t>When you first delve into entrepreneurship, despite all your business planning</a:t>
            </a:r>
            <a:r>
              <a:rPr lang="bs-Latn-BA" dirty="0"/>
              <a:t>, </a:t>
            </a:r>
            <a:r>
              <a:rPr lang="en-US" dirty="0"/>
              <a:t>it’s likely you’ll have no idea what you’re doing. </a:t>
            </a:r>
            <a:endParaRPr lang="bs-Latn-BA" dirty="0"/>
          </a:p>
          <a:p>
            <a:r>
              <a:rPr lang="en-US" dirty="0"/>
              <a:t>You’ll mess up, you’ll become disheartened when your plans don’t work out, and you’ll become tired after pouring all your effort (and cash) into an idea that may or may not pay off. </a:t>
            </a:r>
            <a:endParaRPr lang="bs-Latn-BA" dirty="0"/>
          </a:p>
          <a:p>
            <a:r>
              <a:rPr lang="en-US" dirty="0"/>
              <a:t>However, pushing through the experience, whether it ends in success or failure, will change your perspective for the better and give you experience that you can use in your next venture.</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roup 16">
            <a:extLst>
              <a:ext uri="{FF2B5EF4-FFF2-40B4-BE49-F238E27FC236}">
                <a16:creationId xmlns:a16="http://schemas.microsoft.com/office/drawing/2014/main" id="{35EAC064-DE18-4BF3-804C-624409EAECBB}"/>
              </a:ext>
            </a:extLst>
          </p:cNvPr>
          <p:cNvGrpSpPr/>
          <p:nvPr/>
        </p:nvGrpSpPr>
        <p:grpSpPr>
          <a:xfrm>
            <a:off x="8911516" y="2303112"/>
            <a:ext cx="2884244" cy="2665128"/>
            <a:chOff x="9795436" y="4782201"/>
            <a:chExt cx="2113301" cy="1636582"/>
          </a:xfrm>
        </p:grpSpPr>
        <p:pic>
          <p:nvPicPr>
            <p:cNvPr id="18" name="Picture 17" descr="Icon&#10;&#10;Description automatically generated">
              <a:extLst>
                <a:ext uri="{FF2B5EF4-FFF2-40B4-BE49-F238E27FC236}">
                  <a16:creationId xmlns:a16="http://schemas.microsoft.com/office/drawing/2014/main" id="{50354F65-0297-45A3-9D3E-A0B6CE789EE0}"/>
                </a:ext>
              </a:extLst>
            </p:cNvPr>
            <p:cNvPicPr>
              <a:picLocks noChangeAspect="1"/>
            </p:cNvPicPr>
            <p:nvPr/>
          </p:nvPicPr>
          <p:blipFill>
            <a:blip r:embed="rId2"/>
            <a:stretch>
              <a:fillRect/>
            </a:stretch>
          </p:blipFill>
          <p:spPr>
            <a:xfrm>
              <a:off x="9882493" y="4782201"/>
              <a:ext cx="2026244" cy="1636582"/>
            </a:xfrm>
            <a:prstGeom prst="rect">
              <a:avLst/>
            </a:prstGeom>
          </p:spPr>
        </p:pic>
        <p:pic>
          <p:nvPicPr>
            <p:cNvPr id="19" name="Picture 18" descr="Icon&#10;&#10;Description automatically generated">
              <a:extLst>
                <a:ext uri="{FF2B5EF4-FFF2-40B4-BE49-F238E27FC236}">
                  <a16:creationId xmlns:a16="http://schemas.microsoft.com/office/drawing/2014/main" id="{36AB6C93-2814-49C3-98F3-37A7CE9B883B}"/>
                </a:ext>
              </a:extLst>
            </p:cNvPr>
            <p:cNvPicPr>
              <a:picLocks noChangeAspect="1"/>
            </p:cNvPicPr>
            <p:nvPr/>
          </p:nvPicPr>
          <p:blipFill>
            <a:blip r:embed="rId3"/>
            <a:stretch>
              <a:fillRect/>
            </a:stretch>
          </p:blipFill>
          <p:spPr>
            <a:xfrm>
              <a:off x="9795436" y="5273006"/>
              <a:ext cx="283081" cy="308726"/>
            </a:xfrm>
            <a:prstGeom prst="rect">
              <a:avLst/>
            </a:prstGeom>
          </p:spPr>
        </p:pic>
      </p:grpSp>
    </p:spTree>
    <p:extLst>
      <p:ext uri="{BB962C8B-B14F-4D97-AF65-F5344CB8AC3E}">
        <p14:creationId xmlns:p14="http://schemas.microsoft.com/office/powerpoint/2010/main" val="256082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466465" y="821724"/>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913129"/>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000" dirty="0"/>
              <a:t>YOU HAVE COMPLETED </a:t>
            </a:r>
            <a:r>
              <a:rPr lang="en-US" sz="2000"/>
              <a:t>OUR LEARNING JOURNEY</a:t>
            </a:r>
            <a:endParaRPr lang="en-US" sz="2000" dirty="0"/>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154050" y="2244094"/>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t>Congratulations!</a:t>
            </a:r>
          </a:p>
        </p:txBody>
      </p:sp>
      <p:sp>
        <p:nvSpPr>
          <p:cNvPr id="17" name="TextBox 16">
            <a:extLst>
              <a:ext uri="{FF2B5EF4-FFF2-40B4-BE49-F238E27FC236}">
                <a16:creationId xmlns:a16="http://schemas.microsoft.com/office/drawing/2014/main" id="{1321189B-113D-44FC-B99B-974EC137E1DD}"/>
              </a:ext>
            </a:extLst>
          </p:cNvPr>
          <p:cNvSpPr txBox="1"/>
          <p:nvPr/>
        </p:nvSpPr>
        <p:spPr>
          <a:xfrm>
            <a:off x="402654" y="2480018"/>
            <a:ext cx="5749064" cy="3378104"/>
          </a:xfrm>
          <a:prstGeom prst="rect">
            <a:avLst/>
          </a:prstGeom>
          <a:noFill/>
        </p:spPr>
        <p:txBody>
          <a:bodyPr wrap="square">
            <a:spAutoFit/>
          </a:bodyPr>
          <a:lstStyle/>
          <a:p>
            <a:r>
              <a:rPr lang="en-GB" sz="2400" b="0" i="0" dirty="0">
                <a:solidFill>
                  <a:srgbClr val="142D55"/>
                </a:solidFill>
                <a:effectLst/>
              </a:rPr>
              <a:t>We hope </a:t>
            </a:r>
            <a:r>
              <a:rPr lang="en-GB" sz="2400" dirty="0">
                <a:solidFill>
                  <a:srgbClr val="142D55"/>
                </a:solidFill>
              </a:rPr>
              <a:t>you have both enjoyed and benefitted from joining </a:t>
            </a:r>
            <a:r>
              <a:rPr lang="en-GB" sz="2400" b="0" i="0" dirty="0">
                <a:solidFill>
                  <a:srgbClr val="142D55"/>
                </a:solidFill>
                <a:effectLst/>
              </a:rPr>
              <a:t>our EMIMENT entrepreneurship journey.    </a:t>
            </a:r>
            <a:r>
              <a:rPr lang="en-GB" sz="2400" dirty="0">
                <a:solidFill>
                  <a:srgbClr val="142D55"/>
                </a:solidFill>
              </a:rPr>
              <a:t>Our team wishes you nothing but success.</a:t>
            </a:r>
          </a:p>
          <a:p>
            <a:endParaRPr lang="en-GB" sz="2400" b="0" i="0" dirty="0">
              <a:solidFill>
                <a:srgbClr val="142D55"/>
              </a:solidFill>
              <a:effectLst/>
            </a:endParaRPr>
          </a:p>
          <a:p>
            <a:r>
              <a:rPr lang="en-GB" sz="2400" b="0" i="0" dirty="0">
                <a:solidFill>
                  <a:srgbClr val="142D55"/>
                </a:solidFill>
                <a:effectLst/>
              </a:rPr>
              <a:t> Always focus on how you can win. Work hard, and be true to yourself. </a:t>
            </a:r>
          </a:p>
          <a:p>
            <a:endParaRPr lang="en-GB" sz="2400" dirty="0">
              <a:solidFill>
                <a:srgbClr val="142D55"/>
              </a:solidFill>
            </a:endParaRPr>
          </a:p>
          <a:p>
            <a:pPr>
              <a:lnSpc>
                <a:spcPct val="150000"/>
              </a:lnSpc>
            </a:pPr>
            <a:r>
              <a:rPr lang="en-GB" sz="1600" b="0" i="0" dirty="0">
                <a:solidFill>
                  <a:srgbClr val="142D55"/>
                </a:solidFill>
                <a:effectLst/>
              </a:rPr>
              <a:t>		</a:t>
            </a:r>
          </a:p>
        </p:txBody>
      </p:sp>
    </p:spTree>
    <p:extLst>
      <p:ext uri="{BB962C8B-B14F-4D97-AF65-F5344CB8AC3E}">
        <p14:creationId xmlns:p14="http://schemas.microsoft.com/office/powerpoint/2010/main" val="133189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517917" y="660265"/>
            <a:ext cx="6589764" cy="1044868"/>
          </a:xfrm>
        </p:spPr>
        <p:txBody>
          <a:bodyPr>
            <a:noAutofit/>
          </a:bodyPr>
          <a:lstStyle/>
          <a:p>
            <a:r>
              <a:rPr lang="bs-Latn-BA" dirty="0"/>
              <a:t>ENTREPRENEURSHIP ISN‘T A JOB – IT‘S A LIFESTYLE</a:t>
            </a:r>
            <a:endParaRPr lang="en-GB" dirty="0"/>
          </a:p>
        </p:txBody>
      </p:sp>
      <p:sp>
        <p:nvSpPr>
          <p:cNvPr id="3" name="Text Placeholder 2">
            <a:extLst>
              <a:ext uri="{FF2B5EF4-FFF2-40B4-BE49-F238E27FC236}">
                <a16:creationId xmlns:a16="http://schemas.microsoft.com/office/drawing/2014/main" id="{0C7EE42C-C375-442D-BDE7-9C14C282B004}"/>
              </a:ext>
            </a:extLst>
          </p:cNvPr>
          <p:cNvSpPr>
            <a:spLocks noGrp="1"/>
          </p:cNvSpPr>
          <p:nvPr>
            <p:ph type="body" sz="quarter" idx="14"/>
          </p:nvPr>
        </p:nvSpPr>
        <p:spPr>
          <a:xfrm>
            <a:off x="1517917" y="2247447"/>
            <a:ext cx="6386563" cy="3299737"/>
          </a:xfrm>
        </p:spPr>
        <p:txBody>
          <a:bodyPr/>
          <a:lstStyle/>
          <a:p>
            <a:pPr algn="l"/>
            <a:r>
              <a:rPr lang="en-US" dirty="0">
                <a:solidFill>
                  <a:schemeClr val="bg1"/>
                </a:solidFill>
                <a:highlight>
                  <a:srgbClr val="F26B27"/>
                </a:highlight>
              </a:rPr>
              <a:t>READ</a:t>
            </a:r>
            <a:r>
              <a:rPr lang="en-US" dirty="0"/>
              <a:t> – </a:t>
            </a:r>
            <a:r>
              <a:rPr lang="en-US" dirty="0">
                <a:solidFill>
                  <a:schemeClr val="tx1"/>
                </a:solidFill>
              </a:rPr>
              <a:t>this really interesting article from </a:t>
            </a:r>
            <a:r>
              <a:rPr lang="en-US" dirty="0" err="1">
                <a:solidFill>
                  <a:schemeClr val="tx1"/>
                </a:solidFill>
              </a:rPr>
              <a:t>Wordsqueen</a:t>
            </a:r>
            <a:r>
              <a:rPr lang="en-US" dirty="0">
                <a:solidFill>
                  <a:schemeClr val="tx1"/>
                </a:solidFill>
              </a:rPr>
              <a:t> </a:t>
            </a:r>
            <a:r>
              <a:rPr lang="en-GB" b="0" i="0" dirty="0" err="1">
                <a:solidFill>
                  <a:schemeClr val="tx1"/>
                </a:solidFill>
                <a:effectLst/>
                <a:latin typeface="Trocchi"/>
              </a:rPr>
              <a:t>Anshika</a:t>
            </a:r>
            <a:r>
              <a:rPr lang="en-GB" b="0" i="0" dirty="0">
                <a:solidFill>
                  <a:schemeClr val="tx1"/>
                </a:solidFill>
                <a:effectLst/>
                <a:latin typeface="Trocchi"/>
              </a:rPr>
              <a:t> Vyas </a:t>
            </a:r>
            <a:r>
              <a:rPr lang="en-GB" dirty="0">
                <a:solidFill>
                  <a:schemeClr val="tx1"/>
                </a:solidFill>
                <a:latin typeface="Trocchi"/>
              </a:rPr>
              <a:t>who</a:t>
            </a:r>
            <a:r>
              <a:rPr lang="en-GB" b="0" i="0" dirty="0">
                <a:solidFill>
                  <a:schemeClr val="tx1"/>
                </a:solidFill>
                <a:effectLst/>
                <a:latin typeface="Trocchi"/>
              </a:rPr>
              <a:t> started her own entrepreneurial </a:t>
            </a:r>
            <a:r>
              <a:rPr lang="en-GB" b="0" i="0" dirty="0" err="1">
                <a:solidFill>
                  <a:schemeClr val="tx1"/>
                </a:solidFill>
                <a:effectLst/>
                <a:latin typeface="Trocchi"/>
              </a:rPr>
              <a:t>enture</a:t>
            </a:r>
            <a:r>
              <a:rPr lang="en-GB" b="0" i="0" dirty="0">
                <a:solidFill>
                  <a:schemeClr val="tx1"/>
                </a:solidFill>
                <a:effectLst/>
                <a:latin typeface="Trocchi"/>
              </a:rPr>
              <a:t> as a co-founder in 2018.  Due to lack of investment, she had to face financial issues that let her learn through her mistakes and what measures to take before starting a business. </a:t>
            </a:r>
            <a:endParaRPr lang="en-US" dirty="0">
              <a:solidFill>
                <a:schemeClr val="tx1"/>
              </a:solidFill>
            </a:endParaRPr>
          </a:p>
          <a:p>
            <a:r>
              <a:rPr lang="en-GB" dirty="0">
                <a:solidFill>
                  <a:schemeClr val="tx1"/>
                </a:solidFill>
                <a:hlinkClick r:id="rId2">
                  <a:extLst>
                    <a:ext uri="{A12FA001-AC4F-418D-AE19-62706E023703}">
                      <ahyp:hlinkClr xmlns:ahyp="http://schemas.microsoft.com/office/drawing/2018/hyperlinkcolor" val="tx"/>
                    </a:ext>
                  </a:extLst>
                </a:hlinkClick>
              </a:rPr>
              <a:t>Why Entrepreneurship is a Lifestyle, not a Job - (wordsqueen.com)</a:t>
            </a:r>
            <a:endParaRPr lang="en-US" dirty="0">
              <a:solidFill>
                <a:schemeClr val="tx1"/>
              </a:solidFill>
            </a:endParaRP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Picture 4">
            <a:hlinkClick r:id="rId2"/>
            <a:extLst>
              <a:ext uri="{FF2B5EF4-FFF2-40B4-BE49-F238E27FC236}">
                <a16:creationId xmlns:a16="http://schemas.microsoft.com/office/drawing/2014/main" id="{338EEB4D-13E2-4751-8ECC-98F97E19A769}"/>
              </a:ext>
            </a:extLst>
          </p:cNvPr>
          <p:cNvPicPr>
            <a:picLocks noChangeAspect="1"/>
          </p:cNvPicPr>
          <p:nvPr/>
        </p:nvPicPr>
        <p:blipFill>
          <a:blip r:embed="rId3"/>
          <a:stretch>
            <a:fillRect/>
          </a:stretch>
        </p:blipFill>
        <p:spPr>
          <a:xfrm>
            <a:off x="8303552" y="2530234"/>
            <a:ext cx="3296945" cy="3016950"/>
          </a:xfrm>
          <a:prstGeom prst="rect">
            <a:avLst/>
          </a:prstGeom>
        </p:spPr>
      </p:pic>
    </p:spTree>
    <p:extLst>
      <p:ext uri="{BB962C8B-B14F-4D97-AF65-F5344CB8AC3E}">
        <p14:creationId xmlns:p14="http://schemas.microsoft.com/office/powerpoint/2010/main" val="404772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39836" y="247689"/>
            <a:ext cx="9221204" cy="1044868"/>
          </a:xfrm>
        </p:spPr>
        <p:txBody>
          <a:bodyPr>
            <a:noAutofit/>
          </a:bodyPr>
          <a:lstStyle/>
          <a:p>
            <a:r>
              <a:rPr lang="en-GB" dirty="0"/>
              <a:t>8 WAYS TO BOOST YOUR CONFIDENCE IN BUSINESS</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Box 17">
            <a:extLst>
              <a:ext uri="{FF2B5EF4-FFF2-40B4-BE49-F238E27FC236}">
                <a16:creationId xmlns:a16="http://schemas.microsoft.com/office/drawing/2014/main" id="{C37787C1-282C-4C46-8452-2A2A42562006}"/>
              </a:ext>
            </a:extLst>
          </p:cNvPr>
          <p:cNvSpPr txBox="1"/>
          <p:nvPr/>
        </p:nvSpPr>
        <p:spPr>
          <a:xfrm>
            <a:off x="1477276" y="5946283"/>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a:t>
            </a:r>
            <a:r>
              <a:rPr lang="en-GB" b="0" i="0" dirty="0">
                <a:solidFill>
                  <a:srgbClr val="333333"/>
                </a:solidFill>
                <a:effectLst/>
                <a:latin typeface="Montserrat"/>
              </a:rPr>
              <a:t>   Ryan James Lock is an international success coach and business consultant. </a:t>
            </a:r>
            <a:r>
              <a:rPr lang="en-GB" dirty="0">
                <a:hlinkClick r:id="rId2"/>
              </a:rPr>
              <a:t>8 Ways To Boost Your Confidence In Business (wisdomtimes.com)</a:t>
            </a:r>
            <a:endParaRPr lang="en-IE" b="1" dirty="0">
              <a:solidFill>
                <a:schemeClr val="bg1"/>
              </a:solidFill>
              <a:highlight>
                <a:srgbClr val="C54A9A"/>
              </a:highlight>
            </a:endParaRPr>
          </a:p>
        </p:txBody>
      </p:sp>
      <p:sp>
        <p:nvSpPr>
          <p:cNvPr id="13" name="TextBox 12">
            <a:extLst>
              <a:ext uri="{FF2B5EF4-FFF2-40B4-BE49-F238E27FC236}">
                <a16:creationId xmlns:a16="http://schemas.microsoft.com/office/drawing/2014/main" id="{BB73E988-16F0-4611-8C2E-71AFD1F3F588}"/>
              </a:ext>
            </a:extLst>
          </p:cNvPr>
          <p:cNvSpPr txBox="1"/>
          <p:nvPr/>
        </p:nvSpPr>
        <p:spPr>
          <a:xfrm>
            <a:off x="1810016" y="1430005"/>
            <a:ext cx="9406624" cy="4154984"/>
          </a:xfrm>
          <a:prstGeom prst="rect">
            <a:avLst/>
          </a:prstGeom>
          <a:noFill/>
        </p:spPr>
        <p:txBody>
          <a:bodyPr wrap="square">
            <a:spAutoFit/>
          </a:bodyPr>
          <a:lstStyle/>
          <a:p>
            <a:pPr algn="l" fontAlgn="base"/>
            <a:r>
              <a:rPr lang="en-GB" sz="2400" b="1" i="0" dirty="0">
                <a:solidFill>
                  <a:srgbClr val="F26B27"/>
                </a:solidFill>
                <a:effectLst/>
              </a:rPr>
              <a:t>1. Get clear on your higher purpose</a:t>
            </a:r>
          </a:p>
          <a:p>
            <a:pPr algn="l" fontAlgn="base"/>
            <a:r>
              <a:rPr lang="en-GB" sz="2400" b="0" i="0" dirty="0">
                <a:effectLst/>
              </a:rPr>
              <a:t>When you attach yourself to a higher purpose, promoting yourself and your work becomes much less about you and what people think of you and much more about how many people you are helping. </a:t>
            </a:r>
          </a:p>
          <a:p>
            <a:pPr algn="l" fontAlgn="base"/>
            <a:endParaRPr lang="en-GB" sz="2400" dirty="0"/>
          </a:p>
          <a:p>
            <a:pPr algn="l" fontAlgn="base"/>
            <a:r>
              <a:rPr lang="en-GB" sz="2400" b="1" i="0" dirty="0">
                <a:solidFill>
                  <a:srgbClr val="1EB3DD"/>
                </a:solidFill>
                <a:effectLst/>
              </a:rPr>
              <a:t>2. Stop waiting to feel confident</a:t>
            </a:r>
          </a:p>
          <a:p>
            <a:pPr algn="l" fontAlgn="base"/>
            <a:r>
              <a:rPr lang="en-GB" sz="2400" b="0" i="0" dirty="0">
                <a:effectLst/>
              </a:rPr>
              <a:t>One of the biggest tricks that the mind plays on us when it comes to moving forward is the idea that we have to feel confident before we can move forward. This just keeps us very stuck. A huge turning point is when you realize that </a:t>
            </a:r>
            <a:r>
              <a:rPr lang="en-GB" sz="2400" dirty="0"/>
              <a:t>you can </a:t>
            </a:r>
            <a:r>
              <a:rPr lang="en-GB" sz="2400" b="0" i="0" dirty="0">
                <a:effectLst/>
              </a:rPr>
              <a:t> take action in spite of fear rather than waiting for it to go away and then </a:t>
            </a:r>
            <a:r>
              <a:rPr lang="en-GB" sz="2400" b="0" i="1" dirty="0">
                <a:effectLst/>
              </a:rPr>
              <a:t>acting confident</a:t>
            </a:r>
            <a:r>
              <a:rPr lang="en-GB" sz="2400" b="0" i="0" dirty="0">
                <a:effectLst/>
              </a:rPr>
              <a:t> even if you didn’t feel it.</a:t>
            </a:r>
          </a:p>
        </p:txBody>
      </p:sp>
    </p:spTree>
    <p:extLst>
      <p:ext uri="{BB962C8B-B14F-4D97-AF65-F5344CB8AC3E}">
        <p14:creationId xmlns:p14="http://schemas.microsoft.com/office/powerpoint/2010/main" val="134706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693FA-3E79-4E12-8517-0EED49AA1B0A}"/>
              </a:ext>
            </a:extLst>
          </p:cNvPr>
          <p:cNvSpPr>
            <a:spLocks noGrp="1"/>
          </p:cNvSpPr>
          <p:nvPr>
            <p:ph type="body" sz="quarter" idx="13"/>
          </p:nvPr>
        </p:nvSpPr>
        <p:spPr>
          <a:xfrm>
            <a:off x="1639836" y="247689"/>
            <a:ext cx="9221204" cy="1044868"/>
          </a:xfrm>
        </p:spPr>
        <p:txBody>
          <a:bodyPr>
            <a:noAutofit/>
          </a:bodyPr>
          <a:lstStyle/>
          <a:p>
            <a:r>
              <a:rPr lang="en-GB" dirty="0"/>
              <a:t>8 WAYS TO BOOST YOUR CONFIDENCE IN BUSINESS</a:t>
            </a:r>
          </a:p>
        </p:txBody>
      </p:sp>
      <p:grpSp>
        <p:nvGrpSpPr>
          <p:cNvPr id="8" name="Google Shape;639;p39">
            <a:extLst>
              <a:ext uri="{FF2B5EF4-FFF2-40B4-BE49-F238E27FC236}">
                <a16:creationId xmlns:a16="http://schemas.microsoft.com/office/drawing/2014/main" id="{43D1A914-CC6B-4CB5-92EB-C3EB386A44AD}"/>
              </a:ext>
            </a:extLst>
          </p:cNvPr>
          <p:cNvGrpSpPr/>
          <p:nvPr/>
        </p:nvGrpSpPr>
        <p:grpSpPr>
          <a:xfrm>
            <a:off x="246092" y="1005077"/>
            <a:ext cx="865958" cy="741238"/>
            <a:chOff x="2599525" y="3688600"/>
            <a:chExt cx="428675" cy="351950"/>
          </a:xfrm>
        </p:grpSpPr>
        <p:sp>
          <p:nvSpPr>
            <p:cNvPr id="9" name="Google Shape;640;p39">
              <a:extLst>
                <a:ext uri="{FF2B5EF4-FFF2-40B4-BE49-F238E27FC236}">
                  <a16:creationId xmlns:a16="http://schemas.microsoft.com/office/drawing/2014/main" id="{766AC563-70A2-4AB6-BFF2-FAD317C3503F}"/>
                </a:ext>
              </a:extLst>
            </p:cNvPr>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41;p39">
              <a:extLst>
                <a:ext uri="{FF2B5EF4-FFF2-40B4-BE49-F238E27FC236}">
                  <a16:creationId xmlns:a16="http://schemas.microsoft.com/office/drawing/2014/main" id="{CF5C5CA2-B37D-4B7F-94DC-C71172E724C3}"/>
                </a:ext>
              </a:extLst>
            </p:cNvPr>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2;p39">
              <a:extLst>
                <a:ext uri="{FF2B5EF4-FFF2-40B4-BE49-F238E27FC236}">
                  <a16:creationId xmlns:a16="http://schemas.microsoft.com/office/drawing/2014/main" id="{CD131FA1-CB1D-4127-984D-FBA4B807FF79}"/>
                </a:ext>
              </a:extLst>
            </p:cNvPr>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Box 17">
            <a:extLst>
              <a:ext uri="{FF2B5EF4-FFF2-40B4-BE49-F238E27FC236}">
                <a16:creationId xmlns:a16="http://schemas.microsoft.com/office/drawing/2014/main" id="{C37787C1-282C-4C46-8452-2A2A42562006}"/>
              </a:ext>
            </a:extLst>
          </p:cNvPr>
          <p:cNvSpPr txBox="1"/>
          <p:nvPr/>
        </p:nvSpPr>
        <p:spPr>
          <a:xfrm>
            <a:off x="1477276" y="5946283"/>
            <a:ext cx="7839444" cy="646331"/>
          </a:xfrm>
          <a:prstGeom prst="rect">
            <a:avLst/>
          </a:prstGeom>
          <a:noFill/>
        </p:spPr>
        <p:txBody>
          <a:bodyPr wrap="square">
            <a:spAutoFit/>
          </a:bodyPr>
          <a:lstStyle/>
          <a:p>
            <a:r>
              <a:rPr lang="en-GB" b="1" dirty="0">
                <a:solidFill>
                  <a:schemeClr val="bg1"/>
                </a:solidFill>
                <a:highlight>
                  <a:srgbClr val="C54A9A"/>
                </a:highlight>
                <a:latin typeface="Roboto"/>
              </a:rPr>
              <a:t>READ</a:t>
            </a:r>
            <a:r>
              <a:rPr lang="en-GB" b="0" i="0" dirty="0">
                <a:solidFill>
                  <a:srgbClr val="333333"/>
                </a:solidFill>
                <a:effectLst/>
                <a:latin typeface="Montserrat"/>
              </a:rPr>
              <a:t>   Ryan James Lock is an international success coach and business consultant. </a:t>
            </a:r>
            <a:r>
              <a:rPr lang="en-GB" dirty="0">
                <a:hlinkClick r:id="rId2"/>
              </a:rPr>
              <a:t>8 Ways To Boost Your Confidence In Business (wisdomtimes.com)</a:t>
            </a:r>
            <a:endParaRPr lang="en-IE" b="1" dirty="0">
              <a:solidFill>
                <a:schemeClr val="bg1"/>
              </a:solidFill>
              <a:highlight>
                <a:srgbClr val="C54A9A"/>
              </a:highlight>
            </a:endParaRPr>
          </a:p>
        </p:txBody>
      </p:sp>
      <p:sp>
        <p:nvSpPr>
          <p:cNvPr id="13" name="TextBox 12">
            <a:extLst>
              <a:ext uri="{FF2B5EF4-FFF2-40B4-BE49-F238E27FC236}">
                <a16:creationId xmlns:a16="http://schemas.microsoft.com/office/drawing/2014/main" id="{BB73E988-16F0-4611-8C2E-71AFD1F3F588}"/>
              </a:ext>
            </a:extLst>
          </p:cNvPr>
          <p:cNvSpPr txBox="1"/>
          <p:nvPr/>
        </p:nvSpPr>
        <p:spPr>
          <a:xfrm>
            <a:off x="1639836" y="1536174"/>
            <a:ext cx="8540484" cy="3785652"/>
          </a:xfrm>
          <a:prstGeom prst="rect">
            <a:avLst/>
          </a:prstGeom>
          <a:noFill/>
        </p:spPr>
        <p:txBody>
          <a:bodyPr wrap="square">
            <a:spAutoFit/>
          </a:bodyPr>
          <a:lstStyle/>
          <a:p>
            <a:pPr algn="l" fontAlgn="base"/>
            <a:r>
              <a:rPr lang="en-GB" sz="2400" b="1" i="0" dirty="0">
                <a:solidFill>
                  <a:srgbClr val="C54A9A"/>
                </a:solidFill>
                <a:effectLst/>
              </a:rPr>
              <a:t>3. Focus on the benefits to the customer</a:t>
            </a:r>
          </a:p>
          <a:p>
            <a:pPr algn="l" fontAlgn="base"/>
            <a:r>
              <a:rPr lang="en-GB" sz="2400" b="0" i="0" dirty="0">
                <a:solidFill>
                  <a:srgbClr val="333333"/>
                </a:solidFill>
                <a:effectLst/>
              </a:rPr>
              <a:t>When promoting your business, products or services always  focus on the benefits to the customer.  People are surrounded by noise all day, if you can make it very clear how the customer benefits from working with you then you are already half way there.</a:t>
            </a:r>
          </a:p>
          <a:p>
            <a:pPr algn="l" fontAlgn="base"/>
            <a:endParaRPr lang="en-GB" sz="2400" b="0" i="0" dirty="0">
              <a:solidFill>
                <a:srgbClr val="333333"/>
              </a:solidFill>
              <a:effectLst/>
            </a:endParaRPr>
          </a:p>
          <a:p>
            <a:pPr algn="l" fontAlgn="base"/>
            <a:r>
              <a:rPr lang="en-GB" sz="2400" b="0" i="0" dirty="0">
                <a:solidFill>
                  <a:srgbClr val="333333"/>
                </a:solidFill>
                <a:effectLst/>
              </a:rPr>
              <a:t>Another benefit of focusing on the benefits to the customer is that it takes </a:t>
            </a:r>
            <a:r>
              <a:rPr lang="en-GB" sz="2400" b="0" i="1" dirty="0">
                <a:solidFill>
                  <a:srgbClr val="333333"/>
                </a:solidFill>
                <a:effectLst/>
              </a:rPr>
              <a:t>you</a:t>
            </a:r>
            <a:r>
              <a:rPr lang="en-GB" sz="2400" b="0" i="0" dirty="0">
                <a:solidFill>
                  <a:srgbClr val="333333"/>
                </a:solidFill>
                <a:effectLst/>
              </a:rPr>
              <a:t> out of the equation, your focus is on them and how you can help which makes them feel heard and understood and allows you to act with a higher level of confidence than before.</a:t>
            </a:r>
          </a:p>
        </p:txBody>
      </p:sp>
    </p:spTree>
    <p:extLst>
      <p:ext uri="{BB962C8B-B14F-4D97-AF65-F5344CB8AC3E}">
        <p14:creationId xmlns:p14="http://schemas.microsoft.com/office/powerpoint/2010/main" val="2575664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5395</Words>
  <Application>Microsoft Office PowerPoint</Application>
  <PresentationFormat>Widescreen</PresentationFormat>
  <Paragraphs>302</Paragraphs>
  <Slides>60</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Calibri Light</vt:lpstr>
      <vt:lpstr>Merriweather</vt:lpstr>
      <vt:lpstr>Montserrat</vt:lpstr>
      <vt:lpstr>Quattrocento Sans</vt:lpstr>
      <vt:lpstr>Roboto</vt:lpstr>
      <vt:lpstr>Trocchi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259</cp:revision>
  <cp:lastPrinted>2021-03-30T19:00:04Z</cp:lastPrinted>
  <dcterms:created xsi:type="dcterms:W3CDTF">2019-11-20T14:08:21Z</dcterms:created>
  <dcterms:modified xsi:type="dcterms:W3CDTF">2021-04-24T06:34:13Z</dcterms:modified>
</cp:coreProperties>
</file>