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handoutMasterIdLst>
    <p:handoutMasterId r:id="rId71"/>
  </p:handoutMasterIdLst>
  <p:sldIdLst>
    <p:sldId id="342" r:id="rId2"/>
    <p:sldId id="440" r:id="rId3"/>
    <p:sldId id="354" r:id="rId4"/>
    <p:sldId id="349" r:id="rId5"/>
    <p:sldId id="266" r:id="rId6"/>
    <p:sldId id="260" r:id="rId7"/>
    <p:sldId id="273" r:id="rId8"/>
    <p:sldId id="345" r:id="rId9"/>
    <p:sldId id="274" r:id="rId10"/>
    <p:sldId id="343" r:id="rId11"/>
    <p:sldId id="352" r:id="rId12"/>
    <p:sldId id="353" r:id="rId13"/>
    <p:sldId id="279" r:id="rId14"/>
    <p:sldId id="344" r:id="rId15"/>
    <p:sldId id="280" r:id="rId16"/>
    <p:sldId id="350" r:id="rId17"/>
    <p:sldId id="267" r:id="rId18"/>
    <p:sldId id="286" r:id="rId19"/>
    <p:sldId id="277" r:id="rId20"/>
    <p:sldId id="288" r:id="rId21"/>
    <p:sldId id="289" r:id="rId22"/>
    <p:sldId id="290" r:id="rId23"/>
    <p:sldId id="292" r:id="rId24"/>
    <p:sldId id="333" r:id="rId25"/>
    <p:sldId id="334" r:id="rId26"/>
    <p:sldId id="335" r:id="rId27"/>
    <p:sldId id="336" r:id="rId28"/>
    <p:sldId id="293" r:id="rId29"/>
    <p:sldId id="295" r:id="rId30"/>
    <p:sldId id="296" r:id="rId31"/>
    <p:sldId id="298" r:id="rId32"/>
    <p:sldId id="299" r:id="rId33"/>
    <p:sldId id="301" r:id="rId34"/>
    <p:sldId id="302" r:id="rId35"/>
    <p:sldId id="304" r:id="rId36"/>
    <p:sldId id="305" r:id="rId37"/>
    <p:sldId id="306" r:id="rId38"/>
    <p:sldId id="307" r:id="rId39"/>
    <p:sldId id="308" r:id="rId40"/>
    <p:sldId id="346" r:id="rId41"/>
    <p:sldId id="309" r:id="rId42"/>
    <p:sldId id="310" r:id="rId43"/>
    <p:sldId id="311" r:id="rId44"/>
    <p:sldId id="312" r:id="rId45"/>
    <p:sldId id="313" r:id="rId46"/>
    <p:sldId id="321" r:id="rId47"/>
    <p:sldId id="322" r:id="rId48"/>
    <p:sldId id="323" r:id="rId49"/>
    <p:sldId id="314" r:id="rId50"/>
    <p:sldId id="341" r:id="rId51"/>
    <p:sldId id="316" r:id="rId52"/>
    <p:sldId id="317" r:id="rId53"/>
    <p:sldId id="318" r:id="rId54"/>
    <p:sldId id="325" r:id="rId55"/>
    <p:sldId id="324" r:id="rId56"/>
    <p:sldId id="326" r:id="rId57"/>
    <p:sldId id="327" r:id="rId58"/>
    <p:sldId id="328" r:id="rId59"/>
    <p:sldId id="329" r:id="rId60"/>
    <p:sldId id="331" r:id="rId61"/>
    <p:sldId id="332" r:id="rId62"/>
    <p:sldId id="347" r:id="rId63"/>
    <p:sldId id="340" r:id="rId64"/>
    <p:sldId id="337" r:id="rId65"/>
    <p:sldId id="338" r:id="rId66"/>
    <p:sldId id="339" r:id="rId67"/>
    <p:sldId id="315" r:id="rId68"/>
    <p:sldId id="25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6" userDrawn="1">
          <p15:clr>
            <a:srgbClr val="F26B43"/>
          </p15:clr>
        </p15:guide>
        <p15:guide id="2" pos="1073" userDrawn="1">
          <p15:clr>
            <a:srgbClr val="F26B43"/>
          </p15:clr>
        </p15:guide>
        <p15:guide id="3" pos="257" userDrawn="1">
          <p15:clr>
            <a:srgbClr val="F26B43"/>
          </p15:clr>
        </p15:guide>
        <p15:guide id="4" pos="4112" userDrawn="1">
          <p15:clr>
            <a:srgbClr val="F26B43"/>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D55"/>
    <a:srgbClr val="C54A9A"/>
    <a:srgbClr val="445064"/>
    <a:srgbClr val="1E494F"/>
    <a:srgbClr val="FFC652"/>
    <a:srgbClr val="1EB3DD"/>
    <a:srgbClr val="F26B27"/>
    <a:srgbClr val="1C9F49"/>
    <a:srgbClr val="DA2E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729"/>
  </p:normalViewPr>
  <p:slideViewPr>
    <p:cSldViewPr snapToGrid="0" snapToObjects="1">
      <p:cViewPr varScale="1">
        <p:scale>
          <a:sx n="110" d="100"/>
          <a:sy n="110" d="100"/>
        </p:scale>
        <p:origin x="492" y="108"/>
      </p:cViewPr>
      <p:guideLst>
        <p:guide orient="horz" pos="2886"/>
        <p:guide pos="1073"/>
        <p:guide pos="257"/>
        <p:guide pos="4112"/>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A3C289-4F1E-4AD4-BFCF-BF5AB48ED3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CE500028-94E8-4BE3-94EA-8EE38AB97A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0BAC28-7436-4B11-86E9-47409EFDE47C}" type="datetimeFigureOut">
              <a:rPr lang="en-IE" smtClean="0"/>
              <a:t>02/06/2021</a:t>
            </a:fld>
            <a:endParaRPr lang="en-IE"/>
          </a:p>
        </p:txBody>
      </p:sp>
      <p:sp>
        <p:nvSpPr>
          <p:cNvPr id="4" name="Footer Placeholder 3">
            <a:extLst>
              <a:ext uri="{FF2B5EF4-FFF2-40B4-BE49-F238E27FC236}">
                <a16:creationId xmlns:a16="http://schemas.microsoft.com/office/drawing/2014/main" id="{C6EFBBCB-C02C-4F87-8C16-35FB1E39C5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C4E443BB-F20A-416E-84F3-34C64D658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A1904A-9A76-401D-96E6-74F2625AFB5A}" type="slidenum">
              <a:rPr lang="en-IE" smtClean="0"/>
              <a:t>‹Nr.›</a:t>
            </a:fld>
            <a:endParaRPr lang="en-IE"/>
          </a:p>
        </p:txBody>
      </p:sp>
    </p:spTree>
    <p:extLst>
      <p:ext uri="{BB962C8B-B14F-4D97-AF65-F5344CB8AC3E}">
        <p14:creationId xmlns:p14="http://schemas.microsoft.com/office/powerpoint/2010/main" val="64529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6/2/2021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‹Nr.›</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53822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p:spPr>
        <p:txBody>
          <a:bodyPr anchor="ctr">
            <a:noAutofit/>
          </a:bodyPr>
          <a:lstStyle>
            <a:lvl1pPr marL="0" indent="0" algn="ctr">
              <a:buNone/>
              <a:defRPr sz="2400" i="1"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2" name="Group 21"/>
          <p:cNvGrpSpPr/>
          <p:nvPr userDrawn="1"/>
        </p:nvGrpSpPr>
        <p:grpSpPr>
          <a:xfrm>
            <a:off x="9652626" y="6170931"/>
            <a:ext cx="2258421" cy="481204"/>
            <a:chOff x="6392185" y="5619479"/>
            <a:chExt cx="4956575" cy="1056102"/>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24" name="Picture 23"/>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25" name="Picture Placeholder 24"/>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dirty="0"/>
          </a:p>
          <a:p>
            <a:endParaRPr lang="en-US" dirty="0"/>
          </a:p>
          <a:p>
            <a:r>
              <a:rPr lang="en-US" dirty="0"/>
              <a:t>Click to </a:t>
            </a:r>
          </a:p>
          <a:p>
            <a:r>
              <a:rPr lang="en-US" dirty="0"/>
              <a:t>add photo </a:t>
            </a:r>
          </a:p>
        </p:txBody>
      </p:sp>
      <p:sp>
        <p:nvSpPr>
          <p:cNvPr id="27"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extLst>
      <p:ext uri="{BB962C8B-B14F-4D97-AF65-F5344CB8AC3E}">
        <p14:creationId xmlns:p14="http://schemas.microsoft.com/office/powerpoint/2010/main" val="846720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Rectangle 7"/>
          <p:cNvSpPr/>
          <p:nvPr userDrawn="1"/>
        </p:nvSpPr>
        <p:spPr>
          <a:xfrm>
            <a:off x="0" y="341322"/>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p:cNvSpPr>
            <a:spLocks noGrp="1"/>
          </p:cNvSpPr>
          <p:nvPr>
            <p:ph type="body" sz="quarter" idx="19" hasCustomPrompt="1"/>
          </p:nvPr>
        </p:nvSpPr>
        <p:spPr>
          <a:xfrm>
            <a:off x="1688281" y="1133131"/>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1688281" y="323555"/>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Thank You</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790" y="4867226"/>
            <a:ext cx="4379976" cy="1463040"/>
          </a:xfrm>
          <a:prstGeom prst="rect">
            <a:avLst/>
          </a:prstGeom>
        </p:spPr>
      </p:pic>
      <p:sp>
        <p:nvSpPr>
          <p:cNvPr id="25" name="Footer Placeholder 6"/>
          <p:cNvSpPr txBox="1">
            <a:spLocks noGrp="1"/>
          </p:cNvSpPr>
          <p:nvPr userDrawn="1"/>
        </p:nvSpPr>
        <p:spPr bwMode="auto">
          <a:xfrm>
            <a:off x="9533012" y="5868304"/>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9143" y="5868304"/>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Slide 2">
    <p:spTree>
      <p:nvGrpSpPr>
        <p:cNvPr id="1" name=""/>
        <p:cNvGrpSpPr/>
        <p:nvPr/>
      </p:nvGrpSpPr>
      <p:grpSpPr>
        <a:xfrm>
          <a:off x="0" y="0"/>
          <a:ext cx="0" cy="0"/>
          <a:chOff x="0" y="0"/>
          <a:chExt cx="0" cy="0"/>
        </a:xfrm>
      </p:grpSpPr>
      <p:sp>
        <p:nvSpPr>
          <p:cNvPr id="8" name="Rectangle 7"/>
          <p:cNvSpPr/>
          <p:nvPr userDrawn="1"/>
        </p:nvSpPr>
        <p:spPr>
          <a:xfrm>
            <a:off x="0" y="4197460"/>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p:cNvSpPr>
            <a:spLocks noGrp="1"/>
          </p:cNvSpPr>
          <p:nvPr>
            <p:ph type="pic" sz="quarter" idx="10"/>
          </p:nvPr>
        </p:nvSpPr>
        <p:spPr>
          <a:xfrm>
            <a:off x="6457950" y="323555"/>
            <a:ext cx="5734050" cy="5440996"/>
          </a:xfrm>
          <a:custGeom>
            <a:avLst/>
            <a:gdLst/>
            <a:ahLst/>
            <a:cxnLst/>
            <a:rect l="l" t="t" r="r" b="b"/>
            <a:pathLst>
              <a:path w="4686473" h="4446958">
                <a:moveTo>
                  <a:pt x="3158834" y="2999158"/>
                </a:moveTo>
                <a:lnTo>
                  <a:pt x="4686473" y="2999158"/>
                </a:lnTo>
                <a:lnTo>
                  <a:pt x="4686473" y="4446958"/>
                </a:lnTo>
                <a:lnTo>
                  <a:pt x="3158834" y="4446958"/>
                </a:lnTo>
                <a:close/>
                <a:moveTo>
                  <a:pt x="1579417" y="2999158"/>
                </a:moveTo>
                <a:lnTo>
                  <a:pt x="3107056" y="2999158"/>
                </a:lnTo>
                <a:lnTo>
                  <a:pt x="3107056" y="4446958"/>
                </a:lnTo>
                <a:lnTo>
                  <a:pt x="1579417" y="4446958"/>
                </a:lnTo>
                <a:close/>
                <a:moveTo>
                  <a:pt x="0" y="2999158"/>
                </a:moveTo>
                <a:lnTo>
                  <a:pt x="1527639" y="2999158"/>
                </a:lnTo>
                <a:lnTo>
                  <a:pt x="1527639" y="4446958"/>
                </a:lnTo>
                <a:lnTo>
                  <a:pt x="0" y="4446958"/>
                </a:lnTo>
                <a:close/>
                <a:moveTo>
                  <a:pt x="3158834" y="1499579"/>
                </a:moveTo>
                <a:lnTo>
                  <a:pt x="4686473" y="1499579"/>
                </a:lnTo>
                <a:lnTo>
                  <a:pt x="4686473" y="2947379"/>
                </a:lnTo>
                <a:lnTo>
                  <a:pt x="3158834" y="2947379"/>
                </a:lnTo>
                <a:close/>
                <a:moveTo>
                  <a:pt x="1579417" y="1499579"/>
                </a:moveTo>
                <a:lnTo>
                  <a:pt x="3107056" y="1499579"/>
                </a:lnTo>
                <a:lnTo>
                  <a:pt x="3107056" y="2947379"/>
                </a:lnTo>
                <a:lnTo>
                  <a:pt x="1579417" y="2947379"/>
                </a:lnTo>
                <a:close/>
                <a:moveTo>
                  <a:pt x="0" y="1499579"/>
                </a:moveTo>
                <a:lnTo>
                  <a:pt x="1527639" y="1499579"/>
                </a:lnTo>
                <a:lnTo>
                  <a:pt x="1527639" y="2947379"/>
                </a:lnTo>
                <a:lnTo>
                  <a:pt x="0" y="2947379"/>
                </a:lnTo>
                <a:close/>
                <a:moveTo>
                  <a:pt x="3158834" y="0"/>
                </a:moveTo>
                <a:lnTo>
                  <a:pt x="4686473" y="0"/>
                </a:lnTo>
                <a:lnTo>
                  <a:pt x="4686473" y="1447800"/>
                </a:lnTo>
                <a:lnTo>
                  <a:pt x="3158834" y="1447800"/>
                </a:lnTo>
                <a:close/>
                <a:moveTo>
                  <a:pt x="1579417" y="0"/>
                </a:moveTo>
                <a:lnTo>
                  <a:pt x="3107056" y="0"/>
                </a:lnTo>
                <a:lnTo>
                  <a:pt x="3107056" y="1447800"/>
                </a:lnTo>
                <a:lnTo>
                  <a:pt x="1579417" y="1447800"/>
                </a:lnTo>
                <a:close/>
                <a:moveTo>
                  <a:pt x="0" y="0"/>
                </a:moveTo>
                <a:lnTo>
                  <a:pt x="1527639" y="0"/>
                </a:lnTo>
                <a:lnTo>
                  <a:pt x="1527639" y="1447800"/>
                </a:lnTo>
                <a:lnTo>
                  <a:pt x="0" y="1447800"/>
                </a:lnTo>
                <a:close/>
              </a:path>
            </a:pathLst>
          </a:custGeom>
        </p:spPr>
        <p:txBody>
          <a:bodyPr/>
          <a:lstStyle>
            <a:lvl1pPr marL="0" indent="0" algn="ctr">
              <a:buNone/>
              <a:defRPr sz="1600" i="1" baseline="0">
                <a:solidFill>
                  <a:srgbClr val="142D55"/>
                </a:solidFill>
              </a:defRPr>
            </a:lvl1pPr>
          </a:lstStyle>
          <a:p>
            <a:endParaRPr lang="en-US" dirty="0"/>
          </a:p>
          <a:p>
            <a:endParaRPr lang="en-US" dirty="0"/>
          </a:p>
          <a:p>
            <a:endParaRPr lang="en-US" dirty="0"/>
          </a:p>
          <a:p>
            <a:endParaRPr lang="en-US" dirty="0"/>
          </a:p>
          <a:p>
            <a:r>
              <a:rPr lang="en-US" dirty="0"/>
              <a:t>Click to add photo</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215" y="666454"/>
            <a:ext cx="5396010" cy="1802425"/>
          </a:xfrm>
          <a:prstGeom prst="rect">
            <a:avLst/>
          </a:prstGeom>
        </p:spPr>
      </p:pic>
      <p:sp>
        <p:nvSpPr>
          <p:cNvPr id="25" name="Footer Placeholder 6"/>
          <p:cNvSpPr txBox="1">
            <a:spLocks noGrp="1"/>
          </p:cNvSpPr>
          <p:nvPr userDrawn="1"/>
        </p:nvSpPr>
        <p:spPr bwMode="auto">
          <a:xfrm>
            <a:off x="9533012" y="6034109"/>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9143" y="6034109"/>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21" hasCustomPrompt="1"/>
          </p:nvPr>
        </p:nvSpPr>
        <p:spPr>
          <a:xfrm>
            <a:off x="1618706" y="5033411"/>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1618706" y="4223835"/>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Thank You</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Final Slide 2">
    <p:spTree>
      <p:nvGrpSpPr>
        <p:cNvPr id="1" name=""/>
        <p:cNvGrpSpPr/>
        <p:nvPr/>
      </p:nvGrpSpPr>
      <p:grpSpPr>
        <a:xfrm>
          <a:off x="0" y="0"/>
          <a:ext cx="0" cy="0"/>
          <a:chOff x="0" y="0"/>
          <a:chExt cx="0" cy="0"/>
        </a:xfrm>
      </p:grpSpPr>
      <p:sp>
        <p:nvSpPr>
          <p:cNvPr id="8" name="Rectangle 7"/>
          <p:cNvSpPr/>
          <p:nvPr userDrawn="1"/>
        </p:nvSpPr>
        <p:spPr>
          <a:xfrm>
            <a:off x="0" y="552739"/>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6649" y="453568"/>
            <a:ext cx="4559329" cy="1522949"/>
          </a:xfrm>
          <a:prstGeom prst="rect">
            <a:avLst/>
          </a:prstGeom>
        </p:spPr>
      </p:pic>
      <p:sp>
        <p:nvSpPr>
          <p:cNvPr id="25" name="Footer Placeholder 6"/>
          <p:cNvSpPr txBox="1">
            <a:spLocks noGrp="1"/>
          </p:cNvSpPr>
          <p:nvPr userDrawn="1"/>
        </p:nvSpPr>
        <p:spPr bwMode="auto">
          <a:xfrm>
            <a:off x="9674679" y="595683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810" y="595683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78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EMINENT</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EMINENT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EMINENT</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7584287" y="0"/>
            <a:ext cx="4607713"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8" name="Rectangle 7"/>
          <p:cNvSpPr/>
          <p:nvPr userDrawn="1"/>
        </p:nvSpPr>
        <p:spPr>
          <a:xfrm>
            <a:off x="-36717" y="3327401"/>
            <a:ext cx="1422400" cy="3530599"/>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12529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5390" y="1246125"/>
            <a:ext cx="4947441" cy="1652590"/>
          </a:xfrm>
          <a:prstGeom prst="rect">
            <a:avLst/>
          </a:prstGeom>
        </p:spPr>
      </p:pic>
      <p:sp>
        <p:nvSpPr>
          <p:cNvPr id="9" name="Text Placeholder 23"/>
          <p:cNvSpPr>
            <a:spLocks noGrp="1"/>
          </p:cNvSpPr>
          <p:nvPr>
            <p:ph type="body" sz="quarter" idx="19" hasCustomPrompt="1"/>
          </p:nvPr>
        </p:nvSpPr>
        <p:spPr>
          <a:xfrm>
            <a:off x="1757640" y="4344094"/>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1757640" y="3534518"/>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Heading </a:t>
            </a:r>
          </a:p>
        </p:txBody>
      </p:sp>
      <p:sp>
        <p:nvSpPr>
          <p:cNvPr id="12" name="Footer Placeholder 6"/>
          <p:cNvSpPr txBox="1">
            <a:spLocks noGrp="1"/>
          </p:cNvSpPr>
          <p:nvPr userDrawn="1"/>
        </p:nvSpPr>
        <p:spPr bwMode="auto">
          <a:xfrm>
            <a:off x="3529259" y="6051485"/>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14"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75390" y="6051485"/>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85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8230226" y="-11626"/>
            <a:ext cx="1422400" cy="6869625"/>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174385"/>
            <a:ext cx="2659582" cy="3745771"/>
          </a:xfrm>
          <a:prstGeom prst="rect">
            <a:avLst/>
          </a:prstGeom>
          <a:noFill/>
          <a:ln w="19050">
            <a:solidFill>
              <a:srgbClr val="F26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174385"/>
            <a:ext cx="2659582" cy="3745771"/>
          </a:xfrm>
          <a:prstGeom prst="rect">
            <a:avLst/>
          </a:prstGeom>
          <a:noFill/>
          <a:ln w="19050">
            <a:solidFill>
              <a:srgbClr val="1EB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174385"/>
            <a:ext cx="2659582" cy="3745771"/>
          </a:xfrm>
          <a:prstGeom prst="rect">
            <a:avLst/>
          </a:prstGeom>
          <a:noFill/>
          <a:ln w="19050">
            <a:solidFill>
              <a:srgbClr val="C54A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174385"/>
            <a:ext cx="2659582" cy="3745771"/>
          </a:xfrm>
          <a:prstGeom prst="rect">
            <a:avLst/>
          </a:prstGeom>
          <a:noFill/>
          <a:ln w="19050">
            <a:solidFill>
              <a:srgbClr val="FFC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632535"/>
            <a:ext cx="1811454" cy="432170"/>
          </a:xfrm>
          <a:prstGeom prst="roundRect">
            <a:avLst/>
          </a:prstGeom>
          <a:solidFill>
            <a:srgbClr val="F26B2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p:spPr>
        <p:txBody>
          <a:bodyPr>
            <a:normAutofit/>
          </a:bodyPr>
          <a:lstStyle>
            <a:lvl1pPr marL="0" indent="0" algn="ctr">
              <a:buNone/>
              <a:defRPr sz="3600">
                <a:solidFill>
                  <a:srgbClr val="142D55"/>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p:spPr>
        <p:txBody>
          <a:bodyPr>
            <a:noAutofit/>
          </a:bodyPr>
          <a:lstStyle>
            <a:lvl1pPr marL="0" indent="0" algn="ctr">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4706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632535"/>
            <a:ext cx="1811454" cy="432170"/>
          </a:xfrm>
          <a:prstGeom prst="roundRect">
            <a:avLst/>
          </a:prstGeom>
          <a:solidFill>
            <a:srgbClr val="1EB3D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632535"/>
            <a:ext cx="1811454" cy="432170"/>
          </a:xfrm>
          <a:prstGeom prst="roundRect">
            <a:avLst/>
          </a:prstGeom>
          <a:solidFill>
            <a:srgbClr val="C54A9A"/>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632535"/>
            <a:ext cx="1811454" cy="432170"/>
          </a:xfrm>
          <a:prstGeom prst="roundRect">
            <a:avLst/>
          </a:prstGeom>
          <a:solidFill>
            <a:srgbClr val="FFC65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65" name="Group 64"/>
          <p:cNvGrpSpPr/>
          <p:nvPr userDrawn="1"/>
        </p:nvGrpSpPr>
        <p:grpSpPr>
          <a:xfrm>
            <a:off x="5021645" y="6226171"/>
            <a:ext cx="2258421" cy="481204"/>
            <a:chOff x="6392185" y="5619479"/>
            <a:chExt cx="4956575" cy="1056102"/>
          </a:xfrm>
        </p:grpSpPr>
        <p:pic>
          <p:nvPicPr>
            <p:cNvPr id="66" name="Picture 65"/>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67" name="Picture 66"/>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Klicken Sie auf , um den Master-Titelstil zu bearbeiten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69" r:id="rId5"/>
    <p:sldLayoutId id="2147483660" r:id="rId6"/>
    <p:sldLayoutId id="2147483665" r:id="rId7"/>
    <p:sldLayoutId id="2147483666" r:id="rId8"/>
    <p:sldLayoutId id="2147483651" r:id="rId9"/>
    <p:sldLayoutId id="2147483661" r:id="rId10"/>
    <p:sldLayoutId id="2147483667" r:id="rId11"/>
    <p:sldLayoutId id="2147483662" r:id="rId12"/>
    <p:sldLayoutId id="2147483652" r:id="rId13"/>
    <p:sldLayoutId id="2147483653" r:id="rId14"/>
    <p:sldLayoutId id="2147483663" r:id="rId15"/>
    <p:sldLayoutId id="2147483664" r:id="rId16"/>
    <p:sldLayoutId id="2147483659" r:id="rId17"/>
    <p:sldLayoutId id="2147483668" r:id="rId18"/>
    <p:sldLayoutId id="2147483670" r:id="rId19"/>
    <p:sldLayoutId id="2147483656" r:id="rId20"/>
    <p:sldLayoutId id="2147483657" r:id="rId21"/>
    <p:sldLayoutId id="214748365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iaNwKbR5av0" TargetMode="External"/><Relationship Id="rId2" Type="http://schemas.openxmlformats.org/officeDocument/2006/relationships/slideLayout" Target="../slideLayouts/slideLayout9.xml"/><Relationship Id="rId1" Type="http://schemas.openxmlformats.org/officeDocument/2006/relationships/video" Target="https://www.youtube.com/embed/iaNwKbR5av0?feature=oembed" TargetMode="External"/><Relationship Id="rId5" Type="http://schemas.openxmlformats.org/officeDocument/2006/relationships/image" Target="../media/image15.jpeg"/><Relationship Id="rId4" Type="http://schemas.openxmlformats.org/officeDocument/2006/relationships/hyperlink" Target="https://www.nsmbl.n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nna-nina.nl/en/products/1/jewellery" TargetMode="External"/><Relationship Id="rId2" Type="http://schemas.openxmlformats.org/officeDocument/2006/relationships/hyperlink" Target="https://www.youtube.com/watch?v=iaNwKbR5av0" TargetMode="External"/><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startupswb.com/news-stories" TargetMode="External"/><Relationship Id="rId2" Type="http://schemas.openxmlformats.org/officeDocument/2006/relationships/hyperlink" Target="https://startupswb.com/podcast"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amazon.de/gute-Ideen-herkommen-Geschichte-Innovation/dp/3730604465/ref=bmx_2/258-8549808-8522453?pd_rd_w=c3cXH&amp;pf_rd_p=9a2a3161-6be8-43c8-9039-764827b7fc43&amp;pf_rd_r=JH05CA4BPPR3758NAE76&amp;pd_rd_r=66fcd8e7-a7c6-40f3-9066-454bbb705a11&amp;pd_rd_wg=6yFxN&amp;pd_rd_i=3730604465&amp;psc=1"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trendhunter.com/" TargetMode="External"/><Relationship Id="rId1" Type="http://schemas.openxmlformats.org/officeDocument/2006/relationships/slideLayout" Target="../slideLayouts/slideLayout7.xml"/><Relationship Id="rId6" Type="http://schemas.openxmlformats.org/officeDocument/2006/relationships/hyperlink" Target="https://translate.google.com/" TargetMode="External"/><Relationship Id="rId5" Type="http://schemas.openxmlformats.org/officeDocument/2006/relationships/image" Target="../media/image41.pn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8" Type="http://schemas.openxmlformats.org/officeDocument/2006/relationships/hyperlink" Target="https://translate.google.com/" TargetMode="External"/><Relationship Id="rId3" Type="http://schemas.openxmlformats.org/officeDocument/2006/relationships/hyperlink" Target="https://businessideaslab.com/" TargetMode="External"/><Relationship Id="rId7" Type="http://schemas.openxmlformats.org/officeDocument/2006/relationships/image" Target="../media/image43.jpg"/><Relationship Id="rId2" Type="http://schemas.openxmlformats.org/officeDocument/2006/relationships/hyperlink" Target="https://www.entrepreneur.com/topic/inspiration" TargetMode="External"/><Relationship Id="rId1" Type="http://schemas.openxmlformats.org/officeDocument/2006/relationships/slideLayout" Target="../slideLayouts/slideLayout7.xml"/><Relationship Id="rId6" Type="http://schemas.openxmlformats.org/officeDocument/2006/relationships/hyperlink" Target="https://www.entrepreneur.com/t%20opic/inspiration" TargetMode="External"/><Relationship Id="rId5" Type="http://schemas.openxmlformats.org/officeDocument/2006/relationships/image" Target="../media/image42.png"/><Relationship Id="rId4" Type="http://schemas.openxmlformats.org/officeDocument/2006/relationships/hyperlink" Target="https://www.fuer-gruender.de/wissen/geschaeftsidee-finden/geschaeftsidee-beispiel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newsroom.niu.edu/2018/01/09/study-identifies-hidden-benefits-of-brainstorming/" TargetMode="External"/><Relationship Id="rId1" Type="http://schemas.openxmlformats.org/officeDocument/2006/relationships/slideLayout" Target="../slideLayouts/slideLayout9.xml"/><Relationship Id="rId5" Type="http://schemas.openxmlformats.org/officeDocument/2006/relationships/hyperlink" Target="https://translate.google.com/" TargetMode="Externa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1.png"/><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1.png"/><Relationship Id="rId1" Type="http://schemas.openxmlformats.org/officeDocument/2006/relationships/slideLayout" Target="../slideLayouts/slideLayout19.xml"/><Relationship Id="rId4" Type="http://schemas.openxmlformats.org/officeDocument/2006/relationships/hyperlink" Target="https://www.facebook.com/groups/1309675622156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19D827-86F6-DD46-A4C9-B70E7B34BE82}"/>
              </a:ext>
            </a:extLst>
          </p:cNvPr>
          <p:cNvSpPr/>
          <p:nvPr/>
        </p:nvSpPr>
        <p:spPr>
          <a:xfrm>
            <a:off x="10781837" y="4211392"/>
            <a:ext cx="1422400" cy="2646608"/>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23944EB-827D-B14F-B5B1-59B1E5FE8A9D}"/>
              </a:ext>
            </a:extLst>
          </p:cNvPr>
          <p:cNvSpPr/>
          <p:nvPr/>
        </p:nvSpPr>
        <p:spPr>
          <a:xfrm>
            <a:off x="-4942" y="4451"/>
            <a:ext cx="1382350" cy="2880417"/>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2A8D7BBC-F29A-F24D-8F80-6FB4F4EFC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2463" y="1244172"/>
            <a:ext cx="3574585" cy="1194016"/>
          </a:xfrm>
          <a:prstGeom prst="rect">
            <a:avLst/>
          </a:prstGeom>
        </p:spPr>
      </p:pic>
      <p:sp>
        <p:nvSpPr>
          <p:cNvPr id="20" name="Text Placeholder 12">
            <a:extLst>
              <a:ext uri="{FF2B5EF4-FFF2-40B4-BE49-F238E27FC236}">
                <a16:creationId xmlns:a16="http://schemas.microsoft.com/office/drawing/2014/main" id="{DC1F41B7-7CF4-804D-B5D0-1854D34ADC12}"/>
              </a:ext>
            </a:extLst>
          </p:cNvPr>
          <p:cNvSpPr txBox="1">
            <a:spLocks/>
          </p:cNvSpPr>
          <p:nvPr/>
        </p:nvSpPr>
        <p:spPr>
          <a:xfrm>
            <a:off x="292646" y="501850"/>
            <a:ext cx="2502311"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b="1" dirty="0">
                <a:solidFill>
                  <a:schemeClr val="bg1"/>
                </a:solidFill>
              </a:rPr>
              <a:t> SCHRITT 1</a:t>
            </a:r>
          </a:p>
        </p:txBody>
      </p:sp>
      <p:sp>
        <p:nvSpPr>
          <p:cNvPr id="21" name="Text Placeholder 12">
            <a:extLst>
              <a:ext uri="{FF2B5EF4-FFF2-40B4-BE49-F238E27FC236}">
                <a16:creationId xmlns:a16="http://schemas.microsoft.com/office/drawing/2014/main" id="{372E1209-D0BB-B442-9930-592AEADCC1BC}"/>
              </a:ext>
            </a:extLst>
          </p:cNvPr>
          <p:cNvSpPr txBox="1">
            <a:spLocks/>
          </p:cNvSpPr>
          <p:nvPr/>
        </p:nvSpPr>
        <p:spPr>
          <a:xfrm>
            <a:off x="292647" y="1423190"/>
            <a:ext cx="7413285"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dirty="0">
                <a:solidFill>
                  <a:schemeClr val="bg1"/>
                </a:solidFill>
                <a:latin typeface="+mj-lt"/>
              </a:rPr>
              <a:t>Auf </a:t>
            </a:r>
            <a:r>
              <a:rPr lang="en-US" sz="4000" dirty="0" err="1">
                <a:solidFill>
                  <a:schemeClr val="bg1"/>
                </a:solidFill>
                <a:latin typeface="+mj-lt"/>
              </a:rPr>
              <a:t>deiner</a:t>
            </a:r>
            <a:r>
              <a:rPr lang="en-US" sz="4000" dirty="0">
                <a:solidFill>
                  <a:schemeClr val="bg1"/>
                </a:solidFill>
                <a:latin typeface="+mj-lt"/>
              </a:rPr>
              <a:t> Entrepreneurship-Reise</a:t>
            </a:r>
          </a:p>
        </p:txBody>
      </p:sp>
      <p:pic>
        <p:nvPicPr>
          <p:cNvPr id="23" name="Picture 22" descr="Graphical user interface&#10;&#10;Description automatically generated">
            <a:extLst>
              <a:ext uri="{FF2B5EF4-FFF2-40B4-BE49-F238E27FC236}">
                <a16:creationId xmlns:a16="http://schemas.microsoft.com/office/drawing/2014/main" id="{EDEE0934-C63D-CE4D-811B-3F190D379981}"/>
              </a:ext>
            </a:extLst>
          </p:cNvPr>
          <p:cNvPicPr>
            <a:picLocks noChangeAspect="1"/>
          </p:cNvPicPr>
          <p:nvPr/>
        </p:nvPicPr>
        <p:blipFill rotWithShape="1">
          <a:blip r:embed="rId3"/>
          <a:srcRect t="15933" b="17131"/>
          <a:stretch/>
        </p:blipFill>
        <p:spPr>
          <a:xfrm>
            <a:off x="5331947" y="2018729"/>
            <a:ext cx="6161090" cy="4124003"/>
          </a:xfrm>
          <a:prstGeom prst="rect">
            <a:avLst/>
          </a:prstGeom>
        </p:spPr>
      </p:pic>
      <p:sp>
        <p:nvSpPr>
          <p:cNvPr id="13" name="Text Placeholder 12"/>
          <p:cNvSpPr>
            <a:spLocks noGrp="1"/>
          </p:cNvSpPr>
          <p:nvPr>
            <p:ph type="body" sz="quarter" idx="4294967295"/>
          </p:nvPr>
        </p:nvSpPr>
        <p:spPr>
          <a:xfrm>
            <a:off x="289097" y="3074735"/>
            <a:ext cx="4922983" cy="2139544"/>
          </a:xfrm>
          <a:noFill/>
        </p:spPr>
        <p:txBody>
          <a:bodyPr>
            <a:noAutofit/>
          </a:bodyPr>
          <a:lstStyle/>
          <a:p>
            <a:pPr marL="0" indent="0">
              <a:buNone/>
            </a:pPr>
            <a:r>
              <a:rPr lang="en-US" sz="3000" dirty="0" err="1">
                <a:solidFill>
                  <a:srgbClr val="1E494F"/>
                </a:solidFill>
              </a:rPr>
              <a:t>Lerne</a:t>
            </a:r>
            <a:r>
              <a:rPr lang="en-US" sz="3000" dirty="0">
                <a:solidFill>
                  <a:srgbClr val="1E494F"/>
                </a:solidFill>
              </a:rPr>
              <a:t> </a:t>
            </a:r>
            <a:r>
              <a:rPr lang="en-US" sz="3000" dirty="0" err="1">
                <a:solidFill>
                  <a:srgbClr val="1E494F"/>
                </a:solidFill>
              </a:rPr>
              <a:t>als</a:t>
            </a:r>
            <a:r>
              <a:rPr lang="en-US" sz="3000" dirty="0">
                <a:solidFill>
                  <a:srgbClr val="1E494F"/>
                </a:solidFill>
              </a:rPr>
              <a:t> </a:t>
            </a:r>
            <a:r>
              <a:rPr lang="en-US" sz="3000" dirty="0" err="1">
                <a:solidFill>
                  <a:srgbClr val="1E494F"/>
                </a:solidFill>
              </a:rPr>
              <a:t>aufstrebende</a:t>
            </a:r>
            <a:r>
              <a:rPr lang="en-US" sz="3000" dirty="0">
                <a:solidFill>
                  <a:srgbClr val="1E494F"/>
                </a:solidFill>
              </a:rPr>
              <a:t> Unternehmerin </a:t>
            </a:r>
            <a:r>
              <a:rPr lang="en-US" sz="3000" dirty="0" err="1">
                <a:solidFill>
                  <a:srgbClr val="1E494F"/>
                </a:solidFill>
              </a:rPr>
              <a:t>mit</a:t>
            </a:r>
            <a:r>
              <a:rPr lang="en-US" sz="3000" dirty="0">
                <a:solidFill>
                  <a:srgbClr val="1E494F"/>
                </a:solidFill>
              </a:rPr>
              <a:t> </a:t>
            </a:r>
            <a:r>
              <a:rPr lang="de-DE" sz="3000" dirty="0">
                <a:solidFill>
                  <a:srgbClr val="1E494F"/>
                </a:solidFill>
              </a:rPr>
              <a:t>Migrationshintergrund</a:t>
            </a:r>
            <a:r>
              <a:rPr lang="en-US" sz="3000" dirty="0">
                <a:solidFill>
                  <a:srgbClr val="1E494F"/>
                </a:solidFill>
              </a:rPr>
              <a:t> die </a:t>
            </a:r>
            <a:r>
              <a:rPr lang="en-US" sz="3000" b="1" dirty="0">
                <a:solidFill>
                  <a:srgbClr val="1E494F"/>
                </a:solidFill>
              </a:rPr>
              <a:t>Grundlagen des Entrepreneurships kennen </a:t>
            </a:r>
          </a:p>
        </p:txBody>
      </p:sp>
      <p:sp>
        <p:nvSpPr>
          <p:cNvPr id="17" name="Footer Placeholder 6">
            <a:extLst>
              <a:ext uri="{FF2B5EF4-FFF2-40B4-BE49-F238E27FC236}">
                <a16:creationId xmlns:a16="http://schemas.microsoft.com/office/drawing/2014/main" id="{D5BE4052-112A-4826-BBBF-2F753CBE0F21}"/>
              </a:ext>
            </a:extLst>
          </p:cNvPr>
          <p:cNvSpPr txBox="1">
            <a:spLocks noGrp="1"/>
          </p:cNvSpPr>
          <p:nvPr/>
        </p:nvSpPr>
        <p:spPr bwMode="auto">
          <a:xfrm>
            <a:off x="1918247" y="5376630"/>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Dieses Programm wurde mit Unterstützung der Europäischen Kommission finanziert </a:t>
            </a:r>
          </a:p>
        </p:txBody>
      </p:sp>
      <p:pic>
        <p:nvPicPr>
          <p:cNvPr id="22" name="Picture 8">
            <a:extLst>
              <a:ext uri="{FF2B5EF4-FFF2-40B4-BE49-F238E27FC236}">
                <a16:creationId xmlns:a16="http://schemas.microsoft.com/office/drawing/2014/main" id="{14600320-6CBD-4BCB-9B61-80ABE1F8E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47" y="5376630"/>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0">
            <a:extLst>
              <a:ext uri="{FF2B5EF4-FFF2-40B4-BE49-F238E27FC236}">
                <a16:creationId xmlns:a16="http://schemas.microsoft.com/office/drawing/2014/main" id="{4445E618-EB7B-4A5E-952E-91033B30EAA8}"/>
              </a:ext>
            </a:extLst>
          </p:cNvPr>
          <p:cNvSpPr txBox="1"/>
          <p:nvPr/>
        </p:nvSpPr>
        <p:spPr>
          <a:xfrm>
            <a:off x="219328" y="5922870"/>
            <a:ext cx="10571943" cy="954107"/>
          </a:xfrm>
          <a:prstGeom prst="rect">
            <a:avLst/>
          </a:prstGeom>
          <a:noFill/>
        </p:spPr>
        <p:txBody>
          <a:bodyPr wrap="square">
            <a:spAutoFit/>
          </a:bodyPr>
          <a:lstStyle/>
          <a:p>
            <a:r>
              <a:rPr lang="en-GB" sz="1400" dirty="0">
                <a:solidFill>
                  <a:srgbClr val="1E494F"/>
                </a:solidFill>
              </a:rPr>
              <a:t>Dieses </a:t>
            </a:r>
            <a:r>
              <a:rPr lang="en-GB" sz="1400" dirty="0" err="1">
                <a:solidFill>
                  <a:srgbClr val="1E494F"/>
                </a:solidFill>
              </a:rPr>
              <a:t>Projekt</a:t>
            </a:r>
            <a:r>
              <a:rPr lang="en-GB" sz="1400" dirty="0">
                <a:solidFill>
                  <a:srgbClr val="1E494F"/>
                </a:solidFill>
              </a:rPr>
              <a:t> </a:t>
            </a:r>
            <a:r>
              <a:rPr lang="en-GB" sz="1400" dirty="0" err="1">
                <a:solidFill>
                  <a:srgbClr val="1E494F"/>
                </a:solidFill>
              </a:rPr>
              <a:t>wurde</a:t>
            </a:r>
            <a:r>
              <a:rPr lang="en-GB" sz="1400" dirty="0">
                <a:solidFill>
                  <a:srgbClr val="1E494F"/>
                </a:solidFill>
              </a:rPr>
              <a:t> </a:t>
            </a:r>
            <a:r>
              <a:rPr lang="en-GB" sz="1400" dirty="0" err="1">
                <a:solidFill>
                  <a:srgbClr val="1E494F"/>
                </a:solidFill>
              </a:rPr>
              <a:t>mit</a:t>
            </a:r>
            <a:r>
              <a:rPr lang="en-GB" sz="1400" dirty="0">
                <a:solidFill>
                  <a:srgbClr val="1E494F"/>
                </a:solidFill>
              </a:rPr>
              <a:t> </a:t>
            </a:r>
            <a:r>
              <a:rPr lang="en-GB" sz="1400" dirty="0" err="1">
                <a:solidFill>
                  <a:srgbClr val="1E494F"/>
                </a:solidFill>
              </a:rPr>
              <a:t>Unterstützung</a:t>
            </a:r>
            <a:r>
              <a:rPr lang="en-GB" sz="1400" dirty="0">
                <a:solidFill>
                  <a:srgbClr val="1E494F"/>
                </a:solidFill>
              </a:rPr>
              <a:t> der </a:t>
            </a:r>
            <a:r>
              <a:rPr lang="en-GB" sz="1400" dirty="0" err="1">
                <a:solidFill>
                  <a:srgbClr val="1E494F"/>
                </a:solidFill>
              </a:rPr>
              <a:t>Europäischen</a:t>
            </a:r>
            <a:r>
              <a:rPr lang="en-GB" sz="1400" dirty="0">
                <a:solidFill>
                  <a:srgbClr val="1E494F"/>
                </a:solidFill>
              </a:rPr>
              <a:t> </a:t>
            </a:r>
            <a:r>
              <a:rPr lang="en-GB" sz="1400" dirty="0" err="1">
                <a:solidFill>
                  <a:srgbClr val="1E494F"/>
                </a:solidFill>
              </a:rPr>
              <a:t>Kommission</a:t>
            </a:r>
            <a:r>
              <a:rPr lang="en-GB" sz="1400" dirty="0">
                <a:solidFill>
                  <a:srgbClr val="1E494F"/>
                </a:solidFill>
              </a:rPr>
              <a:t> </a:t>
            </a:r>
            <a:r>
              <a:rPr lang="en-GB" sz="1400" dirty="0" err="1">
                <a:solidFill>
                  <a:srgbClr val="1E494F"/>
                </a:solidFill>
              </a:rPr>
              <a:t>finanziert</a:t>
            </a:r>
            <a:r>
              <a:rPr lang="en-GB" sz="1400" dirty="0">
                <a:solidFill>
                  <a:srgbClr val="1E494F"/>
                </a:solidFill>
              </a:rPr>
              <a:t>. Die </a:t>
            </a:r>
            <a:r>
              <a:rPr lang="en-GB" sz="1400" dirty="0" err="1">
                <a:solidFill>
                  <a:srgbClr val="1E494F"/>
                </a:solidFill>
              </a:rPr>
              <a:t>Verantwortung</a:t>
            </a:r>
            <a:r>
              <a:rPr lang="en-GB" sz="1400" dirty="0">
                <a:solidFill>
                  <a:srgbClr val="1E494F"/>
                </a:solidFill>
              </a:rPr>
              <a:t> </a:t>
            </a:r>
            <a:r>
              <a:rPr lang="en-GB" sz="1400" dirty="0" err="1">
                <a:solidFill>
                  <a:srgbClr val="1E494F"/>
                </a:solidFill>
              </a:rPr>
              <a:t>für</a:t>
            </a:r>
            <a:r>
              <a:rPr lang="en-GB" sz="1400" dirty="0">
                <a:solidFill>
                  <a:srgbClr val="1E494F"/>
                </a:solidFill>
              </a:rPr>
              <a:t> den </a:t>
            </a:r>
            <a:r>
              <a:rPr lang="en-GB" sz="1400" dirty="0" err="1">
                <a:solidFill>
                  <a:srgbClr val="1E494F"/>
                </a:solidFill>
              </a:rPr>
              <a:t>Inhalt</a:t>
            </a:r>
            <a:r>
              <a:rPr lang="en-GB" sz="1400" dirty="0">
                <a:solidFill>
                  <a:srgbClr val="1E494F"/>
                </a:solidFill>
              </a:rPr>
              <a:t> </a:t>
            </a:r>
            <a:r>
              <a:rPr lang="en-GB" sz="1400" dirty="0" err="1">
                <a:solidFill>
                  <a:srgbClr val="1E494F"/>
                </a:solidFill>
              </a:rPr>
              <a:t>dieser</a:t>
            </a:r>
            <a:r>
              <a:rPr lang="en-GB" sz="1400" dirty="0">
                <a:solidFill>
                  <a:srgbClr val="1E494F"/>
                </a:solidFill>
              </a:rPr>
              <a:t> </a:t>
            </a:r>
            <a:r>
              <a:rPr lang="en-GB" sz="1400" dirty="0" err="1">
                <a:solidFill>
                  <a:srgbClr val="1E494F"/>
                </a:solidFill>
              </a:rPr>
              <a:t>Veröffentlichung</a:t>
            </a:r>
            <a:r>
              <a:rPr lang="en-GB" sz="1400" dirty="0">
                <a:solidFill>
                  <a:srgbClr val="1E494F"/>
                </a:solidFill>
              </a:rPr>
              <a:t> [</a:t>
            </a:r>
            <a:r>
              <a:rPr lang="en-GB" sz="1400" dirty="0" err="1">
                <a:solidFill>
                  <a:srgbClr val="1E494F"/>
                </a:solidFill>
              </a:rPr>
              <a:t>Mitteilung</a:t>
            </a:r>
            <a:r>
              <a:rPr lang="en-GB" sz="1400" dirty="0">
                <a:solidFill>
                  <a:srgbClr val="1E494F"/>
                </a:solidFill>
              </a:rPr>
              <a:t>] </a:t>
            </a:r>
            <a:r>
              <a:rPr lang="en-GB" sz="1400" dirty="0" err="1">
                <a:solidFill>
                  <a:srgbClr val="1E494F"/>
                </a:solidFill>
              </a:rPr>
              <a:t>trägt</a:t>
            </a:r>
            <a:r>
              <a:rPr lang="en-GB" sz="1400" dirty="0">
                <a:solidFill>
                  <a:srgbClr val="1E494F"/>
                </a:solidFill>
              </a:rPr>
              <a:t> </a:t>
            </a:r>
            <a:r>
              <a:rPr lang="en-GB" sz="1400" dirty="0" err="1">
                <a:solidFill>
                  <a:srgbClr val="1E494F"/>
                </a:solidFill>
              </a:rPr>
              <a:t>allein</a:t>
            </a:r>
            <a:r>
              <a:rPr lang="en-GB" sz="1400" dirty="0">
                <a:solidFill>
                  <a:srgbClr val="1E494F"/>
                </a:solidFill>
              </a:rPr>
              <a:t> der </a:t>
            </a:r>
            <a:r>
              <a:rPr lang="en-GB" sz="1400" dirty="0" err="1">
                <a:solidFill>
                  <a:srgbClr val="1E494F"/>
                </a:solidFill>
              </a:rPr>
              <a:t>Verfasser</a:t>
            </a:r>
            <a:r>
              <a:rPr lang="en-GB" sz="1400" dirty="0">
                <a:solidFill>
                  <a:srgbClr val="1E494F"/>
                </a:solidFill>
              </a:rPr>
              <a:t>; die </a:t>
            </a:r>
            <a:r>
              <a:rPr lang="en-GB" sz="1400" dirty="0" err="1">
                <a:solidFill>
                  <a:srgbClr val="1E494F"/>
                </a:solidFill>
              </a:rPr>
              <a:t>Kommission</a:t>
            </a:r>
            <a:r>
              <a:rPr lang="en-GB" sz="1400" dirty="0">
                <a:solidFill>
                  <a:srgbClr val="1E494F"/>
                </a:solidFill>
              </a:rPr>
              <a:t> </a:t>
            </a:r>
            <a:r>
              <a:rPr lang="en-GB" sz="1400" dirty="0" err="1">
                <a:solidFill>
                  <a:srgbClr val="1E494F"/>
                </a:solidFill>
              </a:rPr>
              <a:t>haftet</a:t>
            </a:r>
            <a:r>
              <a:rPr lang="en-GB" sz="1400" dirty="0">
                <a:solidFill>
                  <a:srgbClr val="1E494F"/>
                </a:solidFill>
              </a:rPr>
              <a:t> </a:t>
            </a:r>
            <a:r>
              <a:rPr lang="en-GB" sz="1400" dirty="0" err="1">
                <a:solidFill>
                  <a:srgbClr val="1E494F"/>
                </a:solidFill>
              </a:rPr>
              <a:t>nicht</a:t>
            </a:r>
            <a:r>
              <a:rPr lang="en-GB" sz="1400" dirty="0">
                <a:solidFill>
                  <a:srgbClr val="1E494F"/>
                </a:solidFill>
              </a:rPr>
              <a:t> </a:t>
            </a:r>
            <a:r>
              <a:rPr lang="en-GB" sz="1400" dirty="0" err="1">
                <a:solidFill>
                  <a:srgbClr val="1E494F"/>
                </a:solidFill>
              </a:rPr>
              <a:t>für</a:t>
            </a:r>
            <a:r>
              <a:rPr lang="en-GB" sz="1400" dirty="0">
                <a:solidFill>
                  <a:srgbClr val="1E494F"/>
                </a:solidFill>
              </a:rPr>
              <a:t> die </a:t>
            </a:r>
            <a:r>
              <a:rPr lang="en-GB" sz="1400" dirty="0" err="1">
                <a:solidFill>
                  <a:srgbClr val="1E494F"/>
                </a:solidFill>
              </a:rPr>
              <a:t>weitere</a:t>
            </a:r>
            <a:r>
              <a:rPr lang="en-GB" sz="1400" dirty="0">
                <a:solidFill>
                  <a:srgbClr val="1E494F"/>
                </a:solidFill>
              </a:rPr>
              <a:t> </a:t>
            </a:r>
            <a:r>
              <a:rPr lang="en-GB" sz="1400" dirty="0" err="1">
                <a:solidFill>
                  <a:srgbClr val="1E494F"/>
                </a:solidFill>
              </a:rPr>
              <a:t>Verwendung</a:t>
            </a:r>
            <a:r>
              <a:rPr lang="en-GB" sz="1400" dirty="0">
                <a:solidFill>
                  <a:srgbClr val="1E494F"/>
                </a:solidFill>
              </a:rPr>
              <a:t> der </a:t>
            </a:r>
            <a:r>
              <a:rPr lang="en-GB" sz="1400" dirty="0" err="1">
                <a:solidFill>
                  <a:srgbClr val="1E494F"/>
                </a:solidFill>
              </a:rPr>
              <a:t>darin</a:t>
            </a:r>
            <a:r>
              <a:rPr lang="en-GB" sz="1400" dirty="0">
                <a:solidFill>
                  <a:srgbClr val="1E494F"/>
                </a:solidFill>
              </a:rPr>
              <a:t> </a:t>
            </a:r>
            <a:r>
              <a:rPr lang="en-GB" sz="1400" dirty="0" err="1">
                <a:solidFill>
                  <a:srgbClr val="1E494F"/>
                </a:solidFill>
              </a:rPr>
              <a:t>enthaltenen</a:t>
            </a:r>
            <a:r>
              <a:rPr lang="en-GB" sz="1400" dirty="0">
                <a:solidFill>
                  <a:srgbClr val="1E494F"/>
                </a:solidFill>
              </a:rPr>
              <a:t> </a:t>
            </a:r>
            <a:r>
              <a:rPr lang="en-GB" sz="1400" dirty="0" err="1">
                <a:solidFill>
                  <a:srgbClr val="1E494F"/>
                </a:solidFill>
              </a:rPr>
              <a:t>Angaben</a:t>
            </a:r>
            <a:r>
              <a:rPr lang="en-GB" sz="1400" dirty="0">
                <a:solidFill>
                  <a:srgbClr val="1E494F"/>
                </a:solidFill>
              </a:rPr>
              <a:t>. </a:t>
            </a:r>
          </a:p>
          <a:p>
            <a:r>
              <a:rPr lang="de-DE" sz="1400" dirty="0">
                <a:solidFill>
                  <a:srgbClr val="1E494F"/>
                </a:solidFill>
                <a:effectLst/>
                <a:latin typeface="Calibri" panose="020F0502020204030204" pitchFamily="34" charset="0"/>
                <a:ea typeface="Calibri" panose="020F0502020204030204" pitchFamily="34" charset="0"/>
                <a:cs typeface="Times New Roman" panose="02020603050405020304" pitchFamily="18" charset="0"/>
              </a:rPr>
              <a:t>Aus Gründen der besseren Lesbarkeit wird im Folgenden das generische Maskulinum verwendet. Sämtliche Personenbezeichnungen gelten gleichermaßen für alle Geschlechter.</a:t>
            </a:r>
          </a:p>
        </p:txBody>
      </p:sp>
    </p:spTree>
    <p:extLst>
      <p:ext uri="{BB962C8B-B14F-4D97-AF65-F5344CB8AC3E}">
        <p14:creationId xmlns:p14="http://schemas.microsoft.com/office/powerpoint/2010/main" val="2537932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29265" y="580002"/>
            <a:ext cx="7502356" cy="1219663"/>
          </a:xfrm>
        </p:spPr>
        <p:txBody>
          <a:bodyPr>
            <a:noAutofit/>
          </a:bodyPr>
          <a:lstStyle/>
          <a:p>
            <a:r>
              <a:rPr lang="en-US" sz="2800" dirty="0"/>
              <a:t>JEDE UNTERNEHMERIN MIT MIGRATIONSHINTERGRUND HAT IHRE EIGENE GESCHICHTE</a:t>
            </a:r>
          </a:p>
        </p:txBody>
      </p:sp>
      <p:sp>
        <p:nvSpPr>
          <p:cNvPr id="6" name="Text Placeholder 5"/>
          <p:cNvSpPr>
            <a:spLocks noGrp="1"/>
          </p:cNvSpPr>
          <p:nvPr>
            <p:ph type="body" sz="quarter" idx="14"/>
          </p:nvPr>
        </p:nvSpPr>
        <p:spPr>
          <a:xfrm>
            <a:off x="1629265" y="2079783"/>
            <a:ext cx="9047321" cy="4198215"/>
          </a:xfrm>
        </p:spPr>
        <p:txBody>
          <a:bodyPr/>
          <a:lstStyle/>
          <a:p>
            <a:r>
              <a:rPr lang="en-US" dirty="0"/>
              <a:t>Da du auf </a:t>
            </a:r>
            <a:r>
              <a:rPr lang="en-US" dirty="0" err="1"/>
              <a:t>deiner</a:t>
            </a:r>
            <a:r>
              <a:rPr lang="en-US" dirty="0"/>
              <a:t> </a:t>
            </a:r>
            <a:r>
              <a:rPr lang="en-US" b="1" dirty="0">
                <a:solidFill>
                  <a:srgbClr val="C54A9A"/>
                </a:solidFill>
              </a:rPr>
              <a:t>EMINENT ENTREPRENEURSHIP LERNREISE </a:t>
            </a:r>
            <a:r>
              <a:rPr lang="en-US" dirty="0" err="1"/>
              <a:t>voranschreitest</a:t>
            </a:r>
            <a:r>
              <a:rPr lang="en-US" dirty="0">
                <a:solidFill>
                  <a:schemeClr val="tx1"/>
                </a:solidFill>
              </a:rPr>
              <a:t> –</a:t>
            </a:r>
            <a:r>
              <a:rPr lang="en-US" b="1" dirty="0">
                <a:solidFill>
                  <a:schemeClr val="tx1"/>
                </a:solidFill>
              </a:rPr>
              <a:t> </a:t>
            </a:r>
            <a:r>
              <a:rPr lang="en-US" dirty="0" err="1"/>
              <a:t>fängst</a:t>
            </a:r>
            <a:r>
              <a:rPr lang="en-US" dirty="0"/>
              <a:t> du an, darüber nachzudenken, was</a:t>
            </a:r>
            <a:br>
              <a:rPr lang="en-US" dirty="0"/>
            </a:br>
            <a:r>
              <a:rPr lang="en-US" dirty="0" err="1"/>
              <a:t>deine</a:t>
            </a:r>
            <a:r>
              <a:rPr lang="en-US" dirty="0"/>
              <a:t> </a:t>
            </a:r>
            <a:r>
              <a:rPr lang="en-US" dirty="0" err="1"/>
              <a:t>eigene</a:t>
            </a:r>
            <a:r>
              <a:rPr lang="en-US" dirty="0"/>
              <a:t> </a:t>
            </a:r>
            <a:r>
              <a:rPr lang="en-US" dirty="0" err="1"/>
              <a:t>Geschichte</a:t>
            </a:r>
            <a:r>
              <a:rPr lang="en-US" dirty="0"/>
              <a:t> </a:t>
            </a:r>
            <a:r>
              <a:rPr lang="en-US" dirty="0" err="1"/>
              <a:t>ist</a:t>
            </a:r>
            <a:r>
              <a:rPr lang="en-US" dirty="0"/>
              <a:t>?</a:t>
            </a:r>
          </a:p>
          <a:p>
            <a:endParaRPr lang="en-US" sz="600" dirty="0"/>
          </a:p>
          <a:p>
            <a:pPr marL="342900" indent="-342900">
              <a:spcBef>
                <a:spcPts val="0"/>
              </a:spcBef>
              <a:buClr>
                <a:srgbClr val="C54A9A"/>
              </a:buClr>
              <a:buFont typeface="Arial" panose="020B0604020202020204" pitchFamily="34" charset="0"/>
              <a:buChar char="•"/>
            </a:pPr>
            <a:r>
              <a:rPr lang="en-US" dirty="0"/>
              <a:t>Was ist ungewöhnlich oder anders an </a:t>
            </a:r>
            <a:r>
              <a:rPr lang="en-US" dirty="0" err="1"/>
              <a:t>deiner</a:t>
            </a:r>
            <a:r>
              <a:rPr lang="en-US" dirty="0"/>
              <a:t> Geschichte?</a:t>
            </a:r>
          </a:p>
          <a:p>
            <a:pPr marL="342900" indent="-342900">
              <a:spcBef>
                <a:spcPts val="0"/>
              </a:spcBef>
              <a:buClr>
                <a:srgbClr val="C54A9A"/>
              </a:buClr>
              <a:buFont typeface="Arial" panose="020B0604020202020204" pitchFamily="34" charset="0"/>
              <a:buChar char="•"/>
            </a:pPr>
            <a:r>
              <a:rPr lang="en-US" dirty="0"/>
              <a:t>Was </a:t>
            </a:r>
            <a:r>
              <a:rPr lang="en-US" dirty="0" err="1"/>
              <a:t>ist</a:t>
            </a:r>
            <a:r>
              <a:rPr lang="en-US" dirty="0"/>
              <a:t> </a:t>
            </a:r>
            <a:r>
              <a:rPr lang="en-US" dirty="0" err="1"/>
              <a:t>deine</a:t>
            </a:r>
            <a:r>
              <a:rPr lang="en-US" dirty="0"/>
              <a:t> </a:t>
            </a:r>
            <a:r>
              <a:rPr lang="en-US" dirty="0" err="1"/>
              <a:t>Leidenschaft</a:t>
            </a:r>
            <a:r>
              <a:rPr lang="en-US" dirty="0"/>
              <a:t>?</a:t>
            </a:r>
          </a:p>
          <a:p>
            <a:pPr marL="342900" indent="-342900">
              <a:spcBef>
                <a:spcPts val="0"/>
              </a:spcBef>
              <a:buClr>
                <a:srgbClr val="C54A9A"/>
              </a:buClr>
              <a:buFont typeface="Arial" panose="020B0604020202020204" pitchFamily="34" charset="0"/>
              <a:buChar char="•"/>
            </a:pPr>
            <a:r>
              <a:rPr lang="en-US" dirty="0"/>
              <a:t>Was </a:t>
            </a:r>
            <a:r>
              <a:rPr lang="en-US" dirty="0" err="1"/>
              <a:t>sind</a:t>
            </a:r>
            <a:r>
              <a:rPr lang="en-US" dirty="0"/>
              <a:t> </a:t>
            </a:r>
            <a:r>
              <a:rPr lang="en-US" dirty="0" err="1"/>
              <a:t>deine</a:t>
            </a:r>
            <a:r>
              <a:rPr lang="en-US" dirty="0"/>
              <a:t> </a:t>
            </a:r>
            <a:r>
              <a:rPr lang="en-US" dirty="0" err="1"/>
              <a:t>Hobbys</a:t>
            </a:r>
            <a:r>
              <a:rPr lang="en-US" dirty="0"/>
              <a:t>? </a:t>
            </a:r>
          </a:p>
          <a:p>
            <a:pPr marL="342900" indent="-342900">
              <a:spcBef>
                <a:spcPts val="0"/>
              </a:spcBef>
              <a:buClr>
                <a:srgbClr val="C54A9A"/>
              </a:buClr>
              <a:buFont typeface="Arial" panose="020B0604020202020204" pitchFamily="34" charset="0"/>
              <a:buChar char="•"/>
            </a:pPr>
            <a:r>
              <a:rPr lang="en-US" dirty="0" err="1"/>
              <a:t>Worin</a:t>
            </a:r>
            <a:r>
              <a:rPr lang="en-US" dirty="0"/>
              <a:t> </a:t>
            </a:r>
            <a:r>
              <a:rPr lang="en-US" dirty="0" err="1"/>
              <a:t>bist</a:t>
            </a:r>
            <a:r>
              <a:rPr lang="en-US" dirty="0"/>
              <a:t> du gut? </a:t>
            </a:r>
          </a:p>
          <a:p>
            <a:pPr marL="342900" indent="-342900">
              <a:spcBef>
                <a:spcPts val="0"/>
              </a:spcBef>
              <a:buClr>
                <a:srgbClr val="C54A9A"/>
              </a:buClr>
              <a:buFont typeface="Arial" panose="020B0604020202020204" pitchFamily="34" charset="0"/>
              <a:buChar char="•"/>
            </a:pPr>
            <a:r>
              <a:rPr lang="en-US" dirty="0"/>
              <a:t>Hast du ein geheimes Talent? Eine Starqualität?</a:t>
            </a:r>
          </a:p>
          <a:p>
            <a:r>
              <a:rPr lang="en-US" dirty="0" err="1">
                <a:solidFill>
                  <a:srgbClr val="C54A9A"/>
                </a:solidFill>
              </a:rPr>
              <a:t>Vielleicht</a:t>
            </a:r>
            <a:r>
              <a:rPr lang="en-US" dirty="0">
                <a:solidFill>
                  <a:srgbClr val="C54A9A"/>
                </a:solidFill>
              </a:rPr>
              <a:t> hast du </a:t>
            </a:r>
            <a:r>
              <a:rPr lang="en-US" dirty="0" err="1">
                <a:solidFill>
                  <a:srgbClr val="C54A9A"/>
                </a:solidFill>
              </a:rPr>
              <a:t>noch</a:t>
            </a:r>
            <a:r>
              <a:rPr lang="en-US" dirty="0">
                <a:solidFill>
                  <a:srgbClr val="C54A9A"/>
                </a:solidFill>
              </a:rPr>
              <a:t> nicht darüber nachgedacht, </a:t>
            </a:r>
            <a:r>
              <a:rPr lang="en-US" dirty="0" err="1">
                <a:solidFill>
                  <a:srgbClr val="C54A9A"/>
                </a:solidFill>
              </a:rPr>
              <a:t>aber</a:t>
            </a:r>
            <a:r>
              <a:rPr lang="en-US" dirty="0">
                <a:solidFill>
                  <a:srgbClr val="C54A9A"/>
                </a:solidFill>
              </a:rPr>
              <a:t> du </a:t>
            </a:r>
            <a:r>
              <a:rPr lang="en-US" dirty="0" err="1">
                <a:solidFill>
                  <a:srgbClr val="C54A9A"/>
                </a:solidFill>
              </a:rPr>
              <a:t>könntest</a:t>
            </a:r>
            <a:r>
              <a:rPr lang="en-US" dirty="0">
                <a:solidFill>
                  <a:srgbClr val="C54A9A"/>
                </a:solidFill>
              </a:rPr>
              <a:t> </a:t>
            </a:r>
            <a:r>
              <a:rPr lang="en-US" dirty="0" err="1">
                <a:solidFill>
                  <a:srgbClr val="C54A9A"/>
                </a:solidFill>
              </a:rPr>
              <a:t>bereits</a:t>
            </a:r>
            <a:r>
              <a:rPr lang="en-US" dirty="0">
                <a:solidFill>
                  <a:srgbClr val="C54A9A"/>
                </a:solidFill>
              </a:rPr>
              <a:t> </a:t>
            </a:r>
            <a:r>
              <a:rPr lang="en-US" dirty="0" err="1">
                <a:solidFill>
                  <a:srgbClr val="C54A9A"/>
                </a:solidFill>
              </a:rPr>
              <a:t>alles</a:t>
            </a:r>
            <a:r>
              <a:rPr lang="en-US" dirty="0">
                <a:solidFill>
                  <a:srgbClr val="C54A9A"/>
                </a:solidFill>
              </a:rPr>
              <a:t> </a:t>
            </a:r>
            <a:r>
              <a:rPr lang="en-US" dirty="0" err="1">
                <a:solidFill>
                  <a:srgbClr val="C54A9A"/>
                </a:solidFill>
              </a:rPr>
              <a:t>besitzen</a:t>
            </a:r>
            <a:r>
              <a:rPr lang="en-US" dirty="0">
                <a:solidFill>
                  <a:srgbClr val="C54A9A"/>
                </a:solidFill>
              </a:rPr>
              <a:t>, was du </a:t>
            </a:r>
            <a:r>
              <a:rPr lang="en-US" dirty="0" err="1">
                <a:solidFill>
                  <a:srgbClr val="C54A9A"/>
                </a:solidFill>
              </a:rPr>
              <a:t>brauchst</a:t>
            </a:r>
            <a:r>
              <a:rPr lang="en-US" dirty="0">
                <a:solidFill>
                  <a:srgbClr val="C54A9A"/>
                </a:solidFill>
              </a:rPr>
              <a:t>, um </a:t>
            </a:r>
            <a:r>
              <a:rPr lang="en-US" dirty="0" err="1">
                <a:solidFill>
                  <a:srgbClr val="C54A9A"/>
                </a:solidFill>
              </a:rPr>
              <a:t>dein</a:t>
            </a:r>
            <a:r>
              <a:rPr lang="en-US" dirty="0">
                <a:solidFill>
                  <a:srgbClr val="C54A9A"/>
                </a:solidFill>
              </a:rPr>
              <a:t> </a:t>
            </a:r>
            <a:r>
              <a:rPr lang="en-US" dirty="0" err="1">
                <a:solidFill>
                  <a:srgbClr val="C54A9A"/>
                </a:solidFill>
              </a:rPr>
              <a:t>eigenes</a:t>
            </a:r>
            <a:r>
              <a:rPr lang="en-US" dirty="0">
                <a:solidFill>
                  <a:srgbClr val="C54A9A"/>
                </a:solidFill>
              </a:rPr>
              <a:t> Unternehmen zu gründen!</a:t>
            </a:r>
          </a:p>
          <a:p>
            <a:endParaRPr lang="en-US" dirty="0"/>
          </a:p>
          <a:p>
            <a:endParaRPr lang="en-US" dirty="0"/>
          </a:p>
        </p:txBody>
      </p:sp>
      <p:grpSp>
        <p:nvGrpSpPr>
          <p:cNvPr id="21" name="Google Shape;813;p39">
            <a:extLst>
              <a:ext uri="{FF2B5EF4-FFF2-40B4-BE49-F238E27FC236}">
                <a16:creationId xmlns:a16="http://schemas.microsoft.com/office/drawing/2014/main" id="{A0291C7D-1192-442F-BDDD-0700D8B3F06E}"/>
              </a:ext>
            </a:extLst>
          </p:cNvPr>
          <p:cNvGrpSpPr/>
          <p:nvPr/>
        </p:nvGrpSpPr>
        <p:grpSpPr>
          <a:xfrm>
            <a:off x="410415" y="924714"/>
            <a:ext cx="543438" cy="861583"/>
            <a:chOff x="6718575" y="2318625"/>
            <a:chExt cx="256950" cy="407375"/>
          </a:xfrm>
        </p:grpSpPr>
        <p:sp>
          <p:nvSpPr>
            <p:cNvPr id="22" name="Google Shape;814;p39">
              <a:extLst>
                <a:ext uri="{FF2B5EF4-FFF2-40B4-BE49-F238E27FC236}">
                  <a16:creationId xmlns:a16="http://schemas.microsoft.com/office/drawing/2014/main" id="{AF8651FB-CC1E-4DDC-AB37-06F0B015704E}"/>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39">
              <a:extLst>
                <a:ext uri="{FF2B5EF4-FFF2-40B4-BE49-F238E27FC236}">
                  <a16:creationId xmlns:a16="http://schemas.microsoft.com/office/drawing/2014/main" id="{078818E8-95F6-4965-9666-A8BF52538D1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6;p39">
              <a:extLst>
                <a:ext uri="{FF2B5EF4-FFF2-40B4-BE49-F238E27FC236}">
                  <a16:creationId xmlns:a16="http://schemas.microsoft.com/office/drawing/2014/main" id="{921F668E-9EAE-4343-B39F-D6EA457E29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39">
              <a:extLst>
                <a:ext uri="{FF2B5EF4-FFF2-40B4-BE49-F238E27FC236}">
                  <a16:creationId xmlns:a16="http://schemas.microsoft.com/office/drawing/2014/main" id="{5423E69F-1630-42CE-97CA-C018692613C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p39">
              <a:extLst>
                <a:ext uri="{FF2B5EF4-FFF2-40B4-BE49-F238E27FC236}">
                  <a16:creationId xmlns:a16="http://schemas.microsoft.com/office/drawing/2014/main" id="{EF7A1B93-C6CF-438D-9D0F-2797D305B8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9;p39">
              <a:extLst>
                <a:ext uri="{FF2B5EF4-FFF2-40B4-BE49-F238E27FC236}">
                  <a16:creationId xmlns:a16="http://schemas.microsoft.com/office/drawing/2014/main" id="{511803AF-45E9-4297-8C74-2021265EB90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0;p39">
              <a:extLst>
                <a:ext uri="{FF2B5EF4-FFF2-40B4-BE49-F238E27FC236}">
                  <a16:creationId xmlns:a16="http://schemas.microsoft.com/office/drawing/2014/main" id="{0D264860-0F04-4584-B782-94E753E6E27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39">
              <a:extLst>
                <a:ext uri="{FF2B5EF4-FFF2-40B4-BE49-F238E27FC236}">
                  <a16:creationId xmlns:a16="http://schemas.microsoft.com/office/drawing/2014/main" id="{17D39476-654A-4E7D-B69A-CD9CB588DDD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roup 15">
            <a:extLst>
              <a:ext uri="{FF2B5EF4-FFF2-40B4-BE49-F238E27FC236}">
                <a16:creationId xmlns:a16="http://schemas.microsoft.com/office/drawing/2014/main" id="{8AFEE90F-40EA-F94E-9BE8-A8CAB704C512}"/>
              </a:ext>
            </a:extLst>
          </p:cNvPr>
          <p:cNvGrpSpPr/>
          <p:nvPr/>
        </p:nvGrpSpPr>
        <p:grpSpPr>
          <a:xfrm flipH="1">
            <a:off x="8856545" y="932399"/>
            <a:ext cx="3142880" cy="2507955"/>
            <a:chOff x="7512271" y="4906565"/>
            <a:chExt cx="1928828" cy="1539166"/>
          </a:xfrm>
        </p:grpSpPr>
        <p:pic>
          <p:nvPicPr>
            <p:cNvPr id="17" name="Picture 16" descr="Icon&#10;&#10;Description automatically generated">
              <a:extLst>
                <a:ext uri="{FF2B5EF4-FFF2-40B4-BE49-F238E27FC236}">
                  <a16:creationId xmlns:a16="http://schemas.microsoft.com/office/drawing/2014/main" id="{3B2FC1D6-ED29-3D4E-81E0-EC7BA1B3DD64}"/>
                </a:ext>
              </a:extLst>
            </p:cNvPr>
            <p:cNvPicPr>
              <a:picLocks noChangeAspect="1"/>
            </p:cNvPicPr>
            <p:nvPr/>
          </p:nvPicPr>
          <p:blipFill>
            <a:blip r:embed="rId2"/>
            <a:stretch>
              <a:fillRect/>
            </a:stretch>
          </p:blipFill>
          <p:spPr>
            <a:xfrm>
              <a:off x="7512271" y="4906565"/>
              <a:ext cx="1928828" cy="1539166"/>
            </a:xfrm>
            <a:prstGeom prst="rect">
              <a:avLst/>
            </a:prstGeom>
          </p:spPr>
        </p:pic>
        <p:pic>
          <p:nvPicPr>
            <p:cNvPr id="18" name="Picture 17" descr="Icon&#10;&#10;Description automatically generated">
              <a:extLst>
                <a:ext uri="{FF2B5EF4-FFF2-40B4-BE49-F238E27FC236}">
                  <a16:creationId xmlns:a16="http://schemas.microsoft.com/office/drawing/2014/main" id="{D45A1FD8-AC0B-0A47-9AAC-46FED05D722E}"/>
                </a:ext>
              </a:extLst>
            </p:cNvPr>
            <p:cNvPicPr>
              <a:picLocks noChangeAspect="1"/>
            </p:cNvPicPr>
            <p:nvPr/>
          </p:nvPicPr>
          <p:blipFill>
            <a:blip r:embed="rId3"/>
            <a:stretch>
              <a:fillRect/>
            </a:stretch>
          </p:blipFill>
          <p:spPr>
            <a:xfrm flipH="1">
              <a:off x="9093931" y="5327359"/>
              <a:ext cx="224095" cy="244396"/>
            </a:xfrm>
            <a:prstGeom prst="rect">
              <a:avLst/>
            </a:prstGeom>
          </p:spPr>
        </p:pic>
      </p:grpSp>
    </p:spTree>
    <p:extLst>
      <p:ext uri="{BB962C8B-B14F-4D97-AF65-F5344CB8AC3E}">
        <p14:creationId xmlns:p14="http://schemas.microsoft.com/office/powerpoint/2010/main" val="3003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734654"/>
            <a:ext cx="1511719" cy="1368466"/>
          </a:xfrm>
        </p:spPr>
        <p:txBody>
          <a:bodyPr>
            <a:normAutofit fontScale="77500" lnSpcReduction="20000"/>
          </a:bodyPr>
          <a:lstStyle/>
          <a:p>
            <a:r>
              <a:rPr lang="en-US" dirty="0">
                <a:solidFill>
                  <a:schemeClr val="bg1"/>
                </a:solidFill>
              </a:rPr>
              <a:t>NUTZE DEINE LEIDEN-SCHAFT</a:t>
            </a:r>
          </a:p>
        </p:txBody>
      </p:sp>
      <p:sp>
        <p:nvSpPr>
          <p:cNvPr id="24" name="TextBox 23">
            <a:extLst>
              <a:ext uri="{FF2B5EF4-FFF2-40B4-BE49-F238E27FC236}">
                <a16:creationId xmlns:a16="http://schemas.microsoft.com/office/drawing/2014/main" id="{446D2E36-3D91-4D13-BC22-57D5DD92A64C}"/>
              </a:ext>
            </a:extLst>
          </p:cNvPr>
          <p:cNvSpPr txBox="1"/>
          <p:nvPr/>
        </p:nvSpPr>
        <p:spPr>
          <a:xfrm>
            <a:off x="1511718" y="350526"/>
            <a:ext cx="10295471" cy="3046988"/>
          </a:xfrm>
          <a:prstGeom prst="rect">
            <a:avLst/>
          </a:prstGeom>
          <a:noFill/>
        </p:spPr>
        <p:txBody>
          <a:bodyPr wrap="square">
            <a:spAutoFit/>
          </a:bodyPr>
          <a:lstStyle/>
          <a:p>
            <a:pPr algn="l"/>
            <a:r>
              <a:rPr lang="en-GB" sz="2400" b="1" i="0" u="none" strike="noStrike" dirty="0">
                <a:solidFill>
                  <a:srgbClr val="00DBC1"/>
                </a:solidFill>
                <a:effectLst/>
                <a:hlinkClick r:id="rId3"/>
              </a:rPr>
              <a:t>Anna </a:t>
            </a:r>
            <a:r>
              <a:rPr lang="en-GB" sz="2400" b="1" i="0" u="none" strike="noStrike" dirty="0" err="1">
                <a:solidFill>
                  <a:srgbClr val="00DBC1"/>
                </a:solidFill>
                <a:effectLst/>
                <a:hlinkClick r:id="rId3"/>
              </a:rPr>
              <a:t>Nooshin</a:t>
            </a:r>
            <a:r>
              <a:rPr lang="en-GB" sz="2400" b="1" i="0" dirty="0">
                <a:solidFill>
                  <a:srgbClr val="222222"/>
                </a:solidFill>
                <a:effectLst/>
              </a:rPr>
              <a:t>: Vom Flüchtling zur Unternehmerin</a:t>
            </a:r>
            <a:endParaRPr lang="en-GB" sz="2400" b="0" i="0" dirty="0">
              <a:solidFill>
                <a:srgbClr val="222222"/>
              </a:solidFill>
              <a:effectLst/>
            </a:endParaRPr>
          </a:p>
          <a:p>
            <a:pPr algn="l"/>
            <a:endParaRPr lang="en-GB" sz="2400" i="1" dirty="0">
              <a:solidFill>
                <a:srgbClr val="222222"/>
              </a:solidFill>
            </a:endParaRPr>
          </a:p>
          <a:p>
            <a:pPr algn="l"/>
            <a:r>
              <a:rPr lang="en-GB" sz="2400" b="0" i="0" dirty="0">
                <a:solidFill>
                  <a:srgbClr val="222222"/>
                </a:solidFill>
                <a:effectLst/>
              </a:rPr>
              <a:t>Anna </a:t>
            </a:r>
            <a:r>
              <a:rPr lang="en-GB" sz="2400" b="0" i="0" dirty="0" err="1">
                <a:solidFill>
                  <a:srgbClr val="222222"/>
                </a:solidFill>
                <a:effectLst/>
              </a:rPr>
              <a:t>Nooshin</a:t>
            </a:r>
            <a:r>
              <a:rPr lang="en-GB" sz="2400" b="0" i="0" dirty="0">
                <a:solidFill>
                  <a:srgbClr val="222222"/>
                </a:solidFill>
                <a:effectLst/>
              </a:rPr>
              <a:t> </a:t>
            </a:r>
            <a:r>
              <a:rPr lang="en-GB" sz="2400" dirty="0">
                <a:solidFill>
                  <a:srgbClr val="222222"/>
                </a:solidFill>
              </a:rPr>
              <a:t>ist eine </a:t>
            </a:r>
            <a:r>
              <a:rPr lang="en-GB" sz="2400" b="0" i="0" dirty="0">
                <a:solidFill>
                  <a:srgbClr val="222222"/>
                </a:solidFill>
                <a:effectLst/>
              </a:rPr>
              <a:t>Online-Unternehmerin, eine Mode-Bloggerin und </a:t>
            </a:r>
            <a:r>
              <a:rPr lang="en-GB" sz="2400" b="0" i="0" dirty="0" err="1">
                <a:solidFill>
                  <a:srgbClr val="222222"/>
                </a:solidFill>
                <a:effectLst/>
              </a:rPr>
              <a:t>Autorin</a:t>
            </a:r>
            <a:r>
              <a:rPr lang="en-GB" sz="2400" b="0" i="0" dirty="0">
                <a:solidFill>
                  <a:srgbClr val="222222"/>
                </a:solidFill>
                <a:effectLst/>
              </a:rPr>
              <a:t>. Die Unternehmerin, die 1993 aus ihrer Heimatstadt Teheran in die Niederlande floh, gründete </a:t>
            </a:r>
            <a:r>
              <a:rPr lang="en-GB" sz="2400" dirty="0">
                <a:solidFill>
                  <a:srgbClr val="222222"/>
                </a:solidFill>
              </a:rPr>
              <a:t>das </a:t>
            </a:r>
            <a:r>
              <a:rPr lang="en-GB" sz="2400" b="0" i="0" dirty="0" err="1">
                <a:solidFill>
                  <a:srgbClr val="222222"/>
                </a:solidFill>
                <a:effectLst/>
              </a:rPr>
              <a:t>Onlinemagazin</a:t>
            </a:r>
            <a:r>
              <a:rPr lang="en-GB" sz="2400" b="0" i="0" dirty="0">
                <a:solidFill>
                  <a:srgbClr val="222222"/>
                </a:solidFill>
                <a:effectLst/>
              </a:rPr>
              <a:t> </a:t>
            </a:r>
            <a:r>
              <a:rPr lang="en-GB" sz="2400" b="0" i="0" u="none" strike="noStrike" dirty="0">
                <a:solidFill>
                  <a:srgbClr val="999999"/>
                </a:solidFill>
                <a:effectLst/>
                <a:hlinkClick r:id="rId4"/>
              </a:rPr>
              <a:t>NSMBL</a:t>
            </a:r>
            <a:r>
              <a:rPr lang="en-GB" sz="2400" b="0" i="0" dirty="0">
                <a:solidFill>
                  <a:srgbClr val="222222"/>
                </a:solidFill>
                <a:effectLst/>
              </a:rPr>
              <a:t>, eine der größten Lifestyle-Websites in den </a:t>
            </a:r>
            <a:r>
              <a:rPr lang="en-GB" sz="2400" b="0" i="0" dirty="0" err="1">
                <a:solidFill>
                  <a:srgbClr val="222222"/>
                </a:solidFill>
                <a:effectLst/>
              </a:rPr>
              <a:t>Niederlanden</a:t>
            </a:r>
            <a:r>
              <a:rPr lang="en-GB" sz="2400" b="0" i="0" dirty="0">
                <a:solidFill>
                  <a:srgbClr val="222222"/>
                </a:solidFill>
                <a:effectLst/>
              </a:rPr>
              <a:t>. </a:t>
            </a:r>
            <a:r>
              <a:rPr lang="en-GB" sz="2400" dirty="0" err="1">
                <a:solidFill>
                  <a:srgbClr val="222222"/>
                </a:solidFill>
              </a:rPr>
              <a:t>S</a:t>
            </a:r>
            <a:r>
              <a:rPr lang="en-GB" sz="2400" b="0" i="0" dirty="0" err="1">
                <a:solidFill>
                  <a:srgbClr val="222222"/>
                </a:solidFill>
                <a:effectLst/>
              </a:rPr>
              <a:t>eit</a:t>
            </a:r>
            <a:r>
              <a:rPr lang="en-GB" sz="2400" b="0" i="0" dirty="0">
                <a:solidFill>
                  <a:srgbClr val="222222"/>
                </a:solidFill>
                <a:effectLst/>
              </a:rPr>
              <a:t> </a:t>
            </a:r>
            <a:r>
              <a:rPr lang="en-GB" sz="2400" b="0" i="0" dirty="0" err="1">
                <a:solidFill>
                  <a:srgbClr val="222222"/>
                </a:solidFill>
                <a:effectLst/>
              </a:rPr>
              <a:t>deren</a:t>
            </a:r>
            <a:r>
              <a:rPr lang="en-GB" sz="2400" b="0" i="0" dirty="0">
                <a:solidFill>
                  <a:srgbClr val="222222"/>
                </a:solidFill>
                <a:effectLst/>
              </a:rPr>
              <a:t> unglaublichen Erfolg hat sie ihre eigene Lingerie-</a:t>
            </a:r>
            <a:r>
              <a:rPr lang="en-GB" sz="2400" b="0" i="0" dirty="0" err="1">
                <a:solidFill>
                  <a:srgbClr val="222222"/>
                </a:solidFill>
                <a:effectLst/>
              </a:rPr>
              <a:t>Linie</a:t>
            </a:r>
            <a:r>
              <a:rPr lang="en-GB" sz="2400" b="0" i="0" dirty="0">
                <a:solidFill>
                  <a:srgbClr val="222222"/>
                </a:solidFill>
                <a:effectLst/>
              </a:rPr>
              <a:t> ins Leben gerufen, ihr eigenes Buch veröffentlicht und die </a:t>
            </a:r>
            <a:r>
              <a:rPr lang="en-GB" sz="2400" b="0" i="0" dirty="0" err="1">
                <a:solidFill>
                  <a:srgbClr val="222222"/>
                </a:solidFill>
                <a:effectLst/>
              </a:rPr>
              <a:t>Schmucklinie</a:t>
            </a:r>
            <a:r>
              <a:rPr lang="en-GB" sz="2400" b="0" i="0" dirty="0">
                <a:solidFill>
                  <a:srgbClr val="222222"/>
                </a:solidFill>
                <a:effectLst/>
              </a:rPr>
              <a:t> Anna + Nina </a:t>
            </a:r>
            <a:r>
              <a:rPr lang="en-GB" sz="2400" b="0" i="0" dirty="0" err="1">
                <a:solidFill>
                  <a:srgbClr val="222222"/>
                </a:solidFill>
                <a:effectLst/>
              </a:rPr>
              <a:t>entworfen</a:t>
            </a:r>
            <a:r>
              <a:rPr lang="en-GB" sz="2400" b="0" i="0" dirty="0">
                <a:solidFill>
                  <a:srgbClr val="222222"/>
                </a:solidFill>
                <a:effectLst/>
              </a:rPr>
              <a:t>. Anna </a:t>
            </a:r>
            <a:r>
              <a:rPr lang="en-GB" sz="2400" dirty="0">
                <a:solidFill>
                  <a:srgbClr val="222222"/>
                </a:solidFill>
              </a:rPr>
              <a:t>hat eine inspirierende Geschichte zu erzählen. </a:t>
            </a:r>
            <a:endParaRPr lang="en-GB" sz="2400" b="0" i="0" dirty="0">
              <a:solidFill>
                <a:srgbClr val="222222"/>
              </a:solidFill>
              <a:effectLst/>
            </a:endParaRPr>
          </a:p>
        </p:txBody>
      </p:sp>
      <p:pic>
        <p:nvPicPr>
          <p:cNvPr id="3" name="Online Media 2" title="From refugee to entrepreneur | Anna Nooshin | TEDxAmsterdamWomen">
            <a:hlinkClick r:id="" action="ppaction://media"/>
            <a:extLst>
              <a:ext uri="{FF2B5EF4-FFF2-40B4-BE49-F238E27FC236}">
                <a16:creationId xmlns:a16="http://schemas.microsoft.com/office/drawing/2014/main" id="{FC6F6FC2-86CF-4A88-8BC3-23232530E34B}"/>
              </a:ext>
            </a:extLst>
          </p:cNvPr>
          <p:cNvPicPr>
            <a:picLocks noRot="1" noChangeAspect="1"/>
          </p:cNvPicPr>
          <p:nvPr>
            <a:videoFile r:link="rId1"/>
          </p:nvPr>
        </p:nvPicPr>
        <p:blipFill>
          <a:blip r:embed="rId5"/>
          <a:stretch>
            <a:fillRect/>
          </a:stretch>
        </p:blipFill>
        <p:spPr>
          <a:xfrm>
            <a:off x="3628390" y="3429000"/>
            <a:ext cx="4935220" cy="2788399"/>
          </a:xfrm>
          <a:prstGeom prst="rect">
            <a:avLst/>
          </a:prstGeom>
        </p:spPr>
      </p:pic>
      <p:sp>
        <p:nvSpPr>
          <p:cNvPr id="4" name="TextBox 3">
            <a:extLst>
              <a:ext uri="{FF2B5EF4-FFF2-40B4-BE49-F238E27FC236}">
                <a16:creationId xmlns:a16="http://schemas.microsoft.com/office/drawing/2014/main" id="{608E6E2D-5FCB-40B1-A5F7-F1347E5E25D4}"/>
              </a:ext>
            </a:extLst>
          </p:cNvPr>
          <p:cNvSpPr txBox="1"/>
          <p:nvPr/>
        </p:nvSpPr>
        <p:spPr>
          <a:xfrm>
            <a:off x="880110" y="4274820"/>
            <a:ext cx="2045970" cy="461665"/>
          </a:xfrm>
          <a:prstGeom prst="rect">
            <a:avLst/>
          </a:prstGeom>
          <a:solidFill>
            <a:srgbClr val="1E494F"/>
          </a:solidFill>
        </p:spPr>
        <p:txBody>
          <a:bodyPr wrap="square" rtlCol="0">
            <a:spAutoFit/>
          </a:bodyPr>
          <a:lstStyle/>
          <a:p>
            <a:r>
              <a:rPr lang="en-GB" sz="2400" dirty="0">
                <a:solidFill>
                  <a:schemeClr val="bg1"/>
                </a:solidFill>
              </a:rPr>
              <a:t>WATCH.......</a:t>
            </a:r>
            <a:endParaRPr lang="en-IE" sz="2400" dirty="0">
              <a:solidFill>
                <a:schemeClr val="bg1"/>
              </a:solidFill>
            </a:endParaRPr>
          </a:p>
        </p:txBody>
      </p:sp>
      <p:sp>
        <p:nvSpPr>
          <p:cNvPr id="6" name="Textfeld 5">
            <a:extLst>
              <a:ext uri="{FF2B5EF4-FFF2-40B4-BE49-F238E27FC236}">
                <a16:creationId xmlns:a16="http://schemas.microsoft.com/office/drawing/2014/main" id="{64934599-82FD-4B5D-AFF6-ADAB88AADD74}"/>
              </a:ext>
            </a:extLst>
          </p:cNvPr>
          <p:cNvSpPr txBox="1"/>
          <p:nvPr/>
        </p:nvSpPr>
        <p:spPr>
          <a:xfrm>
            <a:off x="9043594" y="4589498"/>
            <a:ext cx="2763595" cy="1785104"/>
          </a:xfrm>
          <a:prstGeom prst="rect">
            <a:avLst/>
          </a:prstGeom>
          <a:noFill/>
        </p:spPr>
        <p:txBody>
          <a:bodyPr wrap="square" rtlCol="0">
            <a:spAutoFit/>
          </a:bodyPr>
          <a:lstStyle/>
          <a:p>
            <a:r>
              <a:rPr lang="de-DE" sz="1000" dirty="0">
                <a:effectLst/>
                <a:latin typeface="Calibri Light" panose="020F0302020204030204" pitchFamily="34" charset="0"/>
                <a:ea typeface="Calibri" panose="020F0502020204030204" pitchFamily="34" charset="0"/>
                <a:cs typeface="Calibri Light" panose="020F0302020204030204" pitchFamily="34" charset="0"/>
              </a:rPr>
              <a:t>Um die Videos mit deutschen Untertiteln zu sehen, bitten wir dich, den </a:t>
            </a:r>
            <a:r>
              <a:rPr lang="de-DE" sz="1000" dirty="0" err="1">
                <a:effectLst/>
                <a:latin typeface="Calibri Light" panose="020F0302020204030204" pitchFamily="34" charset="0"/>
                <a:ea typeface="Calibri" panose="020F0502020204030204" pitchFamily="34" charset="0"/>
                <a:cs typeface="Calibri Light" panose="020F0302020204030204" pitchFamily="34" charset="0"/>
              </a:rPr>
              <a:t>Youtube</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-Link im Browser zu öffnen. Klicke dafür auf das </a:t>
            </a:r>
            <a:r>
              <a:rPr lang="de-DE" sz="1000" dirty="0" err="1">
                <a:effectLst/>
                <a:latin typeface="Calibri Light" panose="020F0302020204030204" pitchFamily="34" charset="0"/>
                <a:ea typeface="Calibri" panose="020F0502020204030204" pitchFamily="34" charset="0"/>
                <a:cs typeface="Calibri Light" panose="020F0302020204030204" pitchFamily="34" charset="0"/>
              </a:rPr>
              <a:t>Youtube</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-Symbol unten rechts. Anschließend kannst du mit einem Klick auf „Untertitel“ die englischen Untertitel aktivieren. Um nun die deutsche Untertitelung einzustellen, gehe bitte auf „Einstellungen“ </a:t>
            </a:r>
            <a:r>
              <a:rPr lang="de-DE" sz="1000" dirty="0">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 „Untertitel“ </a:t>
            </a:r>
            <a:r>
              <a:rPr lang="de-DE" sz="1000" dirty="0">
                <a:effectLst/>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 „Automatisch übersetzen“ und wählen aus den angeführten Sprachen die Option „Deutsch“. </a:t>
            </a: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3959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46D2E36-3D91-4D13-BC22-57D5DD92A64C}"/>
              </a:ext>
            </a:extLst>
          </p:cNvPr>
          <p:cNvSpPr txBox="1"/>
          <p:nvPr/>
        </p:nvSpPr>
        <p:spPr>
          <a:xfrm>
            <a:off x="1511718" y="350526"/>
            <a:ext cx="10295471" cy="3416320"/>
          </a:xfrm>
          <a:prstGeom prst="rect">
            <a:avLst/>
          </a:prstGeom>
          <a:noFill/>
        </p:spPr>
        <p:txBody>
          <a:bodyPr wrap="square">
            <a:spAutoFit/>
          </a:bodyPr>
          <a:lstStyle/>
          <a:p>
            <a:pPr algn="l"/>
            <a:r>
              <a:rPr lang="en-GB" sz="2400" b="1" i="0" u="none" strike="noStrike" dirty="0">
                <a:solidFill>
                  <a:srgbClr val="00DBC1"/>
                </a:solidFill>
                <a:effectLst/>
                <a:hlinkClick r:id="rId2"/>
              </a:rPr>
              <a:t>Anna </a:t>
            </a:r>
            <a:r>
              <a:rPr lang="en-GB" sz="2400" b="1" i="0" u="none" strike="noStrike" dirty="0" err="1">
                <a:solidFill>
                  <a:srgbClr val="00DBC1"/>
                </a:solidFill>
                <a:effectLst/>
                <a:hlinkClick r:id="rId2"/>
              </a:rPr>
              <a:t>Nooshin</a:t>
            </a:r>
            <a:r>
              <a:rPr lang="en-GB" sz="2400" b="1" i="0" dirty="0">
                <a:solidFill>
                  <a:srgbClr val="222222"/>
                </a:solidFill>
                <a:effectLst/>
              </a:rPr>
              <a:t>: Vom Flüchtling zur Unternehmerin</a:t>
            </a:r>
            <a:endParaRPr lang="en-GB" sz="2400" b="0" i="0" dirty="0">
              <a:solidFill>
                <a:srgbClr val="222222"/>
              </a:solidFill>
              <a:effectLst/>
            </a:endParaRPr>
          </a:p>
          <a:p>
            <a:pPr algn="l"/>
            <a:endParaRPr lang="en-GB" sz="2400" i="1" dirty="0">
              <a:solidFill>
                <a:srgbClr val="222222"/>
              </a:solidFill>
            </a:endParaRPr>
          </a:p>
          <a:p>
            <a:pPr algn="l"/>
            <a:r>
              <a:rPr lang="en-GB" sz="2400" b="0" i="1" dirty="0">
                <a:solidFill>
                  <a:srgbClr val="222222"/>
                </a:solidFill>
                <a:effectLst/>
              </a:rPr>
              <a:t>"Meine Besonderheit begann, als ich 7 Jahre alt war. Meine Eltern flohen aus ihrem Land. Daher </a:t>
            </a:r>
            <a:r>
              <a:rPr lang="en-GB" sz="2400" b="0" i="1" dirty="0" err="1">
                <a:solidFill>
                  <a:srgbClr val="222222"/>
                </a:solidFill>
                <a:effectLst/>
              </a:rPr>
              <a:t>wurde</a:t>
            </a:r>
            <a:r>
              <a:rPr lang="en-GB" sz="2400" b="0" i="1" dirty="0">
                <a:solidFill>
                  <a:srgbClr val="222222"/>
                </a:solidFill>
                <a:effectLst/>
              </a:rPr>
              <a:t> ich </a:t>
            </a:r>
            <a:r>
              <a:rPr lang="en-GB" sz="2400" b="0" i="1" dirty="0" err="1">
                <a:solidFill>
                  <a:srgbClr val="222222"/>
                </a:solidFill>
                <a:effectLst/>
              </a:rPr>
              <a:t>mit</a:t>
            </a:r>
            <a:r>
              <a:rPr lang="en-GB" sz="2400" b="0" i="1" dirty="0">
                <a:solidFill>
                  <a:srgbClr val="222222"/>
                </a:solidFill>
                <a:effectLst/>
              </a:rPr>
              <a:t> 7 Jahren </a:t>
            </a:r>
            <a:r>
              <a:rPr lang="en-GB" sz="2400" b="0" i="1" dirty="0" err="1">
                <a:solidFill>
                  <a:srgbClr val="222222"/>
                </a:solidFill>
                <a:effectLst/>
              </a:rPr>
              <a:t>mit</a:t>
            </a:r>
            <a:r>
              <a:rPr lang="en-GB" sz="2400" b="0" i="1" dirty="0">
                <a:solidFill>
                  <a:srgbClr val="222222"/>
                </a:solidFill>
                <a:effectLst/>
              </a:rPr>
              <a:t> </a:t>
            </a:r>
            <a:r>
              <a:rPr lang="en-GB" sz="2400" b="0" i="1" dirty="0" err="1">
                <a:solidFill>
                  <a:srgbClr val="222222"/>
                </a:solidFill>
                <a:effectLst/>
              </a:rPr>
              <a:t>meinen</a:t>
            </a:r>
            <a:r>
              <a:rPr lang="en-GB" sz="2400" b="0" i="1" dirty="0">
                <a:solidFill>
                  <a:srgbClr val="222222"/>
                </a:solidFill>
                <a:effectLst/>
              </a:rPr>
              <a:t> </a:t>
            </a:r>
            <a:r>
              <a:rPr lang="en-GB" sz="2400" b="0" i="1" dirty="0" err="1">
                <a:solidFill>
                  <a:srgbClr val="222222"/>
                </a:solidFill>
                <a:effectLst/>
              </a:rPr>
              <a:t>Wurzeln</a:t>
            </a:r>
            <a:r>
              <a:rPr lang="en-GB" sz="2400" b="0" i="1" dirty="0">
                <a:solidFill>
                  <a:srgbClr val="222222"/>
                </a:solidFill>
                <a:effectLst/>
              </a:rPr>
              <a:t> </a:t>
            </a:r>
            <a:r>
              <a:rPr lang="en-GB" sz="2400" b="0" i="1" dirty="0" err="1">
                <a:solidFill>
                  <a:srgbClr val="222222"/>
                </a:solidFill>
                <a:effectLst/>
              </a:rPr>
              <a:t>aus</a:t>
            </a:r>
            <a:r>
              <a:rPr lang="en-GB" sz="2400" b="0" i="1" dirty="0">
                <a:solidFill>
                  <a:srgbClr val="222222"/>
                </a:solidFill>
                <a:effectLst/>
              </a:rPr>
              <a:t> dem Iran gerissen und in eine westliche Gesellschaft gebracht, in der ich niemanden kannte. Ich hatte keine Verbindung zu dieser Kultur", erinnert sie sich.</a:t>
            </a:r>
          </a:p>
          <a:p>
            <a:pPr algn="l"/>
            <a:endParaRPr lang="en-GB" sz="2400" i="1" dirty="0">
              <a:solidFill>
                <a:srgbClr val="222222"/>
              </a:solidFill>
            </a:endParaRPr>
          </a:p>
          <a:p>
            <a:pPr algn="l"/>
            <a:r>
              <a:rPr lang="en-GB" sz="2400" b="0" dirty="0" err="1">
                <a:solidFill>
                  <a:srgbClr val="222222"/>
                </a:solidFill>
                <a:effectLst/>
              </a:rPr>
              <a:t>Sieh</a:t>
            </a:r>
            <a:r>
              <a:rPr lang="en-GB" sz="2400" b="0" dirty="0">
                <a:solidFill>
                  <a:srgbClr val="222222"/>
                </a:solidFill>
                <a:effectLst/>
              </a:rPr>
              <a:t> </a:t>
            </a:r>
            <a:r>
              <a:rPr lang="en-GB" sz="2400" b="0" dirty="0" err="1">
                <a:solidFill>
                  <a:srgbClr val="222222"/>
                </a:solidFill>
                <a:effectLst/>
              </a:rPr>
              <a:t>dir</a:t>
            </a:r>
            <a:r>
              <a:rPr lang="en-GB" sz="2400" b="0" dirty="0">
                <a:solidFill>
                  <a:srgbClr val="222222"/>
                </a:solidFill>
                <a:effectLst/>
              </a:rPr>
              <a:t> das an:</a:t>
            </a:r>
          </a:p>
          <a:p>
            <a:pPr algn="l"/>
            <a:r>
              <a:rPr lang="en-IE" sz="2400" dirty="0" err="1">
                <a:hlinkClick r:id="rId3"/>
              </a:rPr>
              <a:t>annanina </a:t>
            </a:r>
            <a:r>
              <a:rPr lang="en-IE" sz="2400" dirty="0">
                <a:hlinkClick r:id="rId3"/>
              </a:rPr>
              <a:t>(anna-nina.nl)</a:t>
            </a:r>
            <a:endParaRPr lang="en-GB" sz="2400" b="0" i="1" dirty="0">
              <a:solidFill>
                <a:srgbClr val="222222"/>
              </a:solidFill>
              <a:effectLst/>
            </a:endParaRPr>
          </a:p>
        </p:txBody>
      </p:sp>
      <p:pic>
        <p:nvPicPr>
          <p:cNvPr id="3074" name="Picture 2" descr="Freedom Pinky Ring Silver">
            <a:extLst>
              <a:ext uri="{FF2B5EF4-FFF2-40B4-BE49-F238E27FC236}">
                <a16:creationId xmlns:a16="http://schemas.microsoft.com/office/drawing/2014/main" id="{502AF65D-0A1B-4BDE-BF37-DE60E2517F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2030" y="2680638"/>
            <a:ext cx="3294063" cy="35944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iva La Vida Earrings Silverplated">
            <a:extLst>
              <a:ext uri="{FF2B5EF4-FFF2-40B4-BE49-F238E27FC236}">
                <a16:creationId xmlns:a16="http://schemas.microsoft.com/office/drawing/2014/main" id="{A0ABD829-F4FE-463D-8992-E745A9C9E7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2549" y="2680637"/>
            <a:ext cx="3294064" cy="359443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4">
            <a:extLst>
              <a:ext uri="{FF2B5EF4-FFF2-40B4-BE49-F238E27FC236}">
                <a16:creationId xmlns:a16="http://schemas.microsoft.com/office/drawing/2014/main" id="{FF06A572-C969-4CE1-907D-E47366CCA7E5}"/>
              </a:ext>
            </a:extLst>
          </p:cNvPr>
          <p:cNvSpPr txBox="1">
            <a:spLocks/>
          </p:cNvSpPr>
          <p:nvPr/>
        </p:nvSpPr>
        <p:spPr>
          <a:xfrm>
            <a:off x="0" y="734654"/>
            <a:ext cx="1511719" cy="1368466"/>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solidFill>
                  <a:schemeClr val="bg1"/>
                </a:solidFill>
              </a:rPr>
              <a:t>NUTZE DEINE LEIDEN-SCHAFT</a:t>
            </a:r>
            <a:endParaRPr lang="en-US" dirty="0">
              <a:solidFill>
                <a:schemeClr val="bg1"/>
              </a:solidFill>
            </a:endParaRPr>
          </a:p>
        </p:txBody>
      </p:sp>
    </p:spTree>
    <p:extLst>
      <p:ext uri="{BB962C8B-B14F-4D97-AF65-F5344CB8AC3E}">
        <p14:creationId xmlns:p14="http://schemas.microsoft.com/office/powerpoint/2010/main" val="2849603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687425" y="2815914"/>
            <a:ext cx="8817149" cy="3001108"/>
          </a:xfrm>
        </p:spPr>
        <p:txBody>
          <a:bodyPr/>
          <a:lstStyle/>
          <a:p>
            <a:pPr algn="just"/>
            <a:r>
              <a:rPr lang="en-US" dirty="0" err="1"/>
              <a:t>Weltweit</a:t>
            </a:r>
            <a:r>
              <a:rPr lang="en-US" dirty="0"/>
              <a:t> </a:t>
            </a:r>
            <a:r>
              <a:rPr lang="en-US" dirty="0" err="1"/>
              <a:t>gründen</a:t>
            </a:r>
            <a:r>
              <a:rPr lang="en-US" dirty="0"/>
              <a:t> und </a:t>
            </a:r>
            <a:r>
              <a:rPr lang="en-US" dirty="0" err="1"/>
              <a:t>betreiben</a:t>
            </a:r>
            <a:r>
              <a:rPr lang="en-US" dirty="0"/>
              <a:t> Frauen </a:t>
            </a:r>
            <a:r>
              <a:rPr lang="en-US" dirty="0" err="1"/>
              <a:t>neue</a:t>
            </a:r>
            <a:r>
              <a:rPr lang="en-US" dirty="0"/>
              <a:t> </a:t>
            </a:r>
            <a:r>
              <a:rPr lang="en-US" dirty="0" err="1"/>
              <a:t>Unternehmen</a:t>
            </a:r>
            <a:r>
              <a:rPr lang="en-US" dirty="0"/>
              <a:t> in </a:t>
            </a:r>
            <a:r>
              <a:rPr lang="en-US" dirty="0" err="1"/>
              <a:t>einem</a:t>
            </a:r>
            <a:r>
              <a:rPr lang="en-US" dirty="0"/>
              <a:t> </a:t>
            </a:r>
            <a:r>
              <a:rPr lang="en-US" dirty="0" err="1"/>
              <a:t>schnelleren</a:t>
            </a:r>
            <a:r>
              <a:rPr lang="en-US" dirty="0"/>
              <a:t> Takt </a:t>
            </a:r>
            <a:r>
              <a:rPr lang="en-US" dirty="0" err="1"/>
              <a:t>als</a:t>
            </a:r>
            <a:r>
              <a:rPr lang="en-US" dirty="0"/>
              <a:t> je </a:t>
            </a:r>
            <a:r>
              <a:rPr lang="en-US" dirty="0" err="1"/>
              <a:t>zuvor</a:t>
            </a:r>
            <a:r>
              <a:rPr lang="en-US" dirty="0"/>
              <a:t>. </a:t>
            </a:r>
            <a:r>
              <a:rPr lang="en-US" b="1" dirty="0">
                <a:solidFill>
                  <a:srgbClr val="C54A9A"/>
                </a:solidFill>
              </a:rPr>
              <a:t>Aber </a:t>
            </a:r>
            <a:r>
              <a:rPr lang="en-US" b="1" dirty="0" err="1">
                <a:solidFill>
                  <a:srgbClr val="C54A9A"/>
                </a:solidFill>
              </a:rPr>
              <a:t>wusstest</a:t>
            </a:r>
            <a:r>
              <a:rPr lang="en-US" b="1" dirty="0">
                <a:solidFill>
                  <a:srgbClr val="C54A9A"/>
                </a:solidFill>
              </a:rPr>
              <a:t> du, dass Frauen fast ein Drittel mehr Unternehmen </a:t>
            </a:r>
            <a:r>
              <a:rPr lang="en-US" b="1" dirty="0" err="1">
                <a:solidFill>
                  <a:srgbClr val="C54A9A"/>
                </a:solidFill>
              </a:rPr>
              <a:t>aus</a:t>
            </a:r>
            <a:r>
              <a:rPr lang="en-US" b="1" dirty="0">
                <a:solidFill>
                  <a:srgbClr val="C54A9A"/>
                </a:solidFill>
              </a:rPr>
              <a:t> der Not </a:t>
            </a:r>
            <a:r>
              <a:rPr lang="en-US" b="1" dirty="0" err="1">
                <a:solidFill>
                  <a:srgbClr val="C54A9A"/>
                </a:solidFill>
              </a:rPr>
              <a:t>heraus</a:t>
            </a:r>
            <a:r>
              <a:rPr lang="en-US" b="1" dirty="0">
                <a:solidFill>
                  <a:srgbClr val="C54A9A"/>
                </a:solidFill>
              </a:rPr>
              <a:t> gründen als Männer? </a:t>
            </a:r>
            <a:endParaRPr lang="en-US" dirty="0"/>
          </a:p>
          <a:p>
            <a:pPr algn="just"/>
            <a:r>
              <a:rPr lang="en-US" dirty="0"/>
              <a:t>Viele kleine und sehr kleine </a:t>
            </a:r>
            <a:r>
              <a:rPr lang="en-US" dirty="0" err="1"/>
              <a:t>Unternehmen</a:t>
            </a:r>
            <a:r>
              <a:rPr lang="en-US" dirty="0"/>
              <a:t> </a:t>
            </a:r>
            <a:r>
              <a:rPr lang="en-US" dirty="0" err="1"/>
              <a:t>starten</a:t>
            </a:r>
            <a:r>
              <a:rPr lang="en-US" dirty="0"/>
              <a:t> und entwickeln sich schrittweise, durch einen </a:t>
            </a:r>
            <a:r>
              <a:rPr lang="en-US" dirty="0" err="1"/>
              <a:t>Prozess</a:t>
            </a:r>
            <a:r>
              <a:rPr lang="en-US" dirty="0"/>
              <a:t> </a:t>
            </a:r>
            <a:r>
              <a:rPr lang="en-US" dirty="0" err="1"/>
              <a:t>aus</a:t>
            </a:r>
            <a:r>
              <a:rPr lang="en-US" dirty="0"/>
              <a:t> Versuch und Irrtum. Und das ist eine großartige Grundlage, von der aus man wachsen kann.</a:t>
            </a:r>
          </a:p>
          <a:p>
            <a:pPr algn="just"/>
            <a:endParaRPr lang="en-US" dirty="0"/>
          </a:p>
          <a:p>
            <a:pPr algn="just"/>
            <a:r>
              <a:rPr lang="en-US" sz="1000" dirty="0"/>
              <a:t>https://www.investopedia.com/terms/e/entrepreneur.asp</a:t>
            </a:r>
          </a:p>
          <a:p>
            <a:pPr algn="just"/>
            <a:endParaRPr lang="en-US" dirty="0"/>
          </a:p>
        </p:txBody>
      </p:sp>
      <p:grpSp>
        <p:nvGrpSpPr>
          <p:cNvPr id="13" name="Google Shape;674;p39">
            <a:extLst>
              <a:ext uri="{FF2B5EF4-FFF2-40B4-BE49-F238E27FC236}">
                <a16:creationId xmlns:a16="http://schemas.microsoft.com/office/drawing/2014/main" id="{9DEA337D-72C9-44C4-81EF-0B37C5401E8D}"/>
              </a:ext>
            </a:extLst>
          </p:cNvPr>
          <p:cNvGrpSpPr/>
          <p:nvPr/>
        </p:nvGrpSpPr>
        <p:grpSpPr>
          <a:xfrm>
            <a:off x="281429" y="1056648"/>
            <a:ext cx="685838" cy="685800"/>
            <a:chOff x="576250" y="4319400"/>
            <a:chExt cx="442075" cy="442050"/>
          </a:xfrm>
        </p:grpSpPr>
        <p:sp>
          <p:nvSpPr>
            <p:cNvPr id="14" name="Google Shape;675;p39">
              <a:extLst>
                <a:ext uri="{FF2B5EF4-FFF2-40B4-BE49-F238E27FC236}">
                  <a16:creationId xmlns:a16="http://schemas.microsoft.com/office/drawing/2014/main" id="{1EF044FC-ADBD-4DAF-8C31-E1F1AC69F77C}"/>
                </a:ext>
              </a:extLst>
            </p:cNvPr>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76;p39">
              <a:extLst>
                <a:ext uri="{FF2B5EF4-FFF2-40B4-BE49-F238E27FC236}">
                  <a16:creationId xmlns:a16="http://schemas.microsoft.com/office/drawing/2014/main" id="{08A0B862-9DA1-4777-B18E-87125C428C69}"/>
                </a:ext>
              </a:extLst>
            </p:cNvPr>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7;p39">
              <a:extLst>
                <a:ext uri="{FF2B5EF4-FFF2-40B4-BE49-F238E27FC236}">
                  <a16:creationId xmlns:a16="http://schemas.microsoft.com/office/drawing/2014/main" id="{DF441E70-43FC-443A-AEDD-AB43E7EC7064}"/>
                </a:ext>
              </a:extLst>
            </p:cNvPr>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78;p39">
              <a:extLst>
                <a:ext uri="{FF2B5EF4-FFF2-40B4-BE49-F238E27FC236}">
                  <a16:creationId xmlns:a16="http://schemas.microsoft.com/office/drawing/2014/main" id="{EE0573CA-BC44-4096-99EA-FCD40E17DAA3}"/>
                </a:ext>
              </a:extLst>
            </p:cNvPr>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11">
            <a:extLst>
              <a:ext uri="{FF2B5EF4-FFF2-40B4-BE49-F238E27FC236}">
                <a16:creationId xmlns:a16="http://schemas.microsoft.com/office/drawing/2014/main" id="{606BB6BF-A8EF-8F40-9EF8-E7B0CCCCE740}"/>
              </a:ext>
            </a:extLst>
          </p:cNvPr>
          <p:cNvGrpSpPr/>
          <p:nvPr/>
        </p:nvGrpSpPr>
        <p:grpSpPr>
          <a:xfrm>
            <a:off x="7932271" y="690763"/>
            <a:ext cx="4077676" cy="1999692"/>
            <a:chOff x="5829800" y="4615307"/>
            <a:chExt cx="3231589" cy="1584771"/>
          </a:xfrm>
        </p:grpSpPr>
        <p:pic>
          <p:nvPicPr>
            <p:cNvPr id="20" name="Picture 19" descr="A picture containing text, tableware, dishware, plate&#10;&#10;Description automatically generated">
              <a:extLst>
                <a:ext uri="{FF2B5EF4-FFF2-40B4-BE49-F238E27FC236}">
                  <a16:creationId xmlns:a16="http://schemas.microsoft.com/office/drawing/2014/main" id="{3849842C-6EBC-C046-9E4C-6B68EBE66640}"/>
                </a:ext>
              </a:extLst>
            </p:cNvPr>
            <p:cNvPicPr>
              <a:picLocks noChangeAspect="1"/>
            </p:cNvPicPr>
            <p:nvPr/>
          </p:nvPicPr>
          <p:blipFill>
            <a:blip r:embed="rId2"/>
            <a:stretch>
              <a:fillRect/>
            </a:stretch>
          </p:blipFill>
          <p:spPr>
            <a:xfrm>
              <a:off x="5829800" y="4615307"/>
              <a:ext cx="3231589" cy="1584771"/>
            </a:xfrm>
            <a:prstGeom prst="rect">
              <a:avLst/>
            </a:prstGeom>
          </p:spPr>
        </p:pic>
        <p:pic>
          <p:nvPicPr>
            <p:cNvPr id="21" name="Picture 20" descr="Icon&#10;&#10;Description automatically generated">
              <a:extLst>
                <a:ext uri="{FF2B5EF4-FFF2-40B4-BE49-F238E27FC236}">
                  <a16:creationId xmlns:a16="http://schemas.microsoft.com/office/drawing/2014/main" id="{BE9E92D3-3DAD-F745-BCCD-42485BAD35BA}"/>
                </a:ext>
              </a:extLst>
            </p:cNvPr>
            <p:cNvPicPr>
              <a:picLocks noChangeAspect="1"/>
            </p:cNvPicPr>
            <p:nvPr/>
          </p:nvPicPr>
          <p:blipFill>
            <a:blip r:embed="rId3"/>
            <a:stretch>
              <a:fillRect/>
            </a:stretch>
          </p:blipFill>
          <p:spPr>
            <a:xfrm>
              <a:off x="7048780" y="4951678"/>
              <a:ext cx="248404" cy="270907"/>
            </a:xfrm>
            <a:prstGeom prst="rect">
              <a:avLst/>
            </a:prstGeom>
          </p:spPr>
        </p:pic>
      </p:grpSp>
      <p:sp>
        <p:nvSpPr>
          <p:cNvPr id="18" name="Text Placeholder 4">
            <a:extLst>
              <a:ext uri="{FF2B5EF4-FFF2-40B4-BE49-F238E27FC236}">
                <a16:creationId xmlns:a16="http://schemas.microsoft.com/office/drawing/2014/main" id="{6BC1A72A-BC47-46E7-AF52-01EB589F401B}"/>
              </a:ext>
            </a:extLst>
          </p:cNvPr>
          <p:cNvSpPr>
            <a:spLocks noGrp="1"/>
          </p:cNvSpPr>
          <p:nvPr>
            <p:ph type="body" sz="quarter" idx="13"/>
          </p:nvPr>
        </p:nvSpPr>
        <p:spPr>
          <a:xfrm>
            <a:off x="1670315" y="1056648"/>
            <a:ext cx="8933469" cy="697353"/>
          </a:xfrm>
        </p:spPr>
        <p:txBody>
          <a:bodyPr/>
          <a:lstStyle/>
          <a:p>
            <a:r>
              <a:rPr lang="en-US" dirty="0"/>
              <a:t>AUFSTIEG DER UNTERNEHMERINNEN</a:t>
            </a:r>
          </a:p>
        </p:txBody>
      </p:sp>
    </p:spTree>
    <p:extLst>
      <p:ext uri="{BB962C8B-B14F-4D97-AF65-F5344CB8AC3E}">
        <p14:creationId xmlns:p14="http://schemas.microsoft.com/office/powerpoint/2010/main" val="1258817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oogle Shape;518;p39">
            <a:extLst>
              <a:ext uri="{FF2B5EF4-FFF2-40B4-BE49-F238E27FC236}">
                <a16:creationId xmlns:a16="http://schemas.microsoft.com/office/drawing/2014/main" id="{20B27109-94D0-4B8C-9F6A-C6FF39506395}"/>
              </a:ext>
            </a:extLst>
          </p:cNvPr>
          <p:cNvGrpSpPr/>
          <p:nvPr/>
        </p:nvGrpSpPr>
        <p:grpSpPr>
          <a:xfrm>
            <a:off x="379590" y="1043230"/>
            <a:ext cx="645963" cy="697353"/>
            <a:chOff x="1923675" y="1633650"/>
            <a:chExt cx="436000" cy="435975"/>
          </a:xfrm>
        </p:grpSpPr>
        <p:sp>
          <p:nvSpPr>
            <p:cNvPr id="16" name="Google Shape;519;p39">
              <a:extLst>
                <a:ext uri="{FF2B5EF4-FFF2-40B4-BE49-F238E27FC236}">
                  <a16:creationId xmlns:a16="http://schemas.microsoft.com/office/drawing/2014/main" id="{F7C177C3-1207-4CA5-BB1F-17EF081F8C79}"/>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0;p39">
              <a:extLst>
                <a:ext uri="{FF2B5EF4-FFF2-40B4-BE49-F238E27FC236}">
                  <a16:creationId xmlns:a16="http://schemas.microsoft.com/office/drawing/2014/main" id="{D49A4A75-86CA-4D59-99D4-2E47699AC7CB}"/>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1;p39">
              <a:extLst>
                <a:ext uri="{FF2B5EF4-FFF2-40B4-BE49-F238E27FC236}">
                  <a16:creationId xmlns:a16="http://schemas.microsoft.com/office/drawing/2014/main" id="{A8F2CE8F-156F-40B9-949B-164497EC704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2;p39">
              <a:extLst>
                <a:ext uri="{FF2B5EF4-FFF2-40B4-BE49-F238E27FC236}">
                  <a16:creationId xmlns:a16="http://schemas.microsoft.com/office/drawing/2014/main" id="{39F66C56-1E6C-454F-A925-51F3CC4AECF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3;p39">
              <a:extLst>
                <a:ext uri="{FF2B5EF4-FFF2-40B4-BE49-F238E27FC236}">
                  <a16:creationId xmlns:a16="http://schemas.microsoft.com/office/drawing/2014/main" id="{BBF5BDF3-EB88-479F-8A83-CA95F77A8670}"/>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4;p39">
              <a:extLst>
                <a:ext uri="{FF2B5EF4-FFF2-40B4-BE49-F238E27FC236}">
                  <a16:creationId xmlns:a16="http://schemas.microsoft.com/office/drawing/2014/main" id="{1755763B-1968-4E6C-B2E8-4BDC0716950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33846" y="2025885"/>
            <a:ext cx="8924307"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err="1">
                <a:solidFill>
                  <a:srgbClr val="C54A9A"/>
                </a:solidFill>
              </a:rPr>
              <a:t>Warum</a:t>
            </a:r>
            <a:r>
              <a:rPr lang="en-US" b="1" dirty="0">
                <a:solidFill>
                  <a:srgbClr val="C54A9A"/>
                </a:solidFill>
              </a:rPr>
              <a:t> </a:t>
            </a:r>
            <a:r>
              <a:rPr lang="en-US" b="1" dirty="0" err="1">
                <a:solidFill>
                  <a:srgbClr val="C54A9A"/>
                </a:solidFill>
              </a:rPr>
              <a:t>viele</a:t>
            </a:r>
            <a:r>
              <a:rPr lang="en-US" b="1" dirty="0">
                <a:solidFill>
                  <a:srgbClr val="C54A9A"/>
                </a:solidFill>
              </a:rPr>
              <a:t> Frauen </a:t>
            </a:r>
            <a:r>
              <a:rPr lang="en-US" b="1" dirty="0" err="1">
                <a:solidFill>
                  <a:srgbClr val="C54A9A"/>
                </a:solidFill>
              </a:rPr>
              <a:t>erfolgreiche</a:t>
            </a:r>
            <a:r>
              <a:rPr lang="en-US" b="1" dirty="0">
                <a:solidFill>
                  <a:srgbClr val="C54A9A"/>
                </a:solidFill>
              </a:rPr>
              <a:t> </a:t>
            </a:r>
            <a:r>
              <a:rPr lang="en-US" b="1" dirty="0" err="1">
                <a:solidFill>
                  <a:srgbClr val="C54A9A"/>
                </a:solidFill>
              </a:rPr>
              <a:t>Unternehmerinnen</a:t>
            </a:r>
            <a:r>
              <a:rPr lang="en-US" b="1" dirty="0">
                <a:solidFill>
                  <a:srgbClr val="C54A9A"/>
                </a:solidFill>
              </a:rPr>
              <a:t> </a:t>
            </a:r>
            <a:r>
              <a:rPr lang="en-US" b="1" dirty="0" err="1">
                <a:solidFill>
                  <a:srgbClr val="C54A9A"/>
                </a:solidFill>
              </a:rPr>
              <a:t>werden</a:t>
            </a:r>
            <a:r>
              <a:rPr lang="en-US" b="1" dirty="0">
                <a:solidFill>
                  <a:srgbClr val="C54A9A"/>
                </a:solidFill>
              </a:rPr>
              <a:t>:</a:t>
            </a:r>
          </a:p>
          <a:p>
            <a:pPr marL="342900" indent="-342900">
              <a:buFont typeface="Arial" panose="020B0604020202020204" pitchFamily="34" charset="0"/>
              <a:buChar char="•"/>
            </a:pPr>
            <a:endParaRPr lang="en-US" dirty="0"/>
          </a:p>
          <a:p>
            <a:pPr marL="342900" indent="-342900">
              <a:spcBef>
                <a:spcPts val="500"/>
              </a:spcBef>
              <a:buClr>
                <a:srgbClr val="F26B27"/>
              </a:buClr>
              <a:buFont typeface="Arial" panose="020B0604020202020204" pitchFamily="34" charset="0"/>
              <a:buChar char="•"/>
            </a:pPr>
            <a:r>
              <a:rPr lang="en-US" dirty="0"/>
              <a:t>Einige Frauen </a:t>
            </a:r>
            <a:r>
              <a:rPr lang="en-US" dirty="0" err="1"/>
              <a:t>gründen</a:t>
            </a:r>
            <a:r>
              <a:rPr lang="en-US" dirty="0"/>
              <a:t> </a:t>
            </a:r>
            <a:r>
              <a:rPr lang="en-US" dirty="0" err="1"/>
              <a:t>ihr</a:t>
            </a:r>
            <a:r>
              <a:rPr lang="en-US" dirty="0"/>
              <a:t> </a:t>
            </a:r>
            <a:r>
              <a:rPr lang="en-US" dirty="0" err="1"/>
              <a:t>eigenes</a:t>
            </a:r>
            <a:r>
              <a:rPr lang="en-US" dirty="0"/>
              <a:t> </a:t>
            </a:r>
            <a:r>
              <a:rPr lang="en-US" dirty="0" err="1"/>
              <a:t>Unternehmen</a:t>
            </a:r>
            <a:r>
              <a:rPr lang="en-US" dirty="0"/>
              <a:t>, um mehr </a:t>
            </a:r>
            <a:r>
              <a:rPr lang="en-US" b="1" dirty="0"/>
              <a:t>Zeit </a:t>
            </a:r>
            <a:r>
              <a:rPr lang="en-US" dirty="0" err="1"/>
              <a:t>mit</a:t>
            </a:r>
            <a:r>
              <a:rPr lang="en-US" dirty="0"/>
              <a:t> der </a:t>
            </a:r>
            <a:r>
              <a:rPr lang="en-US" dirty="0" err="1"/>
              <a:t>Familie</a:t>
            </a:r>
            <a:r>
              <a:rPr lang="en-US" dirty="0"/>
              <a:t> und </a:t>
            </a:r>
            <a:r>
              <a:rPr lang="en-US" dirty="0" err="1"/>
              <a:t>mit</a:t>
            </a:r>
            <a:r>
              <a:rPr lang="en-US" dirty="0"/>
              <a:t> </a:t>
            </a:r>
            <a:r>
              <a:rPr lang="en-US" dirty="0" err="1"/>
              <a:t>Freunden</a:t>
            </a:r>
            <a:r>
              <a:rPr lang="en-US" dirty="0"/>
              <a:t> zu verbringen, um </a:t>
            </a:r>
            <a:r>
              <a:rPr lang="en-US" b="1" dirty="0" err="1"/>
              <a:t>flexibel</a:t>
            </a:r>
            <a:r>
              <a:rPr lang="en-US" b="1" dirty="0"/>
              <a:t> </a:t>
            </a:r>
            <a:r>
              <a:rPr lang="en-US" dirty="0" err="1"/>
              <a:t>zu</a:t>
            </a:r>
            <a:r>
              <a:rPr lang="en-US" dirty="0"/>
              <a:t> </a:t>
            </a:r>
            <a:r>
              <a:rPr lang="en-US" dirty="0" err="1"/>
              <a:t>reisen</a:t>
            </a:r>
            <a:r>
              <a:rPr lang="en-US" dirty="0"/>
              <a:t>, </a:t>
            </a:r>
            <a:r>
              <a:rPr lang="en-US" dirty="0" err="1"/>
              <a:t>ihre</a:t>
            </a:r>
            <a:r>
              <a:rPr lang="en-US" dirty="0"/>
              <a:t> Familien </a:t>
            </a:r>
            <a:r>
              <a:rPr lang="en-US" dirty="0" err="1"/>
              <a:t>zu</a:t>
            </a:r>
            <a:r>
              <a:rPr lang="en-US" dirty="0"/>
              <a:t> </a:t>
            </a:r>
            <a:r>
              <a:rPr lang="en-US" dirty="0" err="1"/>
              <a:t>unterstützen</a:t>
            </a:r>
            <a:r>
              <a:rPr lang="en-US" dirty="0"/>
              <a:t> </a:t>
            </a:r>
            <a:r>
              <a:rPr lang="en-US" dirty="0" err="1"/>
              <a:t>oder</a:t>
            </a:r>
            <a:r>
              <a:rPr lang="en-US" dirty="0"/>
              <a:t> um </a:t>
            </a:r>
            <a:r>
              <a:rPr lang="en-US" dirty="0" err="1"/>
              <a:t>Weiterbildungen</a:t>
            </a:r>
            <a:r>
              <a:rPr lang="en-US" dirty="0"/>
              <a:t> zu finanzieren.</a:t>
            </a:r>
          </a:p>
          <a:p>
            <a:pPr marL="342900" indent="-342900">
              <a:spcBef>
                <a:spcPts val="500"/>
              </a:spcBef>
              <a:buClr>
                <a:srgbClr val="F26B27"/>
              </a:buClr>
              <a:buFont typeface="Arial" panose="020B0604020202020204" pitchFamily="34" charset="0"/>
              <a:buChar char="•"/>
            </a:pPr>
            <a:r>
              <a:rPr lang="en-US" dirty="0"/>
              <a:t>Viele Frauen werden Unternehmerinnen, weil </a:t>
            </a:r>
            <a:r>
              <a:rPr lang="en-US" b="1" dirty="0"/>
              <a:t>sie ihr eigener Chef sein wollen.</a:t>
            </a:r>
          </a:p>
          <a:p>
            <a:pPr marL="342900" indent="-342900">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endParaRPr lang="en-US" dirty="0"/>
          </a:p>
        </p:txBody>
      </p:sp>
      <p:sp>
        <p:nvSpPr>
          <p:cNvPr id="14" name="Text Placeholder 4">
            <a:extLst>
              <a:ext uri="{FF2B5EF4-FFF2-40B4-BE49-F238E27FC236}">
                <a16:creationId xmlns:a16="http://schemas.microsoft.com/office/drawing/2014/main" id="{8D54D044-3AF6-4E83-A35E-0622DC67E503}"/>
              </a:ext>
            </a:extLst>
          </p:cNvPr>
          <p:cNvSpPr txBox="1">
            <a:spLocks/>
          </p:cNvSpPr>
          <p:nvPr/>
        </p:nvSpPr>
        <p:spPr>
          <a:xfrm>
            <a:off x="3200537" y="6525984"/>
            <a:ext cx="7184572" cy="33201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EC2179"/>
              </a:buClr>
            </a:pPr>
            <a:r>
              <a:rPr lang="en-US" sz="1000" dirty="0"/>
              <a:t>https://www.linkedin.com/pulse/how-entrepreneurship-has-changed-21st-century-donya-zimmerman-jd/</a:t>
            </a:r>
          </a:p>
          <a:p>
            <a:pPr algn="r">
              <a:buClr>
                <a:srgbClr val="EC2179"/>
              </a:buClr>
            </a:pPr>
            <a:endParaRPr lang="en-US" dirty="0"/>
          </a:p>
          <a:p>
            <a:pPr algn="r">
              <a:buClr>
                <a:srgbClr val="EC2179"/>
              </a:buClr>
            </a:pPr>
            <a:endParaRPr lang="en-US" dirty="0"/>
          </a:p>
        </p:txBody>
      </p:sp>
      <p:grpSp>
        <p:nvGrpSpPr>
          <p:cNvPr id="13" name="Group 12">
            <a:extLst>
              <a:ext uri="{FF2B5EF4-FFF2-40B4-BE49-F238E27FC236}">
                <a16:creationId xmlns:a16="http://schemas.microsoft.com/office/drawing/2014/main" id="{5925FE53-EFF8-0148-822F-FF7C21B9D51C}"/>
              </a:ext>
            </a:extLst>
          </p:cNvPr>
          <p:cNvGrpSpPr/>
          <p:nvPr/>
        </p:nvGrpSpPr>
        <p:grpSpPr>
          <a:xfrm>
            <a:off x="10268083" y="611984"/>
            <a:ext cx="1401763" cy="1949450"/>
            <a:chOff x="8154988" y="486113"/>
            <a:chExt cx="1401763" cy="1949450"/>
          </a:xfrm>
        </p:grpSpPr>
        <p:pic>
          <p:nvPicPr>
            <p:cNvPr id="22" name="Picture 21" descr="Icon&#10;&#10;Description automatically generated">
              <a:extLst>
                <a:ext uri="{FF2B5EF4-FFF2-40B4-BE49-F238E27FC236}">
                  <a16:creationId xmlns:a16="http://schemas.microsoft.com/office/drawing/2014/main" id="{71991ACB-2474-7742-9CDF-1FD9950998D2}"/>
                </a:ext>
              </a:extLst>
            </p:cNvPr>
            <p:cNvPicPr>
              <a:picLocks noChangeAspect="1"/>
            </p:cNvPicPr>
            <p:nvPr/>
          </p:nvPicPr>
          <p:blipFill>
            <a:blip r:embed="rId2"/>
            <a:stretch>
              <a:fillRect/>
            </a:stretch>
          </p:blipFill>
          <p:spPr>
            <a:xfrm>
              <a:off x="8154988" y="486113"/>
              <a:ext cx="1401763" cy="1949450"/>
            </a:xfrm>
            <a:prstGeom prst="rect">
              <a:avLst/>
            </a:prstGeom>
          </p:spPr>
        </p:pic>
        <p:pic>
          <p:nvPicPr>
            <p:cNvPr id="23" name="Picture 22" descr="Icon&#10;&#10;Description automatically generated">
              <a:extLst>
                <a:ext uri="{FF2B5EF4-FFF2-40B4-BE49-F238E27FC236}">
                  <a16:creationId xmlns:a16="http://schemas.microsoft.com/office/drawing/2014/main" id="{9B503DE5-ADCC-824B-87CF-51C0E46A6787}"/>
                </a:ext>
              </a:extLst>
            </p:cNvPr>
            <p:cNvPicPr>
              <a:picLocks noChangeAspect="1"/>
            </p:cNvPicPr>
            <p:nvPr/>
          </p:nvPicPr>
          <p:blipFill>
            <a:blip r:embed="rId3"/>
            <a:stretch>
              <a:fillRect/>
            </a:stretch>
          </p:blipFill>
          <p:spPr>
            <a:xfrm rot="685402" flipH="1">
              <a:off x="9081358" y="1478570"/>
              <a:ext cx="273791" cy="298594"/>
            </a:xfrm>
            <a:prstGeom prst="rect">
              <a:avLst/>
            </a:prstGeom>
          </p:spPr>
        </p:pic>
      </p:grpSp>
      <p:sp>
        <p:nvSpPr>
          <p:cNvPr id="24" name="Text Placeholder 4">
            <a:extLst>
              <a:ext uri="{FF2B5EF4-FFF2-40B4-BE49-F238E27FC236}">
                <a16:creationId xmlns:a16="http://schemas.microsoft.com/office/drawing/2014/main" id="{F2C5079F-6EF9-4FEF-965D-E3D3A744B285}"/>
              </a:ext>
            </a:extLst>
          </p:cNvPr>
          <p:cNvSpPr>
            <a:spLocks noGrp="1"/>
          </p:cNvSpPr>
          <p:nvPr>
            <p:ph type="body" sz="quarter" idx="13"/>
          </p:nvPr>
        </p:nvSpPr>
        <p:spPr>
          <a:xfrm>
            <a:off x="1670315" y="1056648"/>
            <a:ext cx="8933469" cy="697353"/>
          </a:xfrm>
        </p:spPr>
        <p:txBody>
          <a:bodyPr/>
          <a:lstStyle/>
          <a:p>
            <a:r>
              <a:rPr lang="en-US" dirty="0"/>
              <a:t>AUFSTIEG DER UNTERNEHMERINNEN</a:t>
            </a:r>
          </a:p>
        </p:txBody>
      </p:sp>
    </p:spTree>
    <p:extLst>
      <p:ext uri="{BB962C8B-B14F-4D97-AF65-F5344CB8AC3E}">
        <p14:creationId xmlns:p14="http://schemas.microsoft.com/office/powerpoint/2010/main" val="247523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462042" y="377303"/>
            <a:ext cx="9649486" cy="488971"/>
          </a:xfrm>
        </p:spPr>
        <p:txBody>
          <a:bodyPr>
            <a:normAutofit/>
          </a:bodyPr>
          <a:lstStyle/>
          <a:p>
            <a:r>
              <a:rPr lang="en-US" sz="2400" dirty="0"/>
              <a:t>ZEIT ZUM AKTIVEN NACHDENKEN:</a:t>
            </a:r>
          </a:p>
        </p:txBody>
      </p:sp>
      <p:grpSp>
        <p:nvGrpSpPr>
          <p:cNvPr id="15" name="Google Shape;518;p39">
            <a:extLst>
              <a:ext uri="{FF2B5EF4-FFF2-40B4-BE49-F238E27FC236}">
                <a16:creationId xmlns:a16="http://schemas.microsoft.com/office/drawing/2014/main" id="{20B27109-94D0-4B8C-9F6A-C6FF39506395}"/>
              </a:ext>
            </a:extLst>
          </p:cNvPr>
          <p:cNvGrpSpPr/>
          <p:nvPr/>
        </p:nvGrpSpPr>
        <p:grpSpPr>
          <a:xfrm>
            <a:off x="379590" y="1043230"/>
            <a:ext cx="645963" cy="697353"/>
            <a:chOff x="1923675" y="1633650"/>
            <a:chExt cx="436000" cy="435975"/>
          </a:xfrm>
        </p:grpSpPr>
        <p:sp>
          <p:nvSpPr>
            <p:cNvPr id="16" name="Google Shape;519;p39">
              <a:extLst>
                <a:ext uri="{FF2B5EF4-FFF2-40B4-BE49-F238E27FC236}">
                  <a16:creationId xmlns:a16="http://schemas.microsoft.com/office/drawing/2014/main" id="{F7C177C3-1207-4CA5-BB1F-17EF081F8C79}"/>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0;p39">
              <a:extLst>
                <a:ext uri="{FF2B5EF4-FFF2-40B4-BE49-F238E27FC236}">
                  <a16:creationId xmlns:a16="http://schemas.microsoft.com/office/drawing/2014/main" id="{D49A4A75-86CA-4D59-99D4-2E47699AC7CB}"/>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1;p39">
              <a:extLst>
                <a:ext uri="{FF2B5EF4-FFF2-40B4-BE49-F238E27FC236}">
                  <a16:creationId xmlns:a16="http://schemas.microsoft.com/office/drawing/2014/main" id="{A8F2CE8F-156F-40B9-949B-164497EC704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2;p39">
              <a:extLst>
                <a:ext uri="{FF2B5EF4-FFF2-40B4-BE49-F238E27FC236}">
                  <a16:creationId xmlns:a16="http://schemas.microsoft.com/office/drawing/2014/main" id="{39F66C56-1E6C-454F-A925-51F3CC4AECF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3;p39">
              <a:extLst>
                <a:ext uri="{FF2B5EF4-FFF2-40B4-BE49-F238E27FC236}">
                  <a16:creationId xmlns:a16="http://schemas.microsoft.com/office/drawing/2014/main" id="{BBF5BDF3-EB88-479F-8A83-CA95F77A8670}"/>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4;p39">
              <a:extLst>
                <a:ext uri="{FF2B5EF4-FFF2-40B4-BE49-F238E27FC236}">
                  <a16:creationId xmlns:a16="http://schemas.microsoft.com/office/drawing/2014/main" id="{1755763B-1968-4E6C-B2E8-4BDC0716950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462042" y="766764"/>
            <a:ext cx="8322038" cy="59179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200" b="1" dirty="0">
                <a:solidFill>
                  <a:srgbClr val="C54A9A"/>
                </a:solidFill>
              </a:rPr>
              <a:t>1. Frag dich, </a:t>
            </a:r>
            <a:r>
              <a:rPr lang="en-US" sz="2200" b="1" dirty="0" err="1">
                <a:solidFill>
                  <a:srgbClr val="C54A9A"/>
                </a:solidFill>
              </a:rPr>
              <a:t>ob</a:t>
            </a:r>
            <a:r>
              <a:rPr lang="en-US" sz="2200" b="1" dirty="0">
                <a:solidFill>
                  <a:srgbClr val="C54A9A"/>
                </a:solidFill>
              </a:rPr>
              <a:t> du:</a:t>
            </a:r>
          </a:p>
          <a:p>
            <a:pPr marL="342900" indent="-342900">
              <a:spcBef>
                <a:spcPts val="500"/>
              </a:spcBef>
              <a:buClr>
                <a:srgbClr val="F26B27"/>
              </a:buClr>
              <a:buFont typeface="Arial" panose="020B0604020202020204" pitchFamily="34" charset="0"/>
              <a:buChar char="•"/>
            </a:pPr>
            <a:r>
              <a:rPr lang="en-US" sz="2200" dirty="0" err="1"/>
              <a:t>eine</a:t>
            </a:r>
            <a:r>
              <a:rPr lang="en-US" sz="2200" dirty="0"/>
              <a:t> </a:t>
            </a:r>
            <a:r>
              <a:rPr lang="en-US" sz="2200" dirty="0" err="1"/>
              <a:t>Geschäftsidee</a:t>
            </a:r>
            <a:r>
              <a:rPr lang="en-US" sz="2200" dirty="0"/>
              <a:t> hast, die </a:t>
            </a:r>
            <a:r>
              <a:rPr lang="en-US" sz="2200" dirty="0" err="1"/>
              <a:t>dir</a:t>
            </a:r>
            <a:r>
              <a:rPr lang="en-US" sz="2200" dirty="0"/>
              <a:t> </a:t>
            </a:r>
            <a:r>
              <a:rPr lang="en-US" sz="2200" dirty="0" err="1"/>
              <a:t>im</a:t>
            </a:r>
            <a:r>
              <a:rPr lang="en-US" sz="2200" dirty="0"/>
              <a:t> Kopf und </a:t>
            </a:r>
            <a:r>
              <a:rPr lang="en-US" sz="2200" dirty="0" err="1"/>
              <a:t>im</a:t>
            </a:r>
            <a:r>
              <a:rPr lang="en-US" sz="2200" dirty="0"/>
              <a:t> Herzen </a:t>
            </a:r>
            <a:r>
              <a:rPr lang="en-US" sz="2200" dirty="0" err="1"/>
              <a:t>herumgeistert</a:t>
            </a:r>
            <a:r>
              <a:rPr lang="en-US" sz="2200" dirty="0"/>
              <a:t>?</a:t>
            </a:r>
          </a:p>
          <a:p>
            <a:pPr marL="342900" indent="-342900">
              <a:spcBef>
                <a:spcPts val="500"/>
              </a:spcBef>
              <a:buClr>
                <a:srgbClr val="F26B27"/>
              </a:buClr>
              <a:buFont typeface="Arial" panose="020B0604020202020204" pitchFamily="34" charset="0"/>
              <a:buChar char="•"/>
            </a:pPr>
            <a:r>
              <a:rPr lang="en-US" sz="2200" dirty="0"/>
              <a:t>die </a:t>
            </a:r>
            <a:r>
              <a:rPr lang="en-US" sz="2200" b="1" dirty="0"/>
              <a:t>kreative Kontrolle </a:t>
            </a:r>
            <a:r>
              <a:rPr lang="en-US" sz="2200" dirty="0" err="1"/>
              <a:t>über</a:t>
            </a:r>
            <a:r>
              <a:rPr lang="en-US" sz="2200" dirty="0"/>
              <a:t> </a:t>
            </a:r>
            <a:r>
              <a:rPr lang="en-US" sz="2200" dirty="0" err="1"/>
              <a:t>deinen</a:t>
            </a:r>
            <a:r>
              <a:rPr lang="en-US" sz="2200" dirty="0"/>
              <a:t> idealen </a:t>
            </a:r>
            <a:r>
              <a:rPr lang="en-US" sz="2200" dirty="0" err="1"/>
              <a:t>Lebensstil</a:t>
            </a:r>
            <a:r>
              <a:rPr lang="en-US" sz="2200" dirty="0"/>
              <a:t> </a:t>
            </a:r>
            <a:r>
              <a:rPr lang="en-US" sz="2200" dirty="0" err="1"/>
              <a:t>haben</a:t>
            </a:r>
            <a:r>
              <a:rPr lang="en-US" sz="2200" dirty="0"/>
              <a:t> </a:t>
            </a:r>
            <a:r>
              <a:rPr lang="en-US" sz="2200" dirty="0" err="1"/>
              <a:t>willst</a:t>
            </a:r>
            <a:r>
              <a:rPr lang="en-US" sz="2200" dirty="0"/>
              <a:t>?</a:t>
            </a:r>
          </a:p>
          <a:p>
            <a:pPr marL="342900" indent="-342900">
              <a:spcBef>
                <a:spcPts val="500"/>
              </a:spcBef>
              <a:buClr>
                <a:srgbClr val="F26B27"/>
              </a:buClr>
              <a:buFont typeface="Arial" panose="020B0604020202020204" pitchFamily="34" charset="0"/>
              <a:buChar char="•"/>
            </a:pPr>
            <a:r>
              <a:rPr lang="en-US" sz="2200" dirty="0"/>
              <a:t>aus der </a:t>
            </a:r>
            <a:r>
              <a:rPr lang="en-US" sz="2200" b="1" dirty="0"/>
              <a:t>Not heraus ein </a:t>
            </a:r>
            <a:r>
              <a:rPr lang="en-US" sz="2200" dirty="0"/>
              <a:t>Unternehmen </a:t>
            </a:r>
            <a:r>
              <a:rPr lang="en-US" sz="2200" dirty="0" err="1"/>
              <a:t>gründen</a:t>
            </a:r>
            <a:r>
              <a:rPr lang="en-US" sz="2200" dirty="0"/>
              <a:t> </a:t>
            </a:r>
            <a:r>
              <a:rPr lang="en-US" sz="2200" dirty="0" err="1"/>
              <a:t>möchtest</a:t>
            </a:r>
            <a:r>
              <a:rPr lang="en-US" sz="2200" dirty="0"/>
              <a:t>? </a:t>
            </a:r>
            <a:r>
              <a:rPr lang="en-US" sz="2200" dirty="0" err="1"/>
              <a:t>Kannst</a:t>
            </a:r>
            <a:r>
              <a:rPr lang="en-US" sz="2200" dirty="0"/>
              <a:t> du </a:t>
            </a:r>
            <a:r>
              <a:rPr lang="en-US" sz="2200" dirty="0" err="1"/>
              <a:t>zum</a:t>
            </a:r>
            <a:r>
              <a:rPr lang="en-US" sz="2200" dirty="0"/>
              <a:t> </a:t>
            </a:r>
            <a:r>
              <a:rPr lang="en-US" sz="2200" dirty="0" err="1"/>
              <a:t>Beispiel</a:t>
            </a:r>
            <a:r>
              <a:rPr lang="en-US" sz="2200" dirty="0"/>
              <a:t> </a:t>
            </a:r>
            <a:r>
              <a:rPr lang="en-US" sz="2200" dirty="0" err="1"/>
              <a:t>aufgrund</a:t>
            </a:r>
            <a:r>
              <a:rPr lang="en-US" sz="2200" dirty="0"/>
              <a:t> </a:t>
            </a:r>
            <a:r>
              <a:rPr lang="en-US" sz="2200" dirty="0" err="1"/>
              <a:t>persönlicher</a:t>
            </a:r>
            <a:r>
              <a:rPr lang="en-US" sz="2200" dirty="0"/>
              <a:t> </a:t>
            </a:r>
            <a:r>
              <a:rPr lang="en-US" sz="2200" dirty="0" err="1"/>
              <a:t>Umstände</a:t>
            </a:r>
            <a:r>
              <a:rPr lang="en-US" sz="2200" dirty="0"/>
              <a:t> </a:t>
            </a:r>
            <a:r>
              <a:rPr lang="en-US" sz="2200" dirty="0" err="1"/>
              <a:t>keine</a:t>
            </a:r>
            <a:r>
              <a:rPr lang="en-US" sz="2200" dirty="0"/>
              <a:t> </a:t>
            </a:r>
            <a:r>
              <a:rPr lang="en-US" sz="2200" dirty="0" err="1"/>
              <a:t>Angestellte</a:t>
            </a:r>
            <a:r>
              <a:rPr lang="en-US" sz="2200" dirty="0"/>
              <a:t> sein?</a:t>
            </a:r>
          </a:p>
          <a:p>
            <a:pPr marL="342900" indent="-342900">
              <a:spcBef>
                <a:spcPts val="500"/>
              </a:spcBef>
              <a:buClr>
                <a:srgbClr val="F26B27"/>
              </a:buClr>
              <a:buFont typeface="Arial" panose="020B0604020202020204" pitchFamily="34" charset="0"/>
              <a:buChar char="•"/>
            </a:pPr>
            <a:r>
              <a:rPr lang="en-US" sz="2200" dirty="0" err="1"/>
              <a:t>ein</a:t>
            </a:r>
            <a:r>
              <a:rPr lang="en-US" sz="2200" dirty="0"/>
              <a:t> </a:t>
            </a:r>
            <a:r>
              <a:rPr lang="en-US" sz="2200" dirty="0" err="1"/>
              <a:t>Unternehmen</a:t>
            </a:r>
            <a:r>
              <a:rPr lang="en-US" sz="2200" dirty="0"/>
              <a:t> </a:t>
            </a:r>
            <a:r>
              <a:rPr lang="en-US" sz="2200" dirty="0" err="1"/>
              <a:t>gründen</a:t>
            </a:r>
            <a:r>
              <a:rPr lang="en-US" sz="2200" dirty="0"/>
              <a:t> </a:t>
            </a:r>
            <a:r>
              <a:rPr lang="en-US" sz="2200" dirty="0" err="1"/>
              <a:t>möchtest</a:t>
            </a:r>
            <a:r>
              <a:rPr lang="en-US" sz="2200" dirty="0"/>
              <a:t>, </a:t>
            </a:r>
            <a:r>
              <a:rPr lang="en-US" sz="2200" dirty="0" err="1"/>
              <a:t>weil</a:t>
            </a:r>
            <a:r>
              <a:rPr lang="en-US" sz="2200" dirty="0"/>
              <a:t> du dich </a:t>
            </a:r>
            <a:r>
              <a:rPr lang="en-US" sz="2200" dirty="0" err="1"/>
              <a:t>für</a:t>
            </a:r>
            <a:r>
              <a:rPr lang="en-US" sz="2200" dirty="0"/>
              <a:t> eine </a:t>
            </a:r>
            <a:r>
              <a:rPr lang="en-US" sz="2200" b="1" dirty="0"/>
              <a:t>bestimmte </a:t>
            </a:r>
            <a:r>
              <a:rPr lang="en-US" sz="2200" b="1" dirty="0" err="1"/>
              <a:t>Sache</a:t>
            </a:r>
            <a:r>
              <a:rPr lang="en-US" sz="2200" b="1" dirty="0"/>
              <a:t> </a:t>
            </a:r>
            <a:r>
              <a:rPr lang="en-US" sz="2200" b="1" dirty="0" err="1"/>
              <a:t>engagieren</a:t>
            </a:r>
            <a:r>
              <a:rPr lang="en-US" sz="2200" b="1" dirty="0"/>
              <a:t> </a:t>
            </a:r>
            <a:r>
              <a:rPr lang="en-US" sz="2200" b="1" dirty="0" err="1"/>
              <a:t>willst</a:t>
            </a:r>
            <a:r>
              <a:rPr lang="en-US" sz="2200" b="1" dirty="0"/>
              <a:t>?</a:t>
            </a:r>
          </a:p>
          <a:p>
            <a:pPr marL="342900" indent="-342900">
              <a:spcBef>
                <a:spcPts val="500"/>
              </a:spcBef>
              <a:buClr>
                <a:srgbClr val="F26B27"/>
              </a:buClr>
              <a:buFont typeface="Arial" panose="020B0604020202020204" pitchFamily="34" charset="0"/>
              <a:buChar char="•"/>
            </a:pPr>
            <a:endParaRPr lang="en-US" sz="800" b="1" dirty="0"/>
          </a:p>
          <a:p>
            <a:pPr>
              <a:spcBef>
                <a:spcPts val="500"/>
              </a:spcBef>
              <a:buClr>
                <a:srgbClr val="F26B27"/>
              </a:buClr>
            </a:pPr>
            <a:r>
              <a:rPr lang="en-US" sz="2200" b="1" dirty="0">
                <a:solidFill>
                  <a:srgbClr val="C54A9A"/>
                </a:solidFill>
              </a:rPr>
              <a:t>2. </a:t>
            </a:r>
            <a:r>
              <a:rPr lang="en-US" sz="2200" b="1" dirty="0" err="1">
                <a:solidFill>
                  <a:srgbClr val="C54A9A"/>
                </a:solidFill>
              </a:rPr>
              <a:t>Welche</a:t>
            </a:r>
            <a:r>
              <a:rPr lang="en-US" sz="2200" b="1" dirty="0">
                <a:solidFill>
                  <a:srgbClr val="C54A9A"/>
                </a:solidFill>
              </a:rPr>
              <a:t> </a:t>
            </a:r>
            <a:r>
              <a:rPr lang="en-US" sz="2200" b="1" dirty="0" err="1">
                <a:solidFill>
                  <a:srgbClr val="C54A9A"/>
                </a:solidFill>
              </a:rPr>
              <a:t>Unternehmerinnen</a:t>
            </a:r>
            <a:r>
              <a:rPr lang="en-US" sz="2200" b="1" dirty="0">
                <a:solidFill>
                  <a:srgbClr val="C54A9A"/>
                </a:solidFill>
              </a:rPr>
              <a:t> </a:t>
            </a:r>
            <a:r>
              <a:rPr lang="en-US" sz="2200" b="1" dirty="0" err="1">
                <a:solidFill>
                  <a:srgbClr val="C54A9A"/>
                </a:solidFill>
              </a:rPr>
              <a:t>mit</a:t>
            </a:r>
            <a:r>
              <a:rPr lang="en-US" sz="2200" b="1" dirty="0">
                <a:solidFill>
                  <a:srgbClr val="C54A9A"/>
                </a:solidFill>
              </a:rPr>
              <a:t> </a:t>
            </a:r>
            <a:r>
              <a:rPr lang="en-US" sz="2200" b="1" dirty="0" err="1">
                <a:solidFill>
                  <a:srgbClr val="C54A9A"/>
                </a:solidFill>
              </a:rPr>
              <a:t>Migrationshintergrund</a:t>
            </a:r>
            <a:r>
              <a:rPr lang="en-US" sz="2200" b="1" dirty="0">
                <a:solidFill>
                  <a:srgbClr val="C54A9A"/>
                </a:solidFill>
              </a:rPr>
              <a:t> </a:t>
            </a:r>
            <a:r>
              <a:rPr lang="en-US" sz="2200" b="1" dirty="0" err="1">
                <a:solidFill>
                  <a:srgbClr val="C54A9A"/>
                </a:solidFill>
              </a:rPr>
              <a:t>kennst</a:t>
            </a:r>
            <a:r>
              <a:rPr lang="en-US" sz="2200" b="1" dirty="0">
                <a:solidFill>
                  <a:srgbClr val="C54A9A"/>
                </a:solidFill>
              </a:rPr>
              <a:t> du?</a:t>
            </a:r>
          </a:p>
          <a:p>
            <a:r>
              <a:rPr lang="en-US" sz="2200" dirty="0" err="1"/>
              <a:t>Erstelle</a:t>
            </a:r>
            <a:r>
              <a:rPr lang="en-US" sz="2200" dirty="0"/>
              <a:t> </a:t>
            </a:r>
            <a:r>
              <a:rPr lang="en-US" sz="2200" dirty="0" err="1"/>
              <a:t>eine</a:t>
            </a:r>
            <a:r>
              <a:rPr lang="en-US" sz="2200" dirty="0"/>
              <a:t> Liste mit den </a:t>
            </a:r>
            <a:r>
              <a:rPr lang="en-US" sz="2200" dirty="0" err="1"/>
              <a:t>Namen</a:t>
            </a:r>
            <a:r>
              <a:rPr lang="en-US" sz="2200" dirty="0"/>
              <a:t> von den verschiedenen lokalen Unternehmen, die du </a:t>
            </a:r>
            <a:r>
              <a:rPr lang="en-US" sz="2200" dirty="0" err="1"/>
              <a:t>kennst</a:t>
            </a:r>
            <a:r>
              <a:rPr lang="en-US" sz="2200" dirty="0"/>
              <a:t> und die von Frauen verschiedener Nationalitäten geführt </a:t>
            </a:r>
            <a:r>
              <a:rPr lang="en-US" sz="2200" dirty="0" err="1"/>
              <a:t>werden</a:t>
            </a:r>
            <a:r>
              <a:rPr lang="en-US" sz="2200" dirty="0"/>
              <a:t>.</a:t>
            </a:r>
          </a:p>
          <a:p>
            <a:r>
              <a:rPr lang="en-US" sz="2000" i="1" dirty="0" err="1">
                <a:solidFill>
                  <a:srgbClr val="F26B27"/>
                </a:solidFill>
              </a:rPr>
              <a:t>Vorbilder</a:t>
            </a:r>
            <a:r>
              <a:rPr lang="en-US" sz="2000" i="1" dirty="0">
                <a:solidFill>
                  <a:srgbClr val="F26B27"/>
                </a:solidFill>
              </a:rPr>
              <a:t> </a:t>
            </a:r>
            <a:r>
              <a:rPr lang="en-US" sz="2000" i="1" dirty="0" err="1">
                <a:solidFill>
                  <a:srgbClr val="F26B27"/>
                </a:solidFill>
              </a:rPr>
              <a:t>sind</a:t>
            </a:r>
            <a:r>
              <a:rPr lang="en-US" sz="2000" i="1" dirty="0">
                <a:solidFill>
                  <a:srgbClr val="F26B27"/>
                </a:solidFill>
              </a:rPr>
              <a:t> </a:t>
            </a:r>
            <a:r>
              <a:rPr lang="en-US" sz="2000" i="1" dirty="0" err="1">
                <a:solidFill>
                  <a:srgbClr val="F26B27"/>
                </a:solidFill>
              </a:rPr>
              <a:t>wichtig</a:t>
            </a:r>
            <a:r>
              <a:rPr lang="en-US" sz="2000" i="1" dirty="0">
                <a:solidFill>
                  <a:srgbClr val="F26B27"/>
                </a:solidFill>
              </a:rPr>
              <a:t> für die Entscheidung, </a:t>
            </a:r>
            <a:r>
              <a:rPr lang="en-US" sz="2000" i="1" dirty="0" err="1">
                <a:solidFill>
                  <a:srgbClr val="F26B27"/>
                </a:solidFill>
              </a:rPr>
              <a:t>ein</a:t>
            </a:r>
            <a:r>
              <a:rPr lang="en-US" sz="2000" i="1" dirty="0">
                <a:solidFill>
                  <a:srgbClr val="F26B27"/>
                </a:solidFill>
              </a:rPr>
              <a:t> </a:t>
            </a:r>
            <a:r>
              <a:rPr lang="en-US" sz="2000" i="1" dirty="0" err="1">
                <a:solidFill>
                  <a:srgbClr val="F26B27"/>
                </a:solidFill>
              </a:rPr>
              <a:t>eigenes</a:t>
            </a:r>
            <a:r>
              <a:rPr lang="en-US" sz="2000" i="1" dirty="0">
                <a:solidFill>
                  <a:srgbClr val="F26B27"/>
                </a:solidFill>
              </a:rPr>
              <a:t> </a:t>
            </a:r>
            <a:r>
              <a:rPr lang="en-US" sz="2000" i="1" dirty="0" err="1">
                <a:solidFill>
                  <a:srgbClr val="F26B27"/>
                </a:solidFill>
              </a:rPr>
              <a:t>Unternehmen</a:t>
            </a:r>
            <a:r>
              <a:rPr lang="en-US" sz="2000" i="1" dirty="0">
                <a:solidFill>
                  <a:srgbClr val="F26B27"/>
                </a:solidFill>
              </a:rPr>
              <a:t> </a:t>
            </a:r>
            <a:r>
              <a:rPr lang="en-US" sz="2000" i="1" dirty="0" err="1">
                <a:solidFill>
                  <a:srgbClr val="F26B27"/>
                </a:solidFill>
              </a:rPr>
              <a:t>zu</a:t>
            </a:r>
            <a:r>
              <a:rPr lang="en-US" sz="2000" i="1" dirty="0">
                <a:solidFill>
                  <a:srgbClr val="F26B27"/>
                </a:solidFill>
              </a:rPr>
              <a:t> </a:t>
            </a:r>
            <a:r>
              <a:rPr lang="en-US" sz="2000" i="1" dirty="0" err="1">
                <a:solidFill>
                  <a:srgbClr val="F26B27"/>
                </a:solidFill>
              </a:rPr>
              <a:t>gründen</a:t>
            </a:r>
            <a:r>
              <a:rPr lang="en-US" sz="2000" i="1" dirty="0">
                <a:solidFill>
                  <a:srgbClr val="F26B27"/>
                </a:solidFill>
              </a:rPr>
              <a:t> – </a:t>
            </a:r>
            <a:r>
              <a:rPr lang="en-US" sz="2000" i="1" dirty="0" err="1">
                <a:solidFill>
                  <a:srgbClr val="F26B27"/>
                </a:solidFill>
              </a:rPr>
              <a:t>denn</a:t>
            </a:r>
            <a:r>
              <a:rPr lang="en-US" sz="2000" i="1" dirty="0">
                <a:solidFill>
                  <a:srgbClr val="F26B27"/>
                </a:solidFill>
              </a:rPr>
              <a:t> was </a:t>
            </a:r>
            <a:r>
              <a:rPr lang="en-US" sz="2000" i="1" dirty="0" err="1">
                <a:solidFill>
                  <a:srgbClr val="F26B27"/>
                </a:solidFill>
              </a:rPr>
              <a:t>wir</a:t>
            </a:r>
            <a:r>
              <a:rPr lang="en-US" sz="2000" i="1" dirty="0">
                <a:solidFill>
                  <a:srgbClr val="F26B27"/>
                </a:solidFill>
              </a:rPr>
              <a:t> </a:t>
            </a:r>
            <a:r>
              <a:rPr lang="en-US" sz="2000" i="1" dirty="0" err="1">
                <a:solidFill>
                  <a:srgbClr val="F26B27"/>
                </a:solidFill>
              </a:rPr>
              <a:t>nicht</a:t>
            </a:r>
            <a:r>
              <a:rPr lang="en-US" sz="2000" i="1" dirty="0">
                <a:solidFill>
                  <a:srgbClr val="F26B27"/>
                </a:solidFill>
              </a:rPr>
              <a:t> </a:t>
            </a:r>
            <a:r>
              <a:rPr lang="en-US" sz="2000" i="1" dirty="0" err="1">
                <a:solidFill>
                  <a:srgbClr val="F26B27"/>
                </a:solidFill>
              </a:rPr>
              <a:t>sehen</a:t>
            </a:r>
            <a:r>
              <a:rPr lang="en-US" sz="2000" i="1" dirty="0">
                <a:solidFill>
                  <a:srgbClr val="F26B27"/>
                </a:solidFill>
              </a:rPr>
              <a:t>, </a:t>
            </a:r>
            <a:r>
              <a:rPr lang="en-US" sz="2000" i="1" dirty="0" err="1">
                <a:solidFill>
                  <a:srgbClr val="F26B27"/>
                </a:solidFill>
              </a:rPr>
              <a:t>können</a:t>
            </a:r>
            <a:r>
              <a:rPr lang="en-US" sz="2000" i="1" dirty="0">
                <a:solidFill>
                  <a:srgbClr val="F26B27"/>
                </a:solidFill>
              </a:rPr>
              <a:t> </a:t>
            </a:r>
            <a:r>
              <a:rPr lang="en-US" sz="2000" i="1" dirty="0" err="1">
                <a:solidFill>
                  <a:srgbClr val="F26B27"/>
                </a:solidFill>
              </a:rPr>
              <a:t>wir</a:t>
            </a:r>
            <a:r>
              <a:rPr lang="en-US" sz="2000" i="1" dirty="0">
                <a:solidFill>
                  <a:srgbClr val="F26B27"/>
                </a:solidFill>
              </a:rPr>
              <a:t> </a:t>
            </a:r>
            <a:r>
              <a:rPr lang="en-US" sz="2000" i="1" dirty="0" err="1">
                <a:solidFill>
                  <a:srgbClr val="F26B27"/>
                </a:solidFill>
              </a:rPr>
              <a:t>nicht</a:t>
            </a:r>
            <a:r>
              <a:rPr lang="en-US" sz="2000" i="1" dirty="0">
                <a:solidFill>
                  <a:srgbClr val="F26B27"/>
                </a:solidFill>
              </a:rPr>
              <a:t> sein.</a:t>
            </a:r>
          </a:p>
          <a:p>
            <a:pPr>
              <a:spcBef>
                <a:spcPts val="500"/>
              </a:spcBef>
              <a:buClr>
                <a:srgbClr val="F26B27"/>
              </a:buClr>
            </a:pPr>
            <a:endParaRPr lang="en-US" sz="2400" b="1" dirty="0">
              <a:solidFill>
                <a:srgbClr val="C54A9A"/>
              </a:solidFill>
            </a:endParaRPr>
          </a:p>
          <a:p>
            <a:pPr marL="342900" indent="-342900">
              <a:spcBef>
                <a:spcPts val="500"/>
              </a:spcBef>
              <a:buClr>
                <a:srgbClr val="F26B27"/>
              </a:buClr>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endParaRPr lang="en-US" dirty="0"/>
          </a:p>
        </p:txBody>
      </p:sp>
      <p:sp>
        <p:nvSpPr>
          <p:cNvPr id="14" name="Text Placeholder 4">
            <a:extLst>
              <a:ext uri="{FF2B5EF4-FFF2-40B4-BE49-F238E27FC236}">
                <a16:creationId xmlns:a16="http://schemas.microsoft.com/office/drawing/2014/main" id="{8D54D044-3AF6-4E83-A35E-0622DC67E503}"/>
              </a:ext>
            </a:extLst>
          </p:cNvPr>
          <p:cNvSpPr txBox="1">
            <a:spLocks/>
          </p:cNvSpPr>
          <p:nvPr/>
        </p:nvSpPr>
        <p:spPr>
          <a:xfrm>
            <a:off x="3200537" y="6525984"/>
            <a:ext cx="7184572" cy="33201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EC2179"/>
              </a:buClr>
            </a:pPr>
            <a:r>
              <a:rPr lang="en-US" sz="1000" dirty="0"/>
              <a:t>https://www.linkedin.com/pulse/how-entrepreneurship-has-changed-21st-century-donya-zimmerman-jd/</a:t>
            </a:r>
          </a:p>
          <a:p>
            <a:pPr algn="r">
              <a:buClr>
                <a:srgbClr val="EC2179"/>
              </a:buClr>
            </a:pPr>
            <a:endParaRPr lang="en-US" dirty="0"/>
          </a:p>
          <a:p>
            <a:pPr algn="r">
              <a:buClr>
                <a:srgbClr val="EC2179"/>
              </a:buClr>
            </a:pPr>
            <a:endParaRPr lang="en-US" dirty="0"/>
          </a:p>
        </p:txBody>
      </p:sp>
      <p:grpSp>
        <p:nvGrpSpPr>
          <p:cNvPr id="25" name="Group 24">
            <a:extLst>
              <a:ext uri="{FF2B5EF4-FFF2-40B4-BE49-F238E27FC236}">
                <a16:creationId xmlns:a16="http://schemas.microsoft.com/office/drawing/2014/main" id="{EFCF6023-13EC-4E6D-A56F-1B5875DAF31B}"/>
              </a:ext>
            </a:extLst>
          </p:cNvPr>
          <p:cNvGrpSpPr/>
          <p:nvPr/>
        </p:nvGrpSpPr>
        <p:grpSpPr>
          <a:xfrm>
            <a:off x="9337588" y="353403"/>
            <a:ext cx="2742529" cy="2273086"/>
            <a:chOff x="9580759" y="2511231"/>
            <a:chExt cx="2146640" cy="1779196"/>
          </a:xfrm>
        </p:grpSpPr>
        <p:pic>
          <p:nvPicPr>
            <p:cNvPr id="26" name="Picture 25" descr="A picture containing text, clock&#10;&#10;Description automatically generated">
              <a:extLst>
                <a:ext uri="{FF2B5EF4-FFF2-40B4-BE49-F238E27FC236}">
                  <a16:creationId xmlns:a16="http://schemas.microsoft.com/office/drawing/2014/main" id="{8933EBF6-3BAA-4968-84BA-E38C81E9A817}"/>
                </a:ext>
              </a:extLst>
            </p:cNvPr>
            <p:cNvPicPr>
              <a:picLocks noChangeAspect="1"/>
            </p:cNvPicPr>
            <p:nvPr/>
          </p:nvPicPr>
          <p:blipFill>
            <a:blip r:embed="rId2"/>
            <a:stretch>
              <a:fillRect/>
            </a:stretch>
          </p:blipFill>
          <p:spPr>
            <a:xfrm>
              <a:off x="9580759" y="2511231"/>
              <a:ext cx="2146640" cy="1779196"/>
            </a:xfrm>
            <a:prstGeom prst="rect">
              <a:avLst/>
            </a:prstGeom>
          </p:spPr>
        </p:pic>
        <p:pic>
          <p:nvPicPr>
            <p:cNvPr id="27" name="Picture 26" descr="Icon&#10;&#10;Description automatically generated">
              <a:extLst>
                <a:ext uri="{FF2B5EF4-FFF2-40B4-BE49-F238E27FC236}">
                  <a16:creationId xmlns:a16="http://schemas.microsoft.com/office/drawing/2014/main" id="{6C3BD88C-E7B9-4C0B-88CC-47A1EB0F7336}"/>
                </a:ext>
              </a:extLst>
            </p:cNvPr>
            <p:cNvPicPr>
              <a:picLocks noChangeAspect="1"/>
            </p:cNvPicPr>
            <p:nvPr/>
          </p:nvPicPr>
          <p:blipFill>
            <a:blip r:embed="rId3"/>
            <a:stretch>
              <a:fillRect/>
            </a:stretch>
          </p:blipFill>
          <p:spPr>
            <a:xfrm flipH="1">
              <a:off x="11340749" y="3156433"/>
              <a:ext cx="224095" cy="244396"/>
            </a:xfrm>
            <a:prstGeom prst="rect">
              <a:avLst/>
            </a:prstGeom>
          </p:spPr>
        </p:pic>
      </p:grpSp>
    </p:spTree>
    <p:extLst>
      <p:ext uri="{BB962C8B-B14F-4D97-AF65-F5344CB8AC3E}">
        <p14:creationId xmlns:p14="http://schemas.microsoft.com/office/powerpoint/2010/main" val="3272879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D9878B-258D-4EB2-94EF-AC545AA43A46}"/>
              </a:ext>
            </a:extLst>
          </p:cNvPr>
          <p:cNvSpPr>
            <a:spLocks noGrp="1"/>
          </p:cNvSpPr>
          <p:nvPr>
            <p:ph type="body" sz="quarter" idx="13"/>
          </p:nvPr>
        </p:nvSpPr>
        <p:spPr>
          <a:xfrm>
            <a:off x="1584432" y="537446"/>
            <a:ext cx="10119888" cy="694588"/>
          </a:xfrm>
        </p:spPr>
        <p:txBody>
          <a:bodyPr>
            <a:normAutofit/>
          </a:bodyPr>
          <a:lstStyle/>
          <a:p>
            <a:r>
              <a:rPr lang="en-GB" sz="3200" dirty="0">
                <a:solidFill>
                  <a:srgbClr val="C54A9A"/>
                </a:solidFill>
              </a:rPr>
              <a:t>HÖRE DEN STARTUPS WITHOUT BORDERS PODCAST</a:t>
            </a:r>
            <a:endParaRPr lang="en-IE" sz="2400" dirty="0">
              <a:solidFill>
                <a:srgbClr val="C54A9A"/>
              </a:solidFill>
              <a:highlight>
                <a:srgbClr val="FFFF00"/>
              </a:highlight>
            </a:endParaRPr>
          </a:p>
        </p:txBody>
      </p:sp>
      <p:sp>
        <p:nvSpPr>
          <p:cNvPr id="3" name="Text Placeholder 2">
            <a:extLst>
              <a:ext uri="{FF2B5EF4-FFF2-40B4-BE49-F238E27FC236}">
                <a16:creationId xmlns:a16="http://schemas.microsoft.com/office/drawing/2014/main" id="{A2E46BE8-4E01-4394-85D5-77C7BDD0C07D}"/>
              </a:ext>
            </a:extLst>
          </p:cNvPr>
          <p:cNvSpPr>
            <a:spLocks noGrp="1"/>
          </p:cNvSpPr>
          <p:nvPr>
            <p:ph type="body" sz="quarter" idx="14"/>
          </p:nvPr>
        </p:nvSpPr>
        <p:spPr>
          <a:xfrm>
            <a:off x="1584431" y="1418616"/>
            <a:ext cx="5326507" cy="3245241"/>
          </a:xfrm>
        </p:spPr>
        <p:txBody>
          <a:bodyPr/>
          <a:lstStyle/>
          <a:p>
            <a:r>
              <a:rPr lang="en-GB" dirty="0"/>
              <a:t>Wir lieben diese inspirierende Podcast-Serie </a:t>
            </a:r>
            <a:r>
              <a:rPr lang="en-GB" dirty="0" err="1"/>
              <a:t>über</a:t>
            </a:r>
            <a:r>
              <a:rPr lang="en-GB" dirty="0"/>
              <a:t> </a:t>
            </a:r>
            <a:r>
              <a:rPr lang="en-GB" dirty="0" err="1"/>
              <a:t>migrantisches</a:t>
            </a:r>
            <a:r>
              <a:rPr lang="en-GB" dirty="0"/>
              <a:t> </a:t>
            </a:r>
            <a:r>
              <a:rPr lang="en-GB" dirty="0" err="1"/>
              <a:t>Unternehmertum</a:t>
            </a:r>
            <a:r>
              <a:rPr lang="en-GB" dirty="0"/>
              <a:t>. Einiges davon kann ein wenig hochtrabend sein, aber wenn man sich darauf einlässt, erhält man interessante Informationen und Geschichten von </a:t>
            </a:r>
            <a:r>
              <a:rPr lang="en-GB" dirty="0" err="1"/>
              <a:t>Unternehmern</a:t>
            </a:r>
            <a:r>
              <a:rPr lang="en-GB" dirty="0"/>
              <a:t> </a:t>
            </a:r>
            <a:r>
              <a:rPr lang="en-GB" dirty="0" err="1"/>
              <a:t>mit</a:t>
            </a:r>
            <a:r>
              <a:rPr lang="en-GB" dirty="0"/>
              <a:t> </a:t>
            </a:r>
            <a:r>
              <a:rPr lang="en-GB" dirty="0" err="1"/>
              <a:t>Bezug</a:t>
            </a:r>
            <a:r>
              <a:rPr lang="en-GB" dirty="0"/>
              <a:t> </a:t>
            </a:r>
            <a:r>
              <a:rPr lang="en-GB" dirty="0" err="1"/>
              <a:t>zu</a:t>
            </a:r>
            <a:r>
              <a:rPr lang="en-GB" dirty="0"/>
              <a:t> Flucht und Migration. </a:t>
            </a:r>
          </a:p>
          <a:p>
            <a:r>
              <a:rPr lang="en-GB" dirty="0" err="1"/>
              <a:t>Viele</a:t>
            </a:r>
            <a:r>
              <a:rPr lang="en-GB" dirty="0"/>
              <a:t> von </a:t>
            </a:r>
            <a:r>
              <a:rPr lang="en-GB" dirty="0" err="1"/>
              <a:t>ihnen</a:t>
            </a:r>
            <a:r>
              <a:rPr lang="en-GB" dirty="0"/>
              <a:t> </a:t>
            </a:r>
            <a:r>
              <a:rPr lang="en-GB" dirty="0" err="1"/>
              <a:t>sind</a:t>
            </a:r>
            <a:r>
              <a:rPr lang="en-GB" dirty="0"/>
              <a:t> </a:t>
            </a:r>
            <a:r>
              <a:rPr lang="en-GB" dirty="0" err="1"/>
              <a:t>weiblich</a:t>
            </a:r>
            <a:r>
              <a:rPr lang="en-GB" dirty="0"/>
              <a:t> und </a:t>
            </a:r>
            <a:r>
              <a:rPr lang="en-GB" dirty="0" err="1"/>
              <a:t>können</a:t>
            </a:r>
            <a:r>
              <a:rPr lang="en-GB" dirty="0"/>
              <a:t> </a:t>
            </a:r>
            <a:r>
              <a:rPr lang="en-GB" dirty="0" err="1"/>
              <a:t>als</a:t>
            </a:r>
            <a:r>
              <a:rPr lang="en-GB" dirty="0"/>
              <a:t> Vorbilder und </a:t>
            </a:r>
            <a:r>
              <a:rPr lang="en-GB" dirty="0" err="1"/>
              <a:t>Fallbeispiele</a:t>
            </a:r>
            <a:r>
              <a:rPr lang="en-GB" dirty="0"/>
              <a:t> </a:t>
            </a:r>
            <a:r>
              <a:rPr lang="en-GB" dirty="0" err="1"/>
              <a:t>für</a:t>
            </a:r>
            <a:r>
              <a:rPr lang="en-GB" dirty="0"/>
              <a:t> </a:t>
            </a:r>
            <a:r>
              <a:rPr lang="en-GB" dirty="0" err="1"/>
              <a:t>angehende</a:t>
            </a:r>
            <a:r>
              <a:rPr lang="en-GB" dirty="0"/>
              <a:t> </a:t>
            </a:r>
            <a:r>
              <a:rPr lang="en-GB" dirty="0" err="1"/>
              <a:t>Entrepreneure</a:t>
            </a:r>
            <a:r>
              <a:rPr lang="en-GB" dirty="0"/>
              <a:t> </a:t>
            </a:r>
            <a:r>
              <a:rPr lang="en-GB" dirty="0" err="1"/>
              <a:t>dienen</a:t>
            </a:r>
            <a:r>
              <a:rPr lang="en-GB" dirty="0"/>
              <a:t>.</a:t>
            </a:r>
          </a:p>
          <a:p>
            <a:r>
              <a:rPr lang="en-GB" dirty="0"/>
              <a:t>Jede Woche werden neue Episoden ausgestrahlt.</a:t>
            </a:r>
          </a:p>
          <a:p>
            <a:endParaRPr lang="en-IE" dirty="0"/>
          </a:p>
        </p:txBody>
      </p:sp>
      <p:sp>
        <p:nvSpPr>
          <p:cNvPr id="5" name="TextBox 4">
            <a:extLst>
              <a:ext uri="{FF2B5EF4-FFF2-40B4-BE49-F238E27FC236}">
                <a16:creationId xmlns:a16="http://schemas.microsoft.com/office/drawing/2014/main" id="{3CF018C4-3ACE-40D9-A7BA-CDCA93C00ADD}"/>
              </a:ext>
            </a:extLst>
          </p:cNvPr>
          <p:cNvSpPr txBox="1"/>
          <p:nvPr/>
        </p:nvSpPr>
        <p:spPr>
          <a:xfrm>
            <a:off x="7063740" y="1988820"/>
            <a:ext cx="4812030" cy="4524315"/>
          </a:xfrm>
          <a:prstGeom prst="rect">
            <a:avLst/>
          </a:prstGeom>
          <a:solidFill>
            <a:srgbClr val="FFC652"/>
          </a:solidFill>
        </p:spPr>
        <p:txBody>
          <a:bodyPr wrap="square">
            <a:spAutoFit/>
          </a:bodyPr>
          <a:lstStyle/>
          <a:p>
            <a:r>
              <a:rPr lang="en-GB" sz="2400" b="1" dirty="0">
                <a:solidFill>
                  <a:schemeClr val="bg1"/>
                </a:solidFill>
              </a:rPr>
              <a:t>Schritt 1: </a:t>
            </a:r>
            <a:r>
              <a:rPr lang="en-GB" sz="2400" dirty="0" err="1">
                <a:solidFill>
                  <a:schemeClr val="bg1"/>
                </a:solidFill>
              </a:rPr>
              <a:t>Gehe</a:t>
            </a:r>
            <a:r>
              <a:rPr lang="en-GB" sz="2400" dirty="0">
                <a:solidFill>
                  <a:schemeClr val="bg1"/>
                </a:solidFill>
              </a:rPr>
              <a:t> </a:t>
            </a:r>
            <a:r>
              <a:rPr lang="en-GB" sz="2400" dirty="0" err="1">
                <a:solidFill>
                  <a:schemeClr val="bg1"/>
                </a:solidFill>
              </a:rPr>
              <a:t>dafür</a:t>
            </a:r>
            <a:r>
              <a:rPr lang="en-GB" sz="2400" dirty="0">
                <a:solidFill>
                  <a:schemeClr val="bg1"/>
                </a:solidFill>
              </a:rPr>
              <a:t> auf </a:t>
            </a:r>
            <a:r>
              <a:rPr lang="en-GB" sz="2400" dirty="0">
                <a:solidFill>
                  <a:schemeClr val="bg1"/>
                </a:solidFill>
                <a:hlinkClick r:id="rId2">
                  <a:extLst>
                    <a:ext uri="{A12FA001-AC4F-418D-AE19-62706E023703}">
                      <ahyp:hlinkClr xmlns:ahyp="http://schemas.microsoft.com/office/drawing/2018/hyperlinkcolor" val="tx"/>
                    </a:ext>
                  </a:extLst>
                </a:hlinkClick>
              </a:rPr>
              <a:t>https://startupswb.com/podcast</a:t>
            </a:r>
            <a:endParaRPr lang="en-GB" sz="2400" dirty="0">
              <a:solidFill>
                <a:schemeClr val="bg1"/>
              </a:solidFill>
            </a:endParaRPr>
          </a:p>
          <a:p>
            <a:r>
              <a:rPr lang="en-GB" sz="2400" b="1" dirty="0">
                <a:solidFill>
                  <a:schemeClr val="bg1"/>
                </a:solidFill>
              </a:rPr>
              <a:t>Schritt 2: </a:t>
            </a:r>
            <a:r>
              <a:rPr lang="en-GB" sz="2400" dirty="0" err="1">
                <a:solidFill>
                  <a:schemeClr val="bg1"/>
                </a:solidFill>
              </a:rPr>
              <a:t>Klicke</a:t>
            </a:r>
            <a:r>
              <a:rPr lang="en-GB" sz="2400" dirty="0">
                <a:solidFill>
                  <a:schemeClr val="bg1"/>
                </a:solidFill>
              </a:rPr>
              <a:t> auf die Schaltfläche "Podcast", um eine beliebige Episode anzuhören</a:t>
            </a:r>
          </a:p>
          <a:p>
            <a:r>
              <a:rPr lang="en-GB" sz="2400" b="1" dirty="0">
                <a:solidFill>
                  <a:schemeClr val="bg1"/>
                </a:solidFill>
              </a:rPr>
              <a:t>Schritt 3: </a:t>
            </a:r>
            <a:r>
              <a:rPr lang="en-GB" sz="2400" dirty="0">
                <a:solidFill>
                  <a:schemeClr val="bg1"/>
                </a:solidFill>
              </a:rPr>
              <a:t>... </a:t>
            </a:r>
            <a:r>
              <a:rPr lang="en-GB" sz="2400" dirty="0" err="1">
                <a:solidFill>
                  <a:schemeClr val="bg1"/>
                </a:solidFill>
              </a:rPr>
              <a:t>Klicke</a:t>
            </a:r>
            <a:r>
              <a:rPr lang="en-GB" sz="2400" dirty="0">
                <a:solidFill>
                  <a:schemeClr val="bg1"/>
                </a:solidFill>
              </a:rPr>
              <a:t> auf "News &amp; Stories"</a:t>
            </a:r>
            <a:r>
              <a:rPr lang="en-GB" sz="2400" dirty="0">
                <a:solidFill>
                  <a:schemeClr val="bg1"/>
                </a:solidFill>
                <a:hlinkClick r:id="rId3">
                  <a:extLst>
                    <a:ext uri="{A12FA001-AC4F-418D-AE19-62706E023703}">
                      <ahyp:hlinkClr xmlns:ahyp="http://schemas.microsoft.com/office/drawing/2018/hyperlinkcolor" val="tx"/>
                    </a:ext>
                  </a:extLst>
                </a:hlinkClick>
              </a:rPr>
              <a:t> https://startupswb.com/news-stories, um </a:t>
            </a:r>
            <a:r>
              <a:rPr lang="en-GB" sz="2400" dirty="0" err="1">
                <a:solidFill>
                  <a:schemeClr val="bg1"/>
                </a:solidFill>
              </a:rPr>
              <a:t>weitere</a:t>
            </a:r>
            <a:r>
              <a:rPr lang="en-GB" sz="2400" dirty="0">
                <a:solidFill>
                  <a:schemeClr val="bg1"/>
                </a:solidFill>
              </a:rPr>
              <a:t> relevante und </a:t>
            </a:r>
            <a:r>
              <a:rPr lang="en-GB" sz="2400" dirty="0" err="1">
                <a:solidFill>
                  <a:schemeClr val="bg1"/>
                </a:solidFill>
              </a:rPr>
              <a:t>interessante</a:t>
            </a:r>
            <a:r>
              <a:rPr lang="en-GB" sz="2400" dirty="0">
                <a:solidFill>
                  <a:schemeClr val="bg1"/>
                </a:solidFill>
              </a:rPr>
              <a:t> Informationen in Form von Kurzgeschichten und Nachrichten zu lesen.</a:t>
            </a:r>
          </a:p>
        </p:txBody>
      </p:sp>
    </p:spTree>
    <p:extLst>
      <p:ext uri="{BB962C8B-B14F-4D97-AF65-F5344CB8AC3E}">
        <p14:creationId xmlns:p14="http://schemas.microsoft.com/office/powerpoint/2010/main" val="2150284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715000" y="2207771"/>
            <a:ext cx="6477000" cy="697353"/>
          </a:xfrm>
        </p:spPr>
        <p:txBody>
          <a:bodyPr/>
          <a:lstStyle/>
          <a:p>
            <a:r>
              <a:rPr lang="en-US" dirty="0"/>
              <a:t>LASS UNS DEINE FÄHIGKEITEN MIT DEM ENTREPRENEURSHIP IN EINKLANG BRINGEN</a:t>
            </a:r>
          </a:p>
          <a:p>
            <a:r>
              <a:rPr lang="en-US" sz="2400" dirty="0"/>
              <a:t>(KERNKOMPETENZEN DES UNTERNEHMERTUMS)</a:t>
            </a:r>
          </a:p>
        </p:txBody>
      </p:sp>
      <p:grpSp>
        <p:nvGrpSpPr>
          <p:cNvPr id="7" name="Group 6">
            <a:extLst>
              <a:ext uri="{FF2B5EF4-FFF2-40B4-BE49-F238E27FC236}">
                <a16:creationId xmlns:a16="http://schemas.microsoft.com/office/drawing/2014/main" id="{2B0EB7AE-004E-3C47-B985-6C3E25938379}"/>
              </a:ext>
            </a:extLst>
          </p:cNvPr>
          <p:cNvGrpSpPr/>
          <p:nvPr/>
        </p:nvGrpSpPr>
        <p:grpSpPr>
          <a:xfrm flipH="1">
            <a:off x="121578" y="2116672"/>
            <a:ext cx="6330334" cy="4193975"/>
            <a:chOff x="228600" y="2589279"/>
            <a:chExt cx="2935288" cy="1944688"/>
          </a:xfrm>
        </p:grpSpPr>
        <p:pic>
          <p:nvPicPr>
            <p:cNvPr id="8" name="Picture 7" descr="A picture containing text&#10;&#10;Description automatically generated">
              <a:extLst>
                <a:ext uri="{FF2B5EF4-FFF2-40B4-BE49-F238E27FC236}">
                  <a16:creationId xmlns:a16="http://schemas.microsoft.com/office/drawing/2014/main" id="{88EECF7B-432D-7842-92A5-405693688A22}"/>
                </a:ext>
              </a:extLst>
            </p:cNvPr>
            <p:cNvPicPr>
              <a:picLocks noChangeAspect="1"/>
            </p:cNvPicPr>
            <p:nvPr/>
          </p:nvPicPr>
          <p:blipFill>
            <a:blip r:embed="rId2"/>
            <a:stretch>
              <a:fillRect/>
            </a:stretch>
          </p:blipFill>
          <p:spPr>
            <a:xfrm>
              <a:off x="228600" y="2589279"/>
              <a:ext cx="2935288" cy="1944688"/>
            </a:xfrm>
            <a:prstGeom prst="rect">
              <a:avLst/>
            </a:prstGeom>
          </p:spPr>
        </p:pic>
        <p:pic>
          <p:nvPicPr>
            <p:cNvPr id="9" name="Picture 8" descr="Icon&#10;&#10;Description automatically generated">
              <a:extLst>
                <a:ext uri="{FF2B5EF4-FFF2-40B4-BE49-F238E27FC236}">
                  <a16:creationId xmlns:a16="http://schemas.microsoft.com/office/drawing/2014/main" id="{845C256B-F9C6-5646-970E-FE7DC0644318}"/>
                </a:ext>
              </a:extLst>
            </p:cNvPr>
            <p:cNvPicPr>
              <a:picLocks noChangeAspect="1"/>
            </p:cNvPicPr>
            <p:nvPr/>
          </p:nvPicPr>
          <p:blipFill>
            <a:blip r:embed="rId3"/>
            <a:stretch>
              <a:fillRect/>
            </a:stretch>
          </p:blipFill>
          <p:spPr>
            <a:xfrm flipH="1">
              <a:off x="2493295" y="3198654"/>
              <a:ext cx="241903" cy="263817"/>
            </a:xfrm>
            <a:prstGeom prst="rect">
              <a:avLst/>
            </a:prstGeom>
          </p:spPr>
        </p:pic>
      </p:grpSp>
    </p:spTree>
    <p:extLst>
      <p:ext uri="{BB962C8B-B14F-4D97-AF65-F5344CB8AC3E}">
        <p14:creationId xmlns:p14="http://schemas.microsoft.com/office/powerpoint/2010/main" val="1655898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6" y="785664"/>
            <a:ext cx="5745702" cy="1381662"/>
          </a:xfrm>
        </p:spPr>
        <p:txBody>
          <a:bodyPr/>
          <a:lstStyle/>
          <a:p>
            <a:r>
              <a:rPr lang="en-US" dirty="0"/>
              <a:t>ENTREPRENEURSHIP – </a:t>
            </a:r>
            <a:br>
              <a:rPr lang="en-US" dirty="0"/>
            </a:br>
            <a:r>
              <a:rPr lang="en-US" dirty="0"/>
              <a:t>ES STECKT SCHON IN DIR</a:t>
            </a:r>
          </a:p>
        </p:txBody>
      </p:sp>
      <p:sp>
        <p:nvSpPr>
          <p:cNvPr id="6" name="Text Placeholder 5"/>
          <p:cNvSpPr>
            <a:spLocks noGrp="1"/>
          </p:cNvSpPr>
          <p:nvPr>
            <p:ph type="body" sz="quarter" idx="14"/>
          </p:nvPr>
        </p:nvSpPr>
        <p:spPr>
          <a:xfrm>
            <a:off x="309014" y="2115621"/>
            <a:ext cx="7737705" cy="3644887"/>
          </a:xfrm>
        </p:spPr>
        <p:txBody>
          <a:bodyPr/>
          <a:lstStyle/>
          <a:p>
            <a:pPr>
              <a:lnSpc>
                <a:spcPct val="100000"/>
              </a:lnSpc>
            </a:pPr>
            <a:r>
              <a:rPr lang="en-US" b="1" dirty="0">
                <a:solidFill>
                  <a:srgbClr val="C54A9A"/>
                </a:solidFill>
              </a:rPr>
              <a:t>Flexibilität, Anpassungsfähigkeit und </a:t>
            </a:r>
            <a:r>
              <a:rPr lang="en-US" b="1" dirty="0" err="1">
                <a:solidFill>
                  <a:srgbClr val="C54A9A"/>
                </a:solidFill>
              </a:rPr>
              <a:t>Problemlösung</a:t>
            </a:r>
            <a:endParaRPr lang="en-US" b="1" dirty="0">
              <a:solidFill>
                <a:srgbClr val="C54A9A"/>
              </a:solidFill>
            </a:endParaRPr>
          </a:p>
          <a:p>
            <a:pPr>
              <a:lnSpc>
                <a:spcPct val="100000"/>
              </a:lnSpc>
            </a:pPr>
            <a:r>
              <a:rPr lang="en-US" dirty="0" err="1"/>
              <a:t>Entrepreneure</a:t>
            </a:r>
            <a:r>
              <a:rPr lang="en-US" dirty="0"/>
              <a:t> </a:t>
            </a:r>
            <a:r>
              <a:rPr lang="en-US" dirty="0" err="1"/>
              <a:t>müssen</a:t>
            </a:r>
            <a:r>
              <a:rPr lang="en-US" dirty="0"/>
              <a:t> in der Lage sein, </a:t>
            </a:r>
            <a:r>
              <a:rPr lang="en-US" dirty="0" err="1"/>
              <a:t>jedes</a:t>
            </a:r>
            <a:r>
              <a:rPr lang="en-US" dirty="0"/>
              <a:t> Problem, auf das </a:t>
            </a:r>
            <a:r>
              <a:rPr lang="en-US" dirty="0" err="1"/>
              <a:t>sie</a:t>
            </a:r>
            <a:r>
              <a:rPr lang="en-US" dirty="0"/>
              <a:t> </a:t>
            </a:r>
            <a:r>
              <a:rPr lang="en-US" dirty="0" err="1"/>
              <a:t>stoßen</a:t>
            </a:r>
            <a:r>
              <a:rPr lang="en-US" dirty="0"/>
              <a:t>, schnell und </a:t>
            </a:r>
            <a:r>
              <a:rPr lang="en-US" dirty="0" err="1"/>
              <a:t>geschickt</a:t>
            </a:r>
            <a:r>
              <a:rPr lang="en-US" dirty="0"/>
              <a:t> </a:t>
            </a:r>
            <a:r>
              <a:rPr lang="en-US" dirty="0" err="1"/>
              <a:t>anzugehen</a:t>
            </a:r>
            <a:r>
              <a:rPr lang="en-US" dirty="0"/>
              <a:t>. </a:t>
            </a:r>
            <a:r>
              <a:rPr lang="en-US" dirty="0" err="1"/>
              <a:t>Agil</a:t>
            </a:r>
            <a:r>
              <a:rPr lang="en-US" dirty="0"/>
              <a:t> und </a:t>
            </a:r>
            <a:r>
              <a:rPr lang="en-US" dirty="0" err="1"/>
              <a:t>flexibel</a:t>
            </a:r>
            <a:r>
              <a:rPr lang="en-US" dirty="0"/>
              <a:t> </a:t>
            </a:r>
            <a:r>
              <a:rPr lang="en-US" dirty="0" err="1"/>
              <a:t>zu</a:t>
            </a:r>
            <a:r>
              <a:rPr lang="en-US" dirty="0"/>
              <a:t> sein, </a:t>
            </a:r>
            <a:r>
              <a:rPr lang="en-US" dirty="0" err="1"/>
              <a:t>ermöglicht</a:t>
            </a:r>
            <a:r>
              <a:rPr lang="en-US" dirty="0"/>
              <a:t> es </a:t>
            </a:r>
            <a:r>
              <a:rPr lang="en-US" dirty="0" err="1"/>
              <a:t>Entrepreneuren</a:t>
            </a:r>
            <a:r>
              <a:rPr lang="en-US" dirty="0"/>
              <a:t>, </a:t>
            </a:r>
            <a:r>
              <a:rPr lang="en-US" dirty="0" err="1"/>
              <a:t>proaktiv</a:t>
            </a:r>
            <a:r>
              <a:rPr lang="en-US" dirty="0"/>
              <a:t> und </a:t>
            </a:r>
            <a:r>
              <a:rPr lang="en-US" dirty="0" err="1"/>
              <a:t>wachsam</a:t>
            </a:r>
            <a:r>
              <a:rPr lang="en-US" dirty="0"/>
              <a:t> </a:t>
            </a:r>
            <a:r>
              <a:rPr lang="en-US" dirty="0" err="1"/>
              <a:t>zu</a:t>
            </a:r>
            <a:r>
              <a:rPr lang="en-US" dirty="0"/>
              <a:t> </a:t>
            </a:r>
            <a:r>
              <a:rPr lang="en-US" dirty="0" err="1"/>
              <a:t>bleiben</a:t>
            </a:r>
            <a:r>
              <a:rPr lang="en-US" dirty="0"/>
              <a:t> und </a:t>
            </a:r>
            <a:r>
              <a:rPr lang="en-US" dirty="0" err="1"/>
              <a:t>zu</a:t>
            </a:r>
            <a:r>
              <a:rPr lang="en-US" dirty="0"/>
              <a:t> </a:t>
            </a:r>
            <a:r>
              <a:rPr lang="en-US" dirty="0" err="1"/>
              <a:t>verhindern</a:t>
            </a:r>
            <a:r>
              <a:rPr lang="en-US" dirty="0"/>
              <a:t>, </a:t>
            </a:r>
            <a:r>
              <a:rPr lang="en-US" dirty="0" err="1"/>
              <a:t>dass</a:t>
            </a:r>
            <a:r>
              <a:rPr lang="en-US" dirty="0"/>
              <a:t> </a:t>
            </a:r>
            <a:r>
              <a:rPr lang="en-US" dirty="0" err="1"/>
              <a:t>kleine</a:t>
            </a:r>
            <a:r>
              <a:rPr lang="en-US" dirty="0"/>
              <a:t> </a:t>
            </a:r>
            <a:r>
              <a:rPr lang="en-US" dirty="0" err="1"/>
              <a:t>Probleme</a:t>
            </a:r>
            <a:r>
              <a:rPr lang="en-US" dirty="0"/>
              <a:t> </a:t>
            </a:r>
            <a:r>
              <a:rPr lang="en-US" dirty="0" err="1"/>
              <a:t>zu</a:t>
            </a:r>
            <a:r>
              <a:rPr lang="en-US" dirty="0"/>
              <a:t> </a:t>
            </a:r>
            <a:r>
              <a:rPr lang="en-US" dirty="0" err="1"/>
              <a:t>großen</a:t>
            </a:r>
            <a:r>
              <a:rPr lang="en-US" dirty="0"/>
              <a:t> werden. Frauen </a:t>
            </a:r>
            <a:r>
              <a:rPr lang="en-US" dirty="0" err="1"/>
              <a:t>beweisen</a:t>
            </a:r>
            <a:r>
              <a:rPr lang="en-US" dirty="0"/>
              <a:t> </a:t>
            </a:r>
            <a:r>
              <a:rPr lang="en-US" dirty="0" err="1"/>
              <a:t>jeden</a:t>
            </a:r>
            <a:r>
              <a:rPr lang="en-US" dirty="0"/>
              <a:t> Tag </a:t>
            </a:r>
            <a:r>
              <a:rPr lang="en-US" dirty="0" err="1"/>
              <a:t>Flexibilität</a:t>
            </a:r>
            <a:r>
              <a:rPr lang="en-US" dirty="0"/>
              <a:t>!</a:t>
            </a:r>
          </a:p>
          <a:p>
            <a:pPr marL="12700" indent="-12700">
              <a:lnSpc>
                <a:spcPct val="100000"/>
              </a:lnSpc>
              <a:tabLst>
                <a:tab pos="346075" algn="l"/>
              </a:tabLst>
            </a:pPr>
            <a:r>
              <a:rPr lang="en-US" b="1" dirty="0">
                <a:solidFill>
                  <a:srgbClr val="C54A9A"/>
                </a:solidFill>
              </a:rPr>
              <a:t>Harte Arbeit, Initiative &amp; Eigenständigkeit</a:t>
            </a:r>
          </a:p>
          <a:p>
            <a:pPr marL="12700" indent="-12700">
              <a:lnSpc>
                <a:spcPct val="100000"/>
              </a:lnSpc>
              <a:tabLst>
                <a:tab pos="346075" algn="l"/>
              </a:tabLst>
            </a:pPr>
            <a:r>
              <a:rPr lang="en-US" dirty="0"/>
              <a:t>	Die Fähigkeit, Verantwortung für ein Projekt zu übernehmen und Hindernisse selbstständig zu überwinden.</a:t>
            </a:r>
          </a:p>
          <a:p>
            <a:pPr marL="12700" indent="-12700">
              <a:lnSpc>
                <a:spcPct val="100000"/>
              </a:lnSpc>
              <a:tabLst>
                <a:tab pos="346075" algn="l"/>
              </a:tabLst>
            </a:pPr>
            <a:endParaRPr lang="en-US" dirty="0"/>
          </a:p>
          <a:p>
            <a:pPr>
              <a:lnSpc>
                <a:spcPct val="100000"/>
              </a:lnSpc>
            </a:pPr>
            <a:endParaRPr lang="en-US" dirty="0"/>
          </a:p>
          <a:p>
            <a:pPr>
              <a:lnSpc>
                <a:spcPct val="100000"/>
              </a:lnSpc>
            </a:pPr>
            <a:endParaRPr lang="en-US" dirty="0"/>
          </a:p>
          <a:p>
            <a:pPr>
              <a:lnSpc>
                <a:spcPct val="100000"/>
              </a:lnSpc>
            </a:pPr>
            <a:endParaRPr lang="en-US" dirty="0"/>
          </a:p>
          <a:p>
            <a:endParaRPr lang="en-US" dirty="0"/>
          </a:p>
        </p:txBody>
      </p:sp>
      <p:grpSp>
        <p:nvGrpSpPr>
          <p:cNvPr id="17" name="Google Shape;822;p39"/>
          <p:cNvGrpSpPr/>
          <p:nvPr/>
        </p:nvGrpSpPr>
        <p:grpSpPr>
          <a:xfrm>
            <a:off x="230187" y="1074656"/>
            <a:ext cx="892351" cy="543007"/>
            <a:chOff x="3269900" y="3064500"/>
            <a:chExt cx="432325" cy="263075"/>
          </a:xfrm>
        </p:grpSpPr>
        <p:sp>
          <p:nvSpPr>
            <p:cNvPr id="18" name="Google Shape;823;p39"/>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24;p39"/>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5;p39"/>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roup 9">
            <a:extLst>
              <a:ext uri="{FF2B5EF4-FFF2-40B4-BE49-F238E27FC236}">
                <a16:creationId xmlns:a16="http://schemas.microsoft.com/office/drawing/2014/main" id="{5F2CB7E2-B751-D54A-A62A-7E15C9E31661}"/>
              </a:ext>
            </a:extLst>
          </p:cNvPr>
          <p:cNvGrpSpPr/>
          <p:nvPr/>
        </p:nvGrpSpPr>
        <p:grpSpPr>
          <a:xfrm flipH="1">
            <a:off x="8596400" y="2671309"/>
            <a:ext cx="3134185" cy="2427175"/>
            <a:chOff x="9795436" y="4782201"/>
            <a:chExt cx="2113301" cy="1636582"/>
          </a:xfrm>
        </p:grpSpPr>
        <p:pic>
          <p:nvPicPr>
            <p:cNvPr id="11" name="Picture 10" descr="Icon&#10;&#10;Description automatically generated">
              <a:extLst>
                <a:ext uri="{FF2B5EF4-FFF2-40B4-BE49-F238E27FC236}">
                  <a16:creationId xmlns:a16="http://schemas.microsoft.com/office/drawing/2014/main" id="{95003230-0AEB-2541-8E14-9209DE7BA4D3}"/>
                </a:ext>
              </a:extLst>
            </p:cNvPr>
            <p:cNvPicPr>
              <a:picLocks noChangeAspect="1"/>
            </p:cNvPicPr>
            <p:nvPr/>
          </p:nvPicPr>
          <p:blipFill>
            <a:blip r:embed="rId2"/>
            <a:stretch>
              <a:fillRect/>
            </a:stretch>
          </p:blipFill>
          <p:spPr>
            <a:xfrm>
              <a:off x="9882493" y="4782201"/>
              <a:ext cx="2026244" cy="1636582"/>
            </a:xfrm>
            <a:prstGeom prst="rect">
              <a:avLst/>
            </a:prstGeom>
          </p:spPr>
        </p:pic>
        <p:pic>
          <p:nvPicPr>
            <p:cNvPr id="12" name="Picture 11" descr="Icon&#10;&#10;Description automatically generated">
              <a:extLst>
                <a:ext uri="{FF2B5EF4-FFF2-40B4-BE49-F238E27FC236}">
                  <a16:creationId xmlns:a16="http://schemas.microsoft.com/office/drawing/2014/main" id="{6E41EA25-B064-0B4B-AFA8-2CA2A6D55B9A}"/>
                </a:ext>
              </a:extLst>
            </p:cNvPr>
            <p:cNvPicPr>
              <a:picLocks noChangeAspect="1"/>
            </p:cNvPicPr>
            <p:nvPr/>
          </p:nvPicPr>
          <p:blipFill>
            <a:blip r:embed="rId3"/>
            <a:stretch>
              <a:fillRect/>
            </a:stretch>
          </p:blipFill>
          <p:spPr>
            <a:xfrm>
              <a:off x="9795436" y="5273006"/>
              <a:ext cx="283081" cy="308726"/>
            </a:xfrm>
            <a:prstGeom prst="rect">
              <a:avLst/>
            </a:prstGeom>
          </p:spPr>
        </p:pic>
      </p:grpSp>
    </p:spTree>
    <p:extLst>
      <p:ext uri="{BB962C8B-B14F-4D97-AF65-F5344CB8AC3E}">
        <p14:creationId xmlns:p14="http://schemas.microsoft.com/office/powerpoint/2010/main" val="2380759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461415" y="2868231"/>
            <a:ext cx="7484850" cy="3644887"/>
          </a:xfrm>
        </p:spPr>
        <p:txBody>
          <a:bodyPr/>
          <a:lstStyle/>
          <a:p>
            <a:pPr>
              <a:lnSpc>
                <a:spcPct val="100000"/>
              </a:lnSpc>
            </a:pPr>
            <a:endParaRPr lang="en-US" dirty="0"/>
          </a:p>
          <a:p>
            <a:pPr>
              <a:lnSpc>
                <a:spcPct val="100000"/>
              </a:lnSpc>
            </a:pPr>
            <a:endParaRPr lang="en-US" dirty="0"/>
          </a:p>
          <a:p>
            <a:pPr>
              <a:lnSpc>
                <a:spcPct val="100000"/>
              </a:lnSpc>
            </a:pPr>
            <a:endParaRPr lang="en-US" dirty="0"/>
          </a:p>
          <a:p>
            <a:endParaRPr lang="en-US" dirty="0"/>
          </a:p>
        </p:txBody>
      </p:sp>
      <p:grpSp>
        <p:nvGrpSpPr>
          <p:cNvPr id="17" name="Google Shape;822;p39"/>
          <p:cNvGrpSpPr/>
          <p:nvPr/>
        </p:nvGrpSpPr>
        <p:grpSpPr>
          <a:xfrm>
            <a:off x="230187" y="1074656"/>
            <a:ext cx="892351" cy="543007"/>
            <a:chOff x="3269900" y="3064500"/>
            <a:chExt cx="432325" cy="263075"/>
          </a:xfrm>
        </p:grpSpPr>
        <p:sp>
          <p:nvSpPr>
            <p:cNvPr id="18" name="Google Shape;823;p39"/>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24;p39"/>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5;p39"/>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roup 14">
            <a:extLst>
              <a:ext uri="{FF2B5EF4-FFF2-40B4-BE49-F238E27FC236}">
                <a16:creationId xmlns:a16="http://schemas.microsoft.com/office/drawing/2014/main" id="{E1AB6BDC-E5C3-F449-89A0-70DD964C0366}"/>
              </a:ext>
            </a:extLst>
          </p:cNvPr>
          <p:cNvGrpSpPr/>
          <p:nvPr/>
        </p:nvGrpSpPr>
        <p:grpSpPr>
          <a:xfrm>
            <a:off x="8397885" y="3602715"/>
            <a:ext cx="3126638" cy="2175918"/>
            <a:chOff x="9933860" y="5000317"/>
            <a:chExt cx="2258140" cy="1571505"/>
          </a:xfrm>
        </p:grpSpPr>
        <p:pic>
          <p:nvPicPr>
            <p:cNvPr id="16" name="Picture 15" descr="Icon&#10;&#10;Description automatically generated">
              <a:extLst>
                <a:ext uri="{FF2B5EF4-FFF2-40B4-BE49-F238E27FC236}">
                  <a16:creationId xmlns:a16="http://schemas.microsoft.com/office/drawing/2014/main" id="{914B0BA7-A526-9F49-AFBC-DE951E5833BD}"/>
                </a:ext>
              </a:extLst>
            </p:cNvPr>
            <p:cNvPicPr>
              <a:picLocks noChangeAspect="1"/>
            </p:cNvPicPr>
            <p:nvPr/>
          </p:nvPicPr>
          <p:blipFill>
            <a:blip r:embed="rId2"/>
            <a:stretch>
              <a:fillRect/>
            </a:stretch>
          </p:blipFill>
          <p:spPr>
            <a:xfrm>
              <a:off x="9933860" y="5000317"/>
              <a:ext cx="2258140" cy="1571505"/>
            </a:xfrm>
            <a:prstGeom prst="rect">
              <a:avLst/>
            </a:prstGeom>
          </p:spPr>
        </p:pic>
        <p:pic>
          <p:nvPicPr>
            <p:cNvPr id="22" name="Picture 21" descr="Icon&#10;&#10;Description automatically generated">
              <a:extLst>
                <a:ext uri="{FF2B5EF4-FFF2-40B4-BE49-F238E27FC236}">
                  <a16:creationId xmlns:a16="http://schemas.microsoft.com/office/drawing/2014/main" id="{AD13580F-12AD-CF4E-B8A4-BAE20D61F20E}"/>
                </a:ext>
              </a:extLst>
            </p:cNvPr>
            <p:cNvPicPr>
              <a:picLocks noChangeAspect="1"/>
            </p:cNvPicPr>
            <p:nvPr/>
          </p:nvPicPr>
          <p:blipFill>
            <a:blip r:embed="rId3"/>
            <a:stretch>
              <a:fillRect/>
            </a:stretch>
          </p:blipFill>
          <p:spPr>
            <a:xfrm>
              <a:off x="10256083" y="5295229"/>
              <a:ext cx="226974" cy="247536"/>
            </a:xfrm>
            <a:prstGeom prst="rect">
              <a:avLst/>
            </a:prstGeom>
          </p:spPr>
        </p:pic>
      </p:grpSp>
      <p:sp>
        <p:nvSpPr>
          <p:cNvPr id="12" name="TextBox 11">
            <a:extLst>
              <a:ext uri="{FF2B5EF4-FFF2-40B4-BE49-F238E27FC236}">
                <a16:creationId xmlns:a16="http://schemas.microsoft.com/office/drawing/2014/main" id="{38BD0A4B-0E87-4158-A152-719C1A0BE7A9}"/>
              </a:ext>
            </a:extLst>
          </p:cNvPr>
          <p:cNvSpPr txBox="1"/>
          <p:nvPr/>
        </p:nvSpPr>
        <p:spPr>
          <a:xfrm>
            <a:off x="293243" y="2117297"/>
            <a:ext cx="7653021" cy="5047536"/>
          </a:xfrm>
          <a:prstGeom prst="rect">
            <a:avLst/>
          </a:prstGeom>
          <a:noFill/>
        </p:spPr>
        <p:txBody>
          <a:bodyPr wrap="square">
            <a:spAutoFit/>
          </a:bodyPr>
          <a:lstStyle/>
          <a:p>
            <a:pPr>
              <a:lnSpc>
                <a:spcPct val="100000"/>
              </a:lnSpc>
              <a:tabLst>
                <a:tab pos="346075" algn="l"/>
              </a:tabLst>
            </a:pPr>
            <a:r>
              <a:rPr lang="en-US" sz="2400" b="1" dirty="0">
                <a:solidFill>
                  <a:srgbClr val="C54A9A"/>
                </a:solidFill>
              </a:rPr>
              <a:t>Kreativität &amp; Innovation</a:t>
            </a:r>
          </a:p>
          <a:p>
            <a:pPr>
              <a:lnSpc>
                <a:spcPct val="100000"/>
              </a:lnSpc>
              <a:tabLst>
                <a:tab pos="346075" algn="l"/>
              </a:tabLst>
            </a:pPr>
            <a:endParaRPr lang="en-US" sz="1200" dirty="0">
              <a:solidFill>
                <a:srgbClr val="C54A9A"/>
              </a:solidFill>
            </a:endParaRPr>
          </a:p>
          <a:p>
            <a:pPr marL="12700" indent="-12700">
              <a:lnSpc>
                <a:spcPct val="100000"/>
              </a:lnSpc>
              <a:tabLst>
                <a:tab pos="346075" algn="l"/>
              </a:tabLst>
            </a:pPr>
            <a:r>
              <a:rPr lang="en-US" sz="2400" dirty="0"/>
              <a:t>	Die Fähigkeit, sich Ideen auszudenken und Lösungen für Probleme zu </a:t>
            </a:r>
            <a:r>
              <a:rPr lang="en-US" sz="2400" dirty="0" err="1"/>
              <a:t>schaffen</a:t>
            </a:r>
            <a:r>
              <a:rPr lang="en-US" sz="2400" dirty="0"/>
              <a:t>.</a:t>
            </a:r>
            <a:endParaRPr lang="en-US" dirty="0"/>
          </a:p>
          <a:p>
            <a:pPr marL="12700" indent="-12700">
              <a:lnSpc>
                <a:spcPct val="100000"/>
              </a:lnSpc>
              <a:tabLst>
                <a:tab pos="346075" algn="l"/>
              </a:tabLst>
            </a:pPr>
            <a:br>
              <a:rPr lang="en-US" sz="1200" dirty="0"/>
            </a:br>
            <a:r>
              <a:rPr lang="en-US" sz="2400" b="1" dirty="0" err="1">
                <a:solidFill>
                  <a:srgbClr val="C54A9A"/>
                </a:solidFill>
              </a:rPr>
              <a:t>Leidenschaft</a:t>
            </a:r>
            <a:endParaRPr lang="en-US" sz="2400" b="1" dirty="0">
              <a:solidFill>
                <a:srgbClr val="C54A9A"/>
              </a:solidFill>
            </a:endParaRPr>
          </a:p>
          <a:p>
            <a:pPr marL="12700" indent="-12700">
              <a:lnSpc>
                <a:spcPct val="100000"/>
              </a:lnSpc>
              <a:tabLst>
                <a:tab pos="346075" algn="l"/>
              </a:tabLst>
            </a:pPr>
            <a:endParaRPr lang="en-US" sz="1200" dirty="0">
              <a:solidFill>
                <a:srgbClr val="C54A9A"/>
              </a:solidFill>
            </a:endParaRPr>
          </a:p>
          <a:p>
            <a:pPr>
              <a:lnSpc>
                <a:spcPct val="100000"/>
              </a:lnSpc>
            </a:pPr>
            <a:r>
              <a:rPr lang="en-US" sz="2400" dirty="0"/>
              <a:t>Die </a:t>
            </a:r>
            <a:r>
              <a:rPr lang="en-US" sz="2400" dirty="0" err="1"/>
              <a:t>erfolgreichsten</a:t>
            </a:r>
            <a:r>
              <a:rPr lang="en-US" sz="2400" dirty="0"/>
              <a:t> </a:t>
            </a:r>
            <a:r>
              <a:rPr lang="en-US" sz="2400" dirty="0" err="1"/>
              <a:t>Entrepreneure</a:t>
            </a:r>
            <a:r>
              <a:rPr lang="en-US" sz="2400" dirty="0"/>
              <a:t> haben alle </a:t>
            </a:r>
            <a:r>
              <a:rPr lang="en-US" sz="2400" dirty="0" err="1"/>
              <a:t>eines</a:t>
            </a:r>
            <a:r>
              <a:rPr lang="en-US" sz="2400" dirty="0"/>
              <a:t> </a:t>
            </a:r>
            <a:r>
              <a:rPr lang="en-US" sz="2400" dirty="0" err="1"/>
              <a:t>gemeinsam</a:t>
            </a:r>
            <a:r>
              <a:rPr lang="en-US" sz="2400" dirty="0"/>
              <a:t>: Sie </a:t>
            </a:r>
            <a:r>
              <a:rPr lang="en-US" sz="2400" dirty="0" err="1"/>
              <a:t>haben</a:t>
            </a:r>
            <a:r>
              <a:rPr lang="en-US" sz="2400" dirty="0"/>
              <a:t> </a:t>
            </a:r>
            <a:r>
              <a:rPr lang="en-US" sz="2400" dirty="0" err="1"/>
              <a:t>Leidenschaft</a:t>
            </a:r>
            <a:r>
              <a:rPr lang="en-US" sz="2400" dirty="0"/>
              <a:t> </a:t>
            </a:r>
            <a:r>
              <a:rPr lang="en-US" sz="2400" dirty="0" err="1"/>
              <a:t>für</a:t>
            </a:r>
            <a:r>
              <a:rPr lang="en-US" sz="2400" dirty="0"/>
              <a:t> </a:t>
            </a:r>
            <a:r>
              <a:rPr lang="en-US" sz="2400" dirty="0" err="1"/>
              <a:t>ihre</a:t>
            </a:r>
            <a:r>
              <a:rPr lang="en-US" sz="2400" dirty="0"/>
              <a:t> Geschäftsidee und </a:t>
            </a:r>
            <a:r>
              <a:rPr lang="en-US" sz="2400" dirty="0" err="1"/>
              <a:t>ihre</a:t>
            </a:r>
            <a:r>
              <a:rPr lang="en-US" sz="2400" dirty="0"/>
              <a:t> Arbeit. </a:t>
            </a:r>
            <a:r>
              <a:rPr lang="en-US" sz="2400" dirty="0" err="1"/>
              <a:t>Wenn</a:t>
            </a:r>
            <a:r>
              <a:rPr lang="en-US" sz="2400" dirty="0"/>
              <a:t> du </a:t>
            </a:r>
            <a:r>
              <a:rPr lang="en-US" sz="2400" dirty="0" err="1"/>
              <a:t>wirklich</a:t>
            </a:r>
            <a:r>
              <a:rPr lang="en-US" sz="2400" dirty="0"/>
              <a:t> </a:t>
            </a:r>
            <a:r>
              <a:rPr lang="en-US" sz="2400" dirty="0" err="1"/>
              <a:t>begeistert</a:t>
            </a:r>
            <a:r>
              <a:rPr lang="en-US" sz="2400" dirty="0"/>
              <a:t> von </a:t>
            </a:r>
            <a:r>
              <a:rPr lang="en-US" sz="2400" dirty="0" err="1"/>
              <a:t>deiner</a:t>
            </a:r>
            <a:r>
              <a:rPr lang="en-US" sz="2400" dirty="0"/>
              <a:t> Arbeit </a:t>
            </a:r>
            <a:r>
              <a:rPr lang="en-US" sz="2400" dirty="0" err="1"/>
              <a:t>bist</a:t>
            </a:r>
            <a:r>
              <a:rPr lang="en-US" sz="2400" dirty="0"/>
              <a:t>, </a:t>
            </a:r>
            <a:r>
              <a:rPr lang="en-US" sz="2400" dirty="0" err="1"/>
              <a:t>bist</a:t>
            </a:r>
            <a:r>
              <a:rPr lang="en-US" sz="2400" dirty="0"/>
              <a:t> du auf dem </a:t>
            </a:r>
            <a:r>
              <a:rPr lang="en-US" sz="2400" dirty="0" err="1"/>
              <a:t>besten</a:t>
            </a:r>
            <a:r>
              <a:rPr lang="en-US" sz="2400" dirty="0"/>
              <a:t> </a:t>
            </a:r>
            <a:r>
              <a:rPr lang="en-US" sz="2400" dirty="0" err="1"/>
              <a:t>Weg</a:t>
            </a:r>
            <a:r>
              <a:rPr lang="en-US" sz="2400" dirty="0"/>
              <a:t>, den </a:t>
            </a:r>
            <a:r>
              <a:rPr lang="en-US" sz="2400" dirty="0" err="1"/>
              <a:t>Erfolg</a:t>
            </a:r>
            <a:r>
              <a:rPr lang="en-US" sz="2400" dirty="0"/>
              <a:t> </a:t>
            </a:r>
            <a:r>
              <a:rPr lang="en-US" sz="2400" dirty="0" err="1"/>
              <a:t>zu</a:t>
            </a:r>
            <a:r>
              <a:rPr lang="en-US" sz="2400" dirty="0"/>
              <a:t> </a:t>
            </a:r>
            <a:r>
              <a:rPr lang="en-US" sz="2400" dirty="0" err="1"/>
              <a:t>finden</a:t>
            </a:r>
            <a:r>
              <a:rPr lang="en-US" sz="2400" dirty="0"/>
              <a:t>, den du </a:t>
            </a:r>
            <a:r>
              <a:rPr lang="en-US" sz="2400" dirty="0" err="1"/>
              <a:t>anstrebst</a:t>
            </a:r>
            <a:r>
              <a:rPr lang="en-US" sz="2400" dirty="0"/>
              <a:t>. Ohne Leidenschaft </a:t>
            </a:r>
            <a:r>
              <a:rPr lang="en-US" sz="2400" dirty="0" err="1"/>
              <a:t>wird</a:t>
            </a:r>
            <a:r>
              <a:rPr lang="en-US" sz="2400" dirty="0"/>
              <a:t> </a:t>
            </a:r>
            <a:r>
              <a:rPr lang="en-US" sz="2400" dirty="0" err="1"/>
              <a:t>deine</a:t>
            </a:r>
            <a:r>
              <a:rPr lang="en-US" sz="2400" dirty="0"/>
              <a:t> Produktivität leiden, aber was noch wichtiger ist, du </a:t>
            </a:r>
            <a:r>
              <a:rPr lang="en-US" sz="2400" dirty="0" err="1"/>
              <a:t>wirst</a:t>
            </a:r>
            <a:r>
              <a:rPr lang="en-US" sz="2400" dirty="0"/>
              <a:t> </a:t>
            </a:r>
            <a:r>
              <a:rPr lang="en-US" sz="2400" dirty="0" err="1"/>
              <a:t>nie</a:t>
            </a:r>
            <a:r>
              <a:rPr lang="en-US" sz="2400" dirty="0"/>
              <a:t> </a:t>
            </a:r>
            <a:r>
              <a:rPr lang="en-US" sz="2400" dirty="0" err="1"/>
              <a:t>damit</a:t>
            </a:r>
            <a:r>
              <a:rPr lang="en-US" sz="2400" dirty="0"/>
              <a:t> </a:t>
            </a:r>
            <a:r>
              <a:rPr lang="en-US" sz="2400" dirty="0" err="1"/>
              <a:t>zufrieden</a:t>
            </a:r>
            <a:r>
              <a:rPr lang="en-US" sz="2400" dirty="0"/>
              <a:t> sein, wo du </a:t>
            </a:r>
            <a:r>
              <a:rPr lang="en-US" sz="2400" dirty="0" err="1"/>
              <a:t>stehst</a:t>
            </a:r>
            <a:r>
              <a:rPr lang="en-US" sz="2400" dirty="0"/>
              <a:t>.</a:t>
            </a:r>
          </a:p>
          <a:p>
            <a:pPr marL="12700" indent="-12700">
              <a:lnSpc>
                <a:spcPct val="100000"/>
              </a:lnSpc>
              <a:tabLst>
                <a:tab pos="346075" algn="l"/>
              </a:tabLst>
            </a:pPr>
            <a:endParaRPr lang="en-US" dirty="0"/>
          </a:p>
        </p:txBody>
      </p:sp>
      <p:sp>
        <p:nvSpPr>
          <p:cNvPr id="21" name="Text Placeholder 4">
            <a:extLst>
              <a:ext uri="{FF2B5EF4-FFF2-40B4-BE49-F238E27FC236}">
                <a16:creationId xmlns:a16="http://schemas.microsoft.com/office/drawing/2014/main" id="{7E5553DE-C499-46F8-A36D-839AF595D4E7}"/>
              </a:ext>
            </a:extLst>
          </p:cNvPr>
          <p:cNvSpPr>
            <a:spLocks noGrp="1"/>
          </p:cNvSpPr>
          <p:nvPr>
            <p:ph type="body" sz="quarter" idx="13"/>
          </p:nvPr>
        </p:nvSpPr>
        <p:spPr>
          <a:xfrm>
            <a:off x="1639836" y="785664"/>
            <a:ext cx="5745702" cy="1381662"/>
          </a:xfrm>
        </p:spPr>
        <p:txBody>
          <a:bodyPr/>
          <a:lstStyle/>
          <a:p>
            <a:r>
              <a:rPr lang="en-US" dirty="0"/>
              <a:t>ENTREPRENEURSHIP – </a:t>
            </a:r>
            <a:br>
              <a:rPr lang="en-US" dirty="0"/>
            </a:br>
            <a:r>
              <a:rPr lang="en-US" dirty="0"/>
              <a:t>ES STECKT SCHON IN DIR</a:t>
            </a:r>
          </a:p>
        </p:txBody>
      </p:sp>
    </p:spTree>
    <p:extLst>
      <p:ext uri="{BB962C8B-B14F-4D97-AF65-F5344CB8AC3E}">
        <p14:creationId xmlns:p14="http://schemas.microsoft.com/office/powerpoint/2010/main" val="256871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26720" y="107538"/>
            <a:ext cx="10226040" cy="2662267"/>
          </a:xfrm>
          <a:prstGeom prst="rect">
            <a:avLst/>
          </a:prstGeom>
          <a:noFill/>
        </p:spPr>
        <p:txBody>
          <a:bodyPr wrap="square" rtlCol="0">
            <a:spAutoFit/>
          </a:bodyPr>
          <a:lstStyle/>
          <a:p>
            <a:pPr>
              <a:spcAft>
                <a:spcPts val="600"/>
              </a:spcAft>
            </a:pPr>
            <a:r>
              <a:rPr lang="en-US" sz="2400" dirty="0">
                <a:solidFill>
                  <a:srgbClr val="1EB3DD"/>
                </a:solidFill>
              </a:rPr>
              <a:t>EMINENT </a:t>
            </a:r>
            <a:r>
              <a:rPr lang="en-US" sz="2400" dirty="0" err="1">
                <a:solidFill>
                  <a:srgbClr val="1EB3DD"/>
                </a:solidFill>
              </a:rPr>
              <a:t>möchte</a:t>
            </a:r>
            <a:r>
              <a:rPr lang="en-US" sz="2400" dirty="0">
                <a:solidFill>
                  <a:srgbClr val="1EB3DD"/>
                </a:solidFill>
              </a:rPr>
              <a:t> </a:t>
            </a:r>
            <a:r>
              <a:rPr lang="en-IE" sz="2400" b="0" i="0" u="none" strike="noStrike" baseline="0" dirty="0" err="1">
                <a:solidFill>
                  <a:srgbClr val="1EB3DD"/>
                </a:solidFill>
              </a:rPr>
              <a:t>Unternehmerinnen</a:t>
            </a:r>
            <a:r>
              <a:rPr lang="en-IE" sz="2400" b="0" i="0" u="none" strike="noStrike" baseline="0" dirty="0">
                <a:solidFill>
                  <a:srgbClr val="1EB3DD"/>
                </a:solidFill>
              </a:rPr>
              <a:t> </a:t>
            </a:r>
            <a:r>
              <a:rPr lang="en-IE" sz="2400" b="0" i="0" u="none" strike="noStrike" baseline="0" dirty="0" err="1">
                <a:solidFill>
                  <a:srgbClr val="1EB3DD"/>
                </a:solidFill>
              </a:rPr>
              <a:t>mit</a:t>
            </a:r>
            <a:r>
              <a:rPr lang="en-IE" sz="2400" b="0" i="0" u="none" strike="noStrike" baseline="0" dirty="0">
                <a:solidFill>
                  <a:srgbClr val="1EB3DD"/>
                </a:solidFill>
              </a:rPr>
              <a:t> </a:t>
            </a:r>
            <a:r>
              <a:rPr lang="en-IE" sz="2400" b="0" i="0" u="none" strike="noStrike" baseline="0" dirty="0" err="1">
                <a:solidFill>
                  <a:srgbClr val="1EB3DD"/>
                </a:solidFill>
              </a:rPr>
              <a:t>Migrationshintergrund</a:t>
            </a:r>
            <a:r>
              <a:rPr lang="en-IE" sz="2400" b="0" i="0" u="none" strike="noStrike" baseline="0" dirty="0">
                <a:solidFill>
                  <a:srgbClr val="1EB3DD"/>
                </a:solidFill>
              </a:rPr>
              <a:t> </a:t>
            </a:r>
            <a:r>
              <a:rPr lang="en-IE" sz="2400" b="1" i="0" u="sng" strike="noStrike" baseline="0" dirty="0" err="1">
                <a:solidFill>
                  <a:srgbClr val="1EB3DD"/>
                </a:solidFill>
              </a:rPr>
              <a:t>befähigen</a:t>
            </a:r>
            <a:r>
              <a:rPr lang="en-IE" sz="2400" b="0" i="0" u="none" strike="noStrike" baseline="0" dirty="0">
                <a:solidFill>
                  <a:srgbClr val="1EB3DD"/>
                </a:solidFill>
              </a:rPr>
              <a:t>. </a:t>
            </a:r>
            <a:r>
              <a:rPr lang="en-IE" sz="2400" b="0" i="0" u="none" strike="noStrike" baseline="0" dirty="0" err="1">
                <a:solidFill>
                  <a:srgbClr val="1EB3DD"/>
                </a:solidFill>
              </a:rPr>
              <a:t>Wir</a:t>
            </a:r>
            <a:r>
              <a:rPr lang="en-IE" sz="2400" b="0" i="0" u="none" strike="noStrike" baseline="0" dirty="0">
                <a:solidFill>
                  <a:srgbClr val="1EB3DD"/>
                </a:solidFill>
              </a:rPr>
              <a:t> </a:t>
            </a:r>
            <a:r>
              <a:rPr lang="en-IE" sz="2400" b="0" i="0" u="none" strike="noStrike" baseline="0" dirty="0" err="1">
                <a:solidFill>
                  <a:srgbClr val="1EB3DD"/>
                </a:solidFill>
              </a:rPr>
              <a:t>möchten</a:t>
            </a:r>
            <a:r>
              <a:rPr lang="en-IE" sz="2400" b="0" i="0" u="none" strike="noStrike" baseline="0" dirty="0">
                <a:solidFill>
                  <a:srgbClr val="1EB3DD"/>
                </a:solidFill>
              </a:rPr>
              <a:t> dich auf </a:t>
            </a:r>
            <a:r>
              <a:rPr lang="en-IE" sz="2400" b="0" i="0" u="none" strike="noStrike" baseline="0" dirty="0" err="1">
                <a:solidFill>
                  <a:srgbClr val="1EB3DD"/>
                </a:solidFill>
              </a:rPr>
              <a:t>eine</a:t>
            </a:r>
            <a:r>
              <a:rPr lang="en-IE" sz="2400" b="0" i="0" u="none" strike="noStrike" baseline="0" dirty="0">
                <a:solidFill>
                  <a:srgbClr val="1EB3DD"/>
                </a:solidFill>
              </a:rPr>
              <a:t> </a:t>
            </a:r>
            <a:r>
              <a:rPr lang="en-IE" sz="2400" b="0" i="0" u="none" strike="noStrike" baseline="0" dirty="0" err="1">
                <a:solidFill>
                  <a:srgbClr val="1EB3DD"/>
                </a:solidFill>
              </a:rPr>
              <a:t>Lernreise</a:t>
            </a:r>
            <a:r>
              <a:rPr lang="en-IE" sz="2400" b="0" i="0" u="none" strike="noStrike" baseline="0" dirty="0">
                <a:solidFill>
                  <a:srgbClr val="1EB3DD"/>
                </a:solidFill>
              </a:rPr>
              <a:t> </a:t>
            </a:r>
            <a:r>
              <a:rPr lang="en-IE" sz="2400" b="0" i="0" u="none" strike="noStrike" baseline="0" dirty="0" err="1">
                <a:solidFill>
                  <a:srgbClr val="1EB3DD"/>
                </a:solidFill>
              </a:rPr>
              <a:t>mitnehmen</a:t>
            </a:r>
            <a:r>
              <a:rPr lang="en-IE" sz="2400" b="0" i="0" u="none" strike="noStrike" baseline="0" dirty="0">
                <a:solidFill>
                  <a:srgbClr val="1EB3DD"/>
                </a:solidFill>
              </a:rPr>
              <a:t>, um </a:t>
            </a:r>
            <a:r>
              <a:rPr lang="en-IE" sz="2400" b="0" i="0" u="none" strike="noStrike" baseline="0" dirty="0" err="1">
                <a:solidFill>
                  <a:srgbClr val="1EB3DD"/>
                </a:solidFill>
              </a:rPr>
              <a:t>dir</a:t>
            </a:r>
            <a:r>
              <a:rPr lang="en-IE" sz="2400" b="0" i="0" u="none" strike="noStrike" baseline="0" dirty="0">
                <a:solidFill>
                  <a:srgbClr val="1EB3DD"/>
                </a:solidFill>
              </a:rPr>
              <a:t> das </a:t>
            </a:r>
            <a:r>
              <a:rPr lang="en-GB" sz="2400" b="0" i="0" u="none" strike="noStrike" baseline="0" dirty="0">
                <a:solidFill>
                  <a:srgbClr val="1EB3DD"/>
                </a:solidFill>
              </a:rPr>
              <a:t>Wissen und die </a:t>
            </a:r>
            <a:r>
              <a:rPr lang="en-GB" sz="2400" b="0" i="0" u="none" strike="noStrike" baseline="0" dirty="0" err="1">
                <a:solidFill>
                  <a:srgbClr val="1EB3DD"/>
                </a:solidFill>
              </a:rPr>
              <a:t>Fähigkeiten</a:t>
            </a:r>
            <a:r>
              <a:rPr lang="en-GB" sz="2400" b="0" i="0" u="none" strike="noStrike" baseline="0" dirty="0">
                <a:solidFill>
                  <a:srgbClr val="1EB3DD"/>
                </a:solidFill>
              </a:rPr>
              <a:t> </a:t>
            </a:r>
            <a:r>
              <a:rPr lang="en-GB" sz="2400" b="0" i="0" u="none" strike="noStrike" baseline="0" dirty="0" err="1">
                <a:solidFill>
                  <a:srgbClr val="1EB3DD"/>
                </a:solidFill>
              </a:rPr>
              <a:t>zu</a:t>
            </a:r>
            <a:r>
              <a:rPr lang="en-GB" sz="2400" b="0" i="0" u="none" strike="noStrike" baseline="0" dirty="0">
                <a:solidFill>
                  <a:srgbClr val="1EB3DD"/>
                </a:solidFill>
              </a:rPr>
              <a:t> </a:t>
            </a:r>
            <a:r>
              <a:rPr lang="en-IE" sz="2400" b="0" i="0" u="none" strike="noStrike" baseline="0" dirty="0" err="1">
                <a:solidFill>
                  <a:srgbClr val="1EB3DD"/>
                </a:solidFill>
              </a:rPr>
              <a:t>vermitteln</a:t>
            </a:r>
            <a:r>
              <a:rPr lang="en-IE" sz="2400" b="0" i="0" u="none" strike="noStrike" baseline="0" dirty="0">
                <a:solidFill>
                  <a:srgbClr val="1EB3DD"/>
                </a:solidFill>
              </a:rPr>
              <a:t>, </a:t>
            </a:r>
            <a:r>
              <a:rPr lang="en-GB" sz="2400" b="0" i="0" u="none" strike="noStrike" baseline="0" dirty="0">
                <a:solidFill>
                  <a:srgbClr val="1EB3DD"/>
                </a:solidFill>
              </a:rPr>
              <a:t>die du </a:t>
            </a:r>
            <a:r>
              <a:rPr lang="en-GB" sz="2400" b="0" i="0" u="none" strike="noStrike" baseline="0" dirty="0" err="1">
                <a:solidFill>
                  <a:srgbClr val="1EB3DD"/>
                </a:solidFill>
              </a:rPr>
              <a:t>brauchst</a:t>
            </a:r>
            <a:r>
              <a:rPr lang="en-GB" sz="2400" b="0" i="0" u="none" strike="noStrike" baseline="0" dirty="0">
                <a:solidFill>
                  <a:srgbClr val="1EB3DD"/>
                </a:solidFill>
              </a:rPr>
              <a:t>, um </a:t>
            </a:r>
            <a:r>
              <a:rPr lang="en-GB" sz="2400" b="0" i="0" u="none" strike="noStrike" baseline="0" dirty="0" err="1">
                <a:solidFill>
                  <a:srgbClr val="1EB3DD"/>
                </a:solidFill>
              </a:rPr>
              <a:t>mit</a:t>
            </a:r>
            <a:r>
              <a:rPr lang="en-GB" sz="2400" b="0" i="0" u="none" strike="noStrike" baseline="0" dirty="0">
                <a:solidFill>
                  <a:srgbClr val="1EB3DD"/>
                </a:solidFill>
              </a:rPr>
              <a:t> </a:t>
            </a:r>
            <a:r>
              <a:rPr lang="en-GB" sz="2400" b="0" i="0" u="none" strike="noStrike" baseline="0" dirty="0" err="1">
                <a:solidFill>
                  <a:srgbClr val="1EB3DD"/>
                </a:solidFill>
              </a:rPr>
              <a:t>Selbstvertrauen</a:t>
            </a:r>
            <a:r>
              <a:rPr lang="en-GB" sz="2400" b="0" i="0" u="none" strike="noStrike" baseline="0" dirty="0">
                <a:solidFill>
                  <a:srgbClr val="1EB3DD"/>
                </a:solidFill>
              </a:rPr>
              <a:t> </a:t>
            </a:r>
            <a:r>
              <a:rPr lang="en-GB" sz="2400" b="0" i="0" u="none" strike="noStrike" baseline="0" dirty="0" err="1">
                <a:solidFill>
                  <a:srgbClr val="1EB3DD"/>
                </a:solidFill>
              </a:rPr>
              <a:t>ein</a:t>
            </a:r>
            <a:r>
              <a:rPr lang="en-GB" sz="2400" b="0" i="0" u="none" strike="noStrike" baseline="0" dirty="0">
                <a:solidFill>
                  <a:srgbClr val="1EB3DD"/>
                </a:solidFill>
              </a:rPr>
              <a:t> </a:t>
            </a:r>
            <a:r>
              <a:rPr lang="en-GB" sz="2400" b="0" i="0" u="none" strike="noStrike" baseline="0" dirty="0" err="1">
                <a:solidFill>
                  <a:srgbClr val="1EB3DD"/>
                </a:solidFill>
              </a:rPr>
              <a:t>eigenes</a:t>
            </a:r>
            <a:r>
              <a:rPr lang="en-GB" sz="2400" b="0" i="0" u="none" strike="noStrike" baseline="0" dirty="0">
                <a:solidFill>
                  <a:srgbClr val="1EB3DD"/>
                </a:solidFill>
              </a:rPr>
              <a:t> </a:t>
            </a:r>
            <a:r>
              <a:rPr lang="en-GB" sz="2400" b="0" i="0" u="none" strike="noStrike" baseline="0" dirty="0" err="1">
                <a:solidFill>
                  <a:srgbClr val="1EB3DD"/>
                </a:solidFill>
              </a:rPr>
              <a:t>Unternehmen</a:t>
            </a:r>
            <a:r>
              <a:rPr lang="en-GB" sz="2400" b="0" i="0" u="none" strike="noStrike" baseline="0" dirty="0">
                <a:solidFill>
                  <a:srgbClr val="1EB3DD"/>
                </a:solidFill>
              </a:rPr>
              <a:t> </a:t>
            </a:r>
            <a:r>
              <a:rPr lang="en-GB" sz="2400" b="0" i="0" u="none" strike="noStrike" baseline="0" dirty="0" err="1">
                <a:solidFill>
                  <a:srgbClr val="1EB3DD"/>
                </a:solidFill>
              </a:rPr>
              <a:t>zu</a:t>
            </a:r>
            <a:r>
              <a:rPr lang="en-GB" sz="2400" b="0" i="0" u="none" strike="noStrike" baseline="0" dirty="0">
                <a:solidFill>
                  <a:srgbClr val="1EB3DD"/>
                </a:solidFill>
              </a:rPr>
              <a:t> </a:t>
            </a:r>
            <a:r>
              <a:rPr lang="en-GB" sz="2400" b="0" i="0" u="none" strike="noStrike" baseline="0" dirty="0" err="1">
                <a:solidFill>
                  <a:srgbClr val="1EB3DD"/>
                </a:solidFill>
              </a:rPr>
              <a:t>gründen</a:t>
            </a:r>
            <a:r>
              <a:rPr lang="en-GB" sz="2400" b="0" i="0" u="none" strike="noStrike" baseline="0" dirty="0">
                <a:solidFill>
                  <a:srgbClr val="1EB3DD"/>
                </a:solidFill>
              </a:rPr>
              <a:t> und </a:t>
            </a:r>
            <a:r>
              <a:rPr lang="en-GB" sz="2400" b="0" i="0" u="none" strike="noStrike" baseline="0" dirty="0" err="1">
                <a:solidFill>
                  <a:srgbClr val="1EB3DD"/>
                </a:solidFill>
              </a:rPr>
              <a:t>erfolgreich</a:t>
            </a:r>
            <a:r>
              <a:rPr lang="en-GB" sz="2400" b="0" i="0" u="none" strike="noStrike" baseline="0" dirty="0">
                <a:solidFill>
                  <a:srgbClr val="1EB3DD"/>
                </a:solidFill>
              </a:rPr>
              <a:t> </a:t>
            </a:r>
            <a:r>
              <a:rPr lang="en-GB" sz="2400" b="0" i="0" u="none" strike="noStrike" baseline="0" dirty="0" err="1">
                <a:solidFill>
                  <a:srgbClr val="1EB3DD"/>
                </a:solidFill>
              </a:rPr>
              <a:t>zu</a:t>
            </a:r>
            <a:r>
              <a:rPr lang="en-GB" sz="2400" b="0" i="0" u="none" strike="noStrike" baseline="0" dirty="0">
                <a:solidFill>
                  <a:srgbClr val="1EB3DD"/>
                </a:solidFill>
              </a:rPr>
              <a:t> </a:t>
            </a:r>
            <a:r>
              <a:rPr lang="en-GB" sz="2400" b="0" i="0" u="none" strike="noStrike" baseline="0" dirty="0" err="1">
                <a:solidFill>
                  <a:srgbClr val="1EB3DD"/>
                </a:solidFill>
              </a:rPr>
              <a:t>führen</a:t>
            </a:r>
            <a:r>
              <a:rPr lang="en-IE" sz="2400" dirty="0">
                <a:solidFill>
                  <a:srgbClr val="1EB3DD"/>
                </a:solidFill>
              </a:rPr>
              <a:t>. </a:t>
            </a:r>
            <a:endParaRPr lang="en-IE" sz="1200" dirty="0">
              <a:solidFill>
                <a:srgbClr val="1EB3DD"/>
              </a:solidFill>
            </a:endParaRPr>
          </a:p>
          <a:p>
            <a:r>
              <a:rPr lang="en-IE" sz="2400" dirty="0">
                <a:solidFill>
                  <a:srgbClr val="1EB3DD"/>
                </a:solidFill>
              </a:rPr>
              <a:t>Ob du das </a:t>
            </a:r>
            <a:r>
              <a:rPr lang="en-IE" sz="2400" dirty="0" err="1">
                <a:solidFill>
                  <a:srgbClr val="1EB3DD"/>
                </a:solidFill>
              </a:rPr>
              <a:t>kannst</a:t>
            </a:r>
            <a:r>
              <a:rPr lang="en-IE" sz="2400" dirty="0">
                <a:solidFill>
                  <a:srgbClr val="1EB3DD"/>
                </a:solidFill>
              </a:rPr>
              <a:t>? </a:t>
            </a:r>
            <a:r>
              <a:rPr lang="en-IE" sz="2400" dirty="0" err="1">
                <a:solidFill>
                  <a:srgbClr val="1EB3DD"/>
                </a:solidFill>
              </a:rPr>
              <a:t>Natürlich</a:t>
            </a:r>
            <a:r>
              <a:rPr lang="en-IE" sz="2400" dirty="0">
                <a:solidFill>
                  <a:srgbClr val="1EB3DD"/>
                </a:solidFill>
              </a:rPr>
              <a:t> </a:t>
            </a:r>
            <a:r>
              <a:rPr lang="en-IE" sz="2400" dirty="0" err="1">
                <a:solidFill>
                  <a:srgbClr val="1EB3DD"/>
                </a:solidFill>
              </a:rPr>
              <a:t>kannst</a:t>
            </a:r>
            <a:r>
              <a:rPr lang="en-IE" sz="2400" dirty="0">
                <a:solidFill>
                  <a:srgbClr val="1EB3DD"/>
                </a:solidFill>
              </a:rPr>
              <a:t> du das! Sei </a:t>
            </a:r>
            <a:r>
              <a:rPr lang="en-IE" sz="2400" dirty="0" err="1">
                <a:solidFill>
                  <a:srgbClr val="1EB3DD"/>
                </a:solidFill>
              </a:rPr>
              <a:t>offen</a:t>
            </a:r>
            <a:r>
              <a:rPr lang="en-IE" sz="2400" dirty="0">
                <a:solidFill>
                  <a:srgbClr val="1EB3DD"/>
                </a:solidFill>
              </a:rPr>
              <a:t> und lass dich von </a:t>
            </a:r>
            <a:r>
              <a:rPr lang="en-IE" sz="2400" dirty="0" err="1">
                <a:solidFill>
                  <a:srgbClr val="1EB3DD"/>
                </a:solidFill>
              </a:rPr>
              <a:t>uns</a:t>
            </a:r>
            <a:r>
              <a:rPr lang="en-IE" sz="2400" dirty="0">
                <a:solidFill>
                  <a:srgbClr val="1EB3DD"/>
                </a:solidFill>
              </a:rPr>
              <a:t> auf </a:t>
            </a:r>
            <a:r>
              <a:rPr lang="en-IE" sz="2400" b="1" dirty="0" err="1">
                <a:solidFill>
                  <a:srgbClr val="1EB3DD"/>
                </a:solidFill>
              </a:rPr>
              <a:t>deiner</a:t>
            </a:r>
            <a:r>
              <a:rPr lang="en-IE" sz="2400" b="1" dirty="0">
                <a:solidFill>
                  <a:srgbClr val="1EB3DD"/>
                </a:solidFill>
              </a:rPr>
              <a:t> </a:t>
            </a:r>
            <a:r>
              <a:rPr lang="en-IE" sz="2400" b="1" dirty="0" err="1">
                <a:solidFill>
                  <a:srgbClr val="1EB3DD"/>
                </a:solidFill>
              </a:rPr>
              <a:t>unternehmerischen</a:t>
            </a:r>
            <a:r>
              <a:rPr lang="en-IE" sz="2400" b="1" dirty="0">
                <a:solidFill>
                  <a:srgbClr val="1EB3DD"/>
                </a:solidFill>
              </a:rPr>
              <a:t> </a:t>
            </a:r>
            <a:r>
              <a:rPr lang="en-IE" sz="2400" b="1" dirty="0" err="1">
                <a:solidFill>
                  <a:srgbClr val="1EB3DD"/>
                </a:solidFill>
              </a:rPr>
              <a:t>Lernreise</a:t>
            </a:r>
            <a:r>
              <a:rPr lang="en-IE" sz="2400" b="1" dirty="0">
                <a:solidFill>
                  <a:srgbClr val="1EB3DD"/>
                </a:solidFill>
              </a:rPr>
              <a:t> </a:t>
            </a:r>
            <a:r>
              <a:rPr lang="en-IE" sz="2400" dirty="0" err="1">
                <a:solidFill>
                  <a:srgbClr val="1EB3DD"/>
                </a:solidFill>
              </a:rPr>
              <a:t>begleiten</a:t>
            </a:r>
            <a:r>
              <a:rPr lang="en-IE" sz="2400" dirty="0">
                <a:solidFill>
                  <a:srgbClr val="1EB3DD"/>
                </a:solidFill>
              </a:rPr>
              <a:t>...</a:t>
            </a:r>
            <a:endParaRPr lang="en-US" sz="2400" dirty="0">
              <a:solidFill>
                <a:srgbClr val="1EB3DD"/>
              </a:solidFill>
            </a:endParaRPr>
          </a:p>
          <a:p>
            <a:endParaRPr lang="en-IE" dirty="0"/>
          </a:p>
        </p:txBody>
      </p:sp>
      <p:pic>
        <p:nvPicPr>
          <p:cNvPr id="3" name="Picture 2">
            <a:extLst>
              <a:ext uri="{FF2B5EF4-FFF2-40B4-BE49-F238E27FC236}">
                <a16:creationId xmlns:a16="http://schemas.microsoft.com/office/drawing/2014/main" id="{3F93D945-11E4-40A4-AF14-85C784241A21}"/>
              </a:ext>
            </a:extLst>
          </p:cNvPr>
          <p:cNvPicPr>
            <a:picLocks noChangeAspect="1"/>
          </p:cNvPicPr>
          <p:nvPr/>
        </p:nvPicPr>
        <p:blipFill>
          <a:blip r:embed="rId2"/>
          <a:stretch>
            <a:fillRect/>
          </a:stretch>
        </p:blipFill>
        <p:spPr>
          <a:xfrm>
            <a:off x="610667" y="2521068"/>
            <a:ext cx="10620375" cy="3743325"/>
          </a:xfrm>
          <a:prstGeom prst="rect">
            <a:avLst/>
          </a:prstGeom>
        </p:spPr>
      </p:pic>
    </p:spTree>
    <p:extLst>
      <p:ext uri="{BB962C8B-B14F-4D97-AF65-F5344CB8AC3E}">
        <p14:creationId xmlns:p14="http://schemas.microsoft.com/office/powerpoint/2010/main" val="2504644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312444" y="2118224"/>
            <a:ext cx="7648505" cy="3644887"/>
          </a:xfrm>
        </p:spPr>
        <p:txBody>
          <a:bodyPr/>
          <a:lstStyle/>
          <a:p>
            <a:pPr>
              <a:lnSpc>
                <a:spcPct val="100000"/>
              </a:lnSpc>
            </a:pPr>
            <a:r>
              <a:rPr lang="en-US" b="1" dirty="0">
                <a:solidFill>
                  <a:srgbClr val="C54A9A"/>
                </a:solidFill>
              </a:rPr>
              <a:t>Widerstandsfähigkeit</a:t>
            </a:r>
          </a:p>
          <a:p>
            <a:pPr>
              <a:lnSpc>
                <a:spcPct val="100000"/>
              </a:lnSpc>
            </a:pPr>
            <a:r>
              <a:rPr lang="en-US" dirty="0"/>
              <a:t>Das Unternehmertum kann ein holpriger, unebener Weg </a:t>
            </a:r>
            <a:r>
              <a:rPr lang="en-US" dirty="0" err="1"/>
              <a:t>voller</a:t>
            </a:r>
            <a:r>
              <a:rPr lang="en-US" dirty="0"/>
              <a:t> </a:t>
            </a:r>
            <a:r>
              <a:rPr lang="en-US" dirty="0" err="1"/>
              <a:t>Herausforderungen</a:t>
            </a:r>
            <a:r>
              <a:rPr lang="en-US" dirty="0"/>
              <a:t> sein, von </a:t>
            </a:r>
            <a:r>
              <a:rPr lang="en-US" dirty="0" err="1"/>
              <a:t>denen</a:t>
            </a:r>
            <a:r>
              <a:rPr lang="en-US" dirty="0"/>
              <a:t> du </a:t>
            </a:r>
            <a:r>
              <a:rPr lang="en-US" dirty="0" err="1"/>
              <a:t>viele</a:t>
            </a:r>
            <a:r>
              <a:rPr lang="en-US" dirty="0"/>
              <a:t> </a:t>
            </a:r>
            <a:r>
              <a:rPr lang="en-US" dirty="0" err="1"/>
              <a:t>nicht</a:t>
            </a:r>
            <a:r>
              <a:rPr lang="en-US" dirty="0"/>
              <a:t> kommen </a:t>
            </a:r>
            <a:r>
              <a:rPr lang="en-US" dirty="0" err="1"/>
              <a:t>sehen</a:t>
            </a:r>
            <a:r>
              <a:rPr lang="en-US" dirty="0"/>
              <a:t> </a:t>
            </a:r>
            <a:r>
              <a:rPr lang="en-US" dirty="0" err="1"/>
              <a:t>wirst</a:t>
            </a:r>
            <a:r>
              <a:rPr lang="en-US" dirty="0"/>
              <a:t>. Du </a:t>
            </a:r>
            <a:r>
              <a:rPr lang="en-US" dirty="0" err="1"/>
              <a:t>wirst</a:t>
            </a:r>
            <a:r>
              <a:rPr lang="en-US" dirty="0"/>
              <a:t> </a:t>
            </a:r>
            <a:r>
              <a:rPr lang="en-US" dirty="0" err="1"/>
              <a:t>mit</a:t>
            </a:r>
            <a:r>
              <a:rPr lang="en-US" dirty="0"/>
              <a:t> finanziellen Herausforderungen, Entscheidungsdilemmata, langen Arbeitszeiten, plötzlichen Veränderungen und vielem mehr konfrontiert! Diese Herausforderungen sind zwar schwer zu bewältigen, aber sie sind ein natürlicher Teil des Unternehmertums. </a:t>
            </a:r>
          </a:p>
          <a:p>
            <a:pPr>
              <a:lnSpc>
                <a:spcPct val="100000"/>
              </a:lnSpc>
            </a:pPr>
            <a:r>
              <a:rPr lang="en-US" dirty="0"/>
              <a:t>Wie du dich diesen </a:t>
            </a:r>
            <a:r>
              <a:rPr lang="en-US" dirty="0" err="1"/>
              <a:t>Herausforderungen</a:t>
            </a:r>
            <a:r>
              <a:rPr lang="en-US" dirty="0"/>
              <a:t> </a:t>
            </a:r>
            <a:r>
              <a:rPr lang="en-US" dirty="0" err="1"/>
              <a:t>stellst</a:t>
            </a:r>
            <a:r>
              <a:rPr lang="en-US" dirty="0"/>
              <a:t>, </a:t>
            </a:r>
            <a:r>
              <a:rPr lang="en-US" dirty="0" err="1"/>
              <a:t>kann</a:t>
            </a:r>
            <a:r>
              <a:rPr lang="en-US" dirty="0"/>
              <a:t> </a:t>
            </a:r>
            <a:r>
              <a:rPr lang="en-US" dirty="0" err="1"/>
              <a:t>dein</a:t>
            </a:r>
            <a:r>
              <a:rPr lang="en-US" dirty="0"/>
              <a:t> </a:t>
            </a:r>
            <a:r>
              <a:rPr lang="en-US" dirty="0" err="1"/>
              <a:t>Unternehmen</a:t>
            </a:r>
            <a:r>
              <a:rPr lang="en-US" dirty="0"/>
              <a:t> und </a:t>
            </a:r>
            <a:r>
              <a:rPr lang="en-US" dirty="0" err="1"/>
              <a:t>dessen</a:t>
            </a:r>
            <a:r>
              <a:rPr lang="en-US" dirty="0"/>
              <a:t> Erfolg stark beeinflussen.</a:t>
            </a:r>
          </a:p>
          <a:p>
            <a:pPr>
              <a:lnSpc>
                <a:spcPct val="100000"/>
              </a:lnSpc>
            </a:pPr>
            <a:endParaRPr lang="en-US" dirty="0"/>
          </a:p>
          <a:p>
            <a:pPr>
              <a:lnSpc>
                <a:spcPct val="100000"/>
              </a:lnSpc>
            </a:pPr>
            <a:endParaRPr lang="en-US" dirty="0"/>
          </a:p>
          <a:p>
            <a:pPr>
              <a:lnSpc>
                <a:spcPct val="100000"/>
              </a:lnSpc>
            </a:pPr>
            <a:endParaRPr lang="en-US" dirty="0"/>
          </a:p>
          <a:p>
            <a:endParaRPr lang="en-US" dirty="0"/>
          </a:p>
        </p:txBody>
      </p:sp>
      <p:grpSp>
        <p:nvGrpSpPr>
          <p:cNvPr id="17" name="Google Shape;822;p39"/>
          <p:cNvGrpSpPr/>
          <p:nvPr/>
        </p:nvGrpSpPr>
        <p:grpSpPr>
          <a:xfrm>
            <a:off x="230187" y="1074656"/>
            <a:ext cx="892351" cy="543007"/>
            <a:chOff x="3269900" y="3064500"/>
            <a:chExt cx="432325" cy="263075"/>
          </a:xfrm>
        </p:grpSpPr>
        <p:sp>
          <p:nvSpPr>
            <p:cNvPr id="18" name="Google Shape;823;p39"/>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24;p39"/>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5;p39"/>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roup 9">
            <a:extLst>
              <a:ext uri="{FF2B5EF4-FFF2-40B4-BE49-F238E27FC236}">
                <a16:creationId xmlns:a16="http://schemas.microsoft.com/office/drawing/2014/main" id="{46A911FF-09D4-9D4C-8724-93F2690652B4}"/>
              </a:ext>
            </a:extLst>
          </p:cNvPr>
          <p:cNvGrpSpPr/>
          <p:nvPr/>
        </p:nvGrpSpPr>
        <p:grpSpPr>
          <a:xfrm>
            <a:off x="8041142" y="2928887"/>
            <a:ext cx="3868894" cy="2655283"/>
            <a:chOff x="430290" y="4459871"/>
            <a:chExt cx="3032958" cy="2081567"/>
          </a:xfrm>
        </p:grpSpPr>
        <p:pic>
          <p:nvPicPr>
            <p:cNvPr id="11" name="Picture 10" descr="Icon&#10;&#10;Description automatically generated">
              <a:extLst>
                <a:ext uri="{FF2B5EF4-FFF2-40B4-BE49-F238E27FC236}">
                  <a16:creationId xmlns:a16="http://schemas.microsoft.com/office/drawing/2014/main" id="{C534043A-1250-0247-A9C9-D80A730EF391}"/>
                </a:ext>
              </a:extLst>
            </p:cNvPr>
            <p:cNvPicPr>
              <a:picLocks noChangeAspect="1"/>
            </p:cNvPicPr>
            <p:nvPr/>
          </p:nvPicPr>
          <p:blipFill>
            <a:blip r:embed="rId2"/>
            <a:stretch>
              <a:fillRect/>
            </a:stretch>
          </p:blipFill>
          <p:spPr>
            <a:xfrm>
              <a:off x="430290" y="4459871"/>
              <a:ext cx="3032958" cy="2081567"/>
            </a:xfrm>
            <a:prstGeom prst="rect">
              <a:avLst/>
            </a:prstGeom>
          </p:spPr>
        </p:pic>
        <p:pic>
          <p:nvPicPr>
            <p:cNvPr id="12" name="Picture 11" descr="Icon&#10;&#10;Description automatically generated">
              <a:extLst>
                <a:ext uri="{FF2B5EF4-FFF2-40B4-BE49-F238E27FC236}">
                  <a16:creationId xmlns:a16="http://schemas.microsoft.com/office/drawing/2014/main" id="{72E1B2A9-9B62-B44E-AC2D-E59260546FA7}"/>
                </a:ext>
              </a:extLst>
            </p:cNvPr>
            <p:cNvPicPr>
              <a:picLocks noChangeAspect="1"/>
            </p:cNvPicPr>
            <p:nvPr/>
          </p:nvPicPr>
          <p:blipFill>
            <a:blip r:embed="rId3"/>
            <a:stretch>
              <a:fillRect/>
            </a:stretch>
          </p:blipFill>
          <p:spPr>
            <a:xfrm rot="1369970">
              <a:off x="1007707" y="5236876"/>
              <a:ext cx="213552" cy="232898"/>
            </a:xfrm>
            <a:prstGeom prst="rect">
              <a:avLst/>
            </a:prstGeom>
          </p:spPr>
        </p:pic>
      </p:grpSp>
      <p:sp>
        <p:nvSpPr>
          <p:cNvPr id="13" name="Text Placeholder 4">
            <a:extLst>
              <a:ext uri="{FF2B5EF4-FFF2-40B4-BE49-F238E27FC236}">
                <a16:creationId xmlns:a16="http://schemas.microsoft.com/office/drawing/2014/main" id="{6EC7EBD7-79AD-4E4F-BDC7-600F85AB05BE}"/>
              </a:ext>
            </a:extLst>
          </p:cNvPr>
          <p:cNvSpPr>
            <a:spLocks noGrp="1"/>
          </p:cNvSpPr>
          <p:nvPr>
            <p:ph type="body" sz="quarter" idx="13"/>
          </p:nvPr>
        </p:nvSpPr>
        <p:spPr>
          <a:xfrm>
            <a:off x="1639836" y="785664"/>
            <a:ext cx="5745702" cy="1381662"/>
          </a:xfrm>
        </p:spPr>
        <p:txBody>
          <a:bodyPr/>
          <a:lstStyle/>
          <a:p>
            <a:r>
              <a:rPr lang="en-US" dirty="0"/>
              <a:t>ENTREPRENEURSHIP – </a:t>
            </a:r>
            <a:br>
              <a:rPr lang="en-US" dirty="0"/>
            </a:br>
            <a:r>
              <a:rPr lang="en-US" dirty="0"/>
              <a:t>ES STECKT SCHON IN DIR</a:t>
            </a:r>
          </a:p>
        </p:txBody>
      </p:sp>
    </p:spTree>
    <p:extLst>
      <p:ext uri="{BB962C8B-B14F-4D97-AF65-F5344CB8AC3E}">
        <p14:creationId xmlns:p14="http://schemas.microsoft.com/office/powerpoint/2010/main" val="1409069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304801" y="2128297"/>
            <a:ext cx="7701280" cy="3644887"/>
          </a:xfrm>
        </p:spPr>
        <p:txBody>
          <a:bodyPr/>
          <a:lstStyle/>
          <a:p>
            <a:pPr>
              <a:lnSpc>
                <a:spcPct val="100000"/>
              </a:lnSpc>
            </a:pPr>
            <a:r>
              <a:rPr lang="en-US" b="1" dirty="0" err="1">
                <a:solidFill>
                  <a:srgbClr val="C54A9A"/>
                </a:solidFill>
              </a:rPr>
              <a:t>Optimismus</a:t>
            </a:r>
            <a:endParaRPr lang="en-US" b="1" dirty="0">
              <a:solidFill>
                <a:srgbClr val="C54A9A"/>
              </a:solidFill>
            </a:endParaRPr>
          </a:p>
          <a:p>
            <a:pPr>
              <a:lnSpc>
                <a:spcPct val="100000"/>
              </a:lnSpc>
            </a:pPr>
            <a:r>
              <a:rPr lang="en-US" dirty="0"/>
              <a:t>Eine optimistische </a:t>
            </a:r>
            <a:r>
              <a:rPr lang="en-US" dirty="0" err="1"/>
              <a:t>Veranlagung</a:t>
            </a:r>
            <a:r>
              <a:rPr lang="en-US" dirty="0"/>
              <a:t> – </a:t>
            </a:r>
            <a:r>
              <a:rPr lang="en-US" i="1" dirty="0" err="1">
                <a:solidFill>
                  <a:srgbClr val="C54A9A"/>
                </a:solidFill>
              </a:rPr>
              <a:t>ein</a:t>
            </a:r>
            <a:r>
              <a:rPr lang="en-US" i="1" dirty="0">
                <a:solidFill>
                  <a:srgbClr val="C54A9A"/>
                </a:solidFill>
              </a:rPr>
              <a:t> Mensch </a:t>
            </a:r>
            <a:r>
              <a:rPr lang="en-US" i="1" dirty="0" err="1">
                <a:solidFill>
                  <a:srgbClr val="C54A9A"/>
                </a:solidFill>
              </a:rPr>
              <a:t>zu</a:t>
            </a:r>
            <a:r>
              <a:rPr lang="en-US" i="1" dirty="0">
                <a:solidFill>
                  <a:srgbClr val="C54A9A"/>
                </a:solidFill>
              </a:rPr>
              <a:t> sein, bei dem das Glas halb voll </a:t>
            </a:r>
            <a:r>
              <a:rPr lang="en-US" i="1" dirty="0" err="1">
                <a:solidFill>
                  <a:srgbClr val="C54A9A"/>
                </a:solidFill>
              </a:rPr>
              <a:t>ist</a:t>
            </a:r>
            <a:r>
              <a:rPr lang="en-US" i="1" dirty="0">
                <a:solidFill>
                  <a:srgbClr val="C54A9A"/>
                </a:solidFill>
              </a:rPr>
              <a:t> </a:t>
            </a:r>
            <a:r>
              <a:rPr lang="en-US" dirty="0"/>
              <a:t>– </a:t>
            </a:r>
            <a:r>
              <a:rPr lang="en-US" dirty="0" err="1"/>
              <a:t>mit</a:t>
            </a:r>
            <a:r>
              <a:rPr lang="en-US" dirty="0"/>
              <a:t> dem Fokus auf den Erwerb der Fähigkeiten und Kenntnisse, die erforderlich sind, um ein neues Abenteuer zu beginnen.</a:t>
            </a:r>
          </a:p>
          <a:p>
            <a:pPr>
              <a:lnSpc>
                <a:spcPct val="100000"/>
              </a:lnSpc>
            </a:pPr>
            <a:endParaRPr lang="en-US" dirty="0"/>
          </a:p>
          <a:p>
            <a:pPr>
              <a:lnSpc>
                <a:spcPct val="100000"/>
              </a:lnSpc>
            </a:pPr>
            <a:r>
              <a:rPr lang="en-US" i="1" dirty="0" err="1">
                <a:solidFill>
                  <a:srgbClr val="1EB3DD"/>
                </a:solidFill>
              </a:rPr>
              <a:t>Wir</a:t>
            </a:r>
            <a:r>
              <a:rPr lang="en-US" i="1" dirty="0">
                <a:solidFill>
                  <a:srgbClr val="1EB3DD"/>
                </a:solidFill>
              </a:rPr>
              <a:t> sind uns sicher, </a:t>
            </a:r>
            <a:r>
              <a:rPr lang="en-US" i="1" dirty="0" err="1">
                <a:solidFill>
                  <a:srgbClr val="1EB3DD"/>
                </a:solidFill>
              </a:rPr>
              <a:t>dass</a:t>
            </a:r>
            <a:r>
              <a:rPr lang="en-US" i="1" dirty="0">
                <a:solidFill>
                  <a:srgbClr val="1EB3DD"/>
                </a:solidFill>
              </a:rPr>
              <a:t> du </a:t>
            </a:r>
            <a:r>
              <a:rPr lang="en-US" sz="2400" i="1" dirty="0">
                <a:solidFill>
                  <a:srgbClr val="1EB3DD"/>
                </a:solidFill>
              </a:rPr>
              <a:t>als Migrantin bereits viele der Kernkompetenzen (Fähigkeiten) von </a:t>
            </a:r>
            <a:r>
              <a:rPr lang="en-US" sz="2400" i="1" dirty="0" err="1">
                <a:solidFill>
                  <a:srgbClr val="1EB3DD"/>
                </a:solidFill>
              </a:rPr>
              <a:t>Entrepreneuren</a:t>
            </a:r>
            <a:r>
              <a:rPr lang="en-US" sz="2400" i="1" dirty="0">
                <a:solidFill>
                  <a:srgbClr val="1EB3DD"/>
                </a:solidFill>
              </a:rPr>
              <a:t> </a:t>
            </a:r>
            <a:r>
              <a:rPr lang="en-US" sz="2400" i="1" dirty="0" err="1">
                <a:solidFill>
                  <a:srgbClr val="1EB3DD"/>
                </a:solidFill>
              </a:rPr>
              <a:t>besitzst</a:t>
            </a:r>
            <a:r>
              <a:rPr lang="en-US" sz="2400" i="1" dirty="0">
                <a:solidFill>
                  <a:srgbClr val="1EB3DD"/>
                </a:solidFill>
              </a:rPr>
              <a:t>! </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endParaRPr lang="en-US" dirty="0"/>
          </a:p>
        </p:txBody>
      </p:sp>
      <p:grpSp>
        <p:nvGrpSpPr>
          <p:cNvPr id="17" name="Google Shape;822;p39"/>
          <p:cNvGrpSpPr/>
          <p:nvPr/>
        </p:nvGrpSpPr>
        <p:grpSpPr>
          <a:xfrm>
            <a:off x="230187" y="1074656"/>
            <a:ext cx="892351" cy="543007"/>
            <a:chOff x="3269900" y="3064500"/>
            <a:chExt cx="432325" cy="263075"/>
          </a:xfrm>
        </p:grpSpPr>
        <p:sp>
          <p:nvSpPr>
            <p:cNvPr id="18" name="Google Shape;823;p39"/>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24;p39"/>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5;p39"/>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11">
            <a:extLst>
              <a:ext uri="{FF2B5EF4-FFF2-40B4-BE49-F238E27FC236}">
                <a16:creationId xmlns:a16="http://schemas.microsoft.com/office/drawing/2014/main" id="{420471DB-FAA2-694B-86D8-B5CCEAAE5593}"/>
              </a:ext>
            </a:extLst>
          </p:cNvPr>
          <p:cNvGrpSpPr/>
          <p:nvPr/>
        </p:nvGrpSpPr>
        <p:grpSpPr>
          <a:xfrm>
            <a:off x="8518879" y="437881"/>
            <a:ext cx="2634648" cy="5686495"/>
            <a:chOff x="7322774" y="2181510"/>
            <a:chExt cx="967405" cy="2087999"/>
          </a:xfrm>
        </p:grpSpPr>
        <p:pic>
          <p:nvPicPr>
            <p:cNvPr id="13" name="Picture 12" descr="Icon&#10;&#10;Description automatically generated">
              <a:extLst>
                <a:ext uri="{FF2B5EF4-FFF2-40B4-BE49-F238E27FC236}">
                  <a16:creationId xmlns:a16="http://schemas.microsoft.com/office/drawing/2014/main" id="{C322185C-60C1-7C42-8147-C44422524227}"/>
                </a:ext>
              </a:extLst>
            </p:cNvPr>
            <p:cNvPicPr>
              <a:picLocks noChangeAspect="1"/>
            </p:cNvPicPr>
            <p:nvPr/>
          </p:nvPicPr>
          <p:blipFill>
            <a:blip r:embed="rId2"/>
            <a:stretch>
              <a:fillRect/>
            </a:stretch>
          </p:blipFill>
          <p:spPr>
            <a:xfrm>
              <a:off x="7322774" y="2181510"/>
              <a:ext cx="967405" cy="2087999"/>
            </a:xfrm>
            <a:prstGeom prst="rect">
              <a:avLst/>
            </a:prstGeom>
          </p:spPr>
        </p:pic>
        <p:pic>
          <p:nvPicPr>
            <p:cNvPr id="14" name="Picture 13" descr="Icon&#10;&#10;Description automatically generated">
              <a:extLst>
                <a:ext uri="{FF2B5EF4-FFF2-40B4-BE49-F238E27FC236}">
                  <a16:creationId xmlns:a16="http://schemas.microsoft.com/office/drawing/2014/main" id="{4710B416-63A2-094B-BE86-FD37BFAF2FD4}"/>
                </a:ext>
              </a:extLst>
            </p:cNvPr>
            <p:cNvPicPr>
              <a:picLocks noChangeAspect="1"/>
            </p:cNvPicPr>
            <p:nvPr/>
          </p:nvPicPr>
          <p:blipFill>
            <a:blip r:embed="rId3"/>
            <a:stretch>
              <a:fillRect/>
            </a:stretch>
          </p:blipFill>
          <p:spPr>
            <a:xfrm flipH="1">
              <a:off x="8012842" y="3381089"/>
              <a:ext cx="179368" cy="195618"/>
            </a:xfrm>
            <a:prstGeom prst="rect">
              <a:avLst/>
            </a:prstGeom>
          </p:spPr>
        </p:pic>
      </p:grpSp>
      <p:sp>
        <p:nvSpPr>
          <p:cNvPr id="15" name="Oval 14">
            <a:extLst>
              <a:ext uri="{FF2B5EF4-FFF2-40B4-BE49-F238E27FC236}">
                <a16:creationId xmlns:a16="http://schemas.microsoft.com/office/drawing/2014/main" id="{4422C5D6-8C15-C94F-BF90-8F023B7BE758}"/>
              </a:ext>
            </a:extLst>
          </p:cNvPr>
          <p:cNvSpPr/>
          <p:nvPr/>
        </p:nvSpPr>
        <p:spPr>
          <a:xfrm>
            <a:off x="9336006" y="1791176"/>
            <a:ext cx="767050" cy="752299"/>
          </a:xfrm>
          <a:prstGeom prst="ellipse">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Text Placeholder 4">
            <a:extLst>
              <a:ext uri="{FF2B5EF4-FFF2-40B4-BE49-F238E27FC236}">
                <a16:creationId xmlns:a16="http://schemas.microsoft.com/office/drawing/2014/main" id="{ABF6BD99-380F-4CB1-9DF5-0EEEA3CAED97}"/>
              </a:ext>
            </a:extLst>
          </p:cNvPr>
          <p:cNvSpPr>
            <a:spLocks noGrp="1"/>
          </p:cNvSpPr>
          <p:nvPr>
            <p:ph type="body" sz="quarter" idx="13"/>
          </p:nvPr>
        </p:nvSpPr>
        <p:spPr>
          <a:xfrm>
            <a:off x="1639836" y="785664"/>
            <a:ext cx="5745702" cy="1381662"/>
          </a:xfrm>
        </p:spPr>
        <p:txBody>
          <a:bodyPr/>
          <a:lstStyle/>
          <a:p>
            <a:r>
              <a:rPr lang="en-US" dirty="0"/>
              <a:t>ENTREPRENEURSHIP – </a:t>
            </a:r>
            <a:br>
              <a:rPr lang="en-US" dirty="0"/>
            </a:br>
            <a:r>
              <a:rPr lang="en-US" dirty="0"/>
              <a:t>ES STECKT SCHON IN DIR</a:t>
            </a:r>
          </a:p>
        </p:txBody>
      </p:sp>
    </p:spTree>
    <p:extLst>
      <p:ext uri="{BB962C8B-B14F-4D97-AF65-F5344CB8AC3E}">
        <p14:creationId xmlns:p14="http://schemas.microsoft.com/office/powerpoint/2010/main" val="2649253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49248" y="792480"/>
            <a:ext cx="7586192" cy="697353"/>
          </a:xfrm>
        </p:spPr>
        <p:txBody>
          <a:bodyPr>
            <a:noAutofit/>
          </a:bodyPr>
          <a:lstStyle/>
          <a:p>
            <a:r>
              <a:rPr lang="en-US" dirty="0"/>
              <a:t>UNTERNEHMERISCHE FÄHIGKEITEN, DIE DU BEREITS HAST, ABER VIELLEICHT NICHT ERKENNST!</a:t>
            </a:r>
          </a:p>
        </p:txBody>
      </p:sp>
      <p:sp>
        <p:nvSpPr>
          <p:cNvPr id="9" name="Google Shape;499;p39">
            <a:extLst>
              <a:ext uri="{FF2B5EF4-FFF2-40B4-BE49-F238E27FC236}">
                <a16:creationId xmlns:a16="http://schemas.microsoft.com/office/drawing/2014/main" id="{E0F644CB-6953-4B0E-8163-9203125AD07A}"/>
              </a:ext>
            </a:extLst>
          </p:cNvPr>
          <p:cNvSpPr/>
          <p:nvPr/>
        </p:nvSpPr>
        <p:spPr>
          <a:xfrm>
            <a:off x="285750" y="1074656"/>
            <a:ext cx="693928" cy="69735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2">
            <a:extLst>
              <a:ext uri="{FF2B5EF4-FFF2-40B4-BE49-F238E27FC236}">
                <a16:creationId xmlns:a16="http://schemas.microsoft.com/office/drawing/2014/main" id="{716275AD-6A12-4159-B29F-A7E031384822}"/>
              </a:ext>
            </a:extLst>
          </p:cNvPr>
          <p:cNvGraphicFramePr>
            <a:graphicFrameLocks noGrp="1"/>
          </p:cNvGraphicFramePr>
          <p:nvPr>
            <p:extLst>
              <p:ext uri="{D42A27DB-BD31-4B8C-83A1-F6EECF244321}">
                <p14:modId xmlns:p14="http://schemas.microsoft.com/office/powerpoint/2010/main" val="1016244377"/>
              </p:ext>
            </p:extLst>
          </p:nvPr>
        </p:nvGraphicFramePr>
        <p:xfrm>
          <a:off x="194310" y="3588941"/>
          <a:ext cx="11633330" cy="2438400"/>
        </p:xfrm>
        <a:graphic>
          <a:graphicData uri="http://schemas.openxmlformats.org/drawingml/2006/table">
            <a:tbl>
              <a:tblPr bandRow="1">
                <a:tableStyleId>{5940675A-B579-460E-94D1-54222C63F5DA}</a:tableStyleId>
              </a:tblPr>
              <a:tblGrid>
                <a:gridCol w="2326666">
                  <a:extLst>
                    <a:ext uri="{9D8B030D-6E8A-4147-A177-3AD203B41FA5}">
                      <a16:colId xmlns:a16="http://schemas.microsoft.com/office/drawing/2014/main" val="4205517258"/>
                    </a:ext>
                  </a:extLst>
                </a:gridCol>
                <a:gridCol w="2326666">
                  <a:extLst>
                    <a:ext uri="{9D8B030D-6E8A-4147-A177-3AD203B41FA5}">
                      <a16:colId xmlns:a16="http://schemas.microsoft.com/office/drawing/2014/main" val="1895718856"/>
                    </a:ext>
                  </a:extLst>
                </a:gridCol>
                <a:gridCol w="2326666">
                  <a:extLst>
                    <a:ext uri="{9D8B030D-6E8A-4147-A177-3AD203B41FA5}">
                      <a16:colId xmlns:a16="http://schemas.microsoft.com/office/drawing/2014/main" val="1643720986"/>
                    </a:ext>
                  </a:extLst>
                </a:gridCol>
                <a:gridCol w="2326666">
                  <a:extLst>
                    <a:ext uri="{9D8B030D-6E8A-4147-A177-3AD203B41FA5}">
                      <a16:colId xmlns:a16="http://schemas.microsoft.com/office/drawing/2014/main" val="2769437469"/>
                    </a:ext>
                  </a:extLst>
                </a:gridCol>
                <a:gridCol w="2326666">
                  <a:extLst>
                    <a:ext uri="{9D8B030D-6E8A-4147-A177-3AD203B41FA5}">
                      <a16:colId xmlns:a16="http://schemas.microsoft.com/office/drawing/2014/main" val="2844166177"/>
                    </a:ext>
                  </a:extLst>
                </a:gridCol>
              </a:tblGrid>
              <a:tr h="370840">
                <a:tc>
                  <a:txBody>
                    <a:bodyPr/>
                    <a:lstStyle/>
                    <a:p>
                      <a:pPr algn="ctr">
                        <a:lnSpc>
                          <a:spcPct val="100000"/>
                        </a:lnSpc>
                      </a:pPr>
                      <a:endParaRPr lang="en-US" sz="2200" b="1" dirty="0">
                        <a:solidFill>
                          <a:schemeClr val="bg1"/>
                        </a:solidFill>
                        <a:latin typeface="+mn-lt"/>
                      </a:endParaRPr>
                    </a:p>
                    <a:p>
                      <a:pPr algn="ctr">
                        <a:lnSpc>
                          <a:spcPct val="100000"/>
                        </a:lnSpc>
                      </a:pPr>
                      <a:r>
                        <a:rPr lang="en-US" sz="2200" b="1" dirty="0">
                          <a:solidFill>
                            <a:schemeClr val="bg1"/>
                          </a:solidFill>
                          <a:latin typeface="+mn-lt"/>
                        </a:rPr>
                        <a:t>PERSÖNLICHES LEBEN</a:t>
                      </a:r>
                    </a:p>
                  </a:txBody>
                  <a:tcPr>
                    <a:solidFill>
                      <a:srgbClr val="F26B27"/>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000" b="0" i="0" u="none" strike="noStrike" cap="none" normalizeH="0" baseline="0" dirty="0" err="1">
                          <a:ln>
                            <a:noFill/>
                          </a:ln>
                          <a:solidFill>
                            <a:srgbClr val="142D55"/>
                          </a:solidFill>
                          <a:effectLst/>
                          <a:latin typeface="+mn-lt"/>
                          <a:ea typeface="MS PGothic" charset="-128"/>
                        </a:rPr>
                        <a:t>Umgang</a:t>
                      </a:r>
                      <a:r>
                        <a:rPr kumimoji="0" lang="en-GB" altLang="x-none" sz="2000" b="0" i="0" u="none" strike="noStrike" cap="none" normalizeH="0" baseline="0" dirty="0">
                          <a:ln>
                            <a:noFill/>
                          </a:ln>
                          <a:solidFill>
                            <a:srgbClr val="142D55"/>
                          </a:solidFill>
                          <a:effectLst/>
                          <a:latin typeface="+mn-lt"/>
                          <a:ea typeface="MS PGothic" charset="-128"/>
                        </a:rPr>
                        <a:t> mit der Wohnungssuche in </a:t>
                      </a:r>
                      <a:r>
                        <a:rPr kumimoji="0" lang="en-GB" altLang="x-none" sz="2000" b="0" i="0" u="none" strike="noStrike" cap="none" normalizeH="0" baseline="0" dirty="0" err="1">
                          <a:ln>
                            <a:noFill/>
                          </a:ln>
                          <a:solidFill>
                            <a:srgbClr val="142D55"/>
                          </a:solidFill>
                          <a:effectLst/>
                          <a:latin typeface="+mn-lt"/>
                          <a:ea typeface="MS PGothic" charset="-128"/>
                        </a:rPr>
                        <a:t>deinem</a:t>
                      </a:r>
                      <a:r>
                        <a:rPr kumimoji="0" lang="en-GB" altLang="x-none" sz="2000" b="0" i="0" u="none" strike="noStrike" cap="none" normalizeH="0" baseline="0" dirty="0">
                          <a:ln>
                            <a:noFill/>
                          </a:ln>
                          <a:solidFill>
                            <a:srgbClr val="142D55"/>
                          </a:solidFill>
                          <a:effectLst/>
                          <a:latin typeface="+mn-lt"/>
                          <a:ea typeface="MS PGothic" charset="-128"/>
                        </a:rPr>
                        <a:t> neuen Land</a:t>
                      </a:r>
                      <a:endParaRPr kumimoji="0" lang="en-US" altLang="x-none" sz="2000" b="0" i="0" u="none" strike="noStrike" cap="none" normalizeH="0" baseline="0" dirty="0">
                        <a:ln>
                          <a:noFill/>
                        </a:ln>
                        <a:solidFill>
                          <a:srgbClr val="142D55"/>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142D55"/>
                          </a:solidFill>
                          <a:effectLst/>
                          <a:latin typeface="+mn-lt"/>
                          <a:ea typeface="MS PGothic" charset="-128"/>
                        </a:rPr>
                        <a:t>Ein Geschenk für einen Freund oder ein Familienmitglied machen</a:t>
                      </a: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000" b="0" i="0" u="none" strike="noStrike" cap="none" normalizeH="0" baseline="0" dirty="0">
                          <a:ln>
                            <a:noFill/>
                          </a:ln>
                          <a:solidFill>
                            <a:srgbClr val="142D55"/>
                          </a:solidFill>
                          <a:effectLst/>
                          <a:latin typeface="+mn-lt"/>
                          <a:ea typeface="MS PGothic" charset="-128"/>
                        </a:rPr>
                        <a:t>Erstellen einer To-Do-Liste</a:t>
                      </a:r>
                      <a:endParaRPr kumimoji="0" lang="en-US" altLang="x-none" sz="2000" b="0" i="0" u="none" strike="noStrike" cap="none" normalizeH="0" baseline="0" dirty="0">
                        <a:ln>
                          <a:noFill/>
                        </a:ln>
                        <a:solidFill>
                          <a:srgbClr val="142D55"/>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000" b="0" i="0" u="none" strike="noStrike" cap="none" normalizeH="0" baseline="0" dirty="0">
                          <a:ln>
                            <a:noFill/>
                          </a:ln>
                          <a:solidFill>
                            <a:srgbClr val="142D55"/>
                          </a:solidFill>
                          <a:effectLst/>
                          <a:latin typeface="+mn-lt"/>
                          <a:ea typeface="MS PGothic" charset="-128"/>
                        </a:rPr>
                        <a:t>Teilnahme an einer gesellschaftlichen Veranstaltung</a:t>
                      </a:r>
                      <a:endParaRPr kumimoji="0" lang="en-US" altLang="x-none" sz="2000" b="0" i="0" u="none" strike="noStrike" cap="none" normalizeH="0" baseline="0" dirty="0">
                        <a:ln>
                          <a:noFill/>
                        </a:ln>
                        <a:solidFill>
                          <a:srgbClr val="142D55"/>
                        </a:solidFill>
                        <a:effectLst/>
                        <a:latin typeface="+mn-lt"/>
                        <a:ea typeface="MS PGothic" charset="-128"/>
                      </a:endParaRPr>
                    </a:p>
                  </a:txBody>
                  <a:tcPr marL="68580" marR="68580" marT="0" marB="0" horzOverflow="overflow"/>
                </a:tc>
                <a:extLst>
                  <a:ext uri="{0D108BD9-81ED-4DB2-BD59-A6C34878D82A}">
                    <a16:rowId xmlns:a16="http://schemas.microsoft.com/office/drawing/2014/main" val="4149982825"/>
                  </a:ext>
                </a:extLst>
              </a:tr>
              <a:tr h="370840">
                <a:tc>
                  <a:txBody>
                    <a:bodyPr/>
                    <a:lstStyle/>
                    <a:p>
                      <a:pPr algn="ctr">
                        <a:lnSpc>
                          <a:spcPct val="100000"/>
                        </a:lnSpc>
                      </a:pPr>
                      <a:endParaRPr lang="en-US" sz="2200" b="1" dirty="0">
                        <a:solidFill>
                          <a:schemeClr val="bg1"/>
                        </a:solidFill>
                        <a:latin typeface="+mn-lt"/>
                      </a:endParaRPr>
                    </a:p>
                    <a:p>
                      <a:pPr algn="ctr">
                        <a:lnSpc>
                          <a:spcPct val="100000"/>
                        </a:lnSpc>
                      </a:pPr>
                      <a:r>
                        <a:rPr lang="en-US" sz="2200" b="1" dirty="0">
                          <a:solidFill>
                            <a:schemeClr val="bg1"/>
                          </a:solidFill>
                          <a:latin typeface="+mn-lt"/>
                        </a:rPr>
                        <a:t>GEMEINWESEN- ARBEIT</a:t>
                      </a:r>
                    </a:p>
                  </a:txBody>
                  <a:tcPr>
                    <a:solidFill>
                      <a:srgbClr val="F26B27"/>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000" b="0" i="0" u="none" strike="noStrike" cap="none" normalizeH="0" baseline="0" dirty="0">
                          <a:ln>
                            <a:noFill/>
                          </a:ln>
                          <a:solidFill>
                            <a:srgbClr val="142D55"/>
                          </a:solidFill>
                          <a:effectLst/>
                          <a:latin typeface="+mn-lt"/>
                          <a:ea typeface="MS PGothic" charset="-128"/>
                        </a:rPr>
                        <a:t>Umgang mit </a:t>
                      </a:r>
                      <a:r>
                        <a:rPr kumimoji="0" lang="en-GB" altLang="x-none" sz="2000" b="0" i="0" u="none" strike="noStrike" cap="none" normalizeH="0" baseline="0" dirty="0" err="1">
                          <a:ln>
                            <a:noFill/>
                          </a:ln>
                          <a:solidFill>
                            <a:srgbClr val="142D55"/>
                          </a:solidFill>
                          <a:effectLst/>
                          <a:latin typeface="+mn-lt"/>
                          <a:ea typeface="MS PGothic" charset="-128"/>
                        </a:rPr>
                        <a:t>einem</a:t>
                      </a:r>
                      <a:r>
                        <a:rPr kumimoji="0" lang="en-GB" altLang="x-none" sz="2000" b="0" i="0" u="none" strike="noStrike" cap="none" normalizeH="0" baseline="0" dirty="0">
                          <a:ln>
                            <a:noFill/>
                          </a:ln>
                          <a:solidFill>
                            <a:srgbClr val="142D55"/>
                          </a:solidFill>
                          <a:effectLst/>
                          <a:latin typeface="+mn-lt"/>
                          <a:ea typeface="MS PGothic" charset="-128"/>
                        </a:rPr>
                        <a:t> </a:t>
                      </a:r>
                      <a:r>
                        <a:rPr kumimoji="0" lang="en-GB" altLang="x-none" sz="2000" b="0" i="0" u="none" strike="noStrike" cap="none" normalizeH="0" baseline="0" dirty="0" err="1">
                          <a:ln>
                            <a:noFill/>
                          </a:ln>
                          <a:solidFill>
                            <a:srgbClr val="142D55"/>
                          </a:solidFill>
                          <a:effectLst/>
                          <a:latin typeface="+mn-lt"/>
                          <a:ea typeface="MS PGothic" charset="-128"/>
                        </a:rPr>
                        <a:t>Kinderbetreuungs</a:t>
                      </a:r>
                      <a:r>
                        <a:rPr kumimoji="0" lang="en-GB" altLang="x-none" sz="2000" b="0" i="0" u="none" strike="noStrike" cap="none" normalizeH="0" baseline="0" dirty="0">
                          <a:ln>
                            <a:noFill/>
                          </a:ln>
                          <a:solidFill>
                            <a:srgbClr val="142D55"/>
                          </a:solidFill>
                          <a:effectLst/>
                          <a:latin typeface="+mn-lt"/>
                          <a:ea typeface="MS PGothic" charset="-128"/>
                        </a:rPr>
                        <a:t>-problem in der Kommune</a:t>
                      </a:r>
                      <a:endParaRPr kumimoji="0" lang="en-US" altLang="x-none" sz="2000" b="0" i="0" u="none" strike="noStrike" cap="none" normalizeH="0" baseline="0" dirty="0">
                        <a:ln>
                          <a:noFill/>
                        </a:ln>
                        <a:solidFill>
                          <a:srgbClr val="142D55"/>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000" b="0" i="0" u="none" strike="noStrike" cap="none" normalizeH="0" baseline="0" dirty="0">
                          <a:ln>
                            <a:noFill/>
                          </a:ln>
                          <a:solidFill>
                            <a:srgbClr val="142D55"/>
                          </a:solidFill>
                          <a:effectLst/>
                          <a:latin typeface="+mn-lt"/>
                          <a:ea typeface="MS PGothic" charset="-128"/>
                        </a:rPr>
                        <a:t>Recycling/</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000" b="0" i="0" u="none" strike="noStrike" cap="none" normalizeH="0" baseline="0" dirty="0">
                          <a:ln>
                            <a:noFill/>
                          </a:ln>
                          <a:solidFill>
                            <a:srgbClr val="142D55"/>
                          </a:solidFill>
                          <a:effectLst/>
                          <a:latin typeface="+mn-lt"/>
                          <a:ea typeface="MS PGothic" charset="-128"/>
                        </a:rPr>
                        <a:t>Upcycling-Gemeinschafts-</a:t>
                      </a:r>
                      <a:r>
                        <a:rPr kumimoji="0" lang="en-GB" altLang="x-none" sz="2000" b="0" i="0" u="none" strike="noStrike" cap="none" normalizeH="0" baseline="0" dirty="0" err="1">
                          <a:ln>
                            <a:noFill/>
                          </a:ln>
                          <a:solidFill>
                            <a:srgbClr val="142D55"/>
                          </a:solidFill>
                          <a:effectLst/>
                          <a:latin typeface="+mn-lt"/>
                          <a:ea typeface="MS PGothic" charset="-128"/>
                        </a:rPr>
                        <a:t>projekte</a:t>
                      </a:r>
                      <a:r>
                        <a:rPr kumimoji="0" lang="en-GB" altLang="x-none" sz="2000" b="0" i="0" u="none" strike="noStrike" cap="none" normalizeH="0" baseline="0" dirty="0">
                          <a:ln>
                            <a:noFill/>
                          </a:ln>
                          <a:solidFill>
                            <a:srgbClr val="142D55"/>
                          </a:solidFill>
                          <a:effectLst/>
                          <a:latin typeface="+mn-lt"/>
                          <a:ea typeface="MS PGothic" charset="-128"/>
                        </a:rPr>
                        <a:t> </a:t>
                      </a:r>
                      <a:endParaRPr kumimoji="0" lang="en-US" altLang="x-none" sz="2000" b="0" i="0" u="none" strike="noStrike" cap="none" normalizeH="0" baseline="0" dirty="0">
                        <a:ln>
                          <a:noFill/>
                        </a:ln>
                        <a:solidFill>
                          <a:srgbClr val="142D55"/>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000" b="0" i="0" u="none" strike="noStrike" cap="none" normalizeH="0" baseline="0" dirty="0">
                          <a:ln>
                            <a:noFill/>
                          </a:ln>
                          <a:solidFill>
                            <a:srgbClr val="142D55"/>
                          </a:solidFill>
                          <a:effectLst/>
                          <a:latin typeface="+mn-lt"/>
                          <a:ea typeface="MS PGothic" charset="-128"/>
                        </a:rPr>
                        <a:t>Planen einer Spendenaktion für eine Sache, an die du </a:t>
                      </a:r>
                      <a:r>
                        <a:rPr kumimoji="0" lang="en-GB" altLang="x-none" sz="2000" b="0" i="0" u="none" strike="noStrike" cap="none" normalizeH="0" baseline="0" dirty="0" err="1">
                          <a:ln>
                            <a:noFill/>
                          </a:ln>
                          <a:solidFill>
                            <a:srgbClr val="142D55"/>
                          </a:solidFill>
                          <a:effectLst/>
                          <a:latin typeface="+mn-lt"/>
                          <a:ea typeface="MS PGothic" charset="-128"/>
                        </a:rPr>
                        <a:t>glaubst</a:t>
                      </a:r>
                      <a:endParaRPr kumimoji="0" lang="en-US" altLang="x-none" sz="2000" b="0" i="0" u="none" strike="noStrike" cap="none" normalizeH="0" baseline="0" dirty="0">
                        <a:ln>
                          <a:noFill/>
                        </a:ln>
                        <a:solidFill>
                          <a:srgbClr val="142D55"/>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000" b="0" i="0" u="none" strike="noStrike" cap="none" normalizeH="0" baseline="0" dirty="0">
                          <a:ln>
                            <a:noFill/>
                          </a:ln>
                          <a:solidFill>
                            <a:srgbClr val="142D55"/>
                          </a:solidFill>
                          <a:effectLst/>
                          <a:latin typeface="+mn-lt"/>
                          <a:ea typeface="MS PGothic" charset="-128"/>
                        </a:rPr>
                        <a:t>Ein Treffen mit einer Gemeindegruppe haben</a:t>
                      </a:r>
                      <a:endParaRPr kumimoji="0" lang="en-US" altLang="x-none" sz="2000" b="0" i="0" u="none" strike="noStrike" cap="none" normalizeH="0" baseline="0" dirty="0">
                        <a:ln>
                          <a:noFill/>
                        </a:ln>
                        <a:solidFill>
                          <a:srgbClr val="142D55"/>
                        </a:solidFill>
                        <a:effectLst/>
                        <a:latin typeface="+mn-lt"/>
                        <a:ea typeface="MS PGothic" charset="-128"/>
                      </a:endParaRPr>
                    </a:p>
                  </a:txBody>
                  <a:tcPr marL="68580" marR="68580" marT="0" marB="0" horzOverflow="overflow"/>
                </a:tc>
                <a:extLst>
                  <a:ext uri="{0D108BD9-81ED-4DB2-BD59-A6C34878D82A}">
                    <a16:rowId xmlns:a16="http://schemas.microsoft.com/office/drawing/2014/main" val="3892702306"/>
                  </a:ext>
                </a:extLst>
              </a:tr>
            </a:tbl>
          </a:graphicData>
        </a:graphic>
      </p:graphicFrame>
      <p:graphicFrame>
        <p:nvGraphicFramePr>
          <p:cNvPr id="7" name="Table 2">
            <a:extLst>
              <a:ext uri="{FF2B5EF4-FFF2-40B4-BE49-F238E27FC236}">
                <a16:creationId xmlns:a16="http://schemas.microsoft.com/office/drawing/2014/main" id="{0AF79542-0E54-4DA5-8D64-2FE741DAE404}"/>
              </a:ext>
            </a:extLst>
          </p:cNvPr>
          <p:cNvGraphicFramePr>
            <a:graphicFrameLocks noGrp="1"/>
          </p:cNvGraphicFramePr>
          <p:nvPr>
            <p:extLst>
              <p:ext uri="{D42A27DB-BD31-4B8C-83A1-F6EECF244321}">
                <p14:modId xmlns:p14="http://schemas.microsoft.com/office/powerpoint/2010/main" val="577395237"/>
              </p:ext>
            </p:extLst>
          </p:nvPr>
        </p:nvGraphicFramePr>
        <p:xfrm>
          <a:off x="2518680" y="2400221"/>
          <a:ext cx="9308960" cy="1188720"/>
        </p:xfrm>
        <a:graphic>
          <a:graphicData uri="http://schemas.openxmlformats.org/drawingml/2006/table">
            <a:tbl>
              <a:tblPr bandRow="1">
                <a:tableStyleId>{5940675A-B579-460E-94D1-54222C63F5DA}</a:tableStyleId>
              </a:tblPr>
              <a:tblGrid>
                <a:gridCol w="2327240">
                  <a:extLst>
                    <a:ext uri="{9D8B030D-6E8A-4147-A177-3AD203B41FA5}">
                      <a16:colId xmlns:a16="http://schemas.microsoft.com/office/drawing/2014/main" val="4205517258"/>
                    </a:ext>
                  </a:extLst>
                </a:gridCol>
                <a:gridCol w="2327240">
                  <a:extLst>
                    <a:ext uri="{9D8B030D-6E8A-4147-A177-3AD203B41FA5}">
                      <a16:colId xmlns:a16="http://schemas.microsoft.com/office/drawing/2014/main" val="1895718856"/>
                    </a:ext>
                  </a:extLst>
                </a:gridCol>
                <a:gridCol w="2327240">
                  <a:extLst>
                    <a:ext uri="{9D8B030D-6E8A-4147-A177-3AD203B41FA5}">
                      <a16:colId xmlns:a16="http://schemas.microsoft.com/office/drawing/2014/main" val="1643720986"/>
                    </a:ext>
                  </a:extLst>
                </a:gridCol>
                <a:gridCol w="2327240">
                  <a:extLst>
                    <a:ext uri="{9D8B030D-6E8A-4147-A177-3AD203B41FA5}">
                      <a16:colId xmlns:a16="http://schemas.microsoft.com/office/drawing/2014/main" val="2769437469"/>
                    </a:ext>
                  </a:extLst>
                </a:gridCol>
              </a:tblGrid>
              <a:tr h="385605">
                <a:tc gridSpan="4">
                  <a:txBody>
                    <a:bodyPr/>
                    <a:lstStyle/>
                    <a:p>
                      <a:pPr algn="ctr">
                        <a:lnSpc>
                          <a:spcPct val="100000"/>
                        </a:lnSpc>
                      </a:pPr>
                      <a:r>
                        <a:rPr lang="en-US" sz="2200" b="1" dirty="0">
                          <a:solidFill>
                            <a:schemeClr val="bg1"/>
                          </a:solidFill>
                        </a:rPr>
                        <a:t>UNTERNEHMERISCHE FÄHIGKEITEN</a:t>
                      </a:r>
                    </a:p>
                  </a:txBody>
                  <a:tcPr>
                    <a:solidFill>
                      <a:srgbClr val="C54A9A"/>
                    </a:solidFill>
                  </a:tcPr>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extLst>
                  <a:ext uri="{0D108BD9-81ED-4DB2-BD59-A6C34878D82A}">
                    <a16:rowId xmlns:a16="http://schemas.microsoft.com/office/drawing/2014/main" val="4149982825"/>
                  </a:ext>
                </a:extLst>
              </a:tr>
              <a:tr h="688580">
                <a:tc>
                  <a:txBody>
                    <a:bodyPr/>
                    <a:lstStyle/>
                    <a:p>
                      <a:pPr algn="ctr">
                        <a:lnSpc>
                          <a:spcPct val="100000"/>
                        </a:lnSpc>
                      </a:pPr>
                      <a:r>
                        <a:rPr lang="en-US" sz="2200" b="1" dirty="0">
                          <a:solidFill>
                            <a:schemeClr val="bg1"/>
                          </a:solidFill>
                        </a:rPr>
                        <a:t>PROBLEM-LÖSUNG</a:t>
                      </a:r>
                    </a:p>
                  </a:txBody>
                  <a:tcPr>
                    <a:solidFill>
                      <a:srgbClr val="1EB3DD"/>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200" b="1" i="0" u="none" strike="noStrike" cap="none" normalizeH="0" baseline="0" dirty="0">
                          <a:ln>
                            <a:noFill/>
                          </a:ln>
                          <a:solidFill>
                            <a:schemeClr val="bg1"/>
                          </a:solidFill>
                          <a:effectLst/>
                          <a:latin typeface="Calibri" charset="0"/>
                          <a:ea typeface="MS PGothic" charset="-128"/>
                        </a:rPr>
                        <a:t>KREATIVITÄT</a:t>
                      </a:r>
                    </a:p>
                  </a:txBody>
                  <a:tcPr marL="68580" marR="68580" marT="0" marB="0" horzOverflow="overflow">
                    <a:solidFill>
                      <a:srgbClr val="1EB3DD"/>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200" b="1" i="0" u="none" strike="noStrike" cap="none" normalizeH="0" baseline="0" dirty="0">
                          <a:ln>
                            <a:noFill/>
                          </a:ln>
                          <a:solidFill>
                            <a:schemeClr val="bg1"/>
                          </a:solidFill>
                          <a:effectLst/>
                          <a:latin typeface="Calibri" charset="0"/>
                          <a:ea typeface="MS PGothic" charset="-128"/>
                        </a:rPr>
                        <a:t>PLANUNG</a:t>
                      </a:r>
                    </a:p>
                  </a:txBody>
                  <a:tcPr marL="68580" marR="68580" marT="0" marB="0" horzOverflow="overflow">
                    <a:solidFill>
                      <a:srgbClr val="1EB3DD"/>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200" b="1" i="0" u="none" strike="noStrike" cap="none" normalizeH="0" baseline="0" dirty="0">
                          <a:ln>
                            <a:noFill/>
                          </a:ln>
                          <a:solidFill>
                            <a:schemeClr val="bg1"/>
                          </a:solidFill>
                          <a:effectLst/>
                          <a:latin typeface="Calibri" charset="0"/>
                          <a:ea typeface="MS PGothic" charset="-128"/>
                        </a:rPr>
                        <a:t>NETZWERK</a:t>
                      </a:r>
                    </a:p>
                  </a:txBody>
                  <a:tcPr marL="68580" marR="68580" marT="0" marB="0" horzOverflow="overflow">
                    <a:solidFill>
                      <a:srgbClr val="1EB3DD"/>
                    </a:solidFill>
                  </a:tcPr>
                </a:tc>
                <a:extLst>
                  <a:ext uri="{0D108BD9-81ED-4DB2-BD59-A6C34878D82A}">
                    <a16:rowId xmlns:a16="http://schemas.microsoft.com/office/drawing/2014/main" val="3892702306"/>
                  </a:ext>
                </a:extLst>
              </a:tr>
            </a:tbl>
          </a:graphicData>
        </a:graphic>
      </p:graphicFrame>
      <p:grpSp>
        <p:nvGrpSpPr>
          <p:cNvPr id="6" name="Group 5">
            <a:extLst>
              <a:ext uri="{FF2B5EF4-FFF2-40B4-BE49-F238E27FC236}">
                <a16:creationId xmlns:a16="http://schemas.microsoft.com/office/drawing/2014/main" id="{EEAA80FE-1287-4614-9DDB-BDBFE2FDCD79}"/>
              </a:ext>
            </a:extLst>
          </p:cNvPr>
          <p:cNvGrpSpPr/>
          <p:nvPr/>
        </p:nvGrpSpPr>
        <p:grpSpPr>
          <a:xfrm>
            <a:off x="9033636" y="116143"/>
            <a:ext cx="2563933" cy="2302792"/>
            <a:chOff x="9638944" y="284346"/>
            <a:chExt cx="1931876" cy="1735111"/>
          </a:xfrm>
        </p:grpSpPr>
        <p:pic>
          <p:nvPicPr>
            <p:cNvPr id="8" name="Picture 7" descr="Icon&#10;&#10;Description automatically generated">
              <a:extLst>
                <a:ext uri="{FF2B5EF4-FFF2-40B4-BE49-F238E27FC236}">
                  <a16:creationId xmlns:a16="http://schemas.microsoft.com/office/drawing/2014/main" id="{4E47E160-A49B-4794-ADF6-5272FE2E9BDD}"/>
                </a:ext>
              </a:extLst>
            </p:cNvPr>
            <p:cNvPicPr>
              <a:picLocks noChangeAspect="1"/>
            </p:cNvPicPr>
            <p:nvPr/>
          </p:nvPicPr>
          <p:blipFill>
            <a:blip r:embed="rId2"/>
            <a:stretch>
              <a:fillRect/>
            </a:stretch>
          </p:blipFill>
          <p:spPr>
            <a:xfrm flipH="1">
              <a:off x="9638944" y="284346"/>
              <a:ext cx="1931876" cy="1735111"/>
            </a:xfrm>
            <a:prstGeom prst="rect">
              <a:avLst/>
            </a:prstGeom>
          </p:spPr>
        </p:pic>
        <p:pic>
          <p:nvPicPr>
            <p:cNvPr id="10" name="Picture 9" descr="Icon&#10;&#10;Description automatically generated">
              <a:extLst>
                <a:ext uri="{FF2B5EF4-FFF2-40B4-BE49-F238E27FC236}">
                  <a16:creationId xmlns:a16="http://schemas.microsoft.com/office/drawing/2014/main" id="{DB4A19F3-C1F8-4594-B3FF-6A076A37BE16}"/>
                </a:ext>
              </a:extLst>
            </p:cNvPr>
            <p:cNvPicPr>
              <a:picLocks noChangeAspect="1"/>
            </p:cNvPicPr>
            <p:nvPr/>
          </p:nvPicPr>
          <p:blipFill>
            <a:blip r:embed="rId3"/>
            <a:stretch>
              <a:fillRect/>
            </a:stretch>
          </p:blipFill>
          <p:spPr>
            <a:xfrm flipH="1">
              <a:off x="10710996" y="1022143"/>
              <a:ext cx="194024" cy="211601"/>
            </a:xfrm>
            <a:prstGeom prst="rect">
              <a:avLst/>
            </a:prstGeom>
          </p:spPr>
        </p:pic>
      </p:grpSp>
    </p:spTree>
    <p:extLst>
      <p:ext uri="{BB962C8B-B14F-4D97-AF65-F5344CB8AC3E}">
        <p14:creationId xmlns:p14="http://schemas.microsoft.com/office/powerpoint/2010/main" val="1635285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99;p39">
            <a:extLst>
              <a:ext uri="{FF2B5EF4-FFF2-40B4-BE49-F238E27FC236}">
                <a16:creationId xmlns:a16="http://schemas.microsoft.com/office/drawing/2014/main" id="{E0F644CB-6953-4B0E-8163-9203125AD07A}"/>
              </a:ext>
            </a:extLst>
          </p:cNvPr>
          <p:cNvSpPr/>
          <p:nvPr/>
        </p:nvSpPr>
        <p:spPr>
          <a:xfrm>
            <a:off x="285750" y="1074656"/>
            <a:ext cx="693928" cy="69735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2">
            <a:extLst>
              <a:ext uri="{FF2B5EF4-FFF2-40B4-BE49-F238E27FC236}">
                <a16:creationId xmlns:a16="http://schemas.microsoft.com/office/drawing/2014/main" id="{716275AD-6A12-4159-B29F-A7E031384822}"/>
              </a:ext>
            </a:extLst>
          </p:cNvPr>
          <p:cNvGraphicFramePr>
            <a:graphicFrameLocks noGrp="1"/>
          </p:cNvGraphicFramePr>
          <p:nvPr>
            <p:extLst>
              <p:ext uri="{D42A27DB-BD31-4B8C-83A1-F6EECF244321}">
                <p14:modId xmlns:p14="http://schemas.microsoft.com/office/powerpoint/2010/main" val="3744555159"/>
              </p:ext>
            </p:extLst>
          </p:nvPr>
        </p:nvGraphicFramePr>
        <p:xfrm>
          <a:off x="151117" y="3584291"/>
          <a:ext cx="11869445" cy="1219200"/>
        </p:xfrm>
        <a:graphic>
          <a:graphicData uri="http://schemas.openxmlformats.org/drawingml/2006/table">
            <a:tbl>
              <a:tblPr bandRow="1">
                <a:tableStyleId>{5940675A-B579-460E-94D1-54222C63F5DA}</a:tableStyleId>
              </a:tblPr>
              <a:tblGrid>
                <a:gridCol w="2373889">
                  <a:extLst>
                    <a:ext uri="{9D8B030D-6E8A-4147-A177-3AD203B41FA5}">
                      <a16:colId xmlns:a16="http://schemas.microsoft.com/office/drawing/2014/main" val="4205517258"/>
                    </a:ext>
                  </a:extLst>
                </a:gridCol>
                <a:gridCol w="2373889">
                  <a:extLst>
                    <a:ext uri="{9D8B030D-6E8A-4147-A177-3AD203B41FA5}">
                      <a16:colId xmlns:a16="http://schemas.microsoft.com/office/drawing/2014/main" val="1895718856"/>
                    </a:ext>
                  </a:extLst>
                </a:gridCol>
                <a:gridCol w="2373889">
                  <a:extLst>
                    <a:ext uri="{9D8B030D-6E8A-4147-A177-3AD203B41FA5}">
                      <a16:colId xmlns:a16="http://schemas.microsoft.com/office/drawing/2014/main" val="1643720986"/>
                    </a:ext>
                  </a:extLst>
                </a:gridCol>
                <a:gridCol w="2373889">
                  <a:extLst>
                    <a:ext uri="{9D8B030D-6E8A-4147-A177-3AD203B41FA5}">
                      <a16:colId xmlns:a16="http://schemas.microsoft.com/office/drawing/2014/main" val="2769437469"/>
                    </a:ext>
                  </a:extLst>
                </a:gridCol>
                <a:gridCol w="2373889">
                  <a:extLst>
                    <a:ext uri="{9D8B030D-6E8A-4147-A177-3AD203B41FA5}">
                      <a16:colId xmlns:a16="http://schemas.microsoft.com/office/drawing/2014/main" val="2844166177"/>
                    </a:ext>
                  </a:extLst>
                </a:gridCol>
              </a:tblGrid>
              <a:tr h="1201069">
                <a:tc>
                  <a:txBody>
                    <a:bodyPr/>
                    <a:lstStyle/>
                    <a:p>
                      <a:pPr algn="ctr">
                        <a:lnSpc>
                          <a:spcPct val="100000"/>
                        </a:lnSpc>
                      </a:pPr>
                      <a:endParaRPr lang="en-US" sz="2200" b="1" dirty="0">
                        <a:solidFill>
                          <a:srgbClr val="142D55"/>
                        </a:solidFill>
                        <a:latin typeface="+mn-lt"/>
                      </a:endParaRPr>
                    </a:p>
                    <a:p>
                      <a:pPr algn="ctr">
                        <a:lnSpc>
                          <a:spcPct val="100000"/>
                        </a:lnSpc>
                      </a:pPr>
                      <a:r>
                        <a:rPr lang="en-US" sz="2200" b="1" dirty="0">
                          <a:solidFill>
                            <a:srgbClr val="142D55"/>
                          </a:solidFill>
                          <a:latin typeface="+mn-lt"/>
                        </a:rPr>
                        <a:t>UNTERNEHMEN</a:t>
                      </a:r>
                    </a:p>
                  </a:txBody>
                  <a:tcPr>
                    <a:solidFill>
                      <a:srgbClr val="FFC652"/>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x-none" sz="2000" b="0" i="0" u="none" strike="noStrike" cap="none" normalizeH="0" baseline="0" dirty="0">
                        <a:ln>
                          <a:noFill/>
                        </a:ln>
                        <a:solidFill>
                          <a:srgbClr val="142D55"/>
                        </a:solidFill>
                        <a:effectLst/>
                        <a:latin typeface="+mn-lt"/>
                        <a:ea typeface="MS PGothic"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000" b="0" i="0" u="none" strike="noStrike" cap="none" normalizeH="0" baseline="0" dirty="0" err="1">
                          <a:ln>
                            <a:noFill/>
                          </a:ln>
                          <a:solidFill>
                            <a:srgbClr val="142D55"/>
                          </a:solidFill>
                          <a:effectLst/>
                          <a:latin typeface="+mn-lt"/>
                          <a:ea typeface="MS PGothic" charset="-128"/>
                        </a:rPr>
                        <a:t>Verbesserung</a:t>
                      </a:r>
                      <a:r>
                        <a:rPr kumimoji="0" lang="en-GB" altLang="x-none" sz="2000" b="0" i="0" u="none" strike="noStrike" cap="none" normalizeH="0" baseline="0" dirty="0">
                          <a:ln>
                            <a:noFill/>
                          </a:ln>
                          <a:solidFill>
                            <a:srgbClr val="142D55"/>
                          </a:solidFill>
                          <a:effectLst/>
                          <a:latin typeface="+mn-lt"/>
                          <a:ea typeface="MS PGothic" charset="-128"/>
                        </a:rPr>
                        <a:t> des Cashflows</a:t>
                      </a:r>
                      <a:endParaRPr kumimoji="0" lang="en-US" altLang="x-none" sz="2000" b="0" i="0" u="none" strike="noStrike" cap="none" normalizeH="0" baseline="0" dirty="0">
                        <a:ln>
                          <a:noFill/>
                        </a:ln>
                        <a:solidFill>
                          <a:srgbClr val="142D55"/>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000" b="0" i="0" u="none" strike="noStrike" cap="none" normalizeH="0" baseline="0" dirty="0">
                        <a:ln>
                          <a:noFill/>
                        </a:ln>
                        <a:solidFill>
                          <a:srgbClr val="142D55"/>
                        </a:solidFill>
                        <a:effectLst/>
                        <a:latin typeface="+mn-lt"/>
                        <a:ea typeface="MS PGothic"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err="1">
                          <a:ln>
                            <a:noFill/>
                          </a:ln>
                          <a:solidFill>
                            <a:srgbClr val="142D55"/>
                          </a:solidFill>
                          <a:effectLst/>
                          <a:latin typeface="+mn-lt"/>
                          <a:ea typeface="MS PGothic" charset="-128"/>
                        </a:rPr>
                        <a:t>Erfinden</a:t>
                      </a:r>
                      <a:r>
                        <a:rPr kumimoji="0" lang="en-US" altLang="x-none" sz="2000" b="0" i="0" u="none" strike="noStrike" cap="none" normalizeH="0" baseline="0" dirty="0">
                          <a:ln>
                            <a:noFill/>
                          </a:ln>
                          <a:solidFill>
                            <a:srgbClr val="142D55"/>
                          </a:solidFill>
                          <a:effectLst/>
                          <a:latin typeface="+mn-lt"/>
                          <a:ea typeface="MS PGothic" charset="-128"/>
                        </a:rPr>
                        <a:t> eines neuen Produkts</a:t>
                      </a: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000" b="0" i="0" u="none" strike="noStrike" cap="none" normalizeH="0" baseline="0" dirty="0">
                        <a:ln>
                          <a:noFill/>
                        </a:ln>
                        <a:solidFill>
                          <a:srgbClr val="142D55"/>
                        </a:solidFill>
                        <a:effectLst/>
                        <a:latin typeface="+mn-lt"/>
                        <a:ea typeface="MS PGothic"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err="1">
                          <a:ln>
                            <a:noFill/>
                          </a:ln>
                          <a:solidFill>
                            <a:srgbClr val="142D55"/>
                          </a:solidFill>
                          <a:effectLst/>
                          <a:latin typeface="+mn-lt"/>
                          <a:ea typeface="MS PGothic" charset="-128"/>
                        </a:rPr>
                        <a:t>Schreiben</a:t>
                      </a:r>
                      <a:r>
                        <a:rPr kumimoji="0" lang="en-US" altLang="x-none" sz="2000" b="0" i="0" u="none" strike="noStrike" cap="none" normalizeH="0" baseline="0" dirty="0">
                          <a:ln>
                            <a:noFill/>
                          </a:ln>
                          <a:solidFill>
                            <a:srgbClr val="142D55"/>
                          </a:solidFill>
                          <a:effectLst/>
                          <a:latin typeface="+mn-lt"/>
                          <a:ea typeface="MS PGothic" charset="-128"/>
                        </a:rPr>
                        <a:t> eines Businessplans</a:t>
                      </a: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x-none" sz="2000" b="0" i="0" u="none" strike="noStrike" cap="none" normalizeH="0" baseline="0" dirty="0">
                        <a:ln>
                          <a:noFill/>
                        </a:ln>
                        <a:solidFill>
                          <a:srgbClr val="142D55"/>
                        </a:solidFill>
                        <a:effectLst/>
                        <a:latin typeface="+mn-lt"/>
                        <a:ea typeface="MS PGothic"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000" b="0" i="0" u="none" strike="noStrike" cap="none" normalizeH="0" baseline="0" dirty="0" err="1">
                          <a:ln>
                            <a:noFill/>
                          </a:ln>
                          <a:solidFill>
                            <a:srgbClr val="142D55"/>
                          </a:solidFill>
                          <a:effectLst/>
                          <a:latin typeface="+mn-lt"/>
                          <a:ea typeface="MS PGothic" charset="-128"/>
                        </a:rPr>
                        <a:t>Teilnahme</a:t>
                      </a:r>
                      <a:r>
                        <a:rPr kumimoji="0" lang="en-GB" altLang="x-none" sz="2000" b="0" i="0" u="none" strike="noStrike" cap="none" normalizeH="0" baseline="0" dirty="0">
                          <a:ln>
                            <a:noFill/>
                          </a:ln>
                          <a:solidFill>
                            <a:srgbClr val="142D55"/>
                          </a:solidFill>
                          <a:effectLst/>
                          <a:latin typeface="+mn-lt"/>
                          <a:ea typeface="MS PGothic" charset="-128"/>
                        </a:rPr>
                        <a:t> an </a:t>
                      </a:r>
                      <a:r>
                        <a:rPr kumimoji="0" lang="en-GB" altLang="x-none" sz="2000" b="0" i="0" u="none" strike="noStrike" cap="none" normalizeH="0" baseline="0" dirty="0" err="1">
                          <a:ln>
                            <a:noFill/>
                          </a:ln>
                          <a:solidFill>
                            <a:srgbClr val="142D55"/>
                          </a:solidFill>
                          <a:effectLst/>
                          <a:latin typeface="+mn-lt"/>
                          <a:ea typeface="MS PGothic" charset="-128"/>
                        </a:rPr>
                        <a:t>einer</a:t>
                      </a:r>
                      <a:r>
                        <a:rPr kumimoji="0" lang="en-GB" altLang="x-none" sz="2000" b="0" i="0" u="none" strike="noStrike" cap="none" normalizeH="0" baseline="0" dirty="0">
                          <a:ln>
                            <a:noFill/>
                          </a:ln>
                          <a:solidFill>
                            <a:srgbClr val="142D55"/>
                          </a:solidFill>
                          <a:effectLst/>
                          <a:latin typeface="+mn-lt"/>
                          <a:ea typeface="MS PGothic" charset="-128"/>
                        </a:rPr>
                        <a:t> </a:t>
                      </a:r>
                      <a:r>
                        <a:rPr kumimoji="0" lang="en-GB" altLang="x-none" sz="2000" b="0" i="0" u="none" strike="noStrike" cap="none" normalizeH="0" baseline="0" dirty="0" err="1">
                          <a:ln>
                            <a:noFill/>
                          </a:ln>
                          <a:solidFill>
                            <a:srgbClr val="142D55"/>
                          </a:solidFill>
                          <a:effectLst/>
                          <a:latin typeface="+mn-lt"/>
                          <a:ea typeface="MS PGothic" charset="-128"/>
                        </a:rPr>
                        <a:t>Netzwerk-veranstaltung</a:t>
                      </a:r>
                      <a:endParaRPr kumimoji="0" lang="en-US" altLang="x-none" sz="2000" b="0" i="0" u="none" strike="noStrike" cap="none" normalizeH="0" baseline="0" dirty="0">
                        <a:ln>
                          <a:noFill/>
                        </a:ln>
                        <a:solidFill>
                          <a:srgbClr val="142D55"/>
                        </a:solidFill>
                        <a:effectLst/>
                        <a:latin typeface="+mn-lt"/>
                        <a:ea typeface="MS PGothic" charset="-128"/>
                      </a:endParaRPr>
                    </a:p>
                  </a:txBody>
                  <a:tcPr marL="68580" marR="68580" marT="0" marB="0" horzOverflow="overflow"/>
                </a:tc>
                <a:extLst>
                  <a:ext uri="{0D108BD9-81ED-4DB2-BD59-A6C34878D82A}">
                    <a16:rowId xmlns:a16="http://schemas.microsoft.com/office/drawing/2014/main" val="4149982825"/>
                  </a:ext>
                </a:extLst>
              </a:tr>
            </a:tbl>
          </a:graphicData>
        </a:graphic>
      </p:graphicFrame>
      <p:graphicFrame>
        <p:nvGraphicFramePr>
          <p:cNvPr id="7" name="Table 2">
            <a:extLst>
              <a:ext uri="{FF2B5EF4-FFF2-40B4-BE49-F238E27FC236}">
                <a16:creationId xmlns:a16="http://schemas.microsoft.com/office/drawing/2014/main" id="{0AF79542-0E54-4DA5-8D64-2FE741DAE404}"/>
              </a:ext>
            </a:extLst>
          </p:cNvPr>
          <p:cNvGraphicFramePr>
            <a:graphicFrameLocks noGrp="1"/>
          </p:cNvGraphicFramePr>
          <p:nvPr>
            <p:extLst>
              <p:ext uri="{D42A27DB-BD31-4B8C-83A1-F6EECF244321}">
                <p14:modId xmlns:p14="http://schemas.microsoft.com/office/powerpoint/2010/main" val="1874420456"/>
              </p:ext>
            </p:extLst>
          </p:nvPr>
        </p:nvGraphicFramePr>
        <p:xfrm>
          <a:off x="2525006" y="2405731"/>
          <a:ext cx="9495556" cy="1188720"/>
        </p:xfrm>
        <a:graphic>
          <a:graphicData uri="http://schemas.openxmlformats.org/drawingml/2006/table">
            <a:tbl>
              <a:tblPr bandRow="1">
                <a:tableStyleId>{5940675A-B579-460E-94D1-54222C63F5DA}</a:tableStyleId>
              </a:tblPr>
              <a:tblGrid>
                <a:gridCol w="2373889">
                  <a:extLst>
                    <a:ext uri="{9D8B030D-6E8A-4147-A177-3AD203B41FA5}">
                      <a16:colId xmlns:a16="http://schemas.microsoft.com/office/drawing/2014/main" val="4205517258"/>
                    </a:ext>
                  </a:extLst>
                </a:gridCol>
                <a:gridCol w="2373889">
                  <a:extLst>
                    <a:ext uri="{9D8B030D-6E8A-4147-A177-3AD203B41FA5}">
                      <a16:colId xmlns:a16="http://schemas.microsoft.com/office/drawing/2014/main" val="1895718856"/>
                    </a:ext>
                  </a:extLst>
                </a:gridCol>
                <a:gridCol w="2373889">
                  <a:extLst>
                    <a:ext uri="{9D8B030D-6E8A-4147-A177-3AD203B41FA5}">
                      <a16:colId xmlns:a16="http://schemas.microsoft.com/office/drawing/2014/main" val="1643720986"/>
                    </a:ext>
                  </a:extLst>
                </a:gridCol>
                <a:gridCol w="2373889">
                  <a:extLst>
                    <a:ext uri="{9D8B030D-6E8A-4147-A177-3AD203B41FA5}">
                      <a16:colId xmlns:a16="http://schemas.microsoft.com/office/drawing/2014/main" val="2769437469"/>
                    </a:ext>
                  </a:extLst>
                </a:gridCol>
              </a:tblGrid>
              <a:tr h="370840">
                <a:tc gridSpan="4">
                  <a:txBody>
                    <a:bodyPr/>
                    <a:lstStyle/>
                    <a:p>
                      <a:pPr algn="ctr">
                        <a:lnSpc>
                          <a:spcPct val="100000"/>
                        </a:lnSpc>
                      </a:pPr>
                      <a:r>
                        <a:rPr lang="en-US" sz="2200" b="1" dirty="0">
                          <a:solidFill>
                            <a:srgbClr val="142D55"/>
                          </a:solidFill>
                        </a:rPr>
                        <a:t>UNTERNEHMERISCHE FÄHIGKEITEN</a:t>
                      </a:r>
                    </a:p>
                  </a:txBody>
                  <a:tcPr>
                    <a:solidFill>
                      <a:srgbClr val="C54A9A"/>
                    </a:solidFill>
                  </a:tcPr>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extLst>
                  <a:ext uri="{0D108BD9-81ED-4DB2-BD59-A6C34878D82A}">
                    <a16:rowId xmlns:a16="http://schemas.microsoft.com/office/drawing/2014/main" val="4149982825"/>
                  </a:ext>
                </a:extLst>
              </a:tr>
              <a:tr h="370840">
                <a:tc>
                  <a:txBody>
                    <a:bodyPr/>
                    <a:lstStyle/>
                    <a:p>
                      <a:pPr algn="ctr">
                        <a:lnSpc>
                          <a:spcPct val="100000"/>
                        </a:lnSpc>
                      </a:pPr>
                      <a:r>
                        <a:rPr lang="en-US" sz="2200" b="1" dirty="0">
                          <a:solidFill>
                            <a:srgbClr val="142D55"/>
                          </a:solidFill>
                        </a:rPr>
                        <a:t>PROBLEM-LÖSUNG</a:t>
                      </a:r>
                    </a:p>
                  </a:txBody>
                  <a:tcPr>
                    <a:solidFill>
                      <a:srgbClr val="1EB3DD"/>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200" b="1" i="0" u="none" strike="noStrike" cap="none" normalizeH="0" baseline="0" dirty="0">
                          <a:ln>
                            <a:noFill/>
                          </a:ln>
                          <a:solidFill>
                            <a:srgbClr val="142D55"/>
                          </a:solidFill>
                          <a:effectLst/>
                          <a:latin typeface="Calibri" charset="0"/>
                          <a:ea typeface="MS PGothic" charset="-128"/>
                        </a:rPr>
                        <a:t>KREATIVITÄT</a:t>
                      </a:r>
                    </a:p>
                  </a:txBody>
                  <a:tcPr marL="68580" marR="68580" marT="0" marB="0" horzOverflow="overflow">
                    <a:solidFill>
                      <a:srgbClr val="1EB3DD"/>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200" b="1" i="0" u="none" strike="noStrike" cap="none" normalizeH="0" baseline="0" dirty="0">
                          <a:ln>
                            <a:noFill/>
                          </a:ln>
                          <a:solidFill>
                            <a:srgbClr val="142D55"/>
                          </a:solidFill>
                          <a:effectLst/>
                          <a:latin typeface="Calibri" charset="0"/>
                          <a:ea typeface="MS PGothic" charset="-128"/>
                        </a:rPr>
                        <a:t>PLANUNG</a:t>
                      </a:r>
                    </a:p>
                  </a:txBody>
                  <a:tcPr marL="68580" marR="68580" marT="0" marB="0" horzOverflow="overflow">
                    <a:solidFill>
                      <a:srgbClr val="1EB3DD"/>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200" b="1" i="0" u="none" strike="noStrike" cap="none" normalizeH="0" baseline="0" dirty="0">
                          <a:ln>
                            <a:noFill/>
                          </a:ln>
                          <a:solidFill>
                            <a:srgbClr val="142D55"/>
                          </a:solidFill>
                          <a:effectLst/>
                          <a:latin typeface="Calibri" charset="0"/>
                          <a:ea typeface="MS PGothic" charset="-128"/>
                        </a:rPr>
                        <a:t>NETZWERK</a:t>
                      </a:r>
                    </a:p>
                  </a:txBody>
                  <a:tcPr marL="68580" marR="68580" marT="0" marB="0" horzOverflow="overflow">
                    <a:solidFill>
                      <a:srgbClr val="1EB3DD"/>
                    </a:solidFill>
                  </a:tcPr>
                </a:tc>
                <a:extLst>
                  <a:ext uri="{0D108BD9-81ED-4DB2-BD59-A6C34878D82A}">
                    <a16:rowId xmlns:a16="http://schemas.microsoft.com/office/drawing/2014/main" val="3892702306"/>
                  </a:ext>
                </a:extLst>
              </a:tr>
            </a:tbl>
          </a:graphicData>
        </a:graphic>
      </p:graphicFrame>
      <p:sp>
        <p:nvSpPr>
          <p:cNvPr id="6" name="Text Placeholder 5">
            <a:extLst>
              <a:ext uri="{FF2B5EF4-FFF2-40B4-BE49-F238E27FC236}">
                <a16:creationId xmlns:a16="http://schemas.microsoft.com/office/drawing/2014/main" id="{3AA334BB-3775-4337-AA0F-214304BC9237}"/>
              </a:ext>
            </a:extLst>
          </p:cNvPr>
          <p:cNvSpPr txBox="1">
            <a:spLocks/>
          </p:cNvSpPr>
          <p:nvPr/>
        </p:nvSpPr>
        <p:spPr>
          <a:xfrm>
            <a:off x="632714" y="4919590"/>
            <a:ext cx="11316630" cy="35392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200" dirty="0"/>
              <a:t>Im Laufe dieses </a:t>
            </a:r>
            <a:r>
              <a:rPr lang="en-US" sz="2200" dirty="0" err="1"/>
              <a:t>Kurses</a:t>
            </a:r>
            <a:r>
              <a:rPr lang="en-US" sz="2200" dirty="0"/>
              <a:t> </a:t>
            </a:r>
            <a:r>
              <a:rPr lang="en-US" sz="2200" dirty="0" err="1"/>
              <a:t>wirst</a:t>
            </a:r>
            <a:r>
              <a:rPr lang="en-US" sz="2200" dirty="0"/>
              <a:t> du </a:t>
            </a:r>
            <a:r>
              <a:rPr lang="en-US" sz="2200" dirty="0" err="1"/>
              <a:t>sehen</a:t>
            </a:r>
            <a:r>
              <a:rPr lang="en-US" sz="2200" dirty="0"/>
              <a:t>, wie </a:t>
            </a:r>
            <a:r>
              <a:rPr lang="en-US" sz="2200" dirty="0" err="1"/>
              <a:t>wertvoll</a:t>
            </a:r>
            <a:r>
              <a:rPr lang="en-US" sz="2200" dirty="0"/>
              <a:t> </a:t>
            </a:r>
            <a:r>
              <a:rPr lang="en-US" sz="2200" dirty="0" err="1"/>
              <a:t>Problemlösung</a:t>
            </a:r>
            <a:r>
              <a:rPr lang="en-US" sz="2200" dirty="0"/>
              <a:t>, Kreativität, Planung und </a:t>
            </a:r>
            <a:r>
              <a:rPr lang="en-US" sz="2200" dirty="0" err="1"/>
              <a:t>Netzwerken</a:t>
            </a:r>
            <a:r>
              <a:rPr lang="en-US" sz="2200" dirty="0"/>
              <a:t> sind, wenn sie in einem geschäftlichen Umfeld angewendet werden.</a:t>
            </a:r>
          </a:p>
          <a:p>
            <a:r>
              <a:rPr lang="en-US" sz="2200" i="1" dirty="0" err="1">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Können</a:t>
            </a:r>
            <a:r>
              <a:rPr lang="en-US" sz="2200" i="1" dirty="0">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 Sie </a:t>
            </a:r>
            <a:r>
              <a:rPr lang="en-US" sz="2200" i="1" dirty="0" err="1">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sich</a:t>
            </a:r>
            <a:r>
              <a:rPr lang="en-US" sz="2200" i="1" dirty="0">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i="1" dirty="0" err="1">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andere</a:t>
            </a:r>
            <a:r>
              <a:rPr lang="en-US" sz="2200" i="1" dirty="0">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i="1" dirty="0" err="1">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Möglichkeiten</a:t>
            </a:r>
            <a:r>
              <a:rPr lang="en-US" sz="2200" i="1" dirty="0">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i="1" dirty="0" err="1">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vorstellen</a:t>
            </a:r>
            <a:r>
              <a:rPr lang="en-US" sz="2200" i="1" dirty="0">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i="1" dirty="0" err="1">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wie</a:t>
            </a:r>
            <a:r>
              <a:rPr lang="en-US" sz="2200" i="1" dirty="0">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 Sie </a:t>
            </a:r>
            <a:r>
              <a:rPr lang="en-US" sz="2200" i="1" dirty="0" err="1">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diese</a:t>
            </a:r>
            <a:r>
              <a:rPr lang="en-US" sz="2200" i="1" dirty="0">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i="1" dirty="0" err="1">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Fähigkeiten</a:t>
            </a:r>
            <a:r>
              <a:rPr lang="en-US" sz="2200" i="1" dirty="0">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i="1" dirty="0" err="1">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im</a:t>
            </a:r>
            <a:r>
              <a:rPr lang="en-US" sz="2200" i="1" dirty="0">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i="1" dirty="0" err="1">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Unternehmen</a:t>
            </a:r>
            <a:r>
              <a:rPr lang="en-US" sz="2200" i="1" dirty="0">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i="1" dirty="0" err="1">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einsetzen</a:t>
            </a:r>
            <a:r>
              <a:rPr lang="en-US" sz="2200" i="1" dirty="0">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i="1" dirty="0" err="1">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könnten</a:t>
            </a:r>
            <a:r>
              <a:rPr lang="en-US" sz="2200" i="1" dirty="0">
                <a:solidFill>
                  <a:srgbClr val="C54A9A"/>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2200" dirty="0">
              <a:solidFill>
                <a:srgbClr val="C54A9A"/>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C54A9A"/>
              </a:solidFill>
            </a:endParaRPr>
          </a:p>
          <a:p>
            <a:endParaRPr lang="en-US" dirty="0"/>
          </a:p>
        </p:txBody>
      </p:sp>
      <p:sp>
        <p:nvSpPr>
          <p:cNvPr id="8" name="Text Placeholder 4">
            <a:extLst>
              <a:ext uri="{FF2B5EF4-FFF2-40B4-BE49-F238E27FC236}">
                <a16:creationId xmlns:a16="http://schemas.microsoft.com/office/drawing/2014/main" id="{12A2747F-3CD9-4251-8083-71B34E0FC591}"/>
              </a:ext>
            </a:extLst>
          </p:cNvPr>
          <p:cNvSpPr>
            <a:spLocks noGrp="1"/>
          </p:cNvSpPr>
          <p:nvPr>
            <p:ph type="body" sz="quarter" idx="13"/>
          </p:nvPr>
        </p:nvSpPr>
        <p:spPr>
          <a:xfrm>
            <a:off x="1649248" y="792480"/>
            <a:ext cx="7586192" cy="697353"/>
          </a:xfrm>
        </p:spPr>
        <p:txBody>
          <a:bodyPr>
            <a:noAutofit/>
          </a:bodyPr>
          <a:lstStyle/>
          <a:p>
            <a:r>
              <a:rPr lang="en-US" dirty="0"/>
              <a:t>UNTERNEHMERISCHE FÄHIGKEITEN, DIE DU BEREITS HAST, ABER VIELLEICHT NICHT ERKENNST!</a:t>
            </a:r>
          </a:p>
        </p:txBody>
      </p:sp>
    </p:spTree>
    <p:extLst>
      <p:ext uri="{BB962C8B-B14F-4D97-AF65-F5344CB8AC3E}">
        <p14:creationId xmlns:p14="http://schemas.microsoft.com/office/powerpoint/2010/main" val="3925359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4459" y="2145720"/>
            <a:ext cx="6560598" cy="697353"/>
          </a:xfrm>
        </p:spPr>
        <p:txBody>
          <a:bodyPr/>
          <a:lstStyle/>
          <a:p>
            <a:r>
              <a:rPr lang="en-US" dirty="0"/>
              <a:t>UNABHÄNGIGKEIT - ENTREPRENEURE SIND GERNE IHR EIGENER CHEF</a:t>
            </a:r>
          </a:p>
          <a:p>
            <a:endParaRPr lang="en-US" dirty="0"/>
          </a:p>
        </p:txBody>
      </p:sp>
      <p:grpSp>
        <p:nvGrpSpPr>
          <p:cNvPr id="8" name="Group 7">
            <a:extLst>
              <a:ext uri="{FF2B5EF4-FFF2-40B4-BE49-F238E27FC236}">
                <a16:creationId xmlns:a16="http://schemas.microsoft.com/office/drawing/2014/main" id="{F3A62B2C-8251-8347-9AA7-532363BCB1B9}"/>
              </a:ext>
            </a:extLst>
          </p:cNvPr>
          <p:cNvGrpSpPr/>
          <p:nvPr/>
        </p:nvGrpSpPr>
        <p:grpSpPr>
          <a:xfrm>
            <a:off x="1811673" y="1914009"/>
            <a:ext cx="4125487" cy="3910189"/>
            <a:chOff x="4645025" y="2575748"/>
            <a:chExt cx="2068513" cy="1960563"/>
          </a:xfrm>
        </p:grpSpPr>
        <p:pic>
          <p:nvPicPr>
            <p:cNvPr id="9" name="Picture 8" descr="Icon&#10;&#10;Description automatically generated">
              <a:extLst>
                <a:ext uri="{FF2B5EF4-FFF2-40B4-BE49-F238E27FC236}">
                  <a16:creationId xmlns:a16="http://schemas.microsoft.com/office/drawing/2014/main" id="{47015683-628A-8F4D-BAB5-7F2B4C6810E5}"/>
                </a:ext>
              </a:extLst>
            </p:cNvPr>
            <p:cNvPicPr>
              <a:picLocks noChangeAspect="1"/>
            </p:cNvPicPr>
            <p:nvPr/>
          </p:nvPicPr>
          <p:blipFill>
            <a:blip r:embed="rId2"/>
            <a:stretch>
              <a:fillRect/>
            </a:stretch>
          </p:blipFill>
          <p:spPr>
            <a:xfrm>
              <a:off x="4645025" y="2575748"/>
              <a:ext cx="2068513" cy="1960563"/>
            </a:xfrm>
            <a:prstGeom prst="rect">
              <a:avLst/>
            </a:prstGeom>
          </p:spPr>
        </p:pic>
        <p:pic>
          <p:nvPicPr>
            <p:cNvPr id="10" name="Picture 9" descr="Icon&#10;&#10;Description automatically generated">
              <a:extLst>
                <a:ext uri="{FF2B5EF4-FFF2-40B4-BE49-F238E27FC236}">
                  <a16:creationId xmlns:a16="http://schemas.microsoft.com/office/drawing/2014/main" id="{8DC73308-BA58-DE48-A681-13322FBEE612}"/>
                </a:ext>
              </a:extLst>
            </p:cNvPr>
            <p:cNvPicPr>
              <a:picLocks noChangeAspect="1"/>
            </p:cNvPicPr>
            <p:nvPr/>
          </p:nvPicPr>
          <p:blipFill>
            <a:blip r:embed="rId3"/>
            <a:stretch>
              <a:fillRect/>
            </a:stretch>
          </p:blipFill>
          <p:spPr>
            <a:xfrm>
              <a:off x="5234787" y="2737530"/>
              <a:ext cx="260035" cy="283592"/>
            </a:xfrm>
            <a:prstGeom prst="rect">
              <a:avLst/>
            </a:prstGeom>
          </p:spPr>
        </p:pic>
      </p:grpSp>
    </p:spTree>
    <p:extLst>
      <p:ext uri="{BB962C8B-B14F-4D97-AF65-F5344CB8AC3E}">
        <p14:creationId xmlns:p14="http://schemas.microsoft.com/office/powerpoint/2010/main" val="1073600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77032" y="889594"/>
            <a:ext cx="10137404" cy="697353"/>
          </a:xfrm>
        </p:spPr>
        <p:txBody>
          <a:bodyPr/>
          <a:lstStyle/>
          <a:p>
            <a:r>
              <a:rPr lang="en-US" dirty="0"/>
              <a:t>DIE DENKWEISE EINER UNTERNEHMERIN</a:t>
            </a:r>
          </a:p>
        </p:txBody>
      </p:sp>
      <p:sp>
        <p:nvSpPr>
          <p:cNvPr id="24" name="Text Placeholder 5">
            <a:extLst>
              <a:ext uri="{FF2B5EF4-FFF2-40B4-BE49-F238E27FC236}">
                <a16:creationId xmlns:a16="http://schemas.microsoft.com/office/drawing/2014/main" id="{85EDF7AD-F47B-4797-A30E-1568AE71510A}"/>
              </a:ext>
            </a:extLst>
          </p:cNvPr>
          <p:cNvSpPr txBox="1">
            <a:spLocks/>
          </p:cNvSpPr>
          <p:nvPr/>
        </p:nvSpPr>
        <p:spPr>
          <a:xfrm>
            <a:off x="1620575" y="1577904"/>
            <a:ext cx="10137403" cy="10667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US" dirty="0"/>
              <a:t>Während Geld oft ein motivierender Faktor bei der Gründung eines Unternehmens ist, werden </a:t>
            </a:r>
            <a:r>
              <a:rPr lang="en-US" dirty="0" err="1"/>
              <a:t>viele</a:t>
            </a:r>
            <a:r>
              <a:rPr lang="en-US" dirty="0"/>
              <a:t> </a:t>
            </a:r>
            <a:r>
              <a:rPr lang="en-US" dirty="0" err="1"/>
              <a:t>migrantische</a:t>
            </a:r>
            <a:r>
              <a:rPr lang="en-US" dirty="0"/>
              <a:t> </a:t>
            </a:r>
            <a:r>
              <a:rPr lang="en-US" dirty="0" err="1"/>
              <a:t>Unternehmerinnen</a:t>
            </a:r>
            <a:r>
              <a:rPr lang="en-US" dirty="0"/>
              <a:t> </a:t>
            </a:r>
            <a:r>
              <a:rPr lang="en-US" dirty="0" err="1"/>
              <a:t>durch</a:t>
            </a:r>
            <a:r>
              <a:rPr lang="en-US" dirty="0"/>
              <a:t> ein Gefühl der Sinnhaftigkeit motiviert, </a:t>
            </a:r>
            <a:r>
              <a:rPr lang="en-US" dirty="0" err="1"/>
              <a:t>dass</a:t>
            </a:r>
            <a:r>
              <a:rPr lang="en-US" dirty="0"/>
              <a:t> </a:t>
            </a:r>
            <a:r>
              <a:rPr lang="en-US" dirty="0" err="1"/>
              <a:t>ihr</a:t>
            </a:r>
            <a:r>
              <a:rPr lang="en-US" dirty="0"/>
              <a:t> Talent wichtig ist und </a:t>
            </a:r>
            <a:r>
              <a:rPr lang="en-US" dirty="0" err="1"/>
              <a:t>etwas</a:t>
            </a:r>
            <a:r>
              <a:rPr lang="en-US" dirty="0"/>
              <a:t> in der Welt </a:t>
            </a:r>
            <a:r>
              <a:rPr lang="en-US" dirty="0" err="1"/>
              <a:t>verändern</a:t>
            </a:r>
            <a:r>
              <a:rPr lang="en-US" dirty="0"/>
              <a:t> </a:t>
            </a:r>
            <a:r>
              <a:rPr lang="en-US" dirty="0" err="1"/>
              <a:t>kann</a:t>
            </a:r>
            <a:r>
              <a:rPr lang="en-US" dirty="0"/>
              <a:t>. </a:t>
            </a:r>
            <a:r>
              <a:rPr lang="en-US" dirty="0" err="1"/>
              <a:t>Fühlt</a:t>
            </a:r>
            <a:r>
              <a:rPr lang="en-US" dirty="0"/>
              <a:t> </a:t>
            </a:r>
            <a:r>
              <a:rPr lang="en-US" dirty="0" err="1"/>
              <a:t>sich</a:t>
            </a:r>
            <a:r>
              <a:rPr lang="en-US" dirty="0"/>
              <a:t> das </a:t>
            </a:r>
            <a:r>
              <a:rPr lang="en-US" dirty="0" err="1"/>
              <a:t>bekannt</a:t>
            </a:r>
            <a:r>
              <a:rPr lang="en-US" dirty="0"/>
              <a:t> an?</a:t>
            </a:r>
          </a:p>
          <a:p>
            <a:pPr algn="just"/>
            <a:endParaRPr lang="en-US" dirty="0"/>
          </a:p>
        </p:txBody>
      </p:sp>
      <p:sp>
        <p:nvSpPr>
          <p:cNvPr id="26" name="Text Placeholder 5">
            <a:extLst>
              <a:ext uri="{FF2B5EF4-FFF2-40B4-BE49-F238E27FC236}">
                <a16:creationId xmlns:a16="http://schemas.microsoft.com/office/drawing/2014/main" id="{B2C74251-896D-4265-80C3-ADE5D2551281}"/>
              </a:ext>
            </a:extLst>
          </p:cNvPr>
          <p:cNvSpPr txBox="1">
            <a:spLocks/>
          </p:cNvSpPr>
          <p:nvPr/>
        </p:nvSpPr>
        <p:spPr>
          <a:xfrm>
            <a:off x="1422746" y="4432306"/>
            <a:ext cx="3426042" cy="12028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solidFill>
                  <a:srgbClr val="1E494F"/>
                </a:solidFill>
              </a:rPr>
              <a:t>9 to 5 ist </a:t>
            </a:r>
            <a:r>
              <a:rPr lang="en-US" dirty="0" err="1">
                <a:solidFill>
                  <a:srgbClr val="1E494F"/>
                </a:solidFill>
              </a:rPr>
              <a:t>nicht</a:t>
            </a:r>
            <a:r>
              <a:rPr lang="en-US" dirty="0">
                <a:solidFill>
                  <a:srgbClr val="1E494F"/>
                </a:solidFill>
              </a:rPr>
              <a:t> </a:t>
            </a:r>
            <a:r>
              <a:rPr lang="en-US" dirty="0" err="1">
                <a:solidFill>
                  <a:srgbClr val="1E494F"/>
                </a:solidFill>
              </a:rPr>
              <a:t>deine</a:t>
            </a:r>
            <a:r>
              <a:rPr lang="en-US" dirty="0">
                <a:solidFill>
                  <a:srgbClr val="1E494F"/>
                </a:solidFill>
              </a:rPr>
              <a:t> Vorstellung von Glück, du </a:t>
            </a:r>
            <a:r>
              <a:rPr lang="en-US" dirty="0" err="1">
                <a:solidFill>
                  <a:srgbClr val="1E494F"/>
                </a:solidFill>
              </a:rPr>
              <a:t>willst</a:t>
            </a:r>
            <a:r>
              <a:rPr lang="en-US" dirty="0">
                <a:solidFill>
                  <a:srgbClr val="1E494F"/>
                </a:solidFill>
              </a:rPr>
              <a:t> die Freiheit haben, die Dinge auf </a:t>
            </a:r>
            <a:r>
              <a:rPr lang="en-US" dirty="0" err="1">
                <a:solidFill>
                  <a:srgbClr val="1E494F"/>
                </a:solidFill>
              </a:rPr>
              <a:t>deine</a:t>
            </a:r>
            <a:r>
              <a:rPr lang="en-US" dirty="0">
                <a:solidFill>
                  <a:srgbClr val="1E494F"/>
                </a:solidFill>
              </a:rPr>
              <a:t> Weise zu tun</a:t>
            </a:r>
          </a:p>
        </p:txBody>
      </p:sp>
      <p:sp>
        <p:nvSpPr>
          <p:cNvPr id="27" name="Text Placeholder 5">
            <a:extLst>
              <a:ext uri="{FF2B5EF4-FFF2-40B4-BE49-F238E27FC236}">
                <a16:creationId xmlns:a16="http://schemas.microsoft.com/office/drawing/2014/main" id="{C0584EEE-939B-4069-8D06-B34E6FFF07C9}"/>
              </a:ext>
            </a:extLst>
          </p:cNvPr>
          <p:cNvSpPr txBox="1">
            <a:spLocks/>
          </p:cNvSpPr>
          <p:nvPr/>
        </p:nvSpPr>
        <p:spPr>
          <a:xfrm>
            <a:off x="5120652" y="4432306"/>
            <a:ext cx="3332993" cy="12028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t>Du </a:t>
            </a:r>
            <a:r>
              <a:rPr lang="en-US" dirty="0" err="1"/>
              <a:t>bist</a:t>
            </a:r>
            <a:r>
              <a:rPr lang="en-US" dirty="0"/>
              <a:t> stur und oft </a:t>
            </a:r>
            <a:r>
              <a:rPr lang="en-US" dirty="0" err="1"/>
              <a:t>ungeduldig</a:t>
            </a:r>
            <a:r>
              <a:rPr lang="en-US" dirty="0"/>
              <a:t> </a:t>
            </a:r>
            <a:r>
              <a:rPr lang="en-US" dirty="0" err="1"/>
              <a:t>oder</a:t>
            </a:r>
            <a:r>
              <a:rPr lang="en-US" dirty="0"/>
              <a:t> hast es </a:t>
            </a:r>
            <a:r>
              <a:rPr lang="en-US" dirty="0" err="1"/>
              <a:t>eilig</a:t>
            </a:r>
            <a:r>
              <a:rPr lang="en-US" dirty="0"/>
              <a:t>, Dinge zu erledigen</a:t>
            </a:r>
          </a:p>
        </p:txBody>
      </p:sp>
      <p:sp>
        <p:nvSpPr>
          <p:cNvPr id="28" name="Text Placeholder 5">
            <a:extLst>
              <a:ext uri="{FF2B5EF4-FFF2-40B4-BE49-F238E27FC236}">
                <a16:creationId xmlns:a16="http://schemas.microsoft.com/office/drawing/2014/main" id="{AE636382-321B-471B-A9B4-AFD379868157}"/>
              </a:ext>
            </a:extLst>
          </p:cNvPr>
          <p:cNvSpPr txBox="1">
            <a:spLocks/>
          </p:cNvSpPr>
          <p:nvPr/>
        </p:nvSpPr>
        <p:spPr>
          <a:xfrm>
            <a:off x="8725510" y="4449418"/>
            <a:ext cx="3076012" cy="12028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t>Du </a:t>
            </a:r>
            <a:r>
              <a:rPr lang="en-US" dirty="0" err="1"/>
              <a:t>sehnst</a:t>
            </a:r>
            <a:r>
              <a:rPr lang="en-US" dirty="0"/>
              <a:t> dich </a:t>
            </a:r>
            <a:r>
              <a:rPr lang="en-US" dirty="0" err="1"/>
              <a:t>nach</a:t>
            </a:r>
            <a:r>
              <a:rPr lang="en-US" dirty="0"/>
              <a:t> mehr Freiheit, um </a:t>
            </a:r>
            <a:r>
              <a:rPr lang="en-US" dirty="0" err="1"/>
              <a:t>über</a:t>
            </a:r>
            <a:r>
              <a:rPr lang="en-US" dirty="0"/>
              <a:t> </a:t>
            </a:r>
            <a:r>
              <a:rPr lang="en-US" dirty="0" err="1"/>
              <a:t>dein</a:t>
            </a:r>
            <a:r>
              <a:rPr lang="en-US" dirty="0"/>
              <a:t> Leben und </a:t>
            </a:r>
            <a:r>
              <a:rPr lang="en-US" dirty="0" err="1"/>
              <a:t>deine</a:t>
            </a:r>
            <a:r>
              <a:rPr lang="en-US" dirty="0"/>
              <a:t> Karriere </a:t>
            </a:r>
            <a:r>
              <a:rPr lang="en-US" dirty="0" err="1"/>
              <a:t>zu</a:t>
            </a:r>
            <a:r>
              <a:rPr lang="en-US" dirty="0"/>
              <a:t> </a:t>
            </a:r>
            <a:r>
              <a:rPr lang="en-US" dirty="0" err="1"/>
              <a:t>bestimmen</a:t>
            </a:r>
            <a:endParaRPr lang="en-US" dirty="0"/>
          </a:p>
        </p:txBody>
      </p:sp>
      <p:grpSp>
        <p:nvGrpSpPr>
          <p:cNvPr id="29" name="Google Shape;813;p39">
            <a:extLst>
              <a:ext uri="{FF2B5EF4-FFF2-40B4-BE49-F238E27FC236}">
                <a16:creationId xmlns:a16="http://schemas.microsoft.com/office/drawing/2014/main" id="{A9F988AC-D700-4889-95DD-30838604CCE9}"/>
              </a:ext>
            </a:extLst>
          </p:cNvPr>
          <p:cNvGrpSpPr/>
          <p:nvPr/>
        </p:nvGrpSpPr>
        <p:grpSpPr>
          <a:xfrm>
            <a:off x="410415" y="924714"/>
            <a:ext cx="543438" cy="861583"/>
            <a:chOff x="6718575" y="2318625"/>
            <a:chExt cx="256950" cy="407375"/>
          </a:xfrm>
        </p:grpSpPr>
        <p:sp>
          <p:nvSpPr>
            <p:cNvPr id="30" name="Google Shape;814;p39">
              <a:extLst>
                <a:ext uri="{FF2B5EF4-FFF2-40B4-BE49-F238E27FC236}">
                  <a16:creationId xmlns:a16="http://schemas.microsoft.com/office/drawing/2014/main" id="{5533F81D-D72E-4C6F-8202-EA4260BE1B01}"/>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15;p39">
              <a:extLst>
                <a:ext uri="{FF2B5EF4-FFF2-40B4-BE49-F238E27FC236}">
                  <a16:creationId xmlns:a16="http://schemas.microsoft.com/office/drawing/2014/main" id="{E7171B75-66D6-425A-8DDD-C286655EA9ED}"/>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16;p39">
              <a:extLst>
                <a:ext uri="{FF2B5EF4-FFF2-40B4-BE49-F238E27FC236}">
                  <a16:creationId xmlns:a16="http://schemas.microsoft.com/office/drawing/2014/main" id="{2053F70D-4B71-4FFA-8357-C57173DF817E}"/>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17;p39">
              <a:extLst>
                <a:ext uri="{FF2B5EF4-FFF2-40B4-BE49-F238E27FC236}">
                  <a16:creationId xmlns:a16="http://schemas.microsoft.com/office/drawing/2014/main" id="{D0CCB635-D1A5-435E-993D-FEF176E7A6A0}"/>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18;p39">
              <a:extLst>
                <a:ext uri="{FF2B5EF4-FFF2-40B4-BE49-F238E27FC236}">
                  <a16:creationId xmlns:a16="http://schemas.microsoft.com/office/drawing/2014/main" id="{46304085-E6AF-4AE7-B98D-6585F07DAD1C}"/>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19;p39">
              <a:extLst>
                <a:ext uri="{FF2B5EF4-FFF2-40B4-BE49-F238E27FC236}">
                  <a16:creationId xmlns:a16="http://schemas.microsoft.com/office/drawing/2014/main" id="{DC0E05AC-9543-4C95-BC46-4A9E0A30F296}"/>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20;p39">
              <a:extLst>
                <a:ext uri="{FF2B5EF4-FFF2-40B4-BE49-F238E27FC236}">
                  <a16:creationId xmlns:a16="http://schemas.microsoft.com/office/drawing/2014/main" id="{293E65D4-C80A-41D3-BE20-DA374A2245E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21;p39">
              <a:extLst>
                <a:ext uri="{FF2B5EF4-FFF2-40B4-BE49-F238E27FC236}">
                  <a16:creationId xmlns:a16="http://schemas.microsoft.com/office/drawing/2014/main" id="{0448F188-9517-4ACD-AADC-182A06D16DE9}"/>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612;p39">
            <a:extLst>
              <a:ext uri="{FF2B5EF4-FFF2-40B4-BE49-F238E27FC236}">
                <a16:creationId xmlns:a16="http://schemas.microsoft.com/office/drawing/2014/main" id="{81094ED7-0C86-4F8D-9E98-8F285FA7E7F8}"/>
              </a:ext>
            </a:extLst>
          </p:cNvPr>
          <p:cNvGrpSpPr/>
          <p:nvPr/>
        </p:nvGrpSpPr>
        <p:grpSpPr>
          <a:xfrm>
            <a:off x="5865934" y="3571068"/>
            <a:ext cx="415453" cy="444291"/>
            <a:chOff x="3951850" y="2985350"/>
            <a:chExt cx="407950" cy="416500"/>
          </a:xfrm>
        </p:grpSpPr>
        <p:sp>
          <p:nvSpPr>
            <p:cNvPr id="44" name="Google Shape;613;p39">
              <a:extLst>
                <a:ext uri="{FF2B5EF4-FFF2-40B4-BE49-F238E27FC236}">
                  <a16:creationId xmlns:a16="http://schemas.microsoft.com/office/drawing/2014/main" id="{2F7FCEAD-0E5C-4B81-9784-787015ABD05C}"/>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14;p39">
              <a:extLst>
                <a:ext uri="{FF2B5EF4-FFF2-40B4-BE49-F238E27FC236}">
                  <a16:creationId xmlns:a16="http://schemas.microsoft.com/office/drawing/2014/main" id="{4E252668-8334-4B82-95D7-8081C2AE29E1}"/>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15;p39">
              <a:extLst>
                <a:ext uri="{FF2B5EF4-FFF2-40B4-BE49-F238E27FC236}">
                  <a16:creationId xmlns:a16="http://schemas.microsoft.com/office/drawing/2014/main" id="{64127DAB-59FA-45C3-B705-D48C6C758C32}"/>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16;p39">
              <a:extLst>
                <a:ext uri="{FF2B5EF4-FFF2-40B4-BE49-F238E27FC236}">
                  <a16:creationId xmlns:a16="http://schemas.microsoft.com/office/drawing/2014/main" id="{C5243F78-07C7-4817-80A9-38FF19F9BE9F}"/>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674;p39">
            <a:extLst>
              <a:ext uri="{FF2B5EF4-FFF2-40B4-BE49-F238E27FC236}">
                <a16:creationId xmlns:a16="http://schemas.microsoft.com/office/drawing/2014/main" id="{9A9E2A76-A9CC-4A06-85FE-CBEC21500449}"/>
              </a:ext>
            </a:extLst>
          </p:cNvPr>
          <p:cNvGrpSpPr/>
          <p:nvPr/>
        </p:nvGrpSpPr>
        <p:grpSpPr>
          <a:xfrm>
            <a:off x="9741187" y="3463029"/>
            <a:ext cx="608345" cy="596635"/>
            <a:chOff x="576250" y="4319400"/>
            <a:chExt cx="442075" cy="442050"/>
          </a:xfrm>
        </p:grpSpPr>
        <p:sp>
          <p:nvSpPr>
            <p:cNvPr id="49" name="Google Shape;675;p39">
              <a:extLst>
                <a:ext uri="{FF2B5EF4-FFF2-40B4-BE49-F238E27FC236}">
                  <a16:creationId xmlns:a16="http://schemas.microsoft.com/office/drawing/2014/main" id="{E53E7EFA-59B5-45DD-98FB-77ACB17F957D}"/>
                </a:ext>
              </a:extLst>
            </p:cNvPr>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76;p39">
              <a:extLst>
                <a:ext uri="{FF2B5EF4-FFF2-40B4-BE49-F238E27FC236}">
                  <a16:creationId xmlns:a16="http://schemas.microsoft.com/office/drawing/2014/main" id="{A424D50D-65AF-4F0B-84D2-EE32520E939E}"/>
                </a:ext>
              </a:extLst>
            </p:cNvPr>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77;p39">
              <a:extLst>
                <a:ext uri="{FF2B5EF4-FFF2-40B4-BE49-F238E27FC236}">
                  <a16:creationId xmlns:a16="http://schemas.microsoft.com/office/drawing/2014/main" id="{A5ECC0E5-5AC2-493E-9580-A4D5E4233E23}"/>
                </a:ext>
              </a:extLst>
            </p:cNvPr>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78;p39">
              <a:extLst>
                <a:ext uri="{FF2B5EF4-FFF2-40B4-BE49-F238E27FC236}">
                  <a16:creationId xmlns:a16="http://schemas.microsoft.com/office/drawing/2014/main" id="{507D7348-3865-4221-8BD4-9EE3B7BCD3E0}"/>
                </a:ext>
              </a:extLst>
            </p:cNvPr>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3" name="Picture 52" descr="Icon&#10;&#10;Description automatically generated with medium confidence">
            <a:extLst>
              <a:ext uri="{FF2B5EF4-FFF2-40B4-BE49-F238E27FC236}">
                <a16:creationId xmlns:a16="http://schemas.microsoft.com/office/drawing/2014/main" id="{D74DFAD0-B019-2049-8EF3-1E780507FA71}"/>
              </a:ext>
            </a:extLst>
          </p:cNvPr>
          <p:cNvPicPr>
            <a:picLocks noChangeAspect="1"/>
          </p:cNvPicPr>
          <p:nvPr/>
        </p:nvPicPr>
        <p:blipFill>
          <a:blip r:embed="rId2"/>
          <a:stretch>
            <a:fillRect/>
          </a:stretch>
        </p:blipFill>
        <p:spPr>
          <a:xfrm>
            <a:off x="5982819" y="3531073"/>
            <a:ext cx="1564287" cy="740870"/>
          </a:xfrm>
          <a:prstGeom prst="rect">
            <a:avLst/>
          </a:prstGeom>
        </p:spPr>
      </p:pic>
      <p:grpSp>
        <p:nvGrpSpPr>
          <p:cNvPr id="54" name="Group 53">
            <a:extLst>
              <a:ext uri="{FF2B5EF4-FFF2-40B4-BE49-F238E27FC236}">
                <a16:creationId xmlns:a16="http://schemas.microsoft.com/office/drawing/2014/main" id="{C97C1A88-406B-FF47-A77D-C30758F90C84}"/>
              </a:ext>
            </a:extLst>
          </p:cNvPr>
          <p:cNvGrpSpPr/>
          <p:nvPr/>
        </p:nvGrpSpPr>
        <p:grpSpPr>
          <a:xfrm>
            <a:off x="9741187" y="3249214"/>
            <a:ext cx="1558380" cy="1204858"/>
            <a:chOff x="488856" y="501036"/>
            <a:chExt cx="2014283" cy="1557339"/>
          </a:xfrm>
        </p:grpSpPr>
        <p:pic>
          <p:nvPicPr>
            <p:cNvPr id="55" name="Picture 54" descr="A picture containing vector graphics, silhouette, light&#10;&#10;Description automatically generated">
              <a:extLst>
                <a:ext uri="{FF2B5EF4-FFF2-40B4-BE49-F238E27FC236}">
                  <a16:creationId xmlns:a16="http://schemas.microsoft.com/office/drawing/2014/main" id="{6090107A-E135-A94A-95BC-24EF8E242DDF}"/>
                </a:ext>
              </a:extLst>
            </p:cNvPr>
            <p:cNvPicPr>
              <a:picLocks noChangeAspect="1"/>
            </p:cNvPicPr>
            <p:nvPr/>
          </p:nvPicPr>
          <p:blipFill>
            <a:blip r:embed="rId3"/>
            <a:stretch>
              <a:fillRect/>
            </a:stretch>
          </p:blipFill>
          <p:spPr>
            <a:xfrm>
              <a:off x="488856" y="501036"/>
              <a:ext cx="2014283" cy="1557339"/>
            </a:xfrm>
            <a:prstGeom prst="rect">
              <a:avLst/>
            </a:prstGeom>
          </p:spPr>
        </p:pic>
        <p:pic>
          <p:nvPicPr>
            <p:cNvPr id="56" name="Picture 55" descr="Icon&#10;&#10;Description automatically generated">
              <a:extLst>
                <a:ext uri="{FF2B5EF4-FFF2-40B4-BE49-F238E27FC236}">
                  <a16:creationId xmlns:a16="http://schemas.microsoft.com/office/drawing/2014/main" id="{454E152A-B5BE-5B4E-800B-60EDF8A7B4E3}"/>
                </a:ext>
              </a:extLst>
            </p:cNvPr>
            <p:cNvPicPr>
              <a:picLocks noChangeAspect="1"/>
            </p:cNvPicPr>
            <p:nvPr/>
          </p:nvPicPr>
          <p:blipFill>
            <a:blip r:embed="rId4"/>
            <a:stretch>
              <a:fillRect/>
            </a:stretch>
          </p:blipFill>
          <p:spPr>
            <a:xfrm rot="2269149">
              <a:off x="1078984" y="651095"/>
              <a:ext cx="179368" cy="195618"/>
            </a:xfrm>
            <a:prstGeom prst="rect">
              <a:avLst/>
            </a:prstGeom>
          </p:spPr>
        </p:pic>
      </p:grpSp>
      <p:grpSp>
        <p:nvGrpSpPr>
          <p:cNvPr id="57" name="Group 56">
            <a:extLst>
              <a:ext uri="{FF2B5EF4-FFF2-40B4-BE49-F238E27FC236}">
                <a16:creationId xmlns:a16="http://schemas.microsoft.com/office/drawing/2014/main" id="{D4DAA0A5-0560-6A4E-B7D2-D6A681DC0F91}"/>
              </a:ext>
            </a:extLst>
          </p:cNvPr>
          <p:cNvGrpSpPr/>
          <p:nvPr/>
        </p:nvGrpSpPr>
        <p:grpSpPr>
          <a:xfrm>
            <a:off x="2328147" y="3127002"/>
            <a:ext cx="1849793" cy="1248689"/>
            <a:chOff x="2516189" y="445265"/>
            <a:chExt cx="2779713" cy="1876425"/>
          </a:xfrm>
        </p:grpSpPr>
        <p:pic>
          <p:nvPicPr>
            <p:cNvPr id="58" name="Picture 57" descr="Icon&#10;&#10;Description automatically generated">
              <a:extLst>
                <a:ext uri="{FF2B5EF4-FFF2-40B4-BE49-F238E27FC236}">
                  <a16:creationId xmlns:a16="http://schemas.microsoft.com/office/drawing/2014/main" id="{DF9FA56E-BD75-A543-8A60-1099FE727915}"/>
                </a:ext>
              </a:extLst>
            </p:cNvPr>
            <p:cNvPicPr>
              <a:picLocks noChangeAspect="1"/>
            </p:cNvPicPr>
            <p:nvPr/>
          </p:nvPicPr>
          <p:blipFill>
            <a:blip r:embed="rId5"/>
            <a:stretch>
              <a:fillRect/>
            </a:stretch>
          </p:blipFill>
          <p:spPr>
            <a:xfrm>
              <a:off x="2516189" y="445265"/>
              <a:ext cx="2779713" cy="1876425"/>
            </a:xfrm>
            <a:prstGeom prst="rect">
              <a:avLst/>
            </a:prstGeom>
          </p:spPr>
        </p:pic>
        <p:pic>
          <p:nvPicPr>
            <p:cNvPr id="59" name="Picture 58" descr="Icon&#10;&#10;Description automatically generated">
              <a:extLst>
                <a:ext uri="{FF2B5EF4-FFF2-40B4-BE49-F238E27FC236}">
                  <a16:creationId xmlns:a16="http://schemas.microsoft.com/office/drawing/2014/main" id="{593FCB8B-2D37-5C4F-91C9-ACC3528396F0}"/>
                </a:ext>
              </a:extLst>
            </p:cNvPr>
            <p:cNvPicPr>
              <a:picLocks noChangeAspect="1"/>
            </p:cNvPicPr>
            <p:nvPr/>
          </p:nvPicPr>
          <p:blipFill>
            <a:blip r:embed="rId4"/>
            <a:stretch>
              <a:fillRect/>
            </a:stretch>
          </p:blipFill>
          <p:spPr>
            <a:xfrm>
              <a:off x="2737853" y="1384193"/>
              <a:ext cx="239518" cy="261216"/>
            </a:xfrm>
            <a:prstGeom prst="rect">
              <a:avLst/>
            </a:prstGeom>
          </p:spPr>
        </p:pic>
        <p:pic>
          <p:nvPicPr>
            <p:cNvPr id="60" name="Picture 59" descr="Icon&#10;&#10;Description automatically generated">
              <a:extLst>
                <a:ext uri="{FF2B5EF4-FFF2-40B4-BE49-F238E27FC236}">
                  <a16:creationId xmlns:a16="http://schemas.microsoft.com/office/drawing/2014/main" id="{C49E9CCB-D367-9C42-A01C-7C0B92E39297}"/>
                </a:ext>
              </a:extLst>
            </p:cNvPr>
            <p:cNvPicPr>
              <a:picLocks noChangeAspect="1"/>
            </p:cNvPicPr>
            <p:nvPr/>
          </p:nvPicPr>
          <p:blipFill>
            <a:blip r:embed="rId4"/>
            <a:stretch>
              <a:fillRect/>
            </a:stretch>
          </p:blipFill>
          <p:spPr>
            <a:xfrm flipH="1">
              <a:off x="4853501" y="1116879"/>
              <a:ext cx="239518" cy="261216"/>
            </a:xfrm>
            <a:prstGeom prst="rect">
              <a:avLst/>
            </a:prstGeom>
          </p:spPr>
        </p:pic>
      </p:grpSp>
      <p:cxnSp>
        <p:nvCxnSpPr>
          <p:cNvPr id="4" name="Straight Connector 3">
            <a:extLst>
              <a:ext uri="{FF2B5EF4-FFF2-40B4-BE49-F238E27FC236}">
                <a16:creationId xmlns:a16="http://schemas.microsoft.com/office/drawing/2014/main" id="{4F08CEBB-0D79-1E43-A8F6-FE38AD0D1495}"/>
              </a:ext>
            </a:extLst>
          </p:cNvPr>
          <p:cNvCxnSpPr/>
          <p:nvPr/>
        </p:nvCxnSpPr>
        <p:spPr>
          <a:xfrm>
            <a:off x="4998996" y="3338658"/>
            <a:ext cx="0" cy="2323742"/>
          </a:xfrm>
          <a:prstGeom prst="line">
            <a:avLst/>
          </a:prstGeom>
          <a:ln w="28575">
            <a:solidFill>
              <a:srgbClr val="C54A9A"/>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812375B-C0F1-3E41-A284-30F1AD55B2AA}"/>
              </a:ext>
            </a:extLst>
          </p:cNvPr>
          <p:cNvCxnSpPr/>
          <p:nvPr/>
        </p:nvCxnSpPr>
        <p:spPr>
          <a:xfrm>
            <a:off x="8615813" y="3338658"/>
            <a:ext cx="0" cy="2323742"/>
          </a:xfrm>
          <a:prstGeom prst="line">
            <a:avLst/>
          </a:prstGeom>
          <a:ln w="28575">
            <a:solidFill>
              <a:srgbClr val="C54A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50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06282" y="900701"/>
            <a:ext cx="10248290" cy="1080444"/>
          </a:xfrm>
        </p:spPr>
        <p:txBody>
          <a:bodyPr>
            <a:noAutofit/>
          </a:bodyPr>
          <a:lstStyle/>
          <a:p>
            <a:r>
              <a:rPr lang="en-US" dirty="0"/>
              <a:t>WESENTLICHE CHARAKTEREIGENSCHAFTEN </a:t>
            </a:r>
          </a:p>
          <a:p>
            <a:r>
              <a:rPr lang="en-US" dirty="0"/>
              <a:t>FÜR DIE SELBSTSTÄNDIGKEIT</a:t>
            </a:r>
          </a:p>
        </p:txBody>
      </p:sp>
      <p:sp>
        <p:nvSpPr>
          <p:cNvPr id="24" name="Text Placeholder 5">
            <a:extLst>
              <a:ext uri="{FF2B5EF4-FFF2-40B4-BE49-F238E27FC236}">
                <a16:creationId xmlns:a16="http://schemas.microsoft.com/office/drawing/2014/main" id="{85EDF7AD-F47B-4797-A30E-1568AE71510A}"/>
              </a:ext>
            </a:extLst>
          </p:cNvPr>
          <p:cNvSpPr txBox="1">
            <a:spLocks/>
          </p:cNvSpPr>
          <p:nvPr/>
        </p:nvSpPr>
        <p:spPr>
          <a:xfrm>
            <a:off x="1631462" y="2409907"/>
            <a:ext cx="5060645" cy="33994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500"/>
              </a:spcBef>
              <a:buClr>
                <a:srgbClr val="C54A9A"/>
              </a:buClr>
              <a:buFont typeface="Arial" panose="020B0604020202020204" pitchFamily="34" charset="0"/>
              <a:buChar char="•"/>
            </a:pPr>
            <a:r>
              <a:rPr lang="en-US" dirty="0"/>
              <a:t>Eigenständigkeit</a:t>
            </a:r>
          </a:p>
          <a:p>
            <a:pPr marL="342900" indent="-342900">
              <a:spcBef>
                <a:spcPts val="500"/>
              </a:spcBef>
              <a:buClr>
                <a:srgbClr val="C54A9A"/>
              </a:buClr>
              <a:buFont typeface="Arial" panose="020B0604020202020204" pitchFamily="34" charset="0"/>
              <a:buChar char="•"/>
            </a:pPr>
            <a:r>
              <a:rPr lang="en-US" dirty="0" err="1"/>
              <a:t>Hohes</a:t>
            </a:r>
            <a:r>
              <a:rPr lang="en-US" dirty="0"/>
              <a:t> </a:t>
            </a:r>
            <a:r>
              <a:rPr lang="en-US" dirty="0" err="1"/>
              <a:t>Motivationslevel</a:t>
            </a:r>
            <a:endParaRPr lang="en-US" dirty="0"/>
          </a:p>
          <a:p>
            <a:pPr marL="342900" indent="-342900">
              <a:spcBef>
                <a:spcPts val="500"/>
              </a:spcBef>
              <a:buClr>
                <a:srgbClr val="C54A9A"/>
              </a:buClr>
              <a:buFont typeface="Arial" panose="020B0604020202020204" pitchFamily="34" charset="0"/>
              <a:buChar char="•"/>
            </a:pPr>
            <a:r>
              <a:rPr lang="en-US" dirty="0"/>
              <a:t>Wunsch und </a:t>
            </a:r>
            <a:r>
              <a:rPr lang="en-US" dirty="0" err="1"/>
              <a:t>Bereitschaft</a:t>
            </a:r>
            <a:r>
              <a:rPr lang="en-US" dirty="0"/>
              <a:t>, Initiative zu ergreifen</a:t>
            </a:r>
          </a:p>
          <a:p>
            <a:pPr marL="342900" indent="-342900">
              <a:spcBef>
                <a:spcPts val="500"/>
              </a:spcBef>
              <a:buClr>
                <a:srgbClr val="C54A9A"/>
              </a:buClr>
              <a:buFont typeface="Arial" panose="020B0604020202020204" pitchFamily="34" charset="0"/>
              <a:buChar char="•"/>
            </a:pPr>
            <a:r>
              <a:rPr lang="en-US" dirty="0" err="1"/>
              <a:t>Antrieb</a:t>
            </a:r>
            <a:r>
              <a:rPr lang="en-US" dirty="0"/>
              <a:t> von einem starken Bedürfnis, etwas zu erreichen</a:t>
            </a:r>
          </a:p>
          <a:p>
            <a:pPr marL="342900" indent="-342900">
              <a:spcBef>
                <a:spcPts val="500"/>
              </a:spcBef>
              <a:buClr>
                <a:srgbClr val="C54A9A"/>
              </a:buClr>
              <a:buFont typeface="Arial" panose="020B0604020202020204" pitchFamily="34" charset="0"/>
              <a:buChar char="•"/>
            </a:pPr>
            <a:r>
              <a:rPr lang="en-US" dirty="0" err="1"/>
              <a:t>Ausreichend</a:t>
            </a:r>
            <a:r>
              <a:rPr lang="en-US" dirty="0"/>
              <a:t> Selbstvertrauen</a:t>
            </a:r>
          </a:p>
          <a:p>
            <a:pPr marL="342900" indent="-342900">
              <a:spcBef>
                <a:spcPts val="500"/>
              </a:spcBef>
              <a:buClr>
                <a:srgbClr val="C54A9A"/>
              </a:buClr>
              <a:buFont typeface="Arial" panose="020B0604020202020204" pitchFamily="34" charset="0"/>
              <a:buChar char="•"/>
            </a:pPr>
            <a:r>
              <a:rPr lang="en-US" dirty="0"/>
              <a:t>Gute </a:t>
            </a:r>
            <a:r>
              <a:rPr lang="en-US" dirty="0" err="1"/>
              <a:t>körperliche</a:t>
            </a:r>
            <a:r>
              <a:rPr lang="en-US" dirty="0"/>
              <a:t> </a:t>
            </a:r>
            <a:r>
              <a:rPr lang="en-US" dirty="0" err="1"/>
              <a:t>Verfassung</a:t>
            </a:r>
            <a:r>
              <a:rPr lang="en-US" dirty="0"/>
              <a:t> und </a:t>
            </a:r>
            <a:r>
              <a:rPr lang="en-US" dirty="0" err="1"/>
              <a:t>hohes</a:t>
            </a:r>
            <a:r>
              <a:rPr lang="en-US" dirty="0"/>
              <a:t> </a:t>
            </a:r>
            <a:r>
              <a:rPr lang="en-US" dirty="0" err="1"/>
              <a:t>Energielevel</a:t>
            </a:r>
            <a:endParaRPr lang="en-US" dirty="0"/>
          </a:p>
          <a:p>
            <a:pPr>
              <a:spcBef>
                <a:spcPts val="500"/>
              </a:spcBef>
              <a:buClr>
                <a:srgbClr val="C54A9A"/>
              </a:buClr>
            </a:pPr>
            <a:endParaRPr lang="en-US" dirty="0"/>
          </a:p>
        </p:txBody>
      </p:sp>
      <p:grpSp>
        <p:nvGrpSpPr>
          <p:cNvPr id="29" name="Google Shape;813;p39">
            <a:extLst>
              <a:ext uri="{FF2B5EF4-FFF2-40B4-BE49-F238E27FC236}">
                <a16:creationId xmlns:a16="http://schemas.microsoft.com/office/drawing/2014/main" id="{A9F988AC-D700-4889-95DD-30838604CCE9}"/>
              </a:ext>
            </a:extLst>
          </p:cNvPr>
          <p:cNvGrpSpPr/>
          <p:nvPr/>
        </p:nvGrpSpPr>
        <p:grpSpPr>
          <a:xfrm>
            <a:off x="410415" y="924714"/>
            <a:ext cx="543438" cy="861583"/>
            <a:chOff x="6718575" y="2318625"/>
            <a:chExt cx="256950" cy="407375"/>
          </a:xfrm>
        </p:grpSpPr>
        <p:sp>
          <p:nvSpPr>
            <p:cNvPr id="30" name="Google Shape;814;p39">
              <a:extLst>
                <a:ext uri="{FF2B5EF4-FFF2-40B4-BE49-F238E27FC236}">
                  <a16:creationId xmlns:a16="http://schemas.microsoft.com/office/drawing/2014/main" id="{5533F81D-D72E-4C6F-8202-EA4260BE1B01}"/>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15;p39">
              <a:extLst>
                <a:ext uri="{FF2B5EF4-FFF2-40B4-BE49-F238E27FC236}">
                  <a16:creationId xmlns:a16="http://schemas.microsoft.com/office/drawing/2014/main" id="{E7171B75-66D6-425A-8DDD-C286655EA9ED}"/>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16;p39">
              <a:extLst>
                <a:ext uri="{FF2B5EF4-FFF2-40B4-BE49-F238E27FC236}">
                  <a16:creationId xmlns:a16="http://schemas.microsoft.com/office/drawing/2014/main" id="{2053F70D-4B71-4FFA-8357-C57173DF817E}"/>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17;p39">
              <a:extLst>
                <a:ext uri="{FF2B5EF4-FFF2-40B4-BE49-F238E27FC236}">
                  <a16:creationId xmlns:a16="http://schemas.microsoft.com/office/drawing/2014/main" id="{D0CCB635-D1A5-435E-993D-FEF176E7A6A0}"/>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18;p39">
              <a:extLst>
                <a:ext uri="{FF2B5EF4-FFF2-40B4-BE49-F238E27FC236}">
                  <a16:creationId xmlns:a16="http://schemas.microsoft.com/office/drawing/2014/main" id="{46304085-E6AF-4AE7-B98D-6585F07DAD1C}"/>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19;p39">
              <a:extLst>
                <a:ext uri="{FF2B5EF4-FFF2-40B4-BE49-F238E27FC236}">
                  <a16:creationId xmlns:a16="http://schemas.microsoft.com/office/drawing/2014/main" id="{DC0E05AC-9543-4C95-BC46-4A9E0A30F296}"/>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20;p39">
              <a:extLst>
                <a:ext uri="{FF2B5EF4-FFF2-40B4-BE49-F238E27FC236}">
                  <a16:creationId xmlns:a16="http://schemas.microsoft.com/office/drawing/2014/main" id="{293E65D4-C80A-41D3-BE20-DA374A2245E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21;p39">
              <a:extLst>
                <a:ext uri="{FF2B5EF4-FFF2-40B4-BE49-F238E27FC236}">
                  <a16:creationId xmlns:a16="http://schemas.microsoft.com/office/drawing/2014/main" id="{0448F188-9517-4ACD-AADC-182A06D16DE9}"/>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 Placeholder 5">
            <a:extLst>
              <a:ext uri="{FF2B5EF4-FFF2-40B4-BE49-F238E27FC236}">
                <a16:creationId xmlns:a16="http://schemas.microsoft.com/office/drawing/2014/main" id="{E8D48087-0A65-43FF-B6B5-29C6CAEB70AE}"/>
              </a:ext>
            </a:extLst>
          </p:cNvPr>
          <p:cNvSpPr txBox="1">
            <a:spLocks/>
          </p:cNvSpPr>
          <p:nvPr/>
        </p:nvSpPr>
        <p:spPr>
          <a:xfrm>
            <a:off x="6700164" y="2424059"/>
            <a:ext cx="5179588" cy="33994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500"/>
              </a:spcBef>
              <a:buClr>
                <a:srgbClr val="C54A9A"/>
              </a:buClr>
              <a:buFont typeface="Arial" panose="020B0604020202020204" pitchFamily="34" charset="0"/>
              <a:buChar char="•"/>
            </a:pPr>
            <a:r>
              <a:rPr lang="en-US" dirty="0"/>
              <a:t>Vision</a:t>
            </a:r>
          </a:p>
          <a:p>
            <a:pPr marL="342900" indent="-342900">
              <a:spcBef>
                <a:spcPts val="500"/>
              </a:spcBef>
              <a:buClr>
                <a:srgbClr val="C54A9A"/>
              </a:buClr>
              <a:buFont typeface="Arial" panose="020B0604020202020204" pitchFamily="34" charset="0"/>
              <a:buChar char="•"/>
            </a:pPr>
            <a:r>
              <a:rPr lang="en-US" dirty="0"/>
              <a:t>Beharrlichkeit</a:t>
            </a:r>
          </a:p>
          <a:p>
            <a:pPr marL="342900" indent="-342900">
              <a:spcBef>
                <a:spcPts val="500"/>
              </a:spcBef>
              <a:buClr>
                <a:srgbClr val="C54A9A"/>
              </a:buClr>
              <a:buFont typeface="Arial" panose="020B0604020202020204" pitchFamily="34" charset="0"/>
              <a:buChar char="•"/>
            </a:pPr>
            <a:r>
              <a:rPr lang="en-US" dirty="0"/>
              <a:t>Wettbewerbsfähigkeit</a:t>
            </a:r>
          </a:p>
          <a:p>
            <a:pPr marL="342900" indent="-342900">
              <a:spcBef>
                <a:spcPts val="500"/>
              </a:spcBef>
              <a:buClr>
                <a:srgbClr val="C54A9A"/>
              </a:buClr>
              <a:buFont typeface="Arial" panose="020B0604020202020204" pitchFamily="34" charset="0"/>
              <a:buChar char="•"/>
            </a:pPr>
            <a:r>
              <a:rPr lang="en-US" dirty="0" err="1"/>
              <a:t>Kenntnisse</a:t>
            </a:r>
            <a:r>
              <a:rPr lang="en-US" dirty="0"/>
              <a:t> </a:t>
            </a:r>
            <a:r>
              <a:rPr lang="en-US" dirty="0" err="1"/>
              <a:t>über</a:t>
            </a:r>
            <a:r>
              <a:rPr lang="en-US" dirty="0"/>
              <a:t> die Branche </a:t>
            </a:r>
            <a:r>
              <a:rPr lang="en-US" dirty="0" err="1"/>
              <a:t>deiner</a:t>
            </a:r>
            <a:r>
              <a:rPr lang="en-US" dirty="0"/>
              <a:t> Wahl</a:t>
            </a:r>
          </a:p>
          <a:p>
            <a:pPr marL="342900" indent="-342900">
              <a:spcBef>
                <a:spcPts val="500"/>
              </a:spcBef>
              <a:buClr>
                <a:srgbClr val="C54A9A"/>
              </a:buClr>
              <a:buFont typeface="Arial" panose="020B0604020202020204" pitchFamily="34" charset="0"/>
              <a:buChar char="•"/>
            </a:pPr>
            <a:r>
              <a:rPr lang="en-US" dirty="0" err="1"/>
              <a:t>Organisationstalent</a:t>
            </a:r>
            <a:r>
              <a:rPr lang="en-US" dirty="0"/>
              <a:t> </a:t>
            </a:r>
          </a:p>
          <a:p>
            <a:pPr marL="342900" indent="-342900">
              <a:spcBef>
                <a:spcPts val="500"/>
              </a:spcBef>
              <a:buClr>
                <a:srgbClr val="C54A9A"/>
              </a:buClr>
              <a:buFont typeface="Arial" panose="020B0604020202020204" pitchFamily="34" charset="0"/>
              <a:buChar char="•"/>
            </a:pPr>
            <a:r>
              <a:rPr lang="en-US" dirty="0" err="1"/>
              <a:t>Einfallsreichtum</a:t>
            </a:r>
            <a:endParaRPr lang="en-US" dirty="0"/>
          </a:p>
          <a:p>
            <a:pPr marL="342900" indent="-342900">
              <a:spcBef>
                <a:spcPts val="500"/>
              </a:spcBef>
              <a:buClr>
                <a:srgbClr val="C54A9A"/>
              </a:buClr>
              <a:buFont typeface="Arial" panose="020B0604020202020204" pitchFamily="34" charset="0"/>
              <a:buChar char="•"/>
            </a:pPr>
            <a:r>
              <a:rPr lang="en-US" dirty="0"/>
              <a:t>Problemlösung</a:t>
            </a:r>
          </a:p>
          <a:p>
            <a:pPr marL="342900" indent="-342900">
              <a:spcBef>
                <a:spcPts val="500"/>
              </a:spcBef>
              <a:buClr>
                <a:srgbClr val="C54A9A"/>
              </a:buClr>
              <a:buFont typeface="Arial" panose="020B0604020202020204" pitchFamily="34" charset="0"/>
              <a:buChar char="•"/>
            </a:pPr>
            <a:r>
              <a:rPr lang="en-US" dirty="0" err="1"/>
              <a:t>Hohe</a:t>
            </a:r>
            <a:r>
              <a:rPr lang="en-US" dirty="0"/>
              <a:t> soziale Kompetenz</a:t>
            </a:r>
          </a:p>
        </p:txBody>
      </p:sp>
    </p:spTree>
    <p:extLst>
      <p:ext uri="{BB962C8B-B14F-4D97-AF65-F5344CB8AC3E}">
        <p14:creationId xmlns:p14="http://schemas.microsoft.com/office/powerpoint/2010/main" val="1576296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2639273" y="2572827"/>
            <a:ext cx="3630621" cy="1220778"/>
          </a:xfrm>
        </p:spPr>
        <p:txBody>
          <a:bodyPr/>
          <a:lstStyle/>
          <a:p>
            <a:r>
              <a:rPr lang="en-US" dirty="0"/>
              <a:t>Was </a:t>
            </a:r>
            <a:r>
              <a:rPr lang="en-US" dirty="0" err="1"/>
              <a:t>willst</a:t>
            </a:r>
            <a:r>
              <a:rPr lang="en-US" dirty="0"/>
              <a:t> </a:t>
            </a:r>
            <a:r>
              <a:rPr lang="en-US" dirty="0" err="1"/>
              <a:t>oder</a:t>
            </a:r>
            <a:r>
              <a:rPr lang="en-US" dirty="0"/>
              <a:t> </a:t>
            </a:r>
            <a:r>
              <a:rPr lang="en-US" dirty="0" err="1"/>
              <a:t>musst</a:t>
            </a:r>
            <a:r>
              <a:rPr lang="en-US" dirty="0"/>
              <a:t> du </a:t>
            </a:r>
            <a:r>
              <a:rPr lang="en-US" dirty="0" err="1"/>
              <a:t>mit</a:t>
            </a:r>
            <a:r>
              <a:rPr lang="en-US" dirty="0"/>
              <a:t> dem </a:t>
            </a:r>
            <a:r>
              <a:rPr lang="en-US" dirty="0" err="1"/>
              <a:t>Unternehmen</a:t>
            </a:r>
            <a:r>
              <a:rPr lang="en-US" dirty="0"/>
              <a:t> </a:t>
            </a:r>
            <a:r>
              <a:rPr lang="en-US" dirty="0" err="1"/>
              <a:t>erreichen</a:t>
            </a:r>
            <a:r>
              <a:rPr lang="en-US" dirty="0"/>
              <a:t>? </a:t>
            </a:r>
            <a:endParaRPr lang="en-US" sz="3000"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0">
            <a:extLst>
              <a:ext uri="{FF2B5EF4-FFF2-40B4-BE49-F238E27FC236}">
                <a16:creationId xmlns:a16="http://schemas.microsoft.com/office/drawing/2014/main" id="{B65309DE-19B7-45EB-ACA2-B0593317E6DF}"/>
              </a:ext>
            </a:extLst>
          </p:cNvPr>
          <p:cNvSpPr txBox="1">
            <a:spLocks/>
          </p:cNvSpPr>
          <p:nvPr/>
        </p:nvSpPr>
        <p:spPr>
          <a:xfrm>
            <a:off x="1604059" y="890738"/>
            <a:ext cx="8836142" cy="12147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1E494F"/>
                </a:solidFill>
              </a:rPr>
              <a:t>SELBSTEINSCHÄTZUNG – </a:t>
            </a:r>
            <a:br>
              <a:rPr lang="en-US" dirty="0">
                <a:solidFill>
                  <a:srgbClr val="1E494F"/>
                </a:solidFill>
              </a:rPr>
            </a:br>
            <a:r>
              <a:rPr lang="en-US" dirty="0" err="1">
                <a:solidFill>
                  <a:srgbClr val="1E494F"/>
                </a:solidFill>
              </a:rPr>
              <a:t>Erstelle</a:t>
            </a:r>
            <a:r>
              <a:rPr lang="en-US" dirty="0">
                <a:solidFill>
                  <a:srgbClr val="1E494F"/>
                </a:solidFill>
              </a:rPr>
              <a:t> eine Liste für jeden </a:t>
            </a:r>
            <a:r>
              <a:rPr lang="en-US" dirty="0" err="1">
                <a:solidFill>
                  <a:srgbClr val="1E494F"/>
                </a:solidFill>
              </a:rPr>
              <a:t>dieser</a:t>
            </a:r>
            <a:r>
              <a:rPr lang="en-US" dirty="0">
                <a:solidFill>
                  <a:srgbClr val="1E494F"/>
                </a:solidFill>
              </a:rPr>
              <a:t> 3 Bereiche</a:t>
            </a:r>
          </a:p>
        </p:txBody>
      </p:sp>
      <p:sp>
        <p:nvSpPr>
          <p:cNvPr id="10" name="Text Placeholder 11">
            <a:extLst>
              <a:ext uri="{FF2B5EF4-FFF2-40B4-BE49-F238E27FC236}">
                <a16:creationId xmlns:a16="http://schemas.microsoft.com/office/drawing/2014/main" id="{538FAE90-B452-4230-90B9-AA5E3725C984}"/>
              </a:ext>
            </a:extLst>
          </p:cNvPr>
          <p:cNvSpPr txBox="1">
            <a:spLocks/>
          </p:cNvSpPr>
          <p:nvPr/>
        </p:nvSpPr>
        <p:spPr>
          <a:xfrm>
            <a:off x="7482976" y="2671154"/>
            <a:ext cx="3129031" cy="12207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Was </a:t>
            </a:r>
            <a:r>
              <a:rPr lang="en-US" dirty="0" err="1"/>
              <a:t>machst</a:t>
            </a:r>
            <a:r>
              <a:rPr lang="en-US" dirty="0"/>
              <a:t> du gerne?</a:t>
            </a:r>
          </a:p>
        </p:txBody>
      </p:sp>
      <p:sp>
        <p:nvSpPr>
          <p:cNvPr id="13" name="Text Placeholder 11">
            <a:extLst>
              <a:ext uri="{FF2B5EF4-FFF2-40B4-BE49-F238E27FC236}">
                <a16:creationId xmlns:a16="http://schemas.microsoft.com/office/drawing/2014/main" id="{84076A1D-73D3-489D-8422-910C27D542B7}"/>
              </a:ext>
            </a:extLst>
          </p:cNvPr>
          <p:cNvSpPr txBox="1">
            <a:spLocks/>
          </p:cNvSpPr>
          <p:nvPr/>
        </p:nvSpPr>
        <p:spPr>
          <a:xfrm>
            <a:off x="2613404" y="4035334"/>
            <a:ext cx="3838815" cy="12207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Was </a:t>
            </a:r>
            <a:r>
              <a:rPr lang="en-US" dirty="0" err="1"/>
              <a:t>kannst</a:t>
            </a:r>
            <a:r>
              <a:rPr lang="en-US" dirty="0"/>
              <a:t> du gut?</a:t>
            </a:r>
          </a:p>
        </p:txBody>
      </p:sp>
      <p:sp>
        <p:nvSpPr>
          <p:cNvPr id="17" name="Text Placeholder 11">
            <a:extLst>
              <a:ext uri="{FF2B5EF4-FFF2-40B4-BE49-F238E27FC236}">
                <a16:creationId xmlns:a16="http://schemas.microsoft.com/office/drawing/2014/main" id="{2F8DED4F-5E45-4CA2-B786-60EFA5B3F87E}"/>
              </a:ext>
            </a:extLst>
          </p:cNvPr>
          <p:cNvSpPr txBox="1">
            <a:spLocks/>
          </p:cNvSpPr>
          <p:nvPr/>
        </p:nvSpPr>
        <p:spPr>
          <a:xfrm>
            <a:off x="1584066" y="5317380"/>
            <a:ext cx="8968700" cy="12207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i="1" dirty="0"/>
              <a:t>Wir werden diese Informationen verwenden, wenn </a:t>
            </a:r>
            <a:r>
              <a:rPr lang="en-US" i="1" dirty="0" err="1"/>
              <a:t>wir</a:t>
            </a:r>
            <a:r>
              <a:rPr lang="en-US" i="1" dirty="0"/>
              <a:t> dich in den folgenden Modulen </a:t>
            </a:r>
            <a:r>
              <a:rPr lang="en-US" i="1" dirty="0" err="1"/>
              <a:t>durch</a:t>
            </a:r>
            <a:r>
              <a:rPr lang="en-US" i="1" dirty="0"/>
              <a:t> </a:t>
            </a:r>
            <a:r>
              <a:rPr lang="en-US" i="1" dirty="0" err="1"/>
              <a:t>deine</a:t>
            </a:r>
            <a:r>
              <a:rPr lang="en-US" i="1" dirty="0"/>
              <a:t> </a:t>
            </a:r>
            <a:r>
              <a:rPr lang="en-US" i="1" dirty="0" err="1"/>
              <a:t>Unternehmensgründung</a:t>
            </a:r>
            <a:r>
              <a:rPr lang="en-US" i="1" dirty="0"/>
              <a:t> </a:t>
            </a:r>
            <a:r>
              <a:rPr lang="en-US" i="1" dirty="0" err="1"/>
              <a:t>geleiten</a:t>
            </a:r>
            <a:endParaRPr lang="en-US" i="1" dirty="0"/>
          </a:p>
        </p:txBody>
      </p:sp>
      <p:sp>
        <p:nvSpPr>
          <p:cNvPr id="18" name="Rectangle: Rounded Corners 17">
            <a:extLst>
              <a:ext uri="{FF2B5EF4-FFF2-40B4-BE49-F238E27FC236}">
                <a16:creationId xmlns:a16="http://schemas.microsoft.com/office/drawing/2014/main" id="{D354ABEB-30FF-4E01-BAC4-2BDB9652050F}"/>
              </a:ext>
            </a:extLst>
          </p:cNvPr>
          <p:cNvSpPr/>
          <p:nvPr/>
        </p:nvSpPr>
        <p:spPr>
          <a:xfrm>
            <a:off x="1633411" y="2510252"/>
            <a:ext cx="828225" cy="772221"/>
          </a:xfrm>
          <a:prstGeom prst="roundRect">
            <a:avLst/>
          </a:prstGeom>
          <a:solidFill>
            <a:srgbClr val="1C9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C9F49"/>
              </a:solidFill>
            </a:endParaRPr>
          </a:p>
        </p:txBody>
      </p:sp>
      <p:sp>
        <p:nvSpPr>
          <p:cNvPr id="19" name="Rectangle: Rounded Corners 18">
            <a:extLst>
              <a:ext uri="{FF2B5EF4-FFF2-40B4-BE49-F238E27FC236}">
                <a16:creationId xmlns:a16="http://schemas.microsoft.com/office/drawing/2014/main" id="{261C5C30-ED7E-4E31-8239-99CFF4A32B6C}"/>
              </a:ext>
            </a:extLst>
          </p:cNvPr>
          <p:cNvSpPr/>
          <p:nvPr/>
        </p:nvSpPr>
        <p:spPr>
          <a:xfrm>
            <a:off x="1636501" y="3888486"/>
            <a:ext cx="828225" cy="772221"/>
          </a:xfrm>
          <a:prstGeom prst="roundRect">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01A39DC5-2385-48EC-A802-3F3FCF00A93F}"/>
              </a:ext>
            </a:extLst>
          </p:cNvPr>
          <p:cNvSpPr/>
          <p:nvPr/>
        </p:nvSpPr>
        <p:spPr>
          <a:xfrm>
            <a:off x="6527214" y="2490047"/>
            <a:ext cx="828225" cy="772221"/>
          </a:xfrm>
          <a:prstGeom prst="round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oogle Shape;639;p39">
            <a:extLst>
              <a:ext uri="{FF2B5EF4-FFF2-40B4-BE49-F238E27FC236}">
                <a16:creationId xmlns:a16="http://schemas.microsoft.com/office/drawing/2014/main" id="{B5C37DD7-49DF-43FD-9733-B10E79439760}"/>
              </a:ext>
            </a:extLst>
          </p:cNvPr>
          <p:cNvGrpSpPr/>
          <p:nvPr/>
        </p:nvGrpSpPr>
        <p:grpSpPr>
          <a:xfrm>
            <a:off x="1883517" y="2743411"/>
            <a:ext cx="360301" cy="295814"/>
            <a:chOff x="2599525" y="3688600"/>
            <a:chExt cx="428675" cy="351950"/>
          </a:xfrm>
        </p:grpSpPr>
        <p:sp>
          <p:nvSpPr>
            <p:cNvPr id="23" name="Google Shape;640;p39">
              <a:extLst>
                <a:ext uri="{FF2B5EF4-FFF2-40B4-BE49-F238E27FC236}">
                  <a16:creationId xmlns:a16="http://schemas.microsoft.com/office/drawing/2014/main" id="{5F0DD485-C9F8-48EA-A8DD-676762158C48}"/>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1;p39">
              <a:extLst>
                <a:ext uri="{FF2B5EF4-FFF2-40B4-BE49-F238E27FC236}">
                  <a16:creationId xmlns:a16="http://schemas.microsoft.com/office/drawing/2014/main" id="{6121988E-6EA5-41BC-9B38-94AAC6B6E422}"/>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2;p39">
              <a:extLst>
                <a:ext uri="{FF2B5EF4-FFF2-40B4-BE49-F238E27FC236}">
                  <a16:creationId xmlns:a16="http://schemas.microsoft.com/office/drawing/2014/main" id="{1EEB9006-0123-4736-A9E4-5C070967486D}"/>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497;p39">
            <a:extLst>
              <a:ext uri="{FF2B5EF4-FFF2-40B4-BE49-F238E27FC236}">
                <a16:creationId xmlns:a16="http://schemas.microsoft.com/office/drawing/2014/main" id="{1C791E55-8DB2-4799-9582-B9A4ED553B0E}"/>
              </a:ext>
            </a:extLst>
          </p:cNvPr>
          <p:cNvSpPr/>
          <p:nvPr/>
        </p:nvSpPr>
        <p:spPr>
          <a:xfrm>
            <a:off x="6739378" y="2743411"/>
            <a:ext cx="350068" cy="314242"/>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591;p39">
            <a:extLst>
              <a:ext uri="{FF2B5EF4-FFF2-40B4-BE49-F238E27FC236}">
                <a16:creationId xmlns:a16="http://schemas.microsoft.com/office/drawing/2014/main" id="{4F24CF41-7A8D-4AC4-B3E1-0AEA0FE7AB8E}"/>
              </a:ext>
            </a:extLst>
          </p:cNvPr>
          <p:cNvGrpSpPr/>
          <p:nvPr/>
        </p:nvGrpSpPr>
        <p:grpSpPr>
          <a:xfrm>
            <a:off x="1930608" y="4099818"/>
            <a:ext cx="345971" cy="325505"/>
            <a:chOff x="5972700" y="2330200"/>
            <a:chExt cx="411625" cy="387275"/>
          </a:xfrm>
        </p:grpSpPr>
        <p:sp>
          <p:nvSpPr>
            <p:cNvPr id="33" name="Google Shape;592;p39">
              <a:extLst>
                <a:ext uri="{FF2B5EF4-FFF2-40B4-BE49-F238E27FC236}">
                  <a16:creationId xmlns:a16="http://schemas.microsoft.com/office/drawing/2014/main" id="{EC4C6B7D-3C83-42F6-A58F-DC71E35AAC76}"/>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93;p39">
              <a:extLst>
                <a:ext uri="{FF2B5EF4-FFF2-40B4-BE49-F238E27FC236}">
                  <a16:creationId xmlns:a16="http://schemas.microsoft.com/office/drawing/2014/main" id="{76D4A743-1C73-4ABF-90DB-9A2112AA7B77}"/>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Text Placeholder 10">
            <a:extLst>
              <a:ext uri="{FF2B5EF4-FFF2-40B4-BE49-F238E27FC236}">
                <a16:creationId xmlns:a16="http://schemas.microsoft.com/office/drawing/2014/main" id="{AAB41A9A-0399-B24B-9BCC-449B5A55CE27}"/>
              </a:ext>
            </a:extLst>
          </p:cNvPr>
          <p:cNvSpPr txBox="1">
            <a:spLocks/>
          </p:cNvSpPr>
          <p:nvPr/>
        </p:nvSpPr>
        <p:spPr>
          <a:xfrm>
            <a:off x="9509853" y="324037"/>
            <a:ext cx="2338259" cy="589107"/>
          </a:xfrm>
          <a:prstGeom prst="rect">
            <a:avLst/>
          </a:prstGeom>
          <a:solidFill>
            <a:srgbClr val="FFC652"/>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solidFill>
                  <a:schemeClr val="bg1"/>
                </a:solidFill>
              </a:rPr>
              <a:t>ÜBUNG</a:t>
            </a:r>
          </a:p>
        </p:txBody>
      </p:sp>
    </p:spTree>
    <p:extLst>
      <p:ext uri="{BB962C8B-B14F-4D97-AF65-F5344CB8AC3E}">
        <p14:creationId xmlns:p14="http://schemas.microsoft.com/office/powerpoint/2010/main" val="651656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403948" y="1167007"/>
            <a:ext cx="6096000" cy="697353"/>
          </a:xfrm>
        </p:spPr>
        <p:txBody>
          <a:bodyPr/>
          <a:lstStyle/>
          <a:p>
            <a:r>
              <a:rPr lang="en-US" dirty="0"/>
              <a:t>ERKENNE DIE HERAUSFORDERUNGEN</a:t>
            </a:r>
          </a:p>
        </p:txBody>
      </p:sp>
      <p:grpSp>
        <p:nvGrpSpPr>
          <p:cNvPr id="18" name="Group 17">
            <a:extLst>
              <a:ext uri="{FF2B5EF4-FFF2-40B4-BE49-F238E27FC236}">
                <a16:creationId xmlns:a16="http://schemas.microsoft.com/office/drawing/2014/main" id="{16E016B0-ED90-0C46-AE6F-B8C332537A56}"/>
              </a:ext>
            </a:extLst>
          </p:cNvPr>
          <p:cNvGrpSpPr/>
          <p:nvPr/>
        </p:nvGrpSpPr>
        <p:grpSpPr>
          <a:xfrm>
            <a:off x="853129" y="1219080"/>
            <a:ext cx="4871861" cy="4331713"/>
            <a:chOff x="6794500" y="2575748"/>
            <a:chExt cx="2205038" cy="1960563"/>
          </a:xfrm>
        </p:grpSpPr>
        <p:pic>
          <p:nvPicPr>
            <p:cNvPr id="19" name="Picture 18" descr="Text&#10;&#10;Description automatically generated">
              <a:extLst>
                <a:ext uri="{FF2B5EF4-FFF2-40B4-BE49-F238E27FC236}">
                  <a16:creationId xmlns:a16="http://schemas.microsoft.com/office/drawing/2014/main" id="{7D490C86-43AF-C64B-8026-2EF04F724BF5}"/>
                </a:ext>
              </a:extLst>
            </p:cNvPr>
            <p:cNvPicPr>
              <a:picLocks noChangeAspect="1"/>
            </p:cNvPicPr>
            <p:nvPr/>
          </p:nvPicPr>
          <p:blipFill>
            <a:blip r:embed="rId2"/>
            <a:stretch>
              <a:fillRect/>
            </a:stretch>
          </p:blipFill>
          <p:spPr>
            <a:xfrm>
              <a:off x="6794500" y="2575748"/>
              <a:ext cx="2205038" cy="1960563"/>
            </a:xfrm>
            <a:prstGeom prst="rect">
              <a:avLst/>
            </a:prstGeom>
          </p:spPr>
        </p:pic>
        <p:pic>
          <p:nvPicPr>
            <p:cNvPr id="20" name="Picture 19" descr="Icon&#10;&#10;Description automatically generated">
              <a:extLst>
                <a:ext uri="{FF2B5EF4-FFF2-40B4-BE49-F238E27FC236}">
                  <a16:creationId xmlns:a16="http://schemas.microsoft.com/office/drawing/2014/main" id="{D431B83C-1919-CA4D-8762-37C546FD9021}"/>
                </a:ext>
              </a:extLst>
            </p:cNvPr>
            <p:cNvPicPr>
              <a:picLocks noChangeAspect="1"/>
            </p:cNvPicPr>
            <p:nvPr/>
          </p:nvPicPr>
          <p:blipFill>
            <a:blip r:embed="rId3"/>
            <a:stretch>
              <a:fillRect/>
            </a:stretch>
          </p:blipFill>
          <p:spPr>
            <a:xfrm>
              <a:off x="7344667" y="3242707"/>
              <a:ext cx="239518" cy="261216"/>
            </a:xfrm>
            <a:prstGeom prst="rect">
              <a:avLst/>
            </a:prstGeom>
          </p:spPr>
        </p:pic>
      </p:grpSp>
      <p:sp>
        <p:nvSpPr>
          <p:cNvPr id="8" name="TextBox 7">
            <a:extLst>
              <a:ext uri="{FF2B5EF4-FFF2-40B4-BE49-F238E27FC236}">
                <a16:creationId xmlns:a16="http://schemas.microsoft.com/office/drawing/2014/main" id="{D10D9628-76AB-42E9-8A51-51E800E2F928}"/>
              </a:ext>
            </a:extLst>
          </p:cNvPr>
          <p:cNvSpPr txBox="1"/>
          <p:nvPr/>
        </p:nvSpPr>
        <p:spPr>
          <a:xfrm>
            <a:off x="5648960" y="2616984"/>
            <a:ext cx="6096000" cy="3046988"/>
          </a:xfrm>
          <a:prstGeom prst="rect">
            <a:avLst/>
          </a:prstGeom>
          <a:noFill/>
        </p:spPr>
        <p:txBody>
          <a:bodyPr wrap="square">
            <a:spAutoFit/>
          </a:bodyPr>
          <a:lstStyle/>
          <a:p>
            <a:r>
              <a:rPr lang="en-US" sz="2400" dirty="0"/>
              <a:t>Die Gründung eines neuen Unternehmens als Migrantin bringt besondere Herausforderungen mit </a:t>
            </a:r>
            <a:r>
              <a:rPr lang="en-US" sz="2400" dirty="0" err="1"/>
              <a:t>sich</a:t>
            </a:r>
            <a:r>
              <a:rPr lang="en-US" sz="2400" dirty="0"/>
              <a:t>. </a:t>
            </a:r>
            <a:r>
              <a:rPr lang="en-US" sz="2400" dirty="0" err="1"/>
              <a:t>Wenn</a:t>
            </a:r>
            <a:r>
              <a:rPr lang="en-US" sz="2400" dirty="0"/>
              <a:t> </a:t>
            </a:r>
            <a:r>
              <a:rPr lang="en-US" sz="2400" dirty="0" err="1"/>
              <a:t>wir</a:t>
            </a:r>
            <a:r>
              <a:rPr lang="en-US" sz="2400" dirty="0"/>
              <a:t> </a:t>
            </a:r>
            <a:r>
              <a:rPr lang="en-US" sz="2400" dirty="0" err="1"/>
              <a:t>diese</a:t>
            </a:r>
            <a:r>
              <a:rPr lang="en-US" sz="2400" dirty="0"/>
              <a:t> </a:t>
            </a:r>
            <a:r>
              <a:rPr lang="en-US" sz="2400" dirty="0" err="1"/>
              <a:t>Herausforderungen</a:t>
            </a:r>
            <a:r>
              <a:rPr lang="en-US" sz="2400" dirty="0"/>
              <a:t> kennen, sie identifizieren können, können wir Wege finden, sie zu </a:t>
            </a:r>
            <a:r>
              <a:rPr lang="en-US" sz="2400" dirty="0" err="1"/>
              <a:t>überwinden</a:t>
            </a:r>
            <a:r>
              <a:rPr lang="en-US" sz="2400" dirty="0"/>
              <a:t> – </a:t>
            </a:r>
            <a:r>
              <a:rPr lang="en-US" sz="2400" dirty="0" err="1"/>
              <a:t>denke</a:t>
            </a:r>
            <a:r>
              <a:rPr lang="en-US" sz="2400" dirty="0"/>
              <a:t> stets </a:t>
            </a:r>
            <a:r>
              <a:rPr lang="en-US" sz="2400" dirty="0" err="1"/>
              <a:t>daran</a:t>
            </a:r>
            <a:r>
              <a:rPr lang="en-US" sz="2400" dirty="0"/>
              <a:t> daran, </a:t>
            </a:r>
            <a:r>
              <a:rPr lang="en-US" sz="2400" dirty="0" err="1"/>
              <a:t>dass</a:t>
            </a:r>
            <a:r>
              <a:rPr lang="en-US" sz="2400" dirty="0"/>
              <a:t> </a:t>
            </a:r>
            <a:r>
              <a:rPr lang="en-US" sz="2400" dirty="0" err="1"/>
              <a:t>Entrepreneure</a:t>
            </a:r>
            <a:r>
              <a:rPr lang="en-US" sz="2400" dirty="0"/>
              <a:t> Probleme lösen und Herausforderungen mit kreativen und einfallsreichen Lösungen überwinden. </a:t>
            </a:r>
            <a:endParaRPr lang="en-IE" sz="2400" dirty="0"/>
          </a:p>
        </p:txBody>
      </p:sp>
    </p:spTree>
    <p:extLst>
      <p:ext uri="{BB962C8B-B14F-4D97-AF65-F5344CB8AC3E}">
        <p14:creationId xmlns:p14="http://schemas.microsoft.com/office/powerpoint/2010/main" val="2998437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589145" y="1760829"/>
            <a:ext cx="7418194" cy="34297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Die Gründung eines neuen Unternehmens als Migrantin bringt besondere Herausforderungen mit sich, die oft miteinander verknüpft sind und typischerweise folgende </a:t>
            </a:r>
            <a:r>
              <a:rPr lang="en-US" dirty="0" err="1"/>
              <a:t>Ursachen</a:t>
            </a:r>
            <a:r>
              <a:rPr lang="en-US" dirty="0"/>
              <a:t> </a:t>
            </a:r>
            <a:r>
              <a:rPr lang="en-US" dirty="0" err="1"/>
              <a:t>haben</a:t>
            </a:r>
            <a:r>
              <a:rPr lang="en-US" dirty="0"/>
              <a:t>:</a:t>
            </a:r>
          </a:p>
          <a:p>
            <a:pPr marL="342900" indent="-342900">
              <a:buClr>
                <a:srgbClr val="F26B27"/>
              </a:buClr>
              <a:buFont typeface="Arial" panose="020B0604020202020204" pitchFamily="34" charset="0"/>
              <a:buChar char="•"/>
            </a:pPr>
            <a:r>
              <a:rPr lang="en-US" dirty="0"/>
              <a:t>Mangelnde Vertrautheit mit den lokalen Marktchancen</a:t>
            </a:r>
          </a:p>
          <a:p>
            <a:pPr marL="342900" indent="-342900">
              <a:buClr>
                <a:srgbClr val="F26B27"/>
              </a:buClr>
              <a:buFont typeface="Arial" panose="020B0604020202020204" pitchFamily="34" charset="0"/>
              <a:buChar char="•"/>
            </a:pPr>
            <a:r>
              <a:rPr lang="en-US" dirty="0"/>
              <a:t>Mangelnde Kenntnis der lokalen gesetzlichen Anforderungen für Unternehmen</a:t>
            </a:r>
          </a:p>
          <a:p>
            <a:pPr marL="342900" indent="-342900">
              <a:buClr>
                <a:srgbClr val="F26B27"/>
              </a:buClr>
              <a:buFont typeface="Arial" panose="020B0604020202020204" pitchFamily="34" charset="0"/>
              <a:buChar char="•"/>
            </a:pPr>
            <a:r>
              <a:rPr lang="en-US" dirty="0"/>
              <a:t>Fehlen eines professionellen Unterstützungsnetzwerks</a:t>
            </a:r>
          </a:p>
          <a:p>
            <a:pPr marL="342900" indent="-342900">
              <a:buClr>
                <a:srgbClr val="F26B27"/>
              </a:buClr>
              <a:buFont typeface="Arial" panose="020B0604020202020204" pitchFamily="34" charset="0"/>
              <a:buChar char="•"/>
            </a:pPr>
            <a:r>
              <a:rPr lang="en-US" dirty="0"/>
              <a:t>Schwierigkeiten beim Zugang zu Startkapital und </a:t>
            </a:r>
            <a:r>
              <a:rPr lang="en-US" dirty="0" err="1"/>
              <a:t>zu</a:t>
            </a:r>
            <a:r>
              <a:rPr lang="en-US" dirty="0"/>
              <a:t> </a:t>
            </a:r>
            <a:r>
              <a:rPr lang="en-US" dirty="0" err="1"/>
              <a:t>Geschäftseinrichtungen</a:t>
            </a:r>
            <a:endParaRPr lang="en-US" dirty="0"/>
          </a:p>
          <a:p>
            <a:pPr marL="342900" indent="-342900">
              <a:buClr>
                <a:srgbClr val="F26B27"/>
              </a:buClr>
              <a:buFont typeface="Arial" panose="020B0604020202020204" pitchFamily="34" charset="0"/>
              <a:buChar char="•"/>
            </a:pPr>
            <a:r>
              <a:rPr lang="en-US" dirty="0"/>
              <a:t>Herausforderungen durch Sprache und Kultur</a:t>
            </a:r>
          </a:p>
          <a:p>
            <a:endParaRPr lang="en-US" dirty="0"/>
          </a:p>
        </p:txBody>
      </p:sp>
      <p:grpSp>
        <p:nvGrpSpPr>
          <p:cNvPr id="22" name="Google Shape;674;p39">
            <a:extLst>
              <a:ext uri="{FF2B5EF4-FFF2-40B4-BE49-F238E27FC236}">
                <a16:creationId xmlns:a16="http://schemas.microsoft.com/office/drawing/2014/main" id="{B68C007B-036D-4D62-A6C4-1795B8251212}"/>
              </a:ext>
            </a:extLst>
          </p:cNvPr>
          <p:cNvGrpSpPr/>
          <p:nvPr/>
        </p:nvGrpSpPr>
        <p:grpSpPr>
          <a:xfrm>
            <a:off x="286336" y="1004892"/>
            <a:ext cx="685838" cy="685800"/>
            <a:chOff x="576250" y="4319400"/>
            <a:chExt cx="442075" cy="442050"/>
          </a:xfrm>
        </p:grpSpPr>
        <p:sp>
          <p:nvSpPr>
            <p:cNvPr id="23" name="Google Shape;675;p39">
              <a:extLst>
                <a:ext uri="{FF2B5EF4-FFF2-40B4-BE49-F238E27FC236}">
                  <a16:creationId xmlns:a16="http://schemas.microsoft.com/office/drawing/2014/main" id="{9C0A3C2B-42B3-4A08-A486-94B5DDC95FC8}"/>
                </a:ext>
              </a:extLst>
            </p:cNvPr>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76;p39">
              <a:extLst>
                <a:ext uri="{FF2B5EF4-FFF2-40B4-BE49-F238E27FC236}">
                  <a16:creationId xmlns:a16="http://schemas.microsoft.com/office/drawing/2014/main" id="{B9E45CC0-5AAF-4037-9FCC-9CEE819E8D0D}"/>
                </a:ext>
              </a:extLst>
            </p:cNvPr>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77;p39">
              <a:extLst>
                <a:ext uri="{FF2B5EF4-FFF2-40B4-BE49-F238E27FC236}">
                  <a16:creationId xmlns:a16="http://schemas.microsoft.com/office/drawing/2014/main" id="{5DB1304B-813A-497D-BAA8-D0321E2E298A}"/>
                </a:ext>
              </a:extLst>
            </p:cNvPr>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78;p39">
              <a:extLst>
                <a:ext uri="{FF2B5EF4-FFF2-40B4-BE49-F238E27FC236}">
                  <a16:creationId xmlns:a16="http://schemas.microsoft.com/office/drawing/2014/main" id="{7FE82917-498B-4824-B5A8-849F09D948E3}"/>
                </a:ext>
              </a:extLst>
            </p:cNvPr>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 Placeholder 5">
            <a:extLst>
              <a:ext uri="{FF2B5EF4-FFF2-40B4-BE49-F238E27FC236}">
                <a16:creationId xmlns:a16="http://schemas.microsoft.com/office/drawing/2014/main" id="{B3A8F5E6-E69F-0B47-BF97-47092F2AAB63}"/>
              </a:ext>
            </a:extLst>
          </p:cNvPr>
          <p:cNvSpPr>
            <a:spLocks noGrp="1"/>
          </p:cNvSpPr>
          <p:nvPr>
            <p:ph type="body" sz="quarter" idx="13"/>
          </p:nvPr>
        </p:nvSpPr>
        <p:spPr>
          <a:xfrm>
            <a:off x="1583566" y="745263"/>
            <a:ext cx="10506834" cy="932648"/>
          </a:xfrm>
        </p:spPr>
        <p:txBody>
          <a:bodyPr>
            <a:normAutofit fontScale="92500" lnSpcReduction="10000"/>
          </a:bodyPr>
          <a:lstStyle/>
          <a:p>
            <a:r>
              <a:rPr lang="en-US" dirty="0"/>
              <a:t>HERAUSFORDERUNGEN FÜR UNTERNEHMERINNEN MIT MIGRATIONSHINTERGRUND</a:t>
            </a:r>
          </a:p>
        </p:txBody>
      </p:sp>
      <p:grpSp>
        <p:nvGrpSpPr>
          <p:cNvPr id="9" name="Group 8">
            <a:extLst>
              <a:ext uri="{FF2B5EF4-FFF2-40B4-BE49-F238E27FC236}">
                <a16:creationId xmlns:a16="http://schemas.microsoft.com/office/drawing/2014/main" id="{37CFA6E3-3F82-40ED-8905-4197F78EA1D0}"/>
              </a:ext>
            </a:extLst>
          </p:cNvPr>
          <p:cNvGrpSpPr/>
          <p:nvPr/>
        </p:nvGrpSpPr>
        <p:grpSpPr>
          <a:xfrm>
            <a:off x="8498342" y="3050807"/>
            <a:ext cx="3868894" cy="2655283"/>
            <a:chOff x="430290" y="4459871"/>
            <a:chExt cx="3032958" cy="2081567"/>
          </a:xfrm>
        </p:grpSpPr>
        <p:pic>
          <p:nvPicPr>
            <p:cNvPr id="10" name="Picture 9" descr="Icon&#10;&#10;Description automatically generated">
              <a:extLst>
                <a:ext uri="{FF2B5EF4-FFF2-40B4-BE49-F238E27FC236}">
                  <a16:creationId xmlns:a16="http://schemas.microsoft.com/office/drawing/2014/main" id="{9E81BCD8-BC49-449B-BFDB-E381EDF62FBA}"/>
                </a:ext>
              </a:extLst>
            </p:cNvPr>
            <p:cNvPicPr>
              <a:picLocks noChangeAspect="1"/>
            </p:cNvPicPr>
            <p:nvPr/>
          </p:nvPicPr>
          <p:blipFill>
            <a:blip r:embed="rId2"/>
            <a:stretch>
              <a:fillRect/>
            </a:stretch>
          </p:blipFill>
          <p:spPr>
            <a:xfrm>
              <a:off x="430290" y="4459871"/>
              <a:ext cx="3032958" cy="2081567"/>
            </a:xfrm>
            <a:prstGeom prst="rect">
              <a:avLst/>
            </a:prstGeom>
          </p:spPr>
        </p:pic>
        <p:pic>
          <p:nvPicPr>
            <p:cNvPr id="11" name="Picture 10" descr="Icon&#10;&#10;Description automatically generated">
              <a:extLst>
                <a:ext uri="{FF2B5EF4-FFF2-40B4-BE49-F238E27FC236}">
                  <a16:creationId xmlns:a16="http://schemas.microsoft.com/office/drawing/2014/main" id="{A1E51877-1ED0-41F3-9129-8ECF8CF02F09}"/>
                </a:ext>
              </a:extLst>
            </p:cNvPr>
            <p:cNvPicPr>
              <a:picLocks noChangeAspect="1"/>
            </p:cNvPicPr>
            <p:nvPr/>
          </p:nvPicPr>
          <p:blipFill>
            <a:blip r:embed="rId3"/>
            <a:stretch>
              <a:fillRect/>
            </a:stretch>
          </p:blipFill>
          <p:spPr>
            <a:xfrm rot="1369970">
              <a:off x="1007707" y="5236876"/>
              <a:ext cx="213552" cy="232898"/>
            </a:xfrm>
            <a:prstGeom prst="rect">
              <a:avLst/>
            </a:prstGeom>
          </p:spPr>
        </p:pic>
      </p:grpSp>
    </p:spTree>
    <p:extLst>
      <p:ext uri="{BB962C8B-B14F-4D97-AF65-F5344CB8AC3E}">
        <p14:creationId xmlns:p14="http://schemas.microsoft.com/office/powerpoint/2010/main" val="238295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26720" y="107538"/>
            <a:ext cx="10226040" cy="861774"/>
          </a:xfrm>
          <a:prstGeom prst="rect">
            <a:avLst/>
          </a:prstGeom>
          <a:noFill/>
        </p:spPr>
        <p:txBody>
          <a:bodyPr wrap="square" rtlCol="0">
            <a:spAutoFit/>
          </a:bodyPr>
          <a:lstStyle/>
          <a:p>
            <a:r>
              <a:rPr lang="en-IE" sz="3200" b="1" dirty="0">
                <a:solidFill>
                  <a:srgbClr val="1EB3DD"/>
                </a:solidFill>
              </a:rPr>
              <a:t>IN SCHRITT EINS WIRST DU FOLGENDES LERNEN</a:t>
            </a:r>
            <a:endParaRPr lang="en-US" sz="3200" b="1" dirty="0">
              <a:solidFill>
                <a:srgbClr val="1EB3DD"/>
              </a:solidFill>
            </a:endParaRP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539240" y="788147"/>
            <a:ext cx="10451234" cy="7432804"/>
          </a:xfrm>
          <a:prstGeom prst="rect">
            <a:avLst/>
          </a:prstGeom>
          <a:noFill/>
        </p:spPr>
        <p:txBody>
          <a:bodyPr wrap="square">
            <a:spAutoFit/>
          </a:bodyPr>
          <a:lstStyle/>
          <a:p>
            <a:pPr>
              <a:lnSpc>
                <a:spcPct val="150000"/>
              </a:lnSpc>
            </a:pPr>
            <a:r>
              <a:rPr lang="en-GB" dirty="0">
                <a:solidFill>
                  <a:srgbClr val="1EB3DD"/>
                </a:solidFill>
              </a:rPr>
              <a:t>							</a:t>
            </a:r>
            <a:r>
              <a:rPr lang="en-GB" b="1" dirty="0">
                <a:solidFill>
                  <a:srgbClr val="F26B27"/>
                </a:solidFill>
              </a:rPr>
              <a:t>                 PAGES</a:t>
            </a:r>
          </a:p>
          <a:p>
            <a:pPr>
              <a:lnSpc>
                <a:spcPct val="150000"/>
              </a:lnSpc>
            </a:pPr>
            <a:r>
              <a:rPr lang="en-GB" dirty="0" err="1">
                <a:solidFill>
                  <a:srgbClr val="1EB3DD"/>
                </a:solidFill>
              </a:rPr>
              <a:t>Für</a:t>
            </a:r>
            <a:r>
              <a:rPr lang="en-GB" dirty="0">
                <a:solidFill>
                  <a:srgbClr val="1EB3DD"/>
                </a:solidFill>
              </a:rPr>
              <a:t> wen </a:t>
            </a:r>
            <a:r>
              <a:rPr lang="en-GB" dirty="0" err="1">
                <a:solidFill>
                  <a:srgbClr val="1EB3DD"/>
                </a:solidFill>
              </a:rPr>
              <a:t>ist</a:t>
            </a:r>
            <a:r>
              <a:rPr lang="en-GB" dirty="0">
                <a:solidFill>
                  <a:srgbClr val="1EB3DD"/>
                </a:solidFill>
              </a:rPr>
              <a:t> </a:t>
            </a:r>
            <a:r>
              <a:rPr lang="en-GB" sz="1800" b="0" i="0" dirty="0">
                <a:solidFill>
                  <a:srgbClr val="1EB3DD"/>
                </a:solidFill>
                <a:effectLst/>
              </a:rPr>
              <a:t>EMINENT </a:t>
            </a:r>
            <a:r>
              <a:rPr lang="en-GB" sz="1800" b="0" i="0" dirty="0" err="1">
                <a:solidFill>
                  <a:srgbClr val="1EB3DD"/>
                </a:solidFill>
                <a:effectLst/>
              </a:rPr>
              <a:t>besonders</a:t>
            </a:r>
            <a:r>
              <a:rPr lang="en-GB" sz="1800" b="0" i="0" dirty="0">
                <a:solidFill>
                  <a:srgbClr val="1EB3DD"/>
                </a:solidFill>
                <a:effectLst/>
              </a:rPr>
              <a:t> </a:t>
            </a:r>
            <a:r>
              <a:rPr lang="en-GB" sz="1800" b="0" i="0" dirty="0" err="1">
                <a:solidFill>
                  <a:srgbClr val="1EB3DD"/>
                </a:solidFill>
                <a:effectLst/>
              </a:rPr>
              <a:t>geeignet</a:t>
            </a:r>
            <a:r>
              <a:rPr lang="en-GB" sz="1800" b="0" i="0" dirty="0">
                <a:solidFill>
                  <a:srgbClr val="1EB3DD"/>
                </a:solidFill>
                <a:effectLst/>
              </a:rPr>
              <a:t>?				           4</a:t>
            </a:r>
          </a:p>
          <a:p>
            <a:pPr>
              <a:lnSpc>
                <a:spcPct val="150000"/>
              </a:lnSpc>
            </a:pPr>
            <a:r>
              <a:rPr lang="en-GB" sz="1800" b="0" i="0" dirty="0" err="1">
                <a:solidFill>
                  <a:srgbClr val="1EB3DD"/>
                </a:solidFill>
                <a:effectLst/>
              </a:rPr>
              <a:t>Beginnen</a:t>
            </a:r>
            <a:r>
              <a:rPr lang="en-GB" sz="1800" b="0" i="0" dirty="0">
                <a:solidFill>
                  <a:srgbClr val="1EB3DD"/>
                </a:solidFill>
                <a:effectLst/>
              </a:rPr>
              <a:t> </a:t>
            </a:r>
            <a:r>
              <a:rPr lang="en-GB" sz="1800" b="0" i="0" dirty="0" err="1">
                <a:solidFill>
                  <a:srgbClr val="1EB3DD"/>
                </a:solidFill>
                <a:effectLst/>
              </a:rPr>
              <a:t>wir</a:t>
            </a:r>
            <a:r>
              <a:rPr lang="en-GB" sz="1800" b="0" i="0" dirty="0">
                <a:solidFill>
                  <a:srgbClr val="1EB3DD"/>
                </a:solidFill>
                <a:effectLst/>
              </a:rPr>
              <a:t> am </a:t>
            </a:r>
            <a:r>
              <a:rPr lang="en-GB" sz="1800" b="0" i="0" dirty="0" err="1">
                <a:solidFill>
                  <a:srgbClr val="1EB3DD"/>
                </a:solidFill>
                <a:effectLst/>
              </a:rPr>
              <a:t>Anfang</a:t>
            </a:r>
            <a:r>
              <a:rPr lang="en-GB" sz="1800" b="0" i="0" dirty="0">
                <a:solidFill>
                  <a:srgbClr val="1EB3DD"/>
                </a:solidFill>
                <a:effectLst/>
              </a:rPr>
              <a:t>! Was </a:t>
            </a:r>
            <a:r>
              <a:rPr lang="en-GB" sz="1800" b="0" i="0" dirty="0" err="1">
                <a:solidFill>
                  <a:srgbClr val="1EB3DD"/>
                </a:solidFill>
                <a:effectLst/>
              </a:rPr>
              <a:t>ist</a:t>
            </a:r>
            <a:r>
              <a:rPr lang="en-GB" sz="1800" b="0" i="0" dirty="0">
                <a:solidFill>
                  <a:srgbClr val="1EB3DD"/>
                </a:solidFill>
                <a:effectLst/>
              </a:rPr>
              <a:t> Entrepreneurship und was </a:t>
            </a:r>
            <a:r>
              <a:rPr lang="en-GB" sz="1800" b="0" i="0" dirty="0" err="1">
                <a:solidFill>
                  <a:srgbClr val="1EB3DD"/>
                </a:solidFill>
                <a:effectLst/>
              </a:rPr>
              <a:t>ein</a:t>
            </a:r>
            <a:r>
              <a:rPr lang="en-GB" sz="1800" b="0" i="0" dirty="0">
                <a:solidFill>
                  <a:srgbClr val="1EB3DD"/>
                </a:solidFill>
                <a:effectLst/>
              </a:rPr>
              <a:t> Entrepreneur?     5 – 6</a:t>
            </a:r>
          </a:p>
          <a:p>
            <a:pPr>
              <a:lnSpc>
                <a:spcPct val="150000"/>
              </a:lnSpc>
            </a:pPr>
            <a:r>
              <a:rPr lang="en-US" sz="1800" dirty="0">
                <a:solidFill>
                  <a:srgbClr val="1EB3DD"/>
                </a:solidFill>
              </a:rPr>
              <a:t>6 </a:t>
            </a:r>
            <a:r>
              <a:rPr lang="en-US" sz="1800" dirty="0" err="1">
                <a:solidFill>
                  <a:srgbClr val="1EB3DD"/>
                </a:solidFill>
              </a:rPr>
              <a:t>Gründe</a:t>
            </a:r>
            <a:r>
              <a:rPr lang="en-US" sz="1800" dirty="0">
                <a:solidFill>
                  <a:srgbClr val="1EB3DD"/>
                </a:solidFill>
              </a:rPr>
              <a:t>, </a:t>
            </a:r>
            <a:r>
              <a:rPr lang="en-US" sz="1800" dirty="0" err="1">
                <a:solidFill>
                  <a:srgbClr val="1EB3DD"/>
                </a:solidFill>
              </a:rPr>
              <a:t>warum</a:t>
            </a:r>
            <a:r>
              <a:rPr lang="en-US" sz="1800" dirty="0">
                <a:solidFill>
                  <a:srgbClr val="1EB3DD"/>
                </a:solidFill>
              </a:rPr>
              <a:t> </a:t>
            </a:r>
            <a:r>
              <a:rPr lang="en-US" sz="1800" dirty="0" err="1">
                <a:solidFill>
                  <a:srgbClr val="1EB3DD"/>
                </a:solidFill>
              </a:rPr>
              <a:t>Migrantinnen</a:t>
            </a:r>
            <a:r>
              <a:rPr lang="en-US" sz="1800" dirty="0">
                <a:solidFill>
                  <a:srgbClr val="1EB3DD"/>
                </a:solidFill>
              </a:rPr>
              <a:t> </a:t>
            </a:r>
            <a:r>
              <a:rPr lang="en-US" sz="1800" dirty="0" err="1">
                <a:solidFill>
                  <a:srgbClr val="1EB3DD"/>
                </a:solidFill>
              </a:rPr>
              <a:t>großartige</a:t>
            </a:r>
            <a:r>
              <a:rPr lang="en-US" sz="1800" dirty="0">
                <a:solidFill>
                  <a:srgbClr val="1EB3DD"/>
                </a:solidFill>
              </a:rPr>
              <a:t> </a:t>
            </a:r>
            <a:r>
              <a:rPr lang="en-US" sz="1800" dirty="0" err="1">
                <a:solidFill>
                  <a:srgbClr val="1EB3DD"/>
                </a:solidFill>
              </a:rPr>
              <a:t>Unternehmerinnen</a:t>
            </a:r>
            <a:r>
              <a:rPr lang="en-US" sz="1800" dirty="0">
                <a:solidFill>
                  <a:srgbClr val="1EB3DD"/>
                </a:solidFill>
              </a:rPr>
              <a:t> </a:t>
            </a:r>
            <a:r>
              <a:rPr lang="en-US" sz="1800" dirty="0" err="1">
                <a:solidFill>
                  <a:srgbClr val="1EB3DD"/>
                </a:solidFill>
              </a:rPr>
              <a:t>sind</a:t>
            </a:r>
            <a:r>
              <a:rPr lang="en-US" sz="1800" dirty="0">
                <a:solidFill>
                  <a:srgbClr val="1EB3DD"/>
                </a:solidFill>
              </a:rPr>
              <a:t>		   7 – 10</a:t>
            </a:r>
            <a:endParaRPr lang="en-GB" sz="1800" b="0" i="0" dirty="0">
              <a:solidFill>
                <a:srgbClr val="1EB3DD"/>
              </a:solidFill>
              <a:effectLst/>
            </a:endParaRPr>
          </a:p>
          <a:p>
            <a:pPr>
              <a:lnSpc>
                <a:spcPct val="150000"/>
              </a:lnSpc>
            </a:pPr>
            <a:r>
              <a:rPr lang="de-DE" dirty="0">
                <a:solidFill>
                  <a:srgbClr val="1EB3DD"/>
                </a:solidFill>
              </a:rPr>
              <a:t>Nutze deine Leidenschaft – Fallbeispiele</a:t>
            </a:r>
            <a:r>
              <a:rPr lang="en-GB" sz="1800" b="0" i="0" dirty="0">
                <a:solidFill>
                  <a:srgbClr val="1EB3DD"/>
                </a:solidFill>
                <a:effectLst/>
              </a:rPr>
              <a:t>				 11 – 12</a:t>
            </a:r>
          </a:p>
          <a:p>
            <a:pPr>
              <a:lnSpc>
                <a:spcPct val="150000"/>
              </a:lnSpc>
            </a:pPr>
            <a:r>
              <a:rPr lang="en-GB" dirty="0" err="1">
                <a:solidFill>
                  <a:srgbClr val="1EB3DD"/>
                </a:solidFill>
              </a:rPr>
              <a:t>Aufstieg</a:t>
            </a:r>
            <a:r>
              <a:rPr lang="en-GB" dirty="0">
                <a:solidFill>
                  <a:srgbClr val="1EB3DD"/>
                </a:solidFill>
              </a:rPr>
              <a:t> der </a:t>
            </a:r>
            <a:r>
              <a:rPr lang="en-GB" dirty="0" err="1">
                <a:solidFill>
                  <a:srgbClr val="1EB3DD"/>
                </a:solidFill>
              </a:rPr>
              <a:t>Unternehmerinnen</a:t>
            </a:r>
            <a:r>
              <a:rPr lang="en-GB" dirty="0">
                <a:solidFill>
                  <a:srgbClr val="1EB3DD"/>
                </a:solidFill>
              </a:rPr>
              <a:t> 					 13 – 14</a:t>
            </a:r>
            <a:endParaRPr lang="en-GB" sz="1800" b="0" i="0" dirty="0">
              <a:solidFill>
                <a:srgbClr val="1EB3DD"/>
              </a:solidFill>
              <a:effectLst/>
            </a:endParaRPr>
          </a:p>
          <a:p>
            <a:pPr>
              <a:lnSpc>
                <a:spcPct val="150000"/>
              </a:lnSpc>
            </a:pPr>
            <a:r>
              <a:rPr lang="en-GB" sz="1800" b="0" i="0" dirty="0">
                <a:solidFill>
                  <a:srgbClr val="1EB3DD"/>
                </a:solidFill>
                <a:effectLst/>
              </a:rPr>
              <a:t>Zeit </a:t>
            </a:r>
            <a:r>
              <a:rPr lang="en-GB" sz="1800" b="0" i="0" dirty="0" err="1">
                <a:solidFill>
                  <a:srgbClr val="1EB3DD"/>
                </a:solidFill>
                <a:effectLst/>
              </a:rPr>
              <a:t>zum</a:t>
            </a:r>
            <a:r>
              <a:rPr lang="en-GB" sz="1800" b="0" i="0" dirty="0">
                <a:solidFill>
                  <a:srgbClr val="1EB3DD"/>
                </a:solidFill>
                <a:effectLst/>
              </a:rPr>
              <a:t> </a:t>
            </a:r>
            <a:r>
              <a:rPr lang="en-GB" sz="1800" b="0" i="0" dirty="0" err="1">
                <a:solidFill>
                  <a:srgbClr val="1EB3DD"/>
                </a:solidFill>
                <a:effectLst/>
              </a:rPr>
              <a:t>aktiven</a:t>
            </a:r>
            <a:r>
              <a:rPr lang="en-GB" sz="1800" b="0" i="0" dirty="0">
                <a:solidFill>
                  <a:srgbClr val="1EB3DD"/>
                </a:solidFill>
                <a:effectLst/>
              </a:rPr>
              <a:t> </a:t>
            </a:r>
            <a:r>
              <a:rPr lang="en-GB" sz="1800" b="0" i="0" dirty="0" err="1">
                <a:solidFill>
                  <a:srgbClr val="1EB3DD"/>
                </a:solidFill>
                <a:effectLst/>
              </a:rPr>
              <a:t>Nachdenken</a:t>
            </a:r>
            <a:r>
              <a:rPr lang="en-GB" sz="1800" b="0" i="0" dirty="0">
                <a:solidFill>
                  <a:srgbClr val="1EB3DD"/>
                </a:solidFill>
                <a:effectLst/>
              </a:rPr>
              <a:t>						 </a:t>
            </a:r>
            <a:r>
              <a:rPr lang="en-GB" dirty="0">
                <a:solidFill>
                  <a:srgbClr val="1EB3DD"/>
                </a:solidFill>
              </a:rPr>
              <a:t>1</a:t>
            </a:r>
            <a:r>
              <a:rPr lang="en-GB" sz="1800" b="0" i="0" dirty="0">
                <a:solidFill>
                  <a:srgbClr val="1EB3DD"/>
                </a:solidFill>
                <a:effectLst/>
              </a:rPr>
              <a:t>5 – 16</a:t>
            </a:r>
          </a:p>
          <a:p>
            <a:pPr>
              <a:lnSpc>
                <a:spcPct val="150000"/>
              </a:lnSpc>
            </a:pPr>
            <a:r>
              <a:rPr lang="en-GB" dirty="0">
                <a:solidFill>
                  <a:srgbClr val="1EB3DD"/>
                </a:solidFill>
              </a:rPr>
              <a:t>Lass </a:t>
            </a:r>
            <a:r>
              <a:rPr lang="en-GB" dirty="0" err="1">
                <a:solidFill>
                  <a:srgbClr val="1EB3DD"/>
                </a:solidFill>
              </a:rPr>
              <a:t>uns</a:t>
            </a:r>
            <a:r>
              <a:rPr lang="en-GB" dirty="0">
                <a:solidFill>
                  <a:srgbClr val="1EB3DD"/>
                </a:solidFill>
              </a:rPr>
              <a:t> </a:t>
            </a:r>
            <a:r>
              <a:rPr lang="en-GB" dirty="0" err="1">
                <a:solidFill>
                  <a:srgbClr val="1EB3DD"/>
                </a:solidFill>
              </a:rPr>
              <a:t>deine</a:t>
            </a:r>
            <a:r>
              <a:rPr lang="en-GB" dirty="0">
                <a:solidFill>
                  <a:srgbClr val="1EB3DD"/>
                </a:solidFill>
              </a:rPr>
              <a:t> </a:t>
            </a:r>
            <a:r>
              <a:rPr lang="en-GB" dirty="0" err="1">
                <a:solidFill>
                  <a:srgbClr val="1EB3DD"/>
                </a:solidFill>
              </a:rPr>
              <a:t>Fähigkeiten</a:t>
            </a:r>
            <a:r>
              <a:rPr lang="en-GB" dirty="0">
                <a:solidFill>
                  <a:srgbClr val="1EB3DD"/>
                </a:solidFill>
              </a:rPr>
              <a:t> </a:t>
            </a:r>
            <a:r>
              <a:rPr lang="en-GB" dirty="0" err="1">
                <a:solidFill>
                  <a:srgbClr val="1EB3DD"/>
                </a:solidFill>
              </a:rPr>
              <a:t>mit</a:t>
            </a:r>
            <a:r>
              <a:rPr lang="en-GB" dirty="0">
                <a:solidFill>
                  <a:srgbClr val="1EB3DD"/>
                </a:solidFill>
              </a:rPr>
              <a:t> </a:t>
            </a:r>
            <a:r>
              <a:rPr lang="en-GB" dirty="0" err="1">
                <a:solidFill>
                  <a:srgbClr val="1EB3DD"/>
                </a:solidFill>
              </a:rPr>
              <a:t>dem</a:t>
            </a:r>
            <a:r>
              <a:rPr lang="en-GB" dirty="0">
                <a:solidFill>
                  <a:srgbClr val="1EB3DD"/>
                </a:solidFill>
              </a:rPr>
              <a:t> Entrepreneurship in </a:t>
            </a:r>
            <a:r>
              <a:rPr lang="en-GB" dirty="0" err="1">
                <a:solidFill>
                  <a:srgbClr val="1EB3DD"/>
                </a:solidFill>
              </a:rPr>
              <a:t>Einklang</a:t>
            </a:r>
            <a:r>
              <a:rPr lang="en-GB" dirty="0">
                <a:solidFill>
                  <a:srgbClr val="1EB3DD"/>
                </a:solidFill>
              </a:rPr>
              <a:t> </a:t>
            </a:r>
            <a:r>
              <a:rPr lang="en-GB" dirty="0" err="1">
                <a:solidFill>
                  <a:srgbClr val="1EB3DD"/>
                </a:solidFill>
              </a:rPr>
              <a:t>bringen</a:t>
            </a:r>
            <a:r>
              <a:rPr lang="en-GB" dirty="0">
                <a:solidFill>
                  <a:srgbClr val="1EB3DD"/>
                </a:solidFill>
              </a:rPr>
              <a:t>	 17 – 23</a:t>
            </a:r>
          </a:p>
          <a:p>
            <a:pPr>
              <a:lnSpc>
                <a:spcPct val="150000"/>
              </a:lnSpc>
            </a:pPr>
            <a:r>
              <a:rPr lang="en-GB" dirty="0" err="1">
                <a:solidFill>
                  <a:srgbClr val="1EB3DD"/>
                </a:solidFill>
              </a:rPr>
              <a:t>Unabhängigkeit</a:t>
            </a:r>
            <a:r>
              <a:rPr lang="en-GB" dirty="0">
                <a:solidFill>
                  <a:srgbClr val="1EB3DD"/>
                </a:solidFill>
              </a:rPr>
              <a:t> – </a:t>
            </a:r>
            <a:r>
              <a:rPr lang="en-GB" dirty="0" err="1">
                <a:solidFill>
                  <a:srgbClr val="1EB3DD"/>
                </a:solidFill>
              </a:rPr>
              <a:t>Entrepreneure</a:t>
            </a:r>
            <a:r>
              <a:rPr lang="en-GB" dirty="0">
                <a:solidFill>
                  <a:srgbClr val="1EB3DD"/>
                </a:solidFill>
              </a:rPr>
              <a:t> </a:t>
            </a:r>
            <a:r>
              <a:rPr lang="en-GB" dirty="0" err="1">
                <a:solidFill>
                  <a:srgbClr val="1EB3DD"/>
                </a:solidFill>
              </a:rPr>
              <a:t>sind</a:t>
            </a:r>
            <a:r>
              <a:rPr lang="en-GB" dirty="0">
                <a:solidFill>
                  <a:srgbClr val="1EB3DD"/>
                </a:solidFill>
              </a:rPr>
              <a:t> gerne </a:t>
            </a:r>
            <a:r>
              <a:rPr lang="en-GB" dirty="0" err="1">
                <a:solidFill>
                  <a:srgbClr val="1EB3DD"/>
                </a:solidFill>
              </a:rPr>
              <a:t>ihr</a:t>
            </a:r>
            <a:r>
              <a:rPr lang="en-GB" dirty="0">
                <a:solidFill>
                  <a:srgbClr val="1EB3DD"/>
                </a:solidFill>
              </a:rPr>
              <a:t> </a:t>
            </a:r>
            <a:r>
              <a:rPr lang="en-GB" dirty="0" err="1">
                <a:solidFill>
                  <a:srgbClr val="1EB3DD"/>
                </a:solidFill>
              </a:rPr>
              <a:t>eigener</a:t>
            </a:r>
            <a:r>
              <a:rPr lang="en-GB" dirty="0">
                <a:solidFill>
                  <a:srgbClr val="1EB3DD"/>
                </a:solidFill>
              </a:rPr>
              <a:t> Chef		 24 – 27</a:t>
            </a:r>
          </a:p>
          <a:p>
            <a:pPr>
              <a:lnSpc>
                <a:spcPct val="150000"/>
              </a:lnSpc>
            </a:pPr>
            <a:r>
              <a:rPr lang="en-GB" dirty="0" err="1">
                <a:solidFill>
                  <a:srgbClr val="1EB3DD"/>
                </a:solidFill>
              </a:rPr>
              <a:t>Erkenne</a:t>
            </a:r>
            <a:r>
              <a:rPr lang="en-GB" dirty="0">
                <a:solidFill>
                  <a:srgbClr val="1EB3DD"/>
                </a:solidFill>
              </a:rPr>
              <a:t> die </a:t>
            </a:r>
            <a:r>
              <a:rPr lang="en-GB" dirty="0" err="1">
                <a:solidFill>
                  <a:srgbClr val="1EB3DD"/>
                </a:solidFill>
              </a:rPr>
              <a:t>Herausforderungen</a:t>
            </a:r>
            <a:r>
              <a:rPr lang="en-GB" dirty="0">
                <a:solidFill>
                  <a:srgbClr val="1EB3DD"/>
                </a:solidFill>
              </a:rPr>
              <a:t>					 28 – 32</a:t>
            </a:r>
          </a:p>
          <a:p>
            <a:pPr>
              <a:lnSpc>
                <a:spcPct val="150000"/>
              </a:lnSpc>
            </a:pPr>
            <a:r>
              <a:rPr lang="en-GB" dirty="0" err="1">
                <a:solidFill>
                  <a:srgbClr val="1EB3DD"/>
                </a:solidFill>
              </a:rPr>
              <a:t>Entwickle</a:t>
            </a:r>
            <a:r>
              <a:rPr lang="en-GB" dirty="0">
                <a:solidFill>
                  <a:srgbClr val="1EB3DD"/>
                </a:solidFill>
              </a:rPr>
              <a:t> </a:t>
            </a:r>
            <a:r>
              <a:rPr lang="en-GB" dirty="0" err="1">
                <a:solidFill>
                  <a:srgbClr val="1EB3DD"/>
                </a:solidFill>
              </a:rPr>
              <a:t>eine</a:t>
            </a:r>
            <a:r>
              <a:rPr lang="en-GB" dirty="0">
                <a:solidFill>
                  <a:srgbClr val="1EB3DD"/>
                </a:solidFill>
              </a:rPr>
              <a:t> </a:t>
            </a:r>
            <a:r>
              <a:rPr lang="en-GB" dirty="0" err="1">
                <a:solidFill>
                  <a:srgbClr val="1EB3DD"/>
                </a:solidFill>
              </a:rPr>
              <a:t>Geschäftsidee</a:t>
            </a:r>
            <a:r>
              <a:rPr lang="en-GB" dirty="0">
                <a:solidFill>
                  <a:srgbClr val="1EB3DD"/>
                </a:solidFill>
              </a:rPr>
              <a:t> 					 33 – 48</a:t>
            </a:r>
          </a:p>
          <a:p>
            <a:pPr>
              <a:lnSpc>
                <a:spcPct val="150000"/>
              </a:lnSpc>
            </a:pPr>
            <a:r>
              <a:rPr lang="en-GB" dirty="0" err="1">
                <a:solidFill>
                  <a:srgbClr val="1EB3DD"/>
                </a:solidFill>
              </a:rPr>
              <a:t>Nutze</a:t>
            </a:r>
            <a:r>
              <a:rPr lang="en-GB" dirty="0">
                <a:solidFill>
                  <a:srgbClr val="1EB3DD"/>
                </a:solidFill>
              </a:rPr>
              <a:t> </a:t>
            </a:r>
            <a:r>
              <a:rPr lang="en-GB" dirty="0" err="1">
                <a:solidFill>
                  <a:srgbClr val="1EB3DD"/>
                </a:solidFill>
              </a:rPr>
              <a:t>deinen</a:t>
            </a:r>
            <a:r>
              <a:rPr lang="en-GB" dirty="0">
                <a:solidFill>
                  <a:srgbClr val="1EB3DD"/>
                </a:solidFill>
              </a:rPr>
              <a:t> </a:t>
            </a:r>
            <a:r>
              <a:rPr lang="en-GB" dirty="0" err="1">
                <a:solidFill>
                  <a:srgbClr val="1EB3DD"/>
                </a:solidFill>
              </a:rPr>
              <a:t>kulturellen</a:t>
            </a:r>
            <a:r>
              <a:rPr lang="en-GB" dirty="0">
                <a:solidFill>
                  <a:srgbClr val="1EB3DD"/>
                </a:solidFill>
              </a:rPr>
              <a:t> </a:t>
            </a:r>
            <a:r>
              <a:rPr lang="en-GB" dirty="0" err="1">
                <a:solidFill>
                  <a:srgbClr val="1EB3DD"/>
                </a:solidFill>
              </a:rPr>
              <a:t>Hintergrund</a:t>
            </a:r>
            <a:r>
              <a:rPr lang="en-GB" dirty="0">
                <a:solidFill>
                  <a:srgbClr val="1EB3DD"/>
                </a:solidFill>
              </a:rPr>
              <a:t>					 49 – 53</a:t>
            </a:r>
          </a:p>
          <a:p>
            <a:pPr>
              <a:lnSpc>
                <a:spcPct val="150000"/>
              </a:lnSpc>
            </a:pPr>
            <a:r>
              <a:rPr lang="en-GB" dirty="0" err="1">
                <a:solidFill>
                  <a:srgbClr val="1EB3DD"/>
                </a:solidFill>
              </a:rPr>
              <a:t>Übungen</a:t>
            </a:r>
            <a:r>
              <a:rPr lang="en-GB" dirty="0">
                <a:solidFill>
                  <a:srgbClr val="1EB3DD"/>
                </a:solidFill>
              </a:rPr>
              <a:t>, die </a:t>
            </a:r>
            <a:r>
              <a:rPr lang="en-GB" dirty="0" err="1">
                <a:solidFill>
                  <a:srgbClr val="1EB3DD"/>
                </a:solidFill>
              </a:rPr>
              <a:t>dir</a:t>
            </a:r>
            <a:r>
              <a:rPr lang="en-GB" dirty="0">
                <a:solidFill>
                  <a:srgbClr val="1EB3DD"/>
                </a:solidFill>
              </a:rPr>
              <a:t> </a:t>
            </a:r>
            <a:r>
              <a:rPr lang="en-GB" dirty="0" err="1">
                <a:solidFill>
                  <a:srgbClr val="1EB3DD"/>
                </a:solidFill>
              </a:rPr>
              <a:t>dabei</a:t>
            </a:r>
            <a:r>
              <a:rPr lang="en-GB" dirty="0">
                <a:solidFill>
                  <a:srgbClr val="1EB3DD"/>
                </a:solidFill>
              </a:rPr>
              <a:t> </a:t>
            </a:r>
            <a:r>
              <a:rPr lang="en-GB" dirty="0" err="1">
                <a:solidFill>
                  <a:srgbClr val="1EB3DD"/>
                </a:solidFill>
              </a:rPr>
              <a:t>helfen</a:t>
            </a:r>
            <a:r>
              <a:rPr lang="en-GB" dirty="0">
                <a:solidFill>
                  <a:srgbClr val="1EB3DD"/>
                </a:solidFill>
              </a:rPr>
              <a:t>, auf </a:t>
            </a:r>
            <a:r>
              <a:rPr lang="en-GB" dirty="0" err="1">
                <a:solidFill>
                  <a:srgbClr val="1EB3DD"/>
                </a:solidFill>
              </a:rPr>
              <a:t>neue</a:t>
            </a:r>
            <a:r>
              <a:rPr lang="en-GB" dirty="0">
                <a:solidFill>
                  <a:srgbClr val="1EB3DD"/>
                </a:solidFill>
              </a:rPr>
              <a:t> </a:t>
            </a:r>
            <a:r>
              <a:rPr lang="en-GB" dirty="0" err="1">
                <a:solidFill>
                  <a:srgbClr val="1EB3DD"/>
                </a:solidFill>
              </a:rPr>
              <a:t>Geschäftsideen</a:t>
            </a:r>
            <a:r>
              <a:rPr lang="en-GB" dirty="0">
                <a:solidFill>
                  <a:srgbClr val="1EB3DD"/>
                </a:solidFill>
              </a:rPr>
              <a:t> </a:t>
            </a:r>
            <a:r>
              <a:rPr lang="en-GB" dirty="0" err="1">
                <a:solidFill>
                  <a:srgbClr val="1EB3DD"/>
                </a:solidFill>
              </a:rPr>
              <a:t>zu</a:t>
            </a:r>
            <a:r>
              <a:rPr lang="en-GB" dirty="0">
                <a:solidFill>
                  <a:srgbClr val="1EB3DD"/>
                </a:solidFill>
              </a:rPr>
              <a:t> </a:t>
            </a:r>
            <a:r>
              <a:rPr lang="en-GB" dirty="0" err="1">
                <a:solidFill>
                  <a:srgbClr val="1EB3DD"/>
                </a:solidFill>
              </a:rPr>
              <a:t>kommen</a:t>
            </a:r>
            <a:r>
              <a:rPr lang="en-GB" dirty="0">
                <a:solidFill>
                  <a:srgbClr val="1EB3DD"/>
                </a:solidFill>
              </a:rPr>
              <a:t>		 54 – 61</a:t>
            </a:r>
          </a:p>
          <a:p>
            <a:pPr>
              <a:lnSpc>
                <a:spcPct val="150000"/>
              </a:lnSpc>
            </a:pPr>
            <a:r>
              <a:rPr lang="en-GB" dirty="0">
                <a:solidFill>
                  <a:srgbClr val="1EB3DD"/>
                </a:solidFill>
              </a:rPr>
              <a:t>Welches </a:t>
            </a:r>
            <a:r>
              <a:rPr lang="en-GB" dirty="0" err="1">
                <a:solidFill>
                  <a:srgbClr val="1EB3DD"/>
                </a:solidFill>
              </a:rPr>
              <a:t>Unternehmen</a:t>
            </a:r>
            <a:r>
              <a:rPr lang="en-GB" dirty="0">
                <a:solidFill>
                  <a:srgbClr val="1EB3DD"/>
                </a:solidFill>
              </a:rPr>
              <a:t> </a:t>
            </a:r>
            <a:r>
              <a:rPr lang="en-GB" dirty="0" err="1">
                <a:solidFill>
                  <a:srgbClr val="1EB3DD"/>
                </a:solidFill>
              </a:rPr>
              <a:t>soll</a:t>
            </a:r>
            <a:r>
              <a:rPr lang="en-GB" dirty="0">
                <a:solidFill>
                  <a:srgbClr val="1EB3DD"/>
                </a:solidFill>
              </a:rPr>
              <a:t> ich </a:t>
            </a:r>
            <a:r>
              <a:rPr lang="en-GB" dirty="0" err="1">
                <a:solidFill>
                  <a:srgbClr val="1EB3DD"/>
                </a:solidFill>
              </a:rPr>
              <a:t>gründen</a:t>
            </a:r>
            <a:r>
              <a:rPr lang="en-GB" dirty="0">
                <a:solidFill>
                  <a:srgbClr val="1EB3DD"/>
                </a:solidFill>
              </a:rPr>
              <a:t>?				 62 – 68</a:t>
            </a:r>
          </a:p>
          <a:p>
            <a:pPr>
              <a:lnSpc>
                <a:spcPct val="150000"/>
              </a:lnSpc>
            </a:pPr>
            <a:endParaRPr lang="en-GB" sz="1800" b="0" i="0" dirty="0">
              <a:solidFill>
                <a:srgbClr val="1EB3DD"/>
              </a:solidFill>
              <a:effectLst/>
            </a:endParaRPr>
          </a:p>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Tree>
    <p:extLst>
      <p:ext uri="{BB962C8B-B14F-4D97-AF65-F5344CB8AC3E}">
        <p14:creationId xmlns:p14="http://schemas.microsoft.com/office/powerpoint/2010/main" val="3061650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8D39C05-23B8-4149-AFCF-5136C830A176}"/>
              </a:ext>
            </a:extLst>
          </p:cNvPr>
          <p:cNvGrpSpPr/>
          <p:nvPr/>
        </p:nvGrpSpPr>
        <p:grpSpPr>
          <a:xfrm>
            <a:off x="7235645" y="3139913"/>
            <a:ext cx="4392398" cy="3066485"/>
            <a:chOff x="9078913" y="2575748"/>
            <a:chExt cx="2808288" cy="1960563"/>
          </a:xfrm>
        </p:grpSpPr>
        <p:pic>
          <p:nvPicPr>
            <p:cNvPr id="16" name="Picture 15" descr="A picture containing graphical user interface&#10;&#10;Description automatically generated">
              <a:extLst>
                <a:ext uri="{FF2B5EF4-FFF2-40B4-BE49-F238E27FC236}">
                  <a16:creationId xmlns:a16="http://schemas.microsoft.com/office/drawing/2014/main" id="{D36B9C6C-F847-8345-9BEF-BE26880732CB}"/>
                </a:ext>
              </a:extLst>
            </p:cNvPr>
            <p:cNvPicPr>
              <a:picLocks noChangeAspect="1"/>
            </p:cNvPicPr>
            <p:nvPr/>
          </p:nvPicPr>
          <p:blipFill>
            <a:blip r:embed="rId2"/>
            <a:stretch>
              <a:fillRect/>
            </a:stretch>
          </p:blipFill>
          <p:spPr>
            <a:xfrm>
              <a:off x="9078913" y="2575748"/>
              <a:ext cx="2808288" cy="1960563"/>
            </a:xfrm>
            <a:prstGeom prst="rect">
              <a:avLst/>
            </a:prstGeom>
          </p:spPr>
        </p:pic>
        <p:pic>
          <p:nvPicPr>
            <p:cNvPr id="17" name="Picture 16" descr="Icon&#10;&#10;Description automatically generated">
              <a:extLst>
                <a:ext uri="{FF2B5EF4-FFF2-40B4-BE49-F238E27FC236}">
                  <a16:creationId xmlns:a16="http://schemas.microsoft.com/office/drawing/2014/main" id="{6C7C135D-F305-2647-8BE0-6276FDB50C08}"/>
                </a:ext>
              </a:extLst>
            </p:cNvPr>
            <p:cNvPicPr>
              <a:picLocks noChangeAspect="1"/>
            </p:cNvPicPr>
            <p:nvPr/>
          </p:nvPicPr>
          <p:blipFill>
            <a:blip r:embed="rId3"/>
            <a:stretch>
              <a:fillRect/>
            </a:stretch>
          </p:blipFill>
          <p:spPr>
            <a:xfrm>
              <a:off x="9548273" y="3525344"/>
              <a:ext cx="198028" cy="215968"/>
            </a:xfrm>
            <a:prstGeom prst="rect">
              <a:avLst/>
            </a:prstGeom>
          </p:spPr>
        </p:pic>
      </p:gr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07528" y="2351361"/>
            <a:ext cx="6271214"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1E494F"/>
                </a:solidFill>
              </a:rPr>
              <a:t>In der gesamten EU gibt es jedoch ausgezeichnete Unterstützungsmöglichkeiten </a:t>
            </a:r>
            <a:r>
              <a:rPr lang="en-US" dirty="0" err="1">
                <a:solidFill>
                  <a:srgbClr val="1E494F"/>
                </a:solidFill>
              </a:rPr>
              <a:t>für</a:t>
            </a:r>
            <a:r>
              <a:rPr lang="en-US" dirty="0">
                <a:solidFill>
                  <a:srgbClr val="1E494F"/>
                </a:solidFill>
              </a:rPr>
              <a:t> </a:t>
            </a:r>
            <a:r>
              <a:rPr lang="en-US" dirty="0" err="1">
                <a:solidFill>
                  <a:srgbClr val="1E494F"/>
                </a:solidFill>
              </a:rPr>
              <a:t>Migranten</a:t>
            </a:r>
            <a:r>
              <a:rPr lang="en-US" dirty="0">
                <a:solidFill>
                  <a:srgbClr val="1E494F"/>
                </a:solidFill>
              </a:rPr>
              <a:t> und </a:t>
            </a:r>
            <a:r>
              <a:rPr lang="en-US" dirty="0" err="1">
                <a:solidFill>
                  <a:srgbClr val="1E494F"/>
                </a:solidFill>
              </a:rPr>
              <a:t>Migrantinnen</a:t>
            </a:r>
            <a:r>
              <a:rPr lang="en-US" dirty="0">
                <a:solidFill>
                  <a:srgbClr val="1E494F"/>
                </a:solidFill>
              </a:rPr>
              <a:t>, die bereit sind, ein Unternehmen in ihrem Gastland zu gründen </a:t>
            </a:r>
            <a:r>
              <a:rPr lang="en-US" dirty="0" err="1">
                <a:solidFill>
                  <a:srgbClr val="1E494F"/>
                </a:solidFill>
              </a:rPr>
              <a:t>oder</a:t>
            </a:r>
            <a:r>
              <a:rPr lang="en-US" dirty="0">
                <a:solidFill>
                  <a:srgbClr val="1E494F"/>
                </a:solidFill>
              </a:rPr>
              <a:t> </a:t>
            </a:r>
            <a:r>
              <a:rPr lang="en-US" dirty="0" err="1">
                <a:solidFill>
                  <a:srgbClr val="1E494F"/>
                </a:solidFill>
              </a:rPr>
              <a:t>auszubauen</a:t>
            </a:r>
            <a:r>
              <a:rPr lang="en-US" dirty="0">
                <a:solidFill>
                  <a:srgbClr val="1E494F"/>
                </a:solidFill>
              </a:rPr>
              <a:t>. </a:t>
            </a:r>
          </a:p>
          <a:p>
            <a:endParaRPr lang="en-US" dirty="0">
              <a:solidFill>
                <a:srgbClr val="1E494F"/>
              </a:solidFill>
            </a:endParaRPr>
          </a:p>
          <a:p>
            <a:r>
              <a:rPr lang="en-US" dirty="0">
                <a:solidFill>
                  <a:srgbClr val="1E494F"/>
                </a:solidFill>
              </a:rPr>
              <a:t>Im Laufe dieses Kurses werden wir diese hervorheben.</a:t>
            </a:r>
          </a:p>
          <a:p>
            <a:endParaRPr lang="en-US" dirty="0">
              <a:solidFill>
                <a:srgbClr val="F26B27"/>
              </a:solidFill>
            </a:endParaRPr>
          </a:p>
          <a:p>
            <a:endParaRPr lang="en-US" dirty="0">
              <a:solidFill>
                <a:srgbClr val="F26B27"/>
              </a:solidFill>
            </a:endParaRPr>
          </a:p>
        </p:txBody>
      </p:sp>
      <p:grpSp>
        <p:nvGrpSpPr>
          <p:cNvPr id="22" name="Google Shape;674;p39">
            <a:extLst>
              <a:ext uri="{FF2B5EF4-FFF2-40B4-BE49-F238E27FC236}">
                <a16:creationId xmlns:a16="http://schemas.microsoft.com/office/drawing/2014/main" id="{B68C007B-036D-4D62-A6C4-1795B8251212}"/>
              </a:ext>
            </a:extLst>
          </p:cNvPr>
          <p:cNvGrpSpPr/>
          <p:nvPr/>
        </p:nvGrpSpPr>
        <p:grpSpPr>
          <a:xfrm>
            <a:off x="286336" y="1004892"/>
            <a:ext cx="685838" cy="685800"/>
            <a:chOff x="576250" y="4319400"/>
            <a:chExt cx="442075" cy="442050"/>
          </a:xfrm>
        </p:grpSpPr>
        <p:sp>
          <p:nvSpPr>
            <p:cNvPr id="23" name="Google Shape;675;p39">
              <a:extLst>
                <a:ext uri="{FF2B5EF4-FFF2-40B4-BE49-F238E27FC236}">
                  <a16:creationId xmlns:a16="http://schemas.microsoft.com/office/drawing/2014/main" id="{9C0A3C2B-42B3-4A08-A486-94B5DDC95FC8}"/>
                </a:ext>
              </a:extLst>
            </p:cNvPr>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76;p39">
              <a:extLst>
                <a:ext uri="{FF2B5EF4-FFF2-40B4-BE49-F238E27FC236}">
                  <a16:creationId xmlns:a16="http://schemas.microsoft.com/office/drawing/2014/main" id="{B9E45CC0-5AAF-4037-9FCC-9CEE819E8D0D}"/>
                </a:ext>
              </a:extLst>
            </p:cNvPr>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77;p39">
              <a:extLst>
                <a:ext uri="{FF2B5EF4-FFF2-40B4-BE49-F238E27FC236}">
                  <a16:creationId xmlns:a16="http://schemas.microsoft.com/office/drawing/2014/main" id="{5DB1304B-813A-497D-BAA8-D0321E2E298A}"/>
                </a:ext>
              </a:extLst>
            </p:cNvPr>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78;p39">
              <a:extLst>
                <a:ext uri="{FF2B5EF4-FFF2-40B4-BE49-F238E27FC236}">
                  <a16:creationId xmlns:a16="http://schemas.microsoft.com/office/drawing/2014/main" id="{7FE82917-498B-4824-B5A8-849F09D948E3}"/>
                </a:ext>
              </a:extLst>
            </p:cNvPr>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FFC5D562-655B-44CE-AAF1-A4D652CC8EFB}"/>
              </a:ext>
            </a:extLst>
          </p:cNvPr>
          <p:cNvSpPr txBox="1"/>
          <p:nvPr/>
        </p:nvSpPr>
        <p:spPr>
          <a:xfrm rot="20523295">
            <a:off x="8732373" y="4006509"/>
            <a:ext cx="2671202" cy="646331"/>
          </a:xfrm>
          <a:prstGeom prst="rect">
            <a:avLst/>
          </a:prstGeom>
          <a:noFill/>
        </p:spPr>
        <p:txBody>
          <a:bodyPr wrap="square" rtlCol="0">
            <a:spAutoFit/>
          </a:bodyPr>
          <a:lstStyle/>
          <a:p>
            <a:r>
              <a:rPr lang="en-IE" b="1" dirty="0">
                <a:solidFill>
                  <a:srgbClr val="C54A9A"/>
                </a:solidFill>
              </a:rPr>
              <a:t>GEGENSEITIGE UNTERSTÜTZUNG</a:t>
            </a:r>
          </a:p>
        </p:txBody>
      </p:sp>
      <p:sp>
        <p:nvSpPr>
          <p:cNvPr id="13" name="Text Placeholder 5">
            <a:extLst>
              <a:ext uri="{FF2B5EF4-FFF2-40B4-BE49-F238E27FC236}">
                <a16:creationId xmlns:a16="http://schemas.microsoft.com/office/drawing/2014/main" id="{E89538CD-011E-44A8-BF5B-4F813646BFF5}"/>
              </a:ext>
            </a:extLst>
          </p:cNvPr>
          <p:cNvSpPr txBox="1">
            <a:spLocks/>
          </p:cNvSpPr>
          <p:nvPr/>
        </p:nvSpPr>
        <p:spPr>
          <a:xfrm>
            <a:off x="1577048" y="752316"/>
            <a:ext cx="10506834" cy="93264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HERAUSFORDERUNGEN FÜR UNTERNEHMERINNEN MIT MIGRATIONSHINTERGRUND</a:t>
            </a:r>
          </a:p>
        </p:txBody>
      </p:sp>
    </p:spTree>
    <p:extLst>
      <p:ext uri="{BB962C8B-B14F-4D97-AF65-F5344CB8AC3E}">
        <p14:creationId xmlns:p14="http://schemas.microsoft.com/office/powerpoint/2010/main" val="3704586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
            <a:extLst>
              <a:ext uri="{FF2B5EF4-FFF2-40B4-BE49-F238E27FC236}">
                <a16:creationId xmlns:a16="http://schemas.microsoft.com/office/drawing/2014/main" id="{1239FC51-84AE-47EE-A41A-33C4069CEC3F}"/>
              </a:ext>
            </a:extLst>
          </p:cNvPr>
          <p:cNvPicPr>
            <a:picLocks noChangeAspect="1"/>
          </p:cNvPicPr>
          <p:nvPr/>
        </p:nvPicPr>
        <p:blipFill>
          <a:blip r:embed="rId2">
            <a:extLst>
              <a:ext uri="{28A0092B-C50C-407E-A947-70E740481C1C}">
                <a14:useLocalDpi xmlns:a14="http://schemas.microsoft.com/office/drawing/2010/main" val="0"/>
              </a:ext>
            </a:extLst>
          </a:blip>
          <a:srcRect l="2092" r="2092"/>
          <a:stretch>
            <a:fillRect/>
          </a:stretch>
        </p:blipFill>
        <p:spPr>
          <a:xfrm>
            <a:off x="9023581" y="244698"/>
            <a:ext cx="2807810" cy="4758431"/>
          </a:xfrm>
          <a:prstGeom prst="rect">
            <a:avLst/>
          </a:prstGeom>
        </p:spPr>
      </p:pic>
      <p:sp>
        <p:nvSpPr>
          <p:cNvPr id="7" name="Text Placeholder 5">
            <a:extLst>
              <a:ext uri="{FF2B5EF4-FFF2-40B4-BE49-F238E27FC236}">
                <a16:creationId xmlns:a16="http://schemas.microsoft.com/office/drawing/2014/main" id="{245B47A6-7E07-467B-BBC7-BE72872F94AF}"/>
              </a:ext>
            </a:extLst>
          </p:cNvPr>
          <p:cNvSpPr txBox="1">
            <a:spLocks/>
          </p:cNvSpPr>
          <p:nvPr/>
        </p:nvSpPr>
        <p:spPr>
          <a:xfrm>
            <a:off x="953036" y="2415911"/>
            <a:ext cx="7057623" cy="45773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2200" i="1" dirty="0"/>
              <a:t>"Als ich nach Großbritannien kam, gab es eine große Nachfrage nach Dolmetschern, also beschloss ich, meine Fähigkeiten in die Praxis umzusetzen. Um zu arbeiten, musste ich mich selbstständig machen. Ich erhielt Unterstützung vom </a:t>
            </a:r>
            <a:r>
              <a:rPr lang="en-US" sz="2200" i="1" dirty="0" err="1"/>
              <a:t>Dungannon </a:t>
            </a:r>
            <a:r>
              <a:rPr lang="en-US" sz="2200" i="1" dirty="0"/>
              <a:t>Enterprise Centre, wo ich an einem Start a Business-Programm teilnahm und meinen Businessplan fertigstellte. </a:t>
            </a:r>
          </a:p>
          <a:p>
            <a:pPr>
              <a:lnSpc>
                <a:spcPct val="100000"/>
              </a:lnSpc>
            </a:pPr>
            <a:r>
              <a:rPr lang="en-US" sz="2200" i="1" dirty="0"/>
              <a:t>Ich hatte das Glück, mein Unternehmen ohne große finanzielle </a:t>
            </a:r>
            <a:r>
              <a:rPr lang="en-US" sz="2200" i="1" dirty="0" err="1"/>
              <a:t>Investitionen</a:t>
            </a:r>
            <a:r>
              <a:rPr lang="en-US" sz="2200" i="1" dirty="0"/>
              <a:t> </a:t>
            </a:r>
            <a:r>
              <a:rPr lang="en-US" sz="2200" i="1" dirty="0" err="1"/>
              <a:t>gründen</a:t>
            </a:r>
            <a:r>
              <a:rPr lang="en-US" sz="2200" i="1" dirty="0"/>
              <a:t> </a:t>
            </a:r>
            <a:r>
              <a:rPr lang="en-US" sz="2200" i="1" dirty="0" err="1"/>
              <a:t>zu</a:t>
            </a:r>
            <a:r>
              <a:rPr lang="en-US" sz="2200" i="1" dirty="0"/>
              <a:t> </a:t>
            </a:r>
            <a:r>
              <a:rPr lang="en-US" sz="2200" i="1" dirty="0" err="1"/>
              <a:t>können</a:t>
            </a:r>
            <a:r>
              <a:rPr lang="en-US" sz="2200" i="1" dirty="0"/>
              <a:t>. Nach Abschluss des </a:t>
            </a:r>
            <a:r>
              <a:rPr lang="en-US" sz="2200" i="1" dirty="0" err="1"/>
              <a:t>Start-up-Programms</a:t>
            </a:r>
            <a:r>
              <a:rPr lang="en-US" sz="2200" i="1" dirty="0"/>
              <a:t> erhielt ich einen kleinen Zuschuss und konnte mir einen Computer kaufen, den ich dann für mein Geschäft nutzte."</a:t>
            </a:r>
          </a:p>
          <a:p>
            <a:pPr>
              <a:lnSpc>
                <a:spcPct val="100000"/>
              </a:lnSpc>
            </a:pPr>
            <a:endParaRPr lang="en-US" sz="800" i="1" dirty="0"/>
          </a:p>
          <a:p>
            <a:pPr>
              <a:lnSpc>
                <a:spcPct val="100000"/>
              </a:lnSpc>
            </a:pPr>
            <a:endParaRPr lang="en-US" sz="2200" dirty="0"/>
          </a:p>
          <a:p>
            <a:pPr>
              <a:lnSpc>
                <a:spcPct val="100000"/>
              </a:lnSpc>
            </a:pPr>
            <a:endParaRPr lang="en-US" sz="2200" dirty="0"/>
          </a:p>
          <a:p>
            <a:endParaRPr lang="en-US" sz="2200" dirty="0"/>
          </a:p>
          <a:p>
            <a:pPr>
              <a:lnSpc>
                <a:spcPct val="100000"/>
              </a:lnSpc>
            </a:pPr>
            <a:endParaRPr lang="en-US" sz="2200" dirty="0"/>
          </a:p>
        </p:txBody>
      </p:sp>
      <p:sp>
        <p:nvSpPr>
          <p:cNvPr id="9" name="Text Placeholder 4">
            <a:extLst>
              <a:ext uri="{FF2B5EF4-FFF2-40B4-BE49-F238E27FC236}">
                <a16:creationId xmlns:a16="http://schemas.microsoft.com/office/drawing/2014/main" id="{9053E05B-7E5D-4EB0-B28D-4D56A62A0773}"/>
              </a:ext>
            </a:extLst>
          </p:cNvPr>
          <p:cNvSpPr txBox="1">
            <a:spLocks/>
          </p:cNvSpPr>
          <p:nvPr/>
        </p:nvSpPr>
        <p:spPr>
          <a:xfrm>
            <a:off x="9694916" y="5260266"/>
            <a:ext cx="2136475" cy="8056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sz="1600" dirty="0">
                <a:solidFill>
                  <a:srgbClr val="C54A9A"/>
                </a:solidFill>
              </a:rPr>
              <a:t>Soziale Medien: https://www.facebook.com/mypolkadotphoto/</a:t>
            </a:r>
          </a:p>
        </p:txBody>
      </p:sp>
      <p:sp>
        <p:nvSpPr>
          <p:cNvPr id="4" name="Rectangle 3">
            <a:extLst>
              <a:ext uri="{FF2B5EF4-FFF2-40B4-BE49-F238E27FC236}">
                <a16:creationId xmlns:a16="http://schemas.microsoft.com/office/drawing/2014/main" id="{1719EBB5-3A47-D24D-BC2B-7EB8BD183992}"/>
              </a:ext>
            </a:extLst>
          </p:cNvPr>
          <p:cNvSpPr/>
          <p:nvPr/>
        </p:nvSpPr>
        <p:spPr>
          <a:xfrm>
            <a:off x="0" y="592223"/>
            <a:ext cx="8536933" cy="1676347"/>
          </a:xfrm>
          <a:prstGeom prst="rect">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5">
            <a:extLst>
              <a:ext uri="{FF2B5EF4-FFF2-40B4-BE49-F238E27FC236}">
                <a16:creationId xmlns:a16="http://schemas.microsoft.com/office/drawing/2014/main" id="{735DFAC9-0556-4728-B186-42CFC73D4EAE}"/>
              </a:ext>
            </a:extLst>
          </p:cNvPr>
          <p:cNvSpPr txBox="1">
            <a:spLocks/>
          </p:cNvSpPr>
          <p:nvPr/>
        </p:nvSpPr>
        <p:spPr>
          <a:xfrm>
            <a:off x="1003837" y="739563"/>
            <a:ext cx="7583896" cy="12924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2200" b="1" dirty="0">
                <a:solidFill>
                  <a:schemeClr val="bg1">
                    <a:lumMod val="95000"/>
                  </a:schemeClr>
                </a:solidFill>
              </a:rPr>
              <a:t>Unternehmerin: </a:t>
            </a:r>
            <a:r>
              <a:rPr lang="en-US" sz="2200" dirty="0">
                <a:solidFill>
                  <a:schemeClr val="bg1">
                    <a:lumMod val="95000"/>
                  </a:schemeClr>
                </a:solidFill>
              </a:rPr>
              <a:t>Kasia </a:t>
            </a:r>
            <a:r>
              <a:rPr lang="en-US" sz="2200" dirty="0" err="1">
                <a:solidFill>
                  <a:schemeClr val="bg1">
                    <a:lumMod val="95000"/>
                  </a:schemeClr>
                </a:solidFill>
              </a:rPr>
              <a:t>Rogowiec</a:t>
            </a:r>
            <a:r>
              <a:rPr lang="en-US" sz="2200" dirty="0">
                <a:solidFill>
                  <a:schemeClr val="bg1">
                    <a:lumMod val="95000"/>
                  </a:schemeClr>
                </a:solidFill>
              </a:rPr>
              <a:t>, Freiberufliche Dolmetscherin </a:t>
            </a:r>
          </a:p>
          <a:p>
            <a:pPr>
              <a:lnSpc>
                <a:spcPct val="100000"/>
              </a:lnSpc>
            </a:pPr>
            <a:r>
              <a:rPr lang="en-US" sz="2200" b="1" dirty="0" err="1">
                <a:solidFill>
                  <a:schemeClr val="bg1">
                    <a:lumMod val="95000"/>
                  </a:schemeClr>
                </a:solidFill>
              </a:rPr>
              <a:t>Unternehmen</a:t>
            </a:r>
            <a:r>
              <a:rPr lang="en-US" sz="2200" b="1" dirty="0">
                <a:solidFill>
                  <a:schemeClr val="bg1">
                    <a:lumMod val="95000"/>
                  </a:schemeClr>
                </a:solidFill>
              </a:rPr>
              <a:t>: </a:t>
            </a:r>
            <a:r>
              <a:rPr lang="en-US" sz="2200" dirty="0">
                <a:solidFill>
                  <a:schemeClr val="bg1">
                    <a:lumMod val="95000"/>
                  </a:schemeClr>
                </a:solidFill>
              </a:rPr>
              <a:t>Inhaberin von Polka Dot Photo</a:t>
            </a:r>
          </a:p>
          <a:p>
            <a:pPr>
              <a:lnSpc>
                <a:spcPct val="100000"/>
              </a:lnSpc>
            </a:pPr>
            <a:r>
              <a:rPr lang="en-US" sz="2200" b="1" dirty="0">
                <a:solidFill>
                  <a:schemeClr val="bg1">
                    <a:lumMod val="95000"/>
                  </a:schemeClr>
                </a:solidFill>
              </a:rPr>
              <a:t>Standort: </a:t>
            </a:r>
            <a:r>
              <a:rPr lang="en-US" sz="2200" dirty="0">
                <a:solidFill>
                  <a:schemeClr val="bg1">
                    <a:lumMod val="95000"/>
                  </a:schemeClr>
                </a:solidFill>
              </a:rPr>
              <a:t>Nordirland</a:t>
            </a:r>
          </a:p>
        </p:txBody>
      </p:sp>
      <p:sp>
        <p:nvSpPr>
          <p:cNvPr id="11" name="Rectangle 10">
            <a:extLst>
              <a:ext uri="{FF2B5EF4-FFF2-40B4-BE49-F238E27FC236}">
                <a16:creationId xmlns:a16="http://schemas.microsoft.com/office/drawing/2014/main" id="{8EE76751-356C-344E-B865-3A3A6102FCF1}"/>
              </a:ext>
            </a:extLst>
          </p:cNvPr>
          <p:cNvSpPr/>
          <p:nvPr/>
        </p:nvSpPr>
        <p:spPr>
          <a:xfrm rot="16200000">
            <a:off x="-439082" y="1199563"/>
            <a:ext cx="1866537" cy="461665"/>
          </a:xfrm>
          <a:prstGeom prst="rect">
            <a:avLst/>
          </a:prstGeom>
          <a:solidFill>
            <a:srgbClr val="FFC652"/>
          </a:solidFill>
        </p:spPr>
        <p:txBody>
          <a:bodyPr wrap="none">
            <a:spAutoFit/>
          </a:bodyPr>
          <a:lstStyle/>
          <a:p>
            <a:r>
              <a:rPr lang="en-US" sz="2400" dirty="0">
                <a:solidFill>
                  <a:schemeClr val="bg1"/>
                </a:solidFill>
              </a:rPr>
              <a:t> FALLBEISPIEL</a:t>
            </a:r>
          </a:p>
        </p:txBody>
      </p:sp>
    </p:spTree>
    <p:extLst>
      <p:ext uri="{BB962C8B-B14F-4D97-AF65-F5344CB8AC3E}">
        <p14:creationId xmlns:p14="http://schemas.microsoft.com/office/powerpoint/2010/main" val="2460805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
            <a:extLst>
              <a:ext uri="{FF2B5EF4-FFF2-40B4-BE49-F238E27FC236}">
                <a16:creationId xmlns:a16="http://schemas.microsoft.com/office/drawing/2014/main" id="{3440E41F-BACD-3444-90B5-F629DF44FFFC}"/>
              </a:ext>
            </a:extLst>
          </p:cNvPr>
          <p:cNvPicPr>
            <a:picLocks noChangeAspect="1"/>
          </p:cNvPicPr>
          <p:nvPr/>
        </p:nvPicPr>
        <p:blipFill>
          <a:blip r:embed="rId2">
            <a:extLst>
              <a:ext uri="{28A0092B-C50C-407E-A947-70E740481C1C}">
                <a14:useLocalDpi xmlns:a14="http://schemas.microsoft.com/office/drawing/2010/main" val="0"/>
              </a:ext>
            </a:extLst>
          </a:blip>
          <a:srcRect l="2092" r="2092"/>
          <a:stretch>
            <a:fillRect/>
          </a:stretch>
        </p:blipFill>
        <p:spPr>
          <a:xfrm>
            <a:off x="9023581" y="244698"/>
            <a:ext cx="2807810" cy="4758431"/>
          </a:xfrm>
          <a:prstGeom prst="rect">
            <a:avLst/>
          </a:prstGeom>
        </p:spPr>
      </p:pic>
      <p:sp>
        <p:nvSpPr>
          <p:cNvPr id="11" name="Rectangle 10">
            <a:extLst>
              <a:ext uri="{FF2B5EF4-FFF2-40B4-BE49-F238E27FC236}">
                <a16:creationId xmlns:a16="http://schemas.microsoft.com/office/drawing/2014/main" id="{6F2A8A2F-FBE8-B940-9F24-AA0A4E123F97}"/>
              </a:ext>
            </a:extLst>
          </p:cNvPr>
          <p:cNvSpPr/>
          <p:nvPr/>
        </p:nvSpPr>
        <p:spPr>
          <a:xfrm>
            <a:off x="0" y="592223"/>
            <a:ext cx="8536933" cy="1676347"/>
          </a:xfrm>
          <a:prstGeom prst="rect">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0DF956-45AD-124F-B502-0B46223FBF8F}"/>
              </a:ext>
            </a:extLst>
          </p:cNvPr>
          <p:cNvSpPr/>
          <p:nvPr/>
        </p:nvSpPr>
        <p:spPr>
          <a:xfrm rot="16200000">
            <a:off x="-439082" y="1199563"/>
            <a:ext cx="1866537" cy="461665"/>
          </a:xfrm>
          <a:prstGeom prst="rect">
            <a:avLst/>
          </a:prstGeom>
          <a:solidFill>
            <a:srgbClr val="FFC652"/>
          </a:solidFill>
        </p:spPr>
        <p:txBody>
          <a:bodyPr wrap="none">
            <a:spAutoFit/>
          </a:bodyPr>
          <a:lstStyle/>
          <a:p>
            <a:r>
              <a:rPr lang="en-US" sz="2400" dirty="0">
                <a:solidFill>
                  <a:schemeClr val="bg1"/>
                </a:solidFill>
              </a:rPr>
              <a:t> FALLBEISPIEL</a:t>
            </a:r>
          </a:p>
        </p:txBody>
      </p:sp>
      <p:sp>
        <p:nvSpPr>
          <p:cNvPr id="14" name="Text Placeholder 5">
            <a:extLst>
              <a:ext uri="{FF2B5EF4-FFF2-40B4-BE49-F238E27FC236}">
                <a16:creationId xmlns:a16="http://schemas.microsoft.com/office/drawing/2014/main" id="{AD721E11-E64B-9843-9B41-7438B257E313}"/>
              </a:ext>
            </a:extLst>
          </p:cNvPr>
          <p:cNvSpPr txBox="1">
            <a:spLocks/>
          </p:cNvSpPr>
          <p:nvPr/>
        </p:nvSpPr>
        <p:spPr>
          <a:xfrm>
            <a:off x="953036" y="2704563"/>
            <a:ext cx="7057623" cy="39409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b="1" dirty="0" err="1">
                <a:solidFill>
                  <a:srgbClr val="1EB3DD"/>
                </a:solidFill>
              </a:rPr>
              <a:t>Ratschläge</a:t>
            </a:r>
            <a:r>
              <a:rPr lang="en-US" b="1" dirty="0">
                <a:solidFill>
                  <a:srgbClr val="1EB3DD"/>
                </a:solidFill>
              </a:rPr>
              <a:t>/</a:t>
            </a:r>
            <a:r>
              <a:rPr lang="en-US" b="1" dirty="0" err="1">
                <a:solidFill>
                  <a:srgbClr val="1EB3DD"/>
                </a:solidFill>
              </a:rPr>
              <a:t>unterstützende</a:t>
            </a:r>
            <a:r>
              <a:rPr lang="en-US" b="1" dirty="0">
                <a:solidFill>
                  <a:srgbClr val="1EB3DD"/>
                </a:solidFill>
              </a:rPr>
              <a:t> </a:t>
            </a:r>
            <a:r>
              <a:rPr lang="en-US" b="1" dirty="0" err="1">
                <a:solidFill>
                  <a:srgbClr val="1EB3DD"/>
                </a:solidFill>
              </a:rPr>
              <a:t>Worte</a:t>
            </a:r>
            <a:r>
              <a:rPr lang="en-US" b="1" dirty="0">
                <a:solidFill>
                  <a:srgbClr val="1EB3DD"/>
                </a:solidFill>
              </a:rPr>
              <a:t>?</a:t>
            </a:r>
          </a:p>
          <a:p>
            <a:pPr>
              <a:lnSpc>
                <a:spcPct val="100000"/>
              </a:lnSpc>
            </a:pPr>
            <a:r>
              <a:rPr lang="en-US" i="1" dirty="0"/>
              <a:t>"Das Wichtigste ist, an sich selbst zu glauben und sich Zeit zu geben, um seine Marke aufzubauen. Das passiert nicht über Nacht, und es braucht Zeit, um richtige Marktforschung zu betreiben. Wie ich immer sage - tun Sie das, was Sie lieben, und stecken Sie Ihr Herz hinein, dann werden Sie Schritt für Schritt Erfolg haben."</a:t>
            </a:r>
          </a:p>
          <a:p>
            <a:pPr>
              <a:lnSpc>
                <a:spcPct val="100000"/>
              </a:lnSpc>
            </a:pPr>
            <a:endParaRPr lang="en-US" sz="2000" dirty="0"/>
          </a:p>
          <a:p>
            <a:endParaRPr lang="en-US" sz="2000" dirty="0"/>
          </a:p>
        </p:txBody>
      </p:sp>
      <p:sp>
        <p:nvSpPr>
          <p:cNvPr id="7" name="Text Placeholder 5">
            <a:extLst>
              <a:ext uri="{FF2B5EF4-FFF2-40B4-BE49-F238E27FC236}">
                <a16:creationId xmlns:a16="http://schemas.microsoft.com/office/drawing/2014/main" id="{E3139CAE-6CE6-4407-9C10-5CD667F15160}"/>
              </a:ext>
            </a:extLst>
          </p:cNvPr>
          <p:cNvSpPr txBox="1">
            <a:spLocks/>
          </p:cNvSpPr>
          <p:nvPr/>
        </p:nvSpPr>
        <p:spPr>
          <a:xfrm>
            <a:off x="1003837" y="739563"/>
            <a:ext cx="7583896" cy="12924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2200" b="1" dirty="0">
                <a:solidFill>
                  <a:schemeClr val="bg1">
                    <a:lumMod val="95000"/>
                  </a:schemeClr>
                </a:solidFill>
              </a:rPr>
              <a:t>Unternehmerin: </a:t>
            </a:r>
            <a:r>
              <a:rPr lang="en-US" sz="2200" dirty="0">
                <a:solidFill>
                  <a:schemeClr val="bg1">
                    <a:lumMod val="95000"/>
                  </a:schemeClr>
                </a:solidFill>
              </a:rPr>
              <a:t>Kasia </a:t>
            </a:r>
            <a:r>
              <a:rPr lang="en-US" sz="2200" dirty="0" err="1">
                <a:solidFill>
                  <a:schemeClr val="bg1">
                    <a:lumMod val="95000"/>
                  </a:schemeClr>
                </a:solidFill>
              </a:rPr>
              <a:t>Rogowiec</a:t>
            </a:r>
            <a:r>
              <a:rPr lang="en-US" sz="2200" dirty="0">
                <a:solidFill>
                  <a:schemeClr val="bg1">
                    <a:lumMod val="95000"/>
                  </a:schemeClr>
                </a:solidFill>
              </a:rPr>
              <a:t>, Freiberufliche Dolmetscherin </a:t>
            </a:r>
          </a:p>
          <a:p>
            <a:pPr>
              <a:lnSpc>
                <a:spcPct val="100000"/>
              </a:lnSpc>
            </a:pPr>
            <a:r>
              <a:rPr lang="en-US" sz="2200" b="1" dirty="0" err="1">
                <a:solidFill>
                  <a:schemeClr val="bg1">
                    <a:lumMod val="95000"/>
                  </a:schemeClr>
                </a:solidFill>
              </a:rPr>
              <a:t>Unternehmen</a:t>
            </a:r>
            <a:r>
              <a:rPr lang="en-US" sz="2200" b="1" dirty="0">
                <a:solidFill>
                  <a:schemeClr val="bg1">
                    <a:lumMod val="95000"/>
                  </a:schemeClr>
                </a:solidFill>
              </a:rPr>
              <a:t>: </a:t>
            </a:r>
            <a:r>
              <a:rPr lang="en-US" sz="2200" dirty="0">
                <a:solidFill>
                  <a:schemeClr val="bg1">
                    <a:lumMod val="95000"/>
                  </a:schemeClr>
                </a:solidFill>
              </a:rPr>
              <a:t>Inhaberin von Polka Dot Photo</a:t>
            </a:r>
          </a:p>
          <a:p>
            <a:pPr>
              <a:lnSpc>
                <a:spcPct val="100000"/>
              </a:lnSpc>
            </a:pPr>
            <a:r>
              <a:rPr lang="en-US" sz="2200" b="1" dirty="0">
                <a:solidFill>
                  <a:schemeClr val="bg1">
                    <a:lumMod val="95000"/>
                  </a:schemeClr>
                </a:solidFill>
              </a:rPr>
              <a:t>Standort: </a:t>
            </a:r>
            <a:r>
              <a:rPr lang="en-US" sz="2200" dirty="0">
                <a:solidFill>
                  <a:schemeClr val="bg1">
                    <a:lumMod val="95000"/>
                  </a:schemeClr>
                </a:solidFill>
              </a:rPr>
              <a:t>Nordirland</a:t>
            </a:r>
          </a:p>
        </p:txBody>
      </p:sp>
    </p:spTree>
    <p:extLst>
      <p:ext uri="{BB962C8B-B14F-4D97-AF65-F5344CB8AC3E}">
        <p14:creationId xmlns:p14="http://schemas.microsoft.com/office/powerpoint/2010/main" val="2861291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6201507" y="2731647"/>
            <a:ext cx="5623549" cy="697353"/>
          </a:xfrm>
        </p:spPr>
        <p:txBody>
          <a:bodyPr/>
          <a:lstStyle/>
          <a:p>
            <a:r>
              <a:rPr lang="en-US" dirty="0"/>
              <a:t>ENTWICKLE EINE GESCHÄFTSIDEE</a:t>
            </a:r>
          </a:p>
        </p:txBody>
      </p:sp>
      <p:grpSp>
        <p:nvGrpSpPr>
          <p:cNvPr id="9" name="Group 8">
            <a:extLst>
              <a:ext uri="{FF2B5EF4-FFF2-40B4-BE49-F238E27FC236}">
                <a16:creationId xmlns:a16="http://schemas.microsoft.com/office/drawing/2014/main" id="{612083D4-B5C0-4442-84B9-F9486FA8DB45}"/>
              </a:ext>
            </a:extLst>
          </p:cNvPr>
          <p:cNvGrpSpPr/>
          <p:nvPr/>
        </p:nvGrpSpPr>
        <p:grpSpPr>
          <a:xfrm>
            <a:off x="366944" y="2331597"/>
            <a:ext cx="5997645" cy="3269156"/>
            <a:chOff x="4971468" y="422003"/>
            <a:chExt cx="2965473" cy="1616400"/>
          </a:xfrm>
        </p:grpSpPr>
        <p:pic>
          <p:nvPicPr>
            <p:cNvPr id="10" name="Picture 9" descr="Logo, icon&#10;&#10;Description automatically generated">
              <a:extLst>
                <a:ext uri="{FF2B5EF4-FFF2-40B4-BE49-F238E27FC236}">
                  <a16:creationId xmlns:a16="http://schemas.microsoft.com/office/drawing/2014/main" id="{80A4502C-83CE-714D-9BBA-534C252D3938}"/>
                </a:ext>
              </a:extLst>
            </p:cNvPr>
            <p:cNvPicPr>
              <a:picLocks noChangeAspect="1"/>
            </p:cNvPicPr>
            <p:nvPr/>
          </p:nvPicPr>
          <p:blipFill>
            <a:blip r:embed="rId2"/>
            <a:stretch>
              <a:fillRect/>
            </a:stretch>
          </p:blipFill>
          <p:spPr>
            <a:xfrm>
              <a:off x="4971468" y="422003"/>
              <a:ext cx="2965473" cy="1616400"/>
            </a:xfrm>
            <a:prstGeom prst="rect">
              <a:avLst/>
            </a:prstGeom>
          </p:spPr>
        </p:pic>
        <p:pic>
          <p:nvPicPr>
            <p:cNvPr id="11" name="Picture 10" descr="Icon&#10;&#10;Description automatically generated">
              <a:extLst>
                <a:ext uri="{FF2B5EF4-FFF2-40B4-BE49-F238E27FC236}">
                  <a16:creationId xmlns:a16="http://schemas.microsoft.com/office/drawing/2014/main" id="{791AA96F-E239-0E4E-9905-4D710F2580DF}"/>
                </a:ext>
              </a:extLst>
            </p:cNvPr>
            <p:cNvPicPr>
              <a:picLocks noChangeAspect="1"/>
            </p:cNvPicPr>
            <p:nvPr/>
          </p:nvPicPr>
          <p:blipFill>
            <a:blip r:embed="rId3"/>
            <a:stretch>
              <a:fillRect/>
            </a:stretch>
          </p:blipFill>
          <p:spPr>
            <a:xfrm flipH="1">
              <a:off x="7510228" y="1060033"/>
              <a:ext cx="179368" cy="195618"/>
            </a:xfrm>
            <a:prstGeom prst="rect">
              <a:avLst/>
            </a:prstGeom>
          </p:spPr>
        </p:pic>
        <p:pic>
          <p:nvPicPr>
            <p:cNvPr id="12" name="Picture 11" descr="Icon&#10;&#10;Description automatically generated">
              <a:extLst>
                <a:ext uri="{FF2B5EF4-FFF2-40B4-BE49-F238E27FC236}">
                  <a16:creationId xmlns:a16="http://schemas.microsoft.com/office/drawing/2014/main" id="{5CAB230B-AFC0-1147-AC03-FFD2DB3A0F0C}"/>
                </a:ext>
              </a:extLst>
            </p:cNvPr>
            <p:cNvPicPr>
              <a:picLocks noChangeAspect="1"/>
            </p:cNvPicPr>
            <p:nvPr/>
          </p:nvPicPr>
          <p:blipFill>
            <a:blip r:embed="rId3"/>
            <a:stretch>
              <a:fillRect/>
            </a:stretch>
          </p:blipFill>
          <p:spPr>
            <a:xfrm>
              <a:off x="5103741" y="1034585"/>
              <a:ext cx="179368" cy="195618"/>
            </a:xfrm>
            <a:prstGeom prst="rect">
              <a:avLst/>
            </a:prstGeom>
          </p:spPr>
        </p:pic>
        <p:pic>
          <p:nvPicPr>
            <p:cNvPr id="13" name="Picture 12" descr="Icon&#10;&#10;Description automatically generated">
              <a:extLst>
                <a:ext uri="{FF2B5EF4-FFF2-40B4-BE49-F238E27FC236}">
                  <a16:creationId xmlns:a16="http://schemas.microsoft.com/office/drawing/2014/main" id="{047AB67B-8BB6-8044-85AA-B8678F1706AA}"/>
                </a:ext>
              </a:extLst>
            </p:cNvPr>
            <p:cNvPicPr>
              <a:picLocks noChangeAspect="1"/>
            </p:cNvPicPr>
            <p:nvPr/>
          </p:nvPicPr>
          <p:blipFill>
            <a:blip r:embed="rId3"/>
            <a:stretch>
              <a:fillRect/>
            </a:stretch>
          </p:blipFill>
          <p:spPr>
            <a:xfrm rot="851555" flipH="1">
              <a:off x="6732729" y="716487"/>
              <a:ext cx="179368" cy="195618"/>
            </a:xfrm>
            <a:prstGeom prst="rect">
              <a:avLst/>
            </a:prstGeom>
          </p:spPr>
        </p:pic>
      </p:grpSp>
    </p:spTree>
    <p:extLst>
      <p:ext uri="{BB962C8B-B14F-4D97-AF65-F5344CB8AC3E}">
        <p14:creationId xmlns:p14="http://schemas.microsoft.com/office/powerpoint/2010/main" val="693509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16621" y="316957"/>
            <a:ext cx="8933469" cy="697353"/>
          </a:xfrm>
        </p:spPr>
        <p:txBody>
          <a:bodyPr/>
          <a:lstStyle/>
          <a:p>
            <a:r>
              <a:rPr lang="en-US" dirty="0"/>
              <a:t>IDEEN - IDEEN - IDEEN....</a:t>
            </a:r>
          </a:p>
        </p:txBody>
      </p:sp>
      <p:sp>
        <p:nvSpPr>
          <p:cNvPr id="6" name="Text Placeholder 5"/>
          <p:cNvSpPr>
            <a:spLocks noGrp="1"/>
          </p:cNvSpPr>
          <p:nvPr>
            <p:ph type="body" sz="quarter" idx="14"/>
          </p:nvPr>
        </p:nvSpPr>
        <p:spPr>
          <a:xfrm>
            <a:off x="1616621" y="1035427"/>
            <a:ext cx="9081857" cy="1645581"/>
          </a:xfrm>
        </p:spPr>
        <p:txBody>
          <a:bodyPr/>
          <a:lstStyle/>
          <a:p>
            <a:pPr algn="just"/>
            <a:r>
              <a:rPr lang="en-US" i="1" dirty="0">
                <a:solidFill>
                  <a:srgbClr val="1EB3DD"/>
                </a:solidFill>
              </a:rPr>
              <a:t>Dir gefällt der Gedanke, sich selbständig zu machen, </a:t>
            </a:r>
            <a:r>
              <a:rPr lang="en-US" i="1" dirty="0" err="1">
                <a:solidFill>
                  <a:srgbClr val="1EB3DD"/>
                </a:solidFill>
              </a:rPr>
              <a:t>aber</a:t>
            </a:r>
            <a:r>
              <a:rPr lang="en-US" i="1" dirty="0">
                <a:solidFill>
                  <a:srgbClr val="1EB3DD"/>
                </a:solidFill>
              </a:rPr>
              <a:t> du </a:t>
            </a:r>
            <a:r>
              <a:rPr lang="en-US" i="1" dirty="0" err="1">
                <a:solidFill>
                  <a:srgbClr val="1EB3DD"/>
                </a:solidFill>
              </a:rPr>
              <a:t>bist</a:t>
            </a:r>
            <a:r>
              <a:rPr lang="en-US" i="1" dirty="0">
                <a:solidFill>
                  <a:srgbClr val="1EB3DD"/>
                </a:solidFill>
              </a:rPr>
              <a:t> </a:t>
            </a:r>
            <a:r>
              <a:rPr lang="en-US" i="1" dirty="0" err="1">
                <a:solidFill>
                  <a:srgbClr val="1EB3DD"/>
                </a:solidFill>
              </a:rPr>
              <a:t>dir</a:t>
            </a:r>
            <a:r>
              <a:rPr lang="en-US" i="1" dirty="0">
                <a:solidFill>
                  <a:srgbClr val="1EB3DD"/>
                </a:solidFill>
              </a:rPr>
              <a:t> </a:t>
            </a:r>
            <a:r>
              <a:rPr lang="en-US" i="1" dirty="0" err="1">
                <a:solidFill>
                  <a:srgbClr val="1EB3DD"/>
                </a:solidFill>
              </a:rPr>
              <a:t>nicht</a:t>
            </a:r>
            <a:r>
              <a:rPr lang="en-US" i="1" dirty="0">
                <a:solidFill>
                  <a:srgbClr val="1EB3DD"/>
                </a:solidFill>
              </a:rPr>
              <a:t> sicher, wo du </a:t>
            </a:r>
            <a:r>
              <a:rPr lang="en-US" i="1" dirty="0" err="1">
                <a:solidFill>
                  <a:srgbClr val="1EB3DD"/>
                </a:solidFill>
              </a:rPr>
              <a:t>anfangen</a:t>
            </a:r>
            <a:r>
              <a:rPr lang="en-US" i="1" dirty="0">
                <a:solidFill>
                  <a:srgbClr val="1EB3DD"/>
                </a:solidFill>
              </a:rPr>
              <a:t> </a:t>
            </a:r>
            <a:r>
              <a:rPr lang="en-US" i="1" dirty="0" err="1">
                <a:solidFill>
                  <a:srgbClr val="1EB3DD"/>
                </a:solidFill>
              </a:rPr>
              <a:t>sollst</a:t>
            </a:r>
            <a:r>
              <a:rPr lang="en-US" i="1" dirty="0">
                <a:solidFill>
                  <a:srgbClr val="1EB3DD"/>
                </a:solidFill>
              </a:rPr>
              <a:t>?</a:t>
            </a:r>
          </a:p>
          <a:p>
            <a:pPr algn="just"/>
            <a:r>
              <a:rPr lang="en-US" dirty="0"/>
              <a:t>Geschäftsideen können jederzeit entstehen, daher ist es wichtig, nach Möglichkeiten Ausschau zu halten!</a:t>
            </a:r>
          </a:p>
          <a:p>
            <a:pPr algn="just"/>
            <a:endParaRPr lang="en-US" dirty="0"/>
          </a:p>
        </p:txBody>
      </p:sp>
      <p:grpSp>
        <p:nvGrpSpPr>
          <p:cNvPr id="21" name="Google Shape;813;p39">
            <a:extLst>
              <a:ext uri="{FF2B5EF4-FFF2-40B4-BE49-F238E27FC236}">
                <a16:creationId xmlns:a16="http://schemas.microsoft.com/office/drawing/2014/main" id="{A0291C7D-1192-442F-BDDD-0700D8B3F06E}"/>
              </a:ext>
            </a:extLst>
          </p:cNvPr>
          <p:cNvGrpSpPr/>
          <p:nvPr/>
        </p:nvGrpSpPr>
        <p:grpSpPr>
          <a:xfrm>
            <a:off x="410415" y="924714"/>
            <a:ext cx="543438" cy="861583"/>
            <a:chOff x="6718575" y="2318625"/>
            <a:chExt cx="256950" cy="407375"/>
          </a:xfrm>
        </p:grpSpPr>
        <p:sp>
          <p:nvSpPr>
            <p:cNvPr id="22" name="Google Shape;814;p39">
              <a:extLst>
                <a:ext uri="{FF2B5EF4-FFF2-40B4-BE49-F238E27FC236}">
                  <a16:creationId xmlns:a16="http://schemas.microsoft.com/office/drawing/2014/main" id="{AF8651FB-CC1E-4DDC-AB37-06F0B015704E}"/>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39">
              <a:extLst>
                <a:ext uri="{FF2B5EF4-FFF2-40B4-BE49-F238E27FC236}">
                  <a16:creationId xmlns:a16="http://schemas.microsoft.com/office/drawing/2014/main" id="{078818E8-95F6-4965-9666-A8BF52538D1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6;p39">
              <a:extLst>
                <a:ext uri="{FF2B5EF4-FFF2-40B4-BE49-F238E27FC236}">
                  <a16:creationId xmlns:a16="http://schemas.microsoft.com/office/drawing/2014/main" id="{921F668E-9EAE-4343-B39F-D6EA457E29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39">
              <a:extLst>
                <a:ext uri="{FF2B5EF4-FFF2-40B4-BE49-F238E27FC236}">
                  <a16:creationId xmlns:a16="http://schemas.microsoft.com/office/drawing/2014/main" id="{5423E69F-1630-42CE-97CA-C018692613C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p39">
              <a:extLst>
                <a:ext uri="{FF2B5EF4-FFF2-40B4-BE49-F238E27FC236}">
                  <a16:creationId xmlns:a16="http://schemas.microsoft.com/office/drawing/2014/main" id="{EF7A1B93-C6CF-438D-9D0F-2797D305B8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9;p39">
              <a:extLst>
                <a:ext uri="{FF2B5EF4-FFF2-40B4-BE49-F238E27FC236}">
                  <a16:creationId xmlns:a16="http://schemas.microsoft.com/office/drawing/2014/main" id="{511803AF-45E9-4297-8C74-2021265EB90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0;p39">
              <a:extLst>
                <a:ext uri="{FF2B5EF4-FFF2-40B4-BE49-F238E27FC236}">
                  <a16:creationId xmlns:a16="http://schemas.microsoft.com/office/drawing/2014/main" id="{0D264860-0F04-4584-B782-94E753E6E27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39">
              <a:extLst>
                <a:ext uri="{FF2B5EF4-FFF2-40B4-BE49-F238E27FC236}">
                  <a16:creationId xmlns:a16="http://schemas.microsoft.com/office/drawing/2014/main" id="{17D39476-654A-4E7D-B69A-CD9CB588DDD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a:extLst>
              <a:ext uri="{FF2B5EF4-FFF2-40B4-BE49-F238E27FC236}">
                <a16:creationId xmlns:a16="http://schemas.microsoft.com/office/drawing/2014/main" id="{5E4AC1E2-B153-6C49-BEEA-02C990544469}"/>
              </a:ext>
            </a:extLst>
          </p:cNvPr>
          <p:cNvGrpSpPr/>
          <p:nvPr/>
        </p:nvGrpSpPr>
        <p:grpSpPr>
          <a:xfrm>
            <a:off x="8680362" y="3445845"/>
            <a:ext cx="3159990" cy="2610771"/>
            <a:chOff x="9282256" y="2040688"/>
            <a:chExt cx="2519459" cy="2081567"/>
          </a:xfrm>
        </p:grpSpPr>
        <p:pic>
          <p:nvPicPr>
            <p:cNvPr id="14" name="Picture 13" descr="A picture containing text, vector graphics&#10;&#10;Description automatically generated">
              <a:extLst>
                <a:ext uri="{FF2B5EF4-FFF2-40B4-BE49-F238E27FC236}">
                  <a16:creationId xmlns:a16="http://schemas.microsoft.com/office/drawing/2014/main" id="{1421F4E5-B536-334A-9469-3DFFBD8572CB}"/>
                </a:ext>
              </a:extLst>
            </p:cNvPr>
            <p:cNvPicPr>
              <a:picLocks noChangeAspect="1"/>
            </p:cNvPicPr>
            <p:nvPr/>
          </p:nvPicPr>
          <p:blipFill>
            <a:blip r:embed="rId2"/>
            <a:stretch>
              <a:fillRect/>
            </a:stretch>
          </p:blipFill>
          <p:spPr>
            <a:xfrm>
              <a:off x="9282256" y="2040688"/>
              <a:ext cx="2414740" cy="2081567"/>
            </a:xfrm>
            <a:prstGeom prst="rect">
              <a:avLst/>
            </a:prstGeom>
          </p:spPr>
        </p:pic>
        <p:pic>
          <p:nvPicPr>
            <p:cNvPr id="15" name="Picture 14" descr="Icon&#10;&#10;Description automatically generated">
              <a:extLst>
                <a:ext uri="{FF2B5EF4-FFF2-40B4-BE49-F238E27FC236}">
                  <a16:creationId xmlns:a16="http://schemas.microsoft.com/office/drawing/2014/main" id="{A6AFBB83-13D6-F244-B05B-C38B35B0821B}"/>
                </a:ext>
              </a:extLst>
            </p:cNvPr>
            <p:cNvPicPr>
              <a:picLocks noChangeAspect="1"/>
            </p:cNvPicPr>
            <p:nvPr/>
          </p:nvPicPr>
          <p:blipFill>
            <a:blip r:embed="rId3"/>
            <a:stretch>
              <a:fillRect/>
            </a:stretch>
          </p:blipFill>
          <p:spPr>
            <a:xfrm rot="20513963">
              <a:off x="9494683" y="2987120"/>
              <a:ext cx="211128" cy="230255"/>
            </a:xfrm>
            <a:prstGeom prst="rect">
              <a:avLst/>
            </a:prstGeom>
          </p:spPr>
        </p:pic>
        <p:pic>
          <p:nvPicPr>
            <p:cNvPr id="16" name="Picture 15" descr="Icon&#10;&#10;Description automatically generated">
              <a:extLst>
                <a:ext uri="{FF2B5EF4-FFF2-40B4-BE49-F238E27FC236}">
                  <a16:creationId xmlns:a16="http://schemas.microsoft.com/office/drawing/2014/main" id="{41B49FC0-6CC3-7E48-8BFA-D6D09A2D0DC5}"/>
                </a:ext>
              </a:extLst>
            </p:cNvPr>
            <p:cNvPicPr>
              <a:picLocks noChangeAspect="1"/>
            </p:cNvPicPr>
            <p:nvPr/>
          </p:nvPicPr>
          <p:blipFill>
            <a:blip r:embed="rId3"/>
            <a:stretch>
              <a:fillRect/>
            </a:stretch>
          </p:blipFill>
          <p:spPr>
            <a:xfrm rot="1086037" flipH="1">
              <a:off x="11590587" y="2879728"/>
              <a:ext cx="211128" cy="230255"/>
            </a:xfrm>
            <a:prstGeom prst="rect">
              <a:avLst/>
            </a:prstGeom>
          </p:spPr>
        </p:pic>
      </p:grpSp>
      <p:sp>
        <p:nvSpPr>
          <p:cNvPr id="18" name="TextBox 17">
            <a:extLst>
              <a:ext uri="{FF2B5EF4-FFF2-40B4-BE49-F238E27FC236}">
                <a16:creationId xmlns:a16="http://schemas.microsoft.com/office/drawing/2014/main" id="{BEEF014F-2D0D-42F2-8407-C132A41F60A3}"/>
              </a:ext>
            </a:extLst>
          </p:cNvPr>
          <p:cNvSpPr txBox="1"/>
          <p:nvPr/>
        </p:nvSpPr>
        <p:spPr>
          <a:xfrm>
            <a:off x="1616621" y="2559088"/>
            <a:ext cx="7291863" cy="4293483"/>
          </a:xfrm>
          <a:prstGeom prst="rect">
            <a:avLst/>
          </a:prstGeom>
          <a:noFill/>
        </p:spPr>
        <p:txBody>
          <a:bodyPr wrap="square">
            <a:spAutoFit/>
          </a:bodyPr>
          <a:lstStyle/>
          <a:p>
            <a:pPr algn="just"/>
            <a:r>
              <a:rPr lang="en-US" sz="2100" dirty="0"/>
              <a:t>Dieser erste Schritt kann </a:t>
            </a:r>
            <a:r>
              <a:rPr lang="en-US" sz="2100" dirty="0" err="1"/>
              <a:t>für</a:t>
            </a:r>
            <a:r>
              <a:rPr lang="en-US" sz="2100" dirty="0"/>
              <a:t> </a:t>
            </a:r>
            <a:r>
              <a:rPr lang="en-US" sz="2100" dirty="0" err="1"/>
              <a:t>angehende</a:t>
            </a:r>
            <a:r>
              <a:rPr lang="en-US" sz="2100" dirty="0"/>
              <a:t> </a:t>
            </a:r>
            <a:r>
              <a:rPr lang="en-US" sz="2100" dirty="0" err="1"/>
              <a:t>Entrepreneure</a:t>
            </a:r>
            <a:r>
              <a:rPr lang="en-US" sz="2100" dirty="0"/>
              <a:t> der schwierigste sein, vor allem, </a:t>
            </a:r>
            <a:r>
              <a:rPr lang="en-US" sz="2100" dirty="0" err="1"/>
              <a:t>wenn</a:t>
            </a:r>
            <a:r>
              <a:rPr lang="en-US" sz="2100" dirty="0"/>
              <a:t> man das Aufkommen neuer Geschäftsideen nicht als natürlichen </a:t>
            </a:r>
            <a:r>
              <a:rPr lang="en-US" sz="2100" dirty="0" err="1"/>
              <a:t>Prozess</a:t>
            </a:r>
            <a:r>
              <a:rPr lang="en-US" sz="2100" dirty="0"/>
              <a:t> </a:t>
            </a:r>
            <a:r>
              <a:rPr lang="en-US" sz="2100" dirty="0" err="1"/>
              <a:t>empfindet</a:t>
            </a:r>
            <a:r>
              <a:rPr lang="en-US" sz="2100" dirty="0"/>
              <a:t>. </a:t>
            </a:r>
          </a:p>
          <a:p>
            <a:pPr algn="just"/>
            <a:r>
              <a:rPr lang="en-US" sz="2100" dirty="0"/>
              <a:t>Mache </a:t>
            </a:r>
            <a:r>
              <a:rPr lang="en-US" sz="2100" dirty="0" err="1"/>
              <a:t>dir</a:t>
            </a:r>
            <a:r>
              <a:rPr lang="en-US" sz="2100" dirty="0"/>
              <a:t> in diesem frühen Stadium nicht zu viele Gedanken über die Grenzen von Zeit oder Geld - das kommt erst später in der Entwicklungsphase. </a:t>
            </a:r>
            <a:r>
              <a:rPr lang="en-US" sz="2100" dirty="0" err="1"/>
              <a:t>Habe</a:t>
            </a:r>
            <a:r>
              <a:rPr lang="en-US" sz="2100" dirty="0"/>
              <a:t> </a:t>
            </a:r>
            <a:r>
              <a:rPr lang="en-US" sz="2100" dirty="0" err="1"/>
              <a:t>Spaß</a:t>
            </a:r>
            <a:r>
              <a:rPr lang="en-US" sz="2100" dirty="0"/>
              <a:t> daran, </a:t>
            </a:r>
            <a:r>
              <a:rPr lang="en-US" sz="2100" dirty="0" err="1"/>
              <a:t>deine</a:t>
            </a:r>
            <a:r>
              <a:rPr lang="en-US" sz="2100" dirty="0"/>
              <a:t> grenzenlosen unternehmerischen Möglichkeiten zu erkunden und </a:t>
            </a:r>
            <a:r>
              <a:rPr lang="en-US" sz="2100" dirty="0" err="1"/>
              <a:t>sehe</a:t>
            </a:r>
            <a:r>
              <a:rPr lang="en-US" sz="2100" dirty="0"/>
              <a:t>, </a:t>
            </a:r>
            <a:r>
              <a:rPr lang="en-US" sz="2100" dirty="0" err="1"/>
              <a:t>wohin</a:t>
            </a:r>
            <a:r>
              <a:rPr lang="en-US" sz="2100" dirty="0"/>
              <a:t> dich </a:t>
            </a:r>
            <a:r>
              <a:rPr lang="en-US" sz="2100" dirty="0" err="1"/>
              <a:t>deine</a:t>
            </a:r>
            <a:r>
              <a:rPr lang="en-US" sz="2100" dirty="0"/>
              <a:t> </a:t>
            </a:r>
            <a:r>
              <a:rPr lang="en-US" sz="2100" dirty="0" err="1"/>
              <a:t>Aufgeschlossenheit</a:t>
            </a:r>
            <a:r>
              <a:rPr lang="en-US" sz="2100" dirty="0"/>
              <a:t> </a:t>
            </a:r>
            <a:r>
              <a:rPr lang="en-US" sz="2100" dirty="0" err="1"/>
              <a:t>führen</a:t>
            </a:r>
            <a:r>
              <a:rPr lang="en-US" sz="2100" dirty="0"/>
              <a:t> kann.</a:t>
            </a:r>
          </a:p>
          <a:p>
            <a:pPr algn="just"/>
            <a:endParaRPr lang="en-US" sz="2100" dirty="0"/>
          </a:p>
          <a:p>
            <a:pPr algn="just"/>
            <a:r>
              <a:rPr lang="en-US" sz="2100" dirty="0"/>
              <a:t>Am Ende dieses </a:t>
            </a:r>
            <a:r>
              <a:rPr lang="en-US" sz="2100" dirty="0" err="1"/>
              <a:t>Moduls</a:t>
            </a:r>
            <a:r>
              <a:rPr lang="en-US" sz="2100" dirty="0"/>
              <a:t> </a:t>
            </a:r>
            <a:r>
              <a:rPr lang="en-US" sz="2100" dirty="0" err="1"/>
              <a:t>wirst</a:t>
            </a:r>
            <a:r>
              <a:rPr lang="en-US" sz="2100" dirty="0"/>
              <a:t> du </a:t>
            </a:r>
            <a:r>
              <a:rPr lang="en-US" sz="2100" dirty="0" err="1"/>
              <a:t>eine</a:t>
            </a:r>
            <a:r>
              <a:rPr lang="en-US" sz="2100" dirty="0"/>
              <a:t> Reihe von Techniken zur Ideenfindung angewendet haben, um </a:t>
            </a:r>
            <a:r>
              <a:rPr lang="en-US" sz="2100" dirty="0" err="1"/>
              <a:t>deine</a:t>
            </a:r>
            <a:r>
              <a:rPr lang="en-US" sz="2100" dirty="0"/>
              <a:t> eigene Geschäftsidee zu entwickeln, an der du im weiteren Verlauf des </a:t>
            </a:r>
            <a:r>
              <a:rPr lang="en-US" sz="2100" dirty="0" err="1"/>
              <a:t>Kurses</a:t>
            </a:r>
            <a:r>
              <a:rPr lang="en-US" sz="2100" dirty="0"/>
              <a:t> </a:t>
            </a:r>
            <a:r>
              <a:rPr lang="en-US" sz="2100" dirty="0" err="1"/>
              <a:t>feilen</a:t>
            </a:r>
            <a:r>
              <a:rPr lang="en-US" sz="2100" dirty="0"/>
              <a:t> </a:t>
            </a:r>
            <a:r>
              <a:rPr lang="en-US" sz="2100" dirty="0" err="1"/>
              <a:t>kannst</a:t>
            </a:r>
            <a:r>
              <a:rPr lang="en-US" sz="2100" dirty="0"/>
              <a:t>. </a:t>
            </a:r>
            <a:endParaRPr lang="en-IE" sz="2100" dirty="0"/>
          </a:p>
        </p:txBody>
      </p:sp>
    </p:spTree>
    <p:extLst>
      <p:ext uri="{BB962C8B-B14F-4D97-AF65-F5344CB8AC3E}">
        <p14:creationId xmlns:p14="http://schemas.microsoft.com/office/powerpoint/2010/main" val="977388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19516" y="704384"/>
            <a:ext cx="5745702" cy="1381662"/>
          </a:xfrm>
        </p:spPr>
        <p:txBody>
          <a:bodyPr/>
          <a:lstStyle/>
          <a:p>
            <a:r>
              <a:rPr lang="en-US" dirty="0"/>
              <a:t>EINSTIEG IN DIE IDEENFINDUNG</a:t>
            </a:r>
          </a:p>
        </p:txBody>
      </p:sp>
      <p:sp>
        <p:nvSpPr>
          <p:cNvPr id="6" name="Text Placeholder 5"/>
          <p:cNvSpPr>
            <a:spLocks noGrp="1"/>
          </p:cNvSpPr>
          <p:nvPr>
            <p:ph type="body" sz="quarter" idx="14"/>
          </p:nvPr>
        </p:nvSpPr>
        <p:spPr>
          <a:xfrm>
            <a:off x="652342" y="2380865"/>
            <a:ext cx="7469054" cy="3644887"/>
          </a:xfrm>
        </p:spPr>
        <p:txBody>
          <a:bodyPr/>
          <a:lstStyle/>
          <a:p>
            <a:pPr>
              <a:lnSpc>
                <a:spcPct val="100000"/>
              </a:lnSpc>
            </a:pPr>
            <a:r>
              <a:rPr lang="en-US" b="1" dirty="0">
                <a:solidFill>
                  <a:srgbClr val="C54A9A"/>
                </a:solidFill>
              </a:rPr>
              <a:t>1. Tue das, was du </a:t>
            </a:r>
            <a:r>
              <a:rPr lang="en-US" b="1" dirty="0" err="1">
                <a:solidFill>
                  <a:srgbClr val="C54A9A"/>
                </a:solidFill>
              </a:rPr>
              <a:t>liebst</a:t>
            </a:r>
            <a:endParaRPr lang="en-US" b="1" dirty="0">
              <a:solidFill>
                <a:srgbClr val="C54A9A"/>
              </a:solidFill>
            </a:endParaRPr>
          </a:p>
          <a:p>
            <a:pPr>
              <a:lnSpc>
                <a:spcPct val="100000"/>
              </a:lnSpc>
            </a:pPr>
            <a:r>
              <a:rPr lang="en-US" dirty="0"/>
              <a:t>Um </a:t>
            </a:r>
            <a:r>
              <a:rPr lang="en-US" dirty="0" err="1"/>
              <a:t>ein</a:t>
            </a:r>
            <a:r>
              <a:rPr lang="en-US" dirty="0"/>
              <a:t> erfolgreiches neues Unternehmen zu gründen, </a:t>
            </a:r>
            <a:r>
              <a:rPr lang="en-US" dirty="0" err="1"/>
              <a:t>braucht</a:t>
            </a:r>
            <a:r>
              <a:rPr lang="en-US" dirty="0"/>
              <a:t> man Zeit. Sehr viel Zeit. </a:t>
            </a:r>
            <a:r>
              <a:rPr lang="en-US" dirty="0" err="1"/>
              <a:t>Wenn</a:t>
            </a:r>
            <a:r>
              <a:rPr lang="en-US" dirty="0"/>
              <a:t> du also </a:t>
            </a:r>
            <a:r>
              <a:rPr lang="en-US" dirty="0" err="1"/>
              <a:t>anfängst</a:t>
            </a:r>
            <a:r>
              <a:rPr lang="en-US" dirty="0"/>
              <a:t>, über überzeugende neue Geschäftsideen nachzudenken, ist keine wichtiger als die, die </a:t>
            </a:r>
            <a:r>
              <a:rPr lang="en-US" dirty="0" err="1"/>
              <a:t>mit</a:t>
            </a:r>
            <a:r>
              <a:rPr lang="en-US" dirty="0"/>
              <a:t> </a:t>
            </a:r>
            <a:r>
              <a:rPr lang="en-US" dirty="0" err="1"/>
              <a:t>deiner</a:t>
            </a:r>
            <a:r>
              <a:rPr lang="en-US" dirty="0"/>
              <a:t> </a:t>
            </a:r>
            <a:r>
              <a:rPr lang="en-US" dirty="0" err="1"/>
              <a:t>Leidenschaft</a:t>
            </a:r>
            <a:r>
              <a:rPr lang="en-US" dirty="0"/>
              <a:t> zu tun hat.</a:t>
            </a:r>
          </a:p>
          <a:p>
            <a:pPr>
              <a:lnSpc>
                <a:spcPct val="100000"/>
              </a:lnSpc>
            </a:pPr>
            <a:r>
              <a:rPr lang="en-US" dirty="0"/>
              <a:t>Wenn wir das tun, was wir lieben, </a:t>
            </a:r>
            <a:r>
              <a:rPr lang="en-US" dirty="0" err="1"/>
              <a:t>fällt</a:t>
            </a:r>
            <a:r>
              <a:rPr lang="en-US" dirty="0"/>
              <a:t> </a:t>
            </a:r>
            <a:r>
              <a:rPr lang="en-US" dirty="0" err="1"/>
              <a:t>uns</a:t>
            </a:r>
            <a:r>
              <a:rPr lang="en-US" dirty="0"/>
              <a:t> </a:t>
            </a:r>
            <a:r>
              <a:rPr lang="en-US" dirty="0" err="1"/>
              <a:t>vieles</a:t>
            </a:r>
            <a:r>
              <a:rPr lang="en-US" dirty="0"/>
              <a:t> </a:t>
            </a:r>
            <a:r>
              <a:rPr lang="en-US" dirty="0" err="1"/>
              <a:t>leichter</a:t>
            </a:r>
            <a:r>
              <a:rPr lang="en-US" dirty="0"/>
              <a:t>, und das </a:t>
            </a:r>
            <a:r>
              <a:rPr lang="en-US" dirty="0" err="1"/>
              <a:t>überträgt</a:t>
            </a:r>
            <a:r>
              <a:rPr lang="en-US" dirty="0"/>
              <a:t> sich natürlich auf jeden </a:t>
            </a:r>
            <a:r>
              <a:rPr lang="en-US" dirty="0" err="1"/>
              <a:t>Aspekt</a:t>
            </a:r>
            <a:r>
              <a:rPr lang="en-US" dirty="0"/>
              <a:t> des Unternehmens. </a:t>
            </a:r>
            <a:r>
              <a:rPr lang="en-US" dirty="0" err="1"/>
              <a:t>Passionierte</a:t>
            </a:r>
            <a:r>
              <a:rPr lang="en-US" dirty="0"/>
              <a:t> </a:t>
            </a:r>
            <a:r>
              <a:rPr lang="en-US" dirty="0" err="1"/>
              <a:t>Entrepreneure</a:t>
            </a:r>
            <a:r>
              <a:rPr lang="en-US" dirty="0"/>
              <a:t> </a:t>
            </a:r>
            <a:r>
              <a:rPr lang="en-US" dirty="0" err="1"/>
              <a:t>sind</a:t>
            </a:r>
            <a:r>
              <a:rPr lang="en-US" dirty="0"/>
              <a:t> </a:t>
            </a:r>
            <a:r>
              <a:rPr lang="en-US" dirty="0" err="1"/>
              <a:t>klar</a:t>
            </a:r>
            <a:r>
              <a:rPr lang="en-US"/>
              <a:t> im</a:t>
            </a:r>
            <a:r>
              <a:rPr lang="en-US" dirty="0"/>
              <a:t> </a:t>
            </a:r>
            <a:r>
              <a:rPr lang="en-US" dirty="0" err="1"/>
              <a:t>Vorteil</a:t>
            </a:r>
            <a:r>
              <a:rPr lang="en-US" dirty="0"/>
              <a:t>.</a:t>
            </a:r>
          </a:p>
          <a:p>
            <a:pPr>
              <a:lnSpc>
                <a:spcPct val="100000"/>
              </a:lnSpc>
            </a:pPr>
            <a:endParaRPr lang="en-US" dirty="0"/>
          </a:p>
          <a:p>
            <a:pPr>
              <a:lnSpc>
                <a:spcPct val="100000"/>
              </a:lnSpc>
            </a:pPr>
            <a:endParaRPr lang="en-US" dirty="0"/>
          </a:p>
          <a:p>
            <a:pPr>
              <a:lnSpc>
                <a:spcPct val="100000"/>
              </a:lnSpc>
            </a:pPr>
            <a:endParaRPr lang="en-US" dirty="0"/>
          </a:p>
          <a:p>
            <a:endParaRPr lang="en-US" dirty="0"/>
          </a:p>
        </p:txBody>
      </p:sp>
      <p:grpSp>
        <p:nvGrpSpPr>
          <p:cNvPr id="10" name="Google Shape;813;p39">
            <a:extLst>
              <a:ext uri="{FF2B5EF4-FFF2-40B4-BE49-F238E27FC236}">
                <a16:creationId xmlns:a16="http://schemas.microsoft.com/office/drawing/2014/main" id="{54A0ACC3-F4D0-4E9D-B6FC-A127A924FEB6}"/>
              </a:ext>
            </a:extLst>
          </p:cNvPr>
          <p:cNvGrpSpPr/>
          <p:nvPr/>
        </p:nvGrpSpPr>
        <p:grpSpPr>
          <a:xfrm>
            <a:off x="410415" y="924714"/>
            <a:ext cx="543438" cy="861583"/>
            <a:chOff x="6718575" y="2318625"/>
            <a:chExt cx="256950" cy="407375"/>
          </a:xfrm>
        </p:grpSpPr>
        <p:sp>
          <p:nvSpPr>
            <p:cNvPr id="11" name="Google Shape;814;p39">
              <a:extLst>
                <a:ext uri="{FF2B5EF4-FFF2-40B4-BE49-F238E27FC236}">
                  <a16:creationId xmlns:a16="http://schemas.microsoft.com/office/drawing/2014/main" id="{CC22C85B-98FA-4B18-9130-BE52AE39067F}"/>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5;p39">
              <a:extLst>
                <a:ext uri="{FF2B5EF4-FFF2-40B4-BE49-F238E27FC236}">
                  <a16:creationId xmlns:a16="http://schemas.microsoft.com/office/drawing/2014/main" id="{C4DCECD6-FA55-442C-84A0-40CD400223DB}"/>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6;p39">
              <a:extLst>
                <a:ext uri="{FF2B5EF4-FFF2-40B4-BE49-F238E27FC236}">
                  <a16:creationId xmlns:a16="http://schemas.microsoft.com/office/drawing/2014/main" id="{24F906CD-6240-4BAD-B443-675F28931B6F}"/>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39">
              <a:extLst>
                <a:ext uri="{FF2B5EF4-FFF2-40B4-BE49-F238E27FC236}">
                  <a16:creationId xmlns:a16="http://schemas.microsoft.com/office/drawing/2014/main" id="{A4ED326C-2C4D-4350-B979-119283C2D6A3}"/>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8;p39">
              <a:extLst>
                <a:ext uri="{FF2B5EF4-FFF2-40B4-BE49-F238E27FC236}">
                  <a16:creationId xmlns:a16="http://schemas.microsoft.com/office/drawing/2014/main" id="{F38A5868-0043-45AF-B1E6-9027E9C4C8F6}"/>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9;p39">
              <a:extLst>
                <a:ext uri="{FF2B5EF4-FFF2-40B4-BE49-F238E27FC236}">
                  <a16:creationId xmlns:a16="http://schemas.microsoft.com/office/drawing/2014/main" id="{F8DD5389-0C1A-49F3-9462-EE6E8418FB6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0;p39">
              <a:extLst>
                <a:ext uri="{FF2B5EF4-FFF2-40B4-BE49-F238E27FC236}">
                  <a16:creationId xmlns:a16="http://schemas.microsoft.com/office/drawing/2014/main" id="{A69537C5-DED5-48EA-B158-F81A2EF891A7}"/>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1;p39">
              <a:extLst>
                <a:ext uri="{FF2B5EF4-FFF2-40B4-BE49-F238E27FC236}">
                  <a16:creationId xmlns:a16="http://schemas.microsoft.com/office/drawing/2014/main" id="{F0615D7F-3E2B-47C1-8778-86D910628937}"/>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6">
            <a:extLst>
              <a:ext uri="{FF2B5EF4-FFF2-40B4-BE49-F238E27FC236}">
                <a16:creationId xmlns:a16="http://schemas.microsoft.com/office/drawing/2014/main" id="{2A36720B-8BB3-DF48-81DA-F8A90DAB4804}"/>
              </a:ext>
            </a:extLst>
          </p:cNvPr>
          <p:cNvGrpSpPr/>
          <p:nvPr/>
        </p:nvGrpSpPr>
        <p:grpSpPr>
          <a:xfrm flipH="1">
            <a:off x="8974924" y="1626564"/>
            <a:ext cx="2110641" cy="4100813"/>
            <a:chOff x="2533425" y="190927"/>
            <a:chExt cx="1074669" cy="2087999"/>
          </a:xfrm>
        </p:grpSpPr>
        <p:pic>
          <p:nvPicPr>
            <p:cNvPr id="18" name="Picture 17" descr="Icon&#10;&#10;Description automatically generated">
              <a:extLst>
                <a:ext uri="{FF2B5EF4-FFF2-40B4-BE49-F238E27FC236}">
                  <a16:creationId xmlns:a16="http://schemas.microsoft.com/office/drawing/2014/main" id="{79690AC1-03B0-D946-8890-DED0EEA22E59}"/>
                </a:ext>
              </a:extLst>
            </p:cNvPr>
            <p:cNvPicPr>
              <a:picLocks noChangeAspect="1"/>
            </p:cNvPicPr>
            <p:nvPr/>
          </p:nvPicPr>
          <p:blipFill>
            <a:blip r:embed="rId2"/>
            <a:stretch>
              <a:fillRect/>
            </a:stretch>
          </p:blipFill>
          <p:spPr>
            <a:xfrm>
              <a:off x="2533425" y="190927"/>
              <a:ext cx="1074669" cy="2087999"/>
            </a:xfrm>
            <a:prstGeom prst="rect">
              <a:avLst/>
            </a:prstGeom>
          </p:spPr>
        </p:pic>
        <p:pic>
          <p:nvPicPr>
            <p:cNvPr id="19" name="Picture 18" descr="Icon&#10;&#10;Description automatically generated">
              <a:extLst>
                <a:ext uri="{FF2B5EF4-FFF2-40B4-BE49-F238E27FC236}">
                  <a16:creationId xmlns:a16="http://schemas.microsoft.com/office/drawing/2014/main" id="{6150E49A-6F4D-C84B-8CCE-2BD300E2DE32}"/>
                </a:ext>
              </a:extLst>
            </p:cNvPr>
            <p:cNvPicPr>
              <a:picLocks noChangeAspect="1"/>
            </p:cNvPicPr>
            <p:nvPr/>
          </p:nvPicPr>
          <p:blipFill>
            <a:blip r:embed="rId3"/>
            <a:stretch>
              <a:fillRect/>
            </a:stretch>
          </p:blipFill>
          <p:spPr>
            <a:xfrm>
              <a:off x="2782999" y="1384900"/>
              <a:ext cx="179368" cy="195618"/>
            </a:xfrm>
            <a:prstGeom prst="rect">
              <a:avLst/>
            </a:prstGeom>
          </p:spPr>
        </p:pic>
      </p:grpSp>
    </p:spTree>
    <p:extLst>
      <p:ext uri="{BB962C8B-B14F-4D97-AF65-F5344CB8AC3E}">
        <p14:creationId xmlns:p14="http://schemas.microsoft.com/office/powerpoint/2010/main" val="3459899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01205" y="704282"/>
            <a:ext cx="6580887" cy="1381662"/>
          </a:xfrm>
        </p:spPr>
        <p:txBody>
          <a:bodyPr>
            <a:normAutofit/>
          </a:bodyPr>
          <a:lstStyle/>
          <a:p>
            <a:r>
              <a:rPr lang="en-US" dirty="0"/>
              <a:t>WAS KANNST DU GUT? WAS IST DEINE LEIDENSCHAFT?</a:t>
            </a:r>
          </a:p>
        </p:txBody>
      </p:sp>
      <p:sp>
        <p:nvSpPr>
          <p:cNvPr id="6" name="Text Placeholder 5"/>
          <p:cNvSpPr>
            <a:spLocks noGrp="1"/>
          </p:cNvSpPr>
          <p:nvPr>
            <p:ph type="body" sz="quarter" idx="14"/>
          </p:nvPr>
        </p:nvSpPr>
        <p:spPr>
          <a:xfrm>
            <a:off x="440895" y="2168050"/>
            <a:ext cx="7690396" cy="1916372"/>
          </a:xfrm>
        </p:spPr>
        <p:txBody>
          <a:bodyPr/>
          <a:lstStyle/>
          <a:p>
            <a:pPr algn="just">
              <a:lnSpc>
                <a:spcPct val="100000"/>
              </a:lnSpc>
            </a:pPr>
            <a:r>
              <a:rPr lang="en-US" sz="2200" dirty="0" err="1"/>
              <a:t>Untersuche</a:t>
            </a:r>
            <a:r>
              <a:rPr lang="en-US" sz="2200" dirty="0"/>
              <a:t> </a:t>
            </a:r>
            <a:r>
              <a:rPr lang="en-US" sz="2200" dirty="0" err="1"/>
              <a:t>deine</a:t>
            </a:r>
            <a:r>
              <a:rPr lang="en-US" sz="2200" dirty="0"/>
              <a:t> </a:t>
            </a:r>
            <a:r>
              <a:rPr lang="en-US" sz="2200" dirty="0" err="1"/>
              <a:t>Fähigkeiten</a:t>
            </a:r>
            <a:r>
              <a:rPr lang="en-US" sz="2200" dirty="0"/>
              <a:t> und </a:t>
            </a:r>
            <a:r>
              <a:rPr lang="en-US" sz="2200" dirty="0" err="1"/>
              <a:t>Erfahrungen</a:t>
            </a:r>
            <a:r>
              <a:rPr lang="en-US" sz="2200" dirty="0"/>
              <a:t>. </a:t>
            </a:r>
            <a:r>
              <a:rPr lang="en-US" sz="2200" dirty="0" err="1"/>
              <a:t>Deine</a:t>
            </a:r>
            <a:r>
              <a:rPr lang="en-US" sz="2200" dirty="0"/>
              <a:t> Berufserfahrung, </a:t>
            </a:r>
            <a:r>
              <a:rPr lang="en-US" sz="2200" dirty="0" err="1"/>
              <a:t>dein</a:t>
            </a:r>
            <a:r>
              <a:rPr lang="en-US" sz="2200" dirty="0"/>
              <a:t> praktisches Wissen, </a:t>
            </a:r>
            <a:r>
              <a:rPr lang="en-US" sz="2200" dirty="0" err="1"/>
              <a:t>deine</a:t>
            </a:r>
            <a:r>
              <a:rPr lang="en-US" sz="2200" dirty="0"/>
              <a:t> technischen </a:t>
            </a:r>
            <a:r>
              <a:rPr lang="en-US" sz="2200" dirty="0" err="1"/>
              <a:t>Fähigkeiten</a:t>
            </a:r>
            <a:r>
              <a:rPr lang="en-US" sz="2200" dirty="0"/>
              <a:t>, </a:t>
            </a:r>
            <a:r>
              <a:rPr lang="en-US" sz="2200" dirty="0" err="1"/>
              <a:t>Hobbys</a:t>
            </a:r>
            <a:r>
              <a:rPr lang="en-US" sz="2200" dirty="0"/>
              <a:t>, Kontakte und </a:t>
            </a:r>
            <a:r>
              <a:rPr lang="en-US" sz="2200" dirty="0" err="1"/>
              <a:t>dein</a:t>
            </a:r>
            <a:r>
              <a:rPr lang="en-US" sz="2200" dirty="0"/>
              <a:t> </a:t>
            </a:r>
            <a:r>
              <a:rPr lang="en-US" sz="2200" dirty="0" err="1"/>
              <a:t>familiärer</a:t>
            </a:r>
            <a:r>
              <a:rPr lang="en-US" sz="2200" dirty="0"/>
              <a:t> </a:t>
            </a:r>
            <a:r>
              <a:rPr lang="en-US" sz="2200" dirty="0" err="1"/>
              <a:t>Hintergrund</a:t>
            </a:r>
            <a:r>
              <a:rPr lang="en-US" sz="2200" dirty="0"/>
              <a:t> </a:t>
            </a:r>
            <a:r>
              <a:rPr lang="en-US" sz="2200" dirty="0" err="1"/>
              <a:t>können</a:t>
            </a:r>
            <a:r>
              <a:rPr lang="en-US" sz="2200" dirty="0"/>
              <a:t> ebenfalls wichtige Faktoren für den Geschäftserfolg sein. Viele </a:t>
            </a:r>
            <a:r>
              <a:rPr lang="en-US" sz="2200" dirty="0" err="1"/>
              <a:t>Aspekte</a:t>
            </a:r>
            <a:r>
              <a:rPr lang="en-US" sz="2200" dirty="0"/>
              <a:t> </a:t>
            </a:r>
            <a:r>
              <a:rPr lang="en-US" sz="2200" dirty="0" err="1"/>
              <a:t>deines</a:t>
            </a:r>
            <a:r>
              <a:rPr lang="en-US" sz="2200" dirty="0"/>
              <a:t> Lebens können z. B. Ideen für die Gründung eines Unternehmens liefern:</a:t>
            </a:r>
          </a:p>
          <a:p>
            <a:pPr marL="342900" indent="-342900" algn="just">
              <a:lnSpc>
                <a:spcPct val="100000"/>
              </a:lnSpc>
              <a:buFont typeface="Arial" panose="020B0604020202020204" pitchFamily="34" charset="0"/>
              <a:buChar char="•"/>
            </a:pPr>
            <a:endParaRPr lang="en-US" dirty="0"/>
          </a:p>
          <a:p>
            <a:pPr algn="just">
              <a:lnSpc>
                <a:spcPct val="100000"/>
              </a:lnSpc>
            </a:pPr>
            <a:endParaRPr lang="en-US" dirty="0"/>
          </a:p>
          <a:p>
            <a:pPr algn="just">
              <a:lnSpc>
                <a:spcPct val="100000"/>
              </a:lnSpc>
            </a:pPr>
            <a:endParaRPr lang="en-US" dirty="0"/>
          </a:p>
          <a:p>
            <a:pPr algn="just">
              <a:lnSpc>
                <a:spcPct val="100000"/>
              </a:lnSpc>
            </a:pPr>
            <a:endParaRPr lang="en-US" dirty="0"/>
          </a:p>
          <a:p>
            <a:pPr algn="just"/>
            <a:endParaRPr lang="en-US" dirty="0"/>
          </a:p>
        </p:txBody>
      </p:sp>
      <p:grpSp>
        <p:nvGrpSpPr>
          <p:cNvPr id="10" name="Google Shape;813;p39">
            <a:extLst>
              <a:ext uri="{FF2B5EF4-FFF2-40B4-BE49-F238E27FC236}">
                <a16:creationId xmlns:a16="http://schemas.microsoft.com/office/drawing/2014/main" id="{54A0ACC3-F4D0-4E9D-B6FC-A127A924FEB6}"/>
              </a:ext>
            </a:extLst>
          </p:cNvPr>
          <p:cNvGrpSpPr/>
          <p:nvPr/>
        </p:nvGrpSpPr>
        <p:grpSpPr>
          <a:xfrm>
            <a:off x="410415" y="924714"/>
            <a:ext cx="543438" cy="861583"/>
            <a:chOff x="6718575" y="2318625"/>
            <a:chExt cx="256950" cy="407375"/>
          </a:xfrm>
        </p:grpSpPr>
        <p:sp>
          <p:nvSpPr>
            <p:cNvPr id="11" name="Google Shape;814;p39">
              <a:extLst>
                <a:ext uri="{FF2B5EF4-FFF2-40B4-BE49-F238E27FC236}">
                  <a16:creationId xmlns:a16="http://schemas.microsoft.com/office/drawing/2014/main" id="{CC22C85B-98FA-4B18-9130-BE52AE39067F}"/>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5;p39">
              <a:extLst>
                <a:ext uri="{FF2B5EF4-FFF2-40B4-BE49-F238E27FC236}">
                  <a16:creationId xmlns:a16="http://schemas.microsoft.com/office/drawing/2014/main" id="{C4DCECD6-FA55-442C-84A0-40CD400223DB}"/>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6;p39">
              <a:extLst>
                <a:ext uri="{FF2B5EF4-FFF2-40B4-BE49-F238E27FC236}">
                  <a16:creationId xmlns:a16="http://schemas.microsoft.com/office/drawing/2014/main" id="{24F906CD-6240-4BAD-B443-675F28931B6F}"/>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39">
              <a:extLst>
                <a:ext uri="{FF2B5EF4-FFF2-40B4-BE49-F238E27FC236}">
                  <a16:creationId xmlns:a16="http://schemas.microsoft.com/office/drawing/2014/main" id="{A4ED326C-2C4D-4350-B979-119283C2D6A3}"/>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8;p39">
              <a:extLst>
                <a:ext uri="{FF2B5EF4-FFF2-40B4-BE49-F238E27FC236}">
                  <a16:creationId xmlns:a16="http://schemas.microsoft.com/office/drawing/2014/main" id="{F38A5868-0043-45AF-B1E6-9027E9C4C8F6}"/>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9;p39">
              <a:extLst>
                <a:ext uri="{FF2B5EF4-FFF2-40B4-BE49-F238E27FC236}">
                  <a16:creationId xmlns:a16="http://schemas.microsoft.com/office/drawing/2014/main" id="{F8DD5389-0C1A-49F3-9462-EE6E8418FB6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0;p39">
              <a:extLst>
                <a:ext uri="{FF2B5EF4-FFF2-40B4-BE49-F238E27FC236}">
                  <a16:creationId xmlns:a16="http://schemas.microsoft.com/office/drawing/2014/main" id="{A69537C5-DED5-48EA-B158-F81A2EF891A7}"/>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1;p39">
              <a:extLst>
                <a:ext uri="{FF2B5EF4-FFF2-40B4-BE49-F238E27FC236}">
                  <a16:creationId xmlns:a16="http://schemas.microsoft.com/office/drawing/2014/main" id="{F0615D7F-3E2B-47C1-8778-86D910628937}"/>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 Placeholder 5">
            <a:extLst>
              <a:ext uri="{FF2B5EF4-FFF2-40B4-BE49-F238E27FC236}">
                <a16:creationId xmlns:a16="http://schemas.microsoft.com/office/drawing/2014/main" id="{5FCD849E-6776-4E91-ABF3-F761B62CF3FF}"/>
              </a:ext>
            </a:extLst>
          </p:cNvPr>
          <p:cNvSpPr txBox="1">
            <a:spLocks/>
          </p:cNvSpPr>
          <p:nvPr/>
        </p:nvSpPr>
        <p:spPr>
          <a:xfrm>
            <a:off x="410415" y="4255889"/>
            <a:ext cx="3419324" cy="15503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C54A9A"/>
              </a:buClr>
              <a:buFont typeface="Arial" panose="020B0604020202020204" pitchFamily="34" charset="0"/>
              <a:buChar char="•"/>
            </a:pPr>
            <a:r>
              <a:rPr lang="en-US" sz="2200" dirty="0"/>
              <a:t>Fitness und die freie Natur</a:t>
            </a:r>
          </a:p>
          <a:p>
            <a:pPr marL="342900" indent="-342900">
              <a:lnSpc>
                <a:spcPct val="100000"/>
              </a:lnSpc>
              <a:buClr>
                <a:srgbClr val="C54A9A"/>
              </a:buClr>
              <a:buFont typeface="Arial" panose="020B0604020202020204" pitchFamily="34" charset="0"/>
              <a:buChar char="•"/>
            </a:pPr>
            <a:r>
              <a:rPr lang="en-US" sz="2200" dirty="0"/>
              <a:t>Kochen</a:t>
            </a:r>
          </a:p>
          <a:p>
            <a:pPr marL="342900" indent="-342900">
              <a:lnSpc>
                <a:spcPct val="100000"/>
              </a:lnSpc>
              <a:buClr>
                <a:srgbClr val="C54A9A"/>
              </a:buClr>
              <a:buFont typeface="Arial" panose="020B0604020202020204" pitchFamily="34" charset="0"/>
              <a:buChar char="•"/>
            </a:pPr>
            <a:r>
              <a:rPr lang="en-US" sz="2200" dirty="0"/>
              <a:t>Kreative Künste</a:t>
            </a:r>
          </a:p>
          <a:p>
            <a:pPr marL="342900" indent="-342900">
              <a:lnSpc>
                <a:spcPct val="100000"/>
              </a:lnSpc>
              <a:buFont typeface="Arial" panose="020B0604020202020204" pitchFamily="34" charset="0"/>
              <a:buChar char="•"/>
            </a:pPr>
            <a:endParaRPr lang="en-US" dirty="0"/>
          </a:p>
          <a:p>
            <a:pPr>
              <a:lnSpc>
                <a:spcPct val="100000"/>
              </a:lnSpc>
            </a:pPr>
            <a:endParaRPr lang="en-US" dirty="0"/>
          </a:p>
          <a:p>
            <a:pPr>
              <a:lnSpc>
                <a:spcPct val="100000"/>
              </a:lnSpc>
            </a:pPr>
            <a:endParaRPr lang="en-US" dirty="0"/>
          </a:p>
          <a:p>
            <a:pPr>
              <a:lnSpc>
                <a:spcPct val="100000"/>
              </a:lnSpc>
            </a:pPr>
            <a:endParaRPr lang="en-US" dirty="0"/>
          </a:p>
          <a:p>
            <a:endParaRPr lang="en-US" dirty="0"/>
          </a:p>
        </p:txBody>
      </p:sp>
      <p:sp>
        <p:nvSpPr>
          <p:cNvPr id="18" name="Text Placeholder 5">
            <a:extLst>
              <a:ext uri="{FF2B5EF4-FFF2-40B4-BE49-F238E27FC236}">
                <a16:creationId xmlns:a16="http://schemas.microsoft.com/office/drawing/2014/main" id="{CD315C45-40FA-4BE1-A14F-B6C43C885496}"/>
              </a:ext>
            </a:extLst>
          </p:cNvPr>
          <p:cNvSpPr txBox="1">
            <a:spLocks/>
          </p:cNvSpPr>
          <p:nvPr/>
        </p:nvSpPr>
        <p:spPr>
          <a:xfrm>
            <a:off x="3941520" y="4163007"/>
            <a:ext cx="5181749" cy="15503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C54A9A"/>
              </a:buClr>
              <a:buFont typeface="Arial" panose="020B0604020202020204" pitchFamily="34" charset="0"/>
              <a:buChar char="•"/>
            </a:pPr>
            <a:r>
              <a:rPr lang="en-US" sz="2200" dirty="0" err="1"/>
              <a:t>Ursachen</a:t>
            </a:r>
            <a:r>
              <a:rPr lang="en-US" sz="2200" dirty="0"/>
              <a:t> des </a:t>
            </a:r>
            <a:r>
              <a:rPr lang="en-US" sz="2200" dirty="0" err="1"/>
              <a:t>Klimawandels</a:t>
            </a:r>
            <a:r>
              <a:rPr lang="en-US" sz="2200" dirty="0"/>
              <a:t> </a:t>
            </a:r>
          </a:p>
          <a:p>
            <a:pPr marL="342900" indent="-342900">
              <a:lnSpc>
                <a:spcPct val="100000"/>
              </a:lnSpc>
              <a:buClr>
                <a:srgbClr val="C54A9A"/>
              </a:buClr>
              <a:buFont typeface="Arial" panose="020B0604020202020204" pitchFamily="34" charset="0"/>
              <a:buChar char="•"/>
            </a:pPr>
            <a:r>
              <a:rPr lang="en-US" sz="2200" dirty="0"/>
              <a:t>Upcycling</a:t>
            </a:r>
          </a:p>
          <a:p>
            <a:pPr marL="342900" indent="-342900">
              <a:lnSpc>
                <a:spcPct val="100000"/>
              </a:lnSpc>
              <a:buClr>
                <a:srgbClr val="C54A9A"/>
              </a:buClr>
              <a:buFont typeface="Arial" panose="020B0604020202020204" pitchFamily="34" charset="0"/>
              <a:buChar char="•"/>
            </a:pPr>
            <a:r>
              <a:rPr lang="en-US" sz="2200" dirty="0"/>
              <a:t>Technologie</a:t>
            </a:r>
          </a:p>
          <a:p>
            <a:pPr marL="342900" indent="-342900">
              <a:lnSpc>
                <a:spcPct val="100000"/>
              </a:lnSpc>
              <a:buClr>
                <a:srgbClr val="C54A9A"/>
              </a:buClr>
              <a:buFont typeface="Arial" panose="020B0604020202020204" pitchFamily="34" charset="0"/>
              <a:buChar char="•"/>
            </a:pPr>
            <a:r>
              <a:rPr lang="en-US" sz="2200" dirty="0"/>
              <a:t>Schreiben, </a:t>
            </a:r>
            <a:r>
              <a:rPr lang="en-US" sz="2200" dirty="0" err="1"/>
              <a:t>Bloggen</a:t>
            </a:r>
            <a:r>
              <a:rPr lang="en-US" sz="2200" dirty="0"/>
              <a:t>, </a:t>
            </a:r>
            <a:r>
              <a:rPr lang="en-US" sz="2200" dirty="0" err="1"/>
              <a:t>Kommunizieren</a:t>
            </a:r>
            <a:r>
              <a:rPr lang="en-US" sz="2200" dirty="0"/>
              <a:t> </a:t>
            </a:r>
          </a:p>
          <a:p>
            <a:pPr marL="342900" indent="-342900">
              <a:lnSpc>
                <a:spcPct val="100000"/>
              </a:lnSpc>
              <a:buClr>
                <a:srgbClr val="C54A9A"/>
              </a:buClr>
              <a:buFont typeface="Arial" panose="020B0604020202020204" pitchFamily="34" charset="0"/>
              <a:buChar char="•"/>
            </a:pPr>
            <a:endParaRPr lang="en-US" dirty="0"/>
          </a:p>
          <a:p>
            <a:pPr>
              <a:lnSpc>
                <a:spcPct val="100000"/>
              </a:lnSpc>
              <a:buClr>
                <a:srgbClr val="C54A9A"/>
              </a:buClr>
            </a:pPr>
            <a:endParaRPr lang="en-US" dirty="0"/>
          </a:p>
          <a:p>
            <a:pPr>
              <a:lnSpc>
                <a:spcPct val="100000"/>
              </a:lnSpc>
              <a:buClr>
                <a:srgbClr val="C54A9A"/>
              </a:buClr>
            </a:pPr>
            <a:endParaRPr lang="en-US" dirty="0"/>
          </a:p>
          <a:p>
            <a:pPr>
              <a:lnSpc>
                <a:spcPct val="100000"/>
              </a:lnSpc>
              <a:buClr>
                <a:srgbClr val="C54A9A"/>
              </a:buClr>
            </a:pPr>
            <a:endParaRPr lang="en-US" dirty="0"/>
          </a:p>
          <a:p>
            <a:pPr>
              <a:buClr>
                <a:srgbClr val="C54A9A"/>
              </a:buClr>
            </a:pPr>
            <a:endParaRPr lang="en-US" dirty="0"/>
          </a:p>
        </p:txBody>
      </p:sp>
      <p:sp>
        <p:nvSpPr>
          <p:cNvPr id="19" name="Text Placeholder 5">
            <a:extLst>
              <a:ext uri="{FF2B5EF4-FFF2-40B4-BE49-F238E27FC236}">
                <a16:creationId xmlns:a16="http://schemas.microsoft.com/office/drawing/2014/main" id="{AEA65FB0-E258-4A65-8DEB-100646EE8389}"/>
              </a:ext>
            </a:extLst>
          </p:cNvPr>
          <p:cNvSpPr txBox="1">
            <a:spLocks/>
          </p:cNvSpPr>
          <p:nvPr/>
        </p:nvSpPr>
        <p:spPr>
          <a:xfrm>
            <a:off x="440895" y="5956345"/>
            <a:ext cx="7890305" cy="4995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2200" i="1" dirty="0" err="1">
                <a:solidFill>
                  <a:srgbClr val="1EB3DD"/>
                </a:solidFill>
              </a:rPr>
              <a:t>Deine</a:t>
            </a:r>
            <a:r>
              <a:rPr lang="en-US" sz="2200" i="1" dirty="0">
                <a:solidFill>
                  <a:srgbClr val="1EB3DD"/>
                </a:solidFill>
              </a:rPr>
              <a:t> Interessen und Hobbys </a:t>
            </a:r>
            <a:r>
              <a:rPr lang="en-US" sz="2200" i="1" dirty="0" err="1">
                <a:solidFill>
                  <a:srgbClr val="1EB3DD"/>
                </a:solidFill>
              </a:rPr>
              <a:t>können</a:t>
            </a:r>
            <a:r>
              <a:rPr lang="en-US" sz="2200" i="1" dirty="0">
                <a:solidFill>
                  <a:srgbClr val="1EB3DD"/>
                </a:solidFill>
              </a:rPr>
              <a:t> </a:t>
            </a:r>
            <a:r>
              <a:rPr lang="en-US" sz="2200" i="1" dirty="0" err="1">
                <a:solidFill>
                  <a:srgbClr val="1EB3DD"/>
                </a:solidFill>
              </a:rPr>
              <a:t>dir</a:t>
            </a:r>
            <a:r>
              <a:rPr lang="en-US" sz="2200" i="1" dirty="0">
                <a:solidFill>
                  <a:srgbClr val="1EB3DD"/>
                </a:solidFill>
              </a:rPr>
              <a:t> Ideen für </a:t>
            </a:r>
            <a:r>
              <a:rPr lang="en-US" sz="2200" i="1" dirty="0" err="1">
                <a:solidFill>
                  <a:srgbClr val="1EB3DD"/>
                </a:solidFill>
              </a:rPr>
              <a:t>ein</a:t>
            </a:r>
            <a:r>
              <a:rPr lang="en-US" sz="2200" i="1" dirty="0">
                <a:solidFill>
                  <a:srgbClr val="1EB3DD"/>
                </a:solidFill>
              </a:rPr>
              <a:t> </a:t>
            </a:r>
            <a:r>
              <a:rPr lang="en-US" sz="2200" i="1" dirty="0" err="1">
                <a:solidFill>
                  <a:srgbClr val="1EB3DD"/>
                </a:solidFill>
              </a:rPr>
              <a:t>neues</a:t>
            </a:r>
            <a:r>
              <a:rPr lang="en-US" sz="2200" i="1" dirty="0">
                <a:solidFill>
                  <a:srgbClr val="1EB3DD"/>
                </a:solidFill>
              </a:rPr>
              <a:t> </a:t>
            </a:r>
            <a:r>
              <a:rPr lang="en-US" sz="2200" i="1" dirty="0" err="1">
                <a:solidFill>
                  <a:srgbClr val="1EB3DD"/>
                </a:solidFill>
              </a:rPr>
              <a:t>Unternehmen</a:t>
            </a:r>
            <a:r>
              <a:rPr lang="en-US" sz="2200" i="1" dirty="0">
                <a:solidFill>
                  <a:srgbClr val="1EB3DD"/>
                </a:solidFill>
              </a:rPr>
              <a:t> </a:t>
            </a:r>
            <a:r>
              <a:rPr lang="en-US" sz="2200" i="1" dirty="0" err="1">
                <a:solidFill>
                  <a:srgbClr val="1EB3DD"/>
                </a:solidFill>
              </a:rPr>
              <a:t>liefern</a:t>
            </a:r>
            <a:r>
              <a:rPr lang="en-US" sz="2200" i="1" dirty="0">
                <a:solidFill>
                  <a:srgbClr val="1EB3DD"/>
                </a:solidFill>
              </a:rPr>
              <a:t>. </a:t>
            </a:r>
            <a:endParaRPr lang="en-US" dirty="0"/>
          </a:p>
          <a:p>
            <a:pPr>
              <a:lnSpc>
                <a:spcPct val="100000"/>
              </a:lnSpc>
            </a:pPr>
            <a:endParaRPr lang="en-US" dirty="0"/>
          </a:p>
          <a:p>
            <a:pPr>
              <a:lnSpc>
                <a:spcPct val="100000"/>
              </a:lnSpc>
            </a:pPr>
            <a:endParaRPr lang="en-US" dirty="0"/>
          </a:p>
          <a:p>
            <a:pPr>
              <a:lnSpc>
                <a:spcPct val="100000"/>
              </a:lnSpc>
            </a:pPr>
            <a:endParaRPr lang="en-US" dirty="0"/>
          </a:p>
          <a:p>
            <a:endParaRPr lang="en-US" dirty="0"/>
          </a:p>
        </p:txBody>
      </p:sp>
      <p:grpSp>
        <p:nvGrpSpPr>
          <p:cNvPr id="25" name="Group 24">
            <a:extLst>
              <a:ext uri="{FF2B5EF4-FFF2-40B4-BE49-F238E27FC236}">
                <a16:creationId xmlns:a16="http://schemas.microsoft.com/office/drawing/2014/main" id="{D15286C1-3D15-EE4D-8CA1-702512ECF7E1}"/>
              </a:ext>
            </a:extLst>
          </p:cNvPr>
          <p:cNvGrpSpPr/>
          <p:nvPr/>
        </p:nvGrpSpPr>
        <p:grpSpPr>
          <a:xfrm flipH="1">
            <a:off x="9235051" y="1674256"/>
            <a:ext cx="1600424" cy="3841771"/>
            <a:chOff x="5124770" y="2511314"/>
            <a:chExt cx="990496" cy="2377656"/>
          </a:xfrm>
        </p:grpSpPr>
        <p:pic>
          <p:nvPicPr>
            <p:cNvPr id="26" name="Picture 25" descr="A close - up of a light bulb&#10;&#10;Description automatically generated with medium confidence">
              <a:extLst>
                <a:ext uri="{FF2B5EF4-FFF2-40B4-BE49-F238E27FC236}">
                  <a16:creationId xmlns:a16="http://schemas.microsoft.com/office/drawing/2014/main" id="{28590231-07AE-CE40-92E7-2FE4A8373D3D}"/>
                </a:ext>
              </a:extLst>
            </p:cNvPr>
            <p:cNvPicPr>
              <a:picLocks noChangeAspect="1"/>
            </p:cNvPicPr>
            <p:nvPr/>
          </p:nvPicPr>
          <p:blipFill>
            <a:blip r:embed="rId2"/>
            <a:stretch>
              <a:fillRect/>
            </a:stretch>
          </p:blipFill>
          <p:spPr>
            <a:xfrm>
              <a:off x="5124770" y="2511314"/>
              <a:ext cx="990496" cy="2377656"/>
            </a:xfrm>
            <a:prstGeom prst="rect">
              <a:avLst/>
            </a:prstGeom>
          </p:spPr>
        </p:pic>
        <p:pic>
          <p:nvPicPr>
            <p:cNvPr id="27" name="Picture 26" descr="Icon&#10;&#10;Description automatically generated">
              <a:extLst>
                <a:ext uri="{FF2B5EF4-FFF2-40B4-BE49-F238E27FC236}">
                  <a16:creationId xmlns:a16="http://schemas.microsoft.com/office/drawing/2014/main" id="{3F73E9FF-2726-CD4C-96AF-678178FDA76E}"/>
                </a:ext>
              </a:extLst>
            </p:cNvPr>
            <p:cNvPicPr>
              <a:picLocks noChangeAspect="1"/>
            </p:cNvPicPr>
            <p:nvPr/>
          </p:nvPicPr>
          <p:blipFill>
            <a:blip r:embed="rId3"/>
            <a:stretch>
              <a:fillRect/>
            </a:stretch>
          </p:blipFill>
          <p:spPr>
            <a:xfrm flipH="1">
              <a:off x="5614852" y="3979592"/>
              <a:ext cx="132038" cy="144000"/>
            </a:xfrm>
            <a:prstGeom prst="rect">
              <a:avLst/>
            </a:prstGeom>
          </p:spPr>
        </p:pic>
      </p:grpSp>
    </p:spTree>
    <p:extLst>
      <p:ext uri="{BB962C8B-B14F-4D97-AF65-F5344CB8AC3E}">
        <p14:creationId xmlns:p14="http://schemas.microsoft.com/office/powerpoint/2010/main" val="3521760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813;p39">
            <a:extLst>
              <a:ext uri="{FF2B5EF4-FFF2-40B4-BE49-F238E27FC236}">
                <a16:creationId xmlns:a16="http://schemas.microsoft.com/office/drawing/2014/main" id="{54A0ACC3-F4D0-4E9D-B6FC-A127A924FEB6}"/>
              </a:ext>
            </a:extLst>
          </p:cNvPr>
          <p:cNvGrpSpPr/>
          <p:nvPr/>
        </p:nvGrpSpPr>
        <p:grpSpPr>
          <a:xfrm>
            <a:off x="410415" y="924714"/>
            <a:ext cx="543438" cy="861583"/>
            <a:chOff x="6718575" y="2318625"/>
            <a:chExt cx="256950" cy="407375"/>
          </a:xfrm>
        </p:grpSpPr>
        <p:sp>
          <p:nvSpPr>
            <p:cNvPr id="11" name="Google Shape;814;p39">
              <a:extLst>
                <a:ext uri="{FF2B5EF4-FFF2-40B4-BE49-F238E27FC236}">
                  <a16:creationId xmlns:a16="http://schemas.microsoft.com/office/drawing/2014/main" id="{CC22C85B-98FA-4B18-9130-BE52AE39067F}"/>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5;p39">
              <a:extLst>
                <a:ext uri="{FF2B5EF4-FFF2-40B4-BE49-F238E27FC236}">
                  <a16:creationId xmlns:a16="http://schemas.microsoft.com/office/drawing/2014/main" id="{C4DCECD6-FA55-442C-84A0-40CD400223DB}"/>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6;p39">
              <a:extLst>
                <a:ext uri="{FF2B5EF4-FFF2-40B4-BE49-F238E27FC236}">
                  <a16:creationId xmlns:a16="http://schemas.microsoft.com/office/drawing/2014/main" id="{24F906CD-6240-4BAD-B443-675F28931B6F}"/>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39">
              <a:extLst>
                <a:ext uri="{FF2B5EF4-FFF2-40B4-BE49-F238E27FC236}">
                  <a16:creationId xmlns:a16="http://schemas.microsoft.com/office/drawing/2014/main" id="{A4ED326C-2C4D-4350-B979-119283C2D6A3}"/>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8;p39">
              <a:extLst>
                <a:ext uri="{FF2B5EF4-FFF2-40B4-BE49-F238E27FC236}">
                  <a16:creationId xmlns:a16="http://schemas.microsoft.com/office/drawing/2014/main" id="{F38A5868-0043-45AF-B1E6-9027E9C4C8F6}"/>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9;p39">
              <a:extLst>
                <a:ext uri="{FF2B5EF4-FFF2-40B4-BE49-F238E27FC236}">
                  <a16:creationId xmlns:a16="http://schemas.microsoft.com/office/drawing/2014/main" id="{F8DD5389-0C1A-49F3-9462-EE6E8418FB6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0;p39">
              <a:extLst>
                <a:ext uri="{FF2B5EF4-FFF2-40B4-BE49-F238E27FC236}">
                  <a16:creationId xmlns:a16="http://schemas.microsoft.com/office/drawing/2014/main" id="{A69537C5-DED5-48EA-B158-F81A2EF891A7}"/>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1;p39">
              <a:extLst>
                <a:ext uri="{FF2B5EF4-FFF2-40B4-BE49-F238E27FC236}">
                  <a16:creationId xmlns:a16="http://schemas.microsoft.com/office/drawing/2014/main" id="{F0615D7F-3E2B-47C1-8778-86D910628937}"/>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5">
            <a:extLst>
              <a:ext uri="{FF2B5EF4-FFF2-40B4-BE49-F238E27FC236}">
                <a16:creationId xmlns:a16="http://schemas.microsoft.com/office/drawing/2014/main" id="{375B26F4-AD07-4333-B22C-E83D08DEB774}"/>
              </a:ext>
            </a:extLst>
          </p:cNvPr>
          <p:cNvSpPr txBox="1">
            <a:spLocks/>
          </p:cNvSpPr>
          <p:nvPr/>
        </p:nvSpPr>
        <p:spPr>
          <a:xfrm>
            <a:off x="451055" y="2172891"/>
            <a:ext cx="7520054" cy="22028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b="1" dirty="0">
                <a:solidFill>
                  <a:srgbClr val="C54A9A"/>
                </a:solidFill>
              </a:rPr>
              <a:t>Du </a:t>
            </a:r>
            <a:r>
              <a:rPr lang="en-US" b="1" dirty="0" err="1">
                <a:solidFill>
                  <a:srgbClr val="C54A9A"/>
                </a:solidFill>
              </a:rPr>
              <a:t>kannst</a:t>
            </a:r>
            <a:r>
              <a:rPr lang="en-US" b="1" dirty="0">
                <a:solidFill>
                  <a:srgbClr val="C54A9A"/>
                </a:solidFill>
              </a:rPr>
              <a:t> </a:t>
            </a:r>
            <a:r>
              <a:rPr lang="en-US" b="1" dirty="0" err="1">
                <a:solidFill>
                  <a:srgbClr val="C54A9A"/>
                </a:solidFill>
              </a:rPr>
              <a:t>nichts</a:t>
            </a:r>
            <a:r>
              <a:rPr lang="en-US" b="1" dirty="0">
                <a:solidFill>
                  <a:srgbClr val="C54A9A"/>
                </a:solidFill>
              </a:rPr>
              <a:t> </a:t>
            </a:r>
            <a:r>
              <a:rPr lang="en-US" b="1" dirty="0" err="1">
                <a:solidFill>
                  <a:srgbClr val="C54A9A"/>
                </a:solidFill>
              </a:rPr>
              <a:t>finden</a:t>
            </a:r>
            <a:r>
              <a:rPr lang="en-US" b="1" dirty="0">
                <a:solidFill>
                  <a:srgbClr val="C54A9A"/>
                </a:solidFill>
              </a:rPr>
              <a:t>? Dann </a:t>
            </a:r>
            <a:r>
              <a:rPr lang="en-US" b="1" dirty="0" err="1">
                <a:solidFill>
                  <a:srgbClr val="C54A9A"/>
                </a:solidFill>
              </a:rPr>
              <a:t>erschaffe</a:t>
            </a:r>
            <a:r>
              <a:rPr lang="en-US" b="1" dirty="0">
                <a:solidFill>
                  <a:srgbClr val="C54A9A"/>
                </a:solidFill>
              </a:rPr>
              <a:t> es!</a:t>
            </a:r>
          </a:p>
          <a:p>
            <a:pPr>
              <a:lnSpc>
                <a:spcPct val="100000"/>
              </a:lnSpc>
            </a:pPr>
            <a:endParaRPr lang="en-US" sz="800" b="1" dirty="0">
              <a:solidFill>
                <a:srgbClr val="1C9F49"/>
              </a:solidFill>
            </a:endParaRPr>
          </a:p>
          <a:p>
            <a:pPr>
              <a:lnSpc>
                <a:spcPct val="100000"/>
              </a:lnSpc>
            </a:pPr>
            <a:r>
              <a:rPr lang="en-US" dirty="0" err="1"/>
              <a:t>Sieh</a:t>
            </a:r>
            <a:r>
              <a:rPr lang="en-US" dirty="0"/>
              <a:t> dich um, wo du </a:t>
            </a:r>
            <a:r>
              <a:rPr lang="en-US" dirty="0" err="1"/>
              <a:t>bist</a:t>
            </a:r>
            <a:r>
              <a:rPr lang="en-US" dirty="0"/>
              <a:t>. Du </a:t>
            </a:r>
            <a:r>
              <a:rPr lang="en-US" dirty="0" err="1"/>
              <a:t>bist</a:t>
            </a:r>
            <a:r>
              <a:rPr lang="en-US" dirty="0"/>
              <a:t> </a:t>
            </a:r>
            <a:r>
              <a:rPr lang="en-US" dirty="0" err="1"/>
              <a:t>umgeben</a:t>
            </a:r>
            <a:r>
              <a:rPr lang="en-US" dirty="0"/>
              <a:t> von Geschäftsideen. Sie </a:t>
            </a:r>
            <a:r>
              <a:rPr lang="en-US" dirty="0" err="1"/>
              <a:t>sind</a:t>
            </a:r>
            <a:r>
              <a:rPr lang="en-US" dirty="0"/>
              <a:t> </a:t>
            </a:r>
            <a:r>
              <a:rPr lang="en-US" dirty="0" err="1"/>
              <a:t>überall</a:t>
            </a:r>
            <a:r>
              <a:rPr lang="en-US" dirty="0"/>
              <a:t>. </a:t>
            </a:r>
            <a:r>
              <a:rPr lang="en-US" dirty="0" err="1"/>
              <a:t>Siehst</a:t>
            </a:r>
            <a:r>
              <a:rPr lang="en-US" dirty="0"/>
              <a:t> du </a:t>
            </a:r>
            <a:r>
              <a:rPr lang="en-US" dirty="0" err="1"/>
              <a:t>sie</a:t>
            </a:r>
            <a:r>
              <a:rPr lang="en-US" dirty="0"/>
              <a:t> auch um dich herum? Nein? Das ist in Ordnung, die meisten Menschen sehen sie anfangs nicht. Die besten Geschäftsideen stellen Lösungen für Probleme dar, die Dinge besser, einfacher, schneller oder effizienter machen. </a:t>
            </a:r>
            <a:r>
              <a:rPr lang="en-US" dirty="0" err="1"/>
              <a:t>Diese</a:t>
            </a:r>
            <a:r>
              <a:rPr lang="en-US" dirty="0"/>
              <a:t> </a:t>
            </a:r>
            <a:r>
              <a:rPr lang="en-US" dirty="0" err="1"/>
              <a:t>Probleme</a:t>
            </a:r>
            <a:r>
              <a:rPr lang="en-US" dirty="0"/>
              <a:t> </a:t>
            </a:r>
            <a:r>
              <a:rPr lang="en-US" dirty="0" err="1"/>
              <a:t>können</a:t>
            </a:r>
            <a:r>
              <a:rPr lang="en-US" dirty="0"/>
              <a:t> </a:t>
            </a:r>
            <a:r>
              <a:rPr lang="en-US" dirty="0" err="1"/>
              <a:t>folgende</a:t>
            </a:r>
            <a:r>
              <a:rPr lang="en-US" dirty="0"/>
              <a:t> </a:t>
            </a:r>
            <a:r>
              <a:rPr lang="en-US" dirty="0" err="1"/>
              <a:t>Formen</a:t>
            </a:r>
            <a:r>
              <a:rPr lang="en-US" dirty="0"/>
              <a:t> </a:t>
            </a:r>
            <a:r>
              <a:rPr lang="en-US" dirty="0" err="1"/>
              <a:t>annehmen</a:t>
            </a:r>
            <a:r>
              <a:rPr lang="en-US" dirty="0"/>
              <a:t>: Frustration, </a:t>
            </a:r>
            <a:r>
              <a:rPr lang="en-US" dirty="0" err="1"/>
              <a:t>Ärger</a:t>
            </a:r>
            <a:r>
              <a:rPr lang="en-US" dirty="0"/>
              <a:t>, Unzufriedenheit oder </a:t>
            </a:r>
            <a:r>
              <a:rPr lang="en-US" dirty="0" err="1"/>
              <a:t>sogar</a:t>
            </a:r>
            <a:r>
              <a:rPr lang="en-US" dirty="0"/>
              <a:t> </a:t>
            </a:r>
            <a:r>
              <a:rPr lang="en-US" dirty="0" err="1"/>
              <a:t>Wut</a:t>
            </a:r>
            <a:r>
              <a:rPr lang="en-US" dirty="0"/>
              <a:t> - </a:t>
            </a:r>
            <a:r>
              <a:rPr lang="en-US" dirty="0" err="1"/>
              <a:t>im</a:t>
            </a:r>
            <a:r>
              <a:rPr lang="en-US" dirty="0"/>
              <a:t> </a:t>
            </a:r>
            <a:r>
              <a:rPr lang="en-US" dirty="0" err="1"/>
              <a:t>Grunde</a:t>
            </a:r>
            <a:r>
              <a:rPr lang="en-US" dirty="0"/>
              <a:t> das, was die meisten Menschen </a:t>
            </a:r>
            <a:r>
              <a:rPr lang="en-US" dirty="0" err="1"/>
              <a:t>zu</a:t>
            </a:r>
            <a:r>
              <a:rPr lang="en-US" dirty="0"/>
              <a:t> </a:t>
            </a:r>
            <a:r>
              <a:rPr lang="en-US" dirty="0" err="1"/>
              <a:t>vermeiden</a:t>
            </a:r>
            <a:r>
              <a:rPr lang="en-US" dirty="0"/>
              <a:t> </a:t>
            </a:r>
            <a:r>
              <a:rPr lang="en-US" dirty="0" err="1"/>
              <a:t>oder</a:t>
            </a:r>
            <a:r>
              <a:rPr lang="en-US" dirty="0"/>
              <a:t> </a:t>
            </a:r>
            <a:r>
              <a:rPr lang="en-US" dirty="0" err="1"/>
              <a:t>zu</a:t>
            </a:r>
            <a:r>
              <a:rPr lang="en-US" dirty="0"/>
              <a:t> </a:t>
            </a:r>
            <a:r>
              <a:rPr lang="en-US" dirty="0" err="1"/>
              <a:t>bewältigen</a:t>
            </a:r>
            <a:r>
              <a:rPr lang="en-US" dirty="0"/>
              <a:t> versuchen.</a:t>
            </a:r>
          </a:p>
          <a:p>
            <a:pPr>
              <a:lnSpc>
                <a:spcPct val="100000"/>
              </a:lnSpc>
            </a:pPr>
            <a:endParaRPr lang="en-US" dirty="0"/>
          </a:p>
          <a:p>
            <a:pPr>
              <a:lnSpc>
                <a:spcPct val="100000"/>
              </a:lnSpc>
            </a:pPr>
            <a:endParaRPr lang="en-US" dirty="0"/>
          </a:p>
          <a:p>
            <a:pPr>
              <a:lnSpc>
                <a:spcPct val="100000"/>
              </a:lnSpc>
            </a:pPr>
            <a:endParaRPr lang="en-US" dirty="0"/>
          </a:p>
          <a:p>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endParaRPr lang="en-US" dirty="0"/>
          </a:p>
        </p:txBody>
      </p:sp>
      <p:grpSp>
        <p:nvGrpSpPr>
          <p:cNvPr id="17" name="Group 16">
            <a:extLst>
              <a:ext uri="{FF2B5EF4-FFF2-40B4-BE49-F238E27FC236}">
                <a16:creationId xmlns:a16="http://schemas.microsoft.com/office/drawing/2014/main" id="{FB0E26B3-7243-AE43-92C5-942272EC01CB}"/>
              </a:ext>
            </a:extLst>
          </p:cNvPr>
          <p:cNvGrpSpPr/>
          <p:nvPr/>
        </p:nvGrpSpPr>
        <p:grpSpPr>
          <a:xfrm>
            <a:off x="8349511" y="2614411"/>
            <a:ext cx="4039074" cy="2721775"/>
            <a:chOff x="448873" y="4678394"/>
            <a:chExt cx="2490973" cy="1678570"/>
          </a:xfrm>
        </p:grpSpPr>
        <p:pic>
          <p:nvPicPr>
            <p:cNvPr id="18" name="Picture 17" descr="A picture containing text, vector graphics&#10;&#10;Description automatically generated">
              <a:extLst>
                <a:ext uri="{FF2B5EF4-FFF2-40B4-BE49-F238E27FC236}">
                  <a16:creationId xmlns:a16="http://schemas.microsoft.com/office/drawing/2014/main" id="{40020F79-EC60-9D46-AFC9-45C467F82BBE}"/>
                </a:ext>
              </a:extLst>
            </p:cNvPr>
            <p:cNvPicPr>
              <a:picLocks noChangeAspect="1"/>
            </p:cNvPicPr>
            <p:nvPr/>
          </p:nvPicPr>
          <p:blipFill>
            <a:blip r:embed="rId2"/>
            <a:stretch>
              <a:fillRect/>
            </a:stretch>
          </p:blipFill>
          <p:spPr>
            <a:xfrm>
              <a:off x="448873" y="4678394"/>
              <a:ext cx="2490973" cy="1678570"/>
            </a:xfrm>
            <a:prstGeom prst="rect">
              <a:avLst/>
            </a:prstGeom>
          </p:spPr>
        </p:pic>
        <p:pic>
          <p:nvPicPr>
            <p:cNvPr id="19" name="Picture 18" descr="Icon&#10;&#10;Description automatically generated">
              <a:extLst>
                <a:ext uri="{FF2B5EF4-FFF2-40B4-BE49-F238E27FC236}">
                  <a16:creationId xmlns:a16="http://schemas.microsoft.com/office/drawing/2014/main" id="{E1C4CC16-00C3-C84D-861A-113531636106}"/>
                </a:ext>
              </a:extLst>
            </p:cNvPr>
            <p:cNvPicPr>
              <a:picLocks noChangeAspect="1"/>
            </p:cNvPicPr>
            <p:nvPr/>
          </p:nvPicPr>
          <p:blipFill>
            <a:blip r:embed="rId3"/>
            <a:stretch>
              <a:fillRect/>
            </a:stretch>
          </p:blipFill>
          <p:spPr>
            <a:xfrm>
              <a:off x="1227241" y="5282793"/>
              <a:ext cx="132038" cy="144000"/>
            </a:xfrm>
            <a:prstGeom prst="rect">
              <a:avLst/>
            </a:prstGeom>
          </p:spPr>
        </p:pic>
        <p:pic>
          <p:nvPicPr>
            <p:cNvPr id="25" name="Picture 24" descr="Icon&#10;&#10;Description automatically generated">
              <a:extLst>
                <a:ext uri="{FF2B5EF4-FFF2-40B4-BE49-F238E27FC236}">
                  <a16:creationId xmlns:a16="http://schemas.microsoft.com/office/drawing/2014/main" id="{9428EADF-E311-8449-B8A3-5E95EE3398FD}"/>
                </a:ext>
              </a:extLst>
            </p:cNvPr>
            <p:cNvPicPr>
              <a:picLocks noChangeAspect="1"/>
            </p:cNvPicPr>
            <p:nvPr/>
          </p:nvPicPr>
          <p:blipFill>
            <a:blip r:embed="rId3"/>
            <a:stretch>
              <a:fillRect/>
            </a:stretch>
          </p:blipFill>
          <p:spPr>
            <a:xfrm>
              <a:off x="1902563" y="4788704"/>
              <a:ext cx="132038" cy="144000"/>
            </a:xfrm>
            <a:prstGeom prst="rect">
              <a:avLst/>
            </a:prstGeom>
          </p:spPr>
        </p:pic>
        <p:pic>
          <p:nvPicPr>
            <p:cNvPr id="26" name="Picture 25" descr="Icon&#10;&#10;Description automatically generated">
              <a:extLst>
                <a:ext uri="{FF2B5EF4-FFF2-40B4-BE49-F238E27FC236}">
                  <a16:creationId xmlns:a16="http://schemas.microsoft.com/office/drawing/2014/main" id="{DA7A5B3F-1E6F-0749-BA0D-3F0F5826CC54}"/>
                </a:ext>
              </a:extLst>
            </p:cNvPr>
            <p:cNvPicPr>
              <a:picLocks noChangeAspect="1"/>
            </p:cNvPicPr>
            <p:nvPr/>
          </p:nvPicPr>
          <p:blipFill>
            <a:blip r:embed="rId3"/>
            <a:stretch>
              <a:fillRect/>
            </a:stretch>
          </p:blipFill>
          <p:spPr>
            <a:xfrm rot="19326072">
              <a:off x="1487752" y="5190070"/>
              <a:ext cx="132038" cy="144000"/>
            </a:xfrm>
            <a:prstGeom prst="rect">
              <a:avLst/>
            </a:prstGeom>
          </p:spPr>
        </p:pic>
      </p:grpSp>
      <p:sp>
        <p:nvSpPr>
          <p:cNvPr id="27" name="Text Placeholder 4">
            <a:extLst>
              <a:ext uri="{FF2B5EF4-FFF2-40B4-BE49-F238E27FC236}">
                <a16:creationId xmlns:a16="http://schemas.microsoft.com/office/drawing/2014/main" id="{F31EDAC0-9DB1-064E-B33A-D6A888C8C628}"/>
              </a:ext>
            </a:extLst>
          </p:cNvPr>
          <p:cNvSpPr>
            <a:spLocks noGrp="1"/>
          </p:cNvSpPr>
          <p:nvPr>
            <p:ph type="body" sz="quarter" idx="13"/>
          </p:nvPr>
        </p:nvSpPr>
        <p:spPr>
          <a:xfrm>
            <a:off x="1606636" y="709386"/>
            <a:ext cx="6580887" cy="1381662"/>
          </a:xfrm>
        </p:spPr>
        <p:txBody>
          <a:bodyPr/>
          <a:lstStyle/>
          <a:p>
            <a:r>
              <a:rPr lang="en-US" dirty="0"/>
              <a:t>GESCHÄFTSIDEENENTWICKLUNG</a:t>
            </a:r>
          </a:p>
        </p:txBody>
      </p:sp>
    </p:spTree>
    <p:extLst>
      <p:ext uri="{BB962C8B-B14F-4D97-AF65-F5344CB8AC3E}">
        <p14:creationId xmlns:p14="http://schemas.microsoft.com/office/powerpoint/2010/main" val="969125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813;p39">
            <a:extLst>
              <a:ext uri="{FF2B5EF4-FFF2-40B4-BE49-F238E27FC236}">
                <a16:creationId xmlns:a16="http://schemas.microsoft.com/office/drawing/2014/main" id="{54A0ACC3-F4D0-4E9D-B6FC-A127A924FEB6}"/>
              </a:ext>
            </a:extLst>
          </p:cNvPr>
          <p:cNvGrpSpPr/>
          <p:nvPr/>
        </p:nvGrpSpPr>
        <p:grpSpPr>
          <a:xfrm>
            <a:off x="410415" y="924714"/>
            <a:ext cx="543438" cy="861583"/>
            <a:chOff x="6718575" y="2318625"/>
            <a:chExt cx="256950" cy="407375"/>
          </a:xfrm>
        </p:grpSpPr>
        <p:sp>
          <p:nvSpPr>
            <p:cNvPr id="11" name="Google Shape;814;p39">
              <a:extLst>
                <a:ext uri="{FF2B5EF4-FFF2-40B4-BE49-F238E27FC236}">
                  <a16:creationId xmlns:a16="http://schemas.microsoft.com/office/drawing/2014/main" id="{CC22C85B-98FA-4B18-9130-BE52AE39067F}"/>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5;p39">
              <a:extLst>
                <a:ext uri="{FF2B5EF4-FFF2-40B4-BE49-F238E27FC236}">
                  <a16:creationId xmlns:a16="http://schemas.microsoft.com/office/drawing/2014/main" id="{C4DCECD6-FA55-442C-84A0-40CD400223DB}"/>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6;p39">
              <a:extLst>
                <a:ext uri="{FF2B5EF4-FFF2-40B4-BE49-F238E27FC236}">
                  <a16:creationId xmlns:a16="http://schemas.microsoft.com/office/drawing/2014/main" id="{24F906CD-6240-4BAD-B443-675F28931B6F}"/>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39">
              <a:extLst>
                <a:ext uri="{FF2B5EF4-FFF2-40B4-BE49-F238E27FC236}">
                  <a16:creationId xmlns:a16="http://schemas.microsoft.com/office/drawing/2014/main" id="{A4ED326C-2C4D-4350-B979-119283C2D6A3}"/>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8;p39">
              <a:extLst>
                <a:ext uri="{FF2B5EF4-FFF2-40B4-BE49-F238E27FC236}">
                  <a16:creationId xmlns:a16="http://schemas.microsoft.com/office/drawing/2014/main" id="{F38A5868-0043-45AF-B1E6-9027E9C4C8F6}"/>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9;p39">
              <a:extLst>
                <a:ext uri="{FF2B5EF4-FFF2-40B4-BE49-F238E27FC236}">
                  <a16:creationId xmlns:a16="http://schemas.microsoft.com/office/drawing/2014/main" id="{F8DD5389-0C1A-49F3-9462-EE6E8418FB6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0;p39">
              <a:extLst>
                <a:ext uri="{FF2B5EF4-FFF2-40B4-BE49-F238E27FC236}">
                  <a16:creationId xmlns:a16="http://schemas.microsoft.com/office/drawing/2014/main" id="{A69537C5-DED5-48EA-B158-F81A2EF891A7}"/>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1;p39">
              <a:extLst>
                <a:ext uri="{FF2B5EF4-FFF2-40B4-BE49-F238E27FC236}">
                  <a16:creationId xmlns:a16="http://schemas.microsoft.com/office/drawing/2014/main" id="{F0615D7F-3E2B-47C1-8778-86D910628937}"/>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5">
            <a:extLst>
              <a:ext uri="{FF2B5EF4-FFF2-40B4-BE49-F238E27FC236}">
                <a16:creationId xmlns:a16="http://schemas.microsoft.com/office/drawing/2014/main" id="{375B26F4-AD07-4333-B22C-E83D08DEB774}"/>
              </a:ext>
            </a:extLst>
          </p:cNvPr>
          <p:cNvSpPr txBox="1">
            <a:spLocks/>
          </p:cNvSpPr>
          <p:nvPr/>
        </p:nvSpPr>
        <p:spPr>
          <a:xfrm>
            <a:off x="453827" y="2174053"/>
            <a:ext cx="7446162" cy="35661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b="1" dirty="0">
                <a:solidFill>
                  <a:srgbClr val="C54A9A"/>
                </a:solidFill>
              </a:rPr>
              <a:t>Ein Schmerzpunkt </a:t>
            </a:r>
          </a:p>
          <a:p>
            <a:pPr>
              <a:lnSpc>
                <a:spcPct val="100000"/>
              </a:lnSpc>
            </a:pPr>
            <a:endParaRPr lang="en-US" sz="1000" b="1" dirty="0">
              <a:solidFill>
                <a:srgbClr val="1C9F49"/>
              </a:solidFill>
            </a:endParaRPr>
          </a:p>
          <a:p>
            <a:pPr algn="just">
              <a:lnSpc>
                <a:spcPct val="100000"/>
              </a:lnSpc>
            </a:pPr>
            <a:r>
              <a:rPr lang="en-US" dirty="0"/>
              <a:t>Schmerzpunkte können der Katalysator für großartige Geschäftsideen sein. Es ist wahr, dass die meisten Unternehmen existieren, um Probleme zu lösen.</a:t>
            </a:r>
          </a:p>
          <a:p>
            <a:pPr algn="just">
              <a:lnSpc>
                <a:spcPct val="100000"/>
              </a:lnSpc>
            </a:pPr>
            <a:r>
              <a:rPr lang="en-US" dirty="0" err="1"/>
              <a:t>Entrepreneure</a:t>
            </a:r>
            <a:r>
              <a:rPr lang="en-US" dirty="0"/>
              <a:t> sehen in jedem Problem eine Geschäftsmöglichkeit. Wenn eine Person einen ausreichend großen </a:t>
            </a:r>
            <a:r>
              <a:rPr lang="en-US" dirty="0" err="1"/>
              <a:t>Schmerzpunkt</a:t>
            </a:r>
            <a:r>
              <a:rPr lang="en-US" dirty="0"/>
              <a:t> hat, wird sie </a:t>
            </a:r>
            <a:r>
              <a:rPr lang="en-US" dirty="0" err="1"/>
              <a:t>alles</a:t>
            </a:r>
            <a:r>
              <a:rPr lang="en-US" dirty="0"/>
              <a:t> </a:t>
            </a:r>
            <a:r>
              <a:rPr lang="en-US" dirty="0" err="1"/>
              <a:t>dafür</a:t>
            </a:r>
            <a:r>
              <a:rPr lang="en-US" dirty="0"/>
              <a:t> tun, um eine Lösung zu finden. Diese Lösung kann die Grundlage für ein </a:t>
            </a:r>
            <a:r>
              <a:rPr lang="en-US" dirty="0" err="1"/>
              <a:t>neues</a:t>
            </a:r>
            <a:r>
              <a:rPr lang="en-US" dirty="0"/>
              <a:t> </a:t>
            </a:r>
            <a:r>
              <a:rPr lang="en-US" dirty="0" err="1"/>
              <a:t>Unternehmen</a:t>
            </a:r>
            <a:r>
              <a:rPr lang="en-US" dirty="0"/>
              <a:t> bilden.</a:t>
            </a:r>
          </a:p>
          <a:p>
            <a:pPr algn="just">
              <a:lnSpc>
                <a:spcPct val="100000"/>
              </a:lnSpc>
            </a:pPr>
            <a:endParaRPr lang="en-US" dirty="0"/>
          </a:p>
          <a:p>
            <a:pPr algn="just">
              <a:lnSpc>
                <a:spcPct val="100000"/>
              </a:lnSpc>
            </a:pPr>
            <a:endParaRPr lang="en-US" dirty="0"/>
          </a:p>
          <a:p>
            <a:pPr algn="just">
              <a:lnSpc>
                <a:spcPct val="100000"/>
              </a:lnSpc>
            </a:pPr>
            <a:endParaRPr lang="en-US" dirty="0"/>
          </a:p>
          <a:p>
            <a:pPr algn="just">
              <a:lnSpc>
                <a:spcPct val="100000"/>
              </a:lnSpc>
            </a:pPr>
            <a:endParaRPr lang="en-US" dirty="0"/>
          </a:p>
          <a:p>
            <a:pPr algn="just"/>
            <a:endParaRPr lang="en-US" dirty="0"/>
          </a:p>
        </p:txBody>
      </p:sp>
      <p:pic>
        <p:nvPicPr>
          <p:cNvPr id="17" name="Picture 16" descr="Icon&#10;&#10;Description automatically generated with medium confidence">
            <a:extLst>
              <a:ext uri="{FF2B5EF4-FFF2-40B4-BE49-F238E27FC236}">
                <a16:creationId xmlns:a16="http://schemas.microsoft.com/office/drawing/2014/main" id="{5A870E7A-4069-884F-BFF7-277DEFD1ECFD}"/>
              </a:ext>
            </a:extLst>
          </p:cNvPr>
          <p:cNvPicPr>
            <a:picLocks noChangeAspect="1"/>
          </p:cNvPicPr>
          <p:nvPr/>
        </p:nvPicPr>
        <p:blipFill>
          <a:blip r:embed="rId2"/>
          <a:stretch>
            <a:fillRect/>
          </a:stretch>
        </p:blipFill>
        <p:spPr>
          <a:xfrm>
            <a:off x="8593327" y="3670481"/>
            <a:ext cx="3000854" cy="1421250"/>
          </a:xfrm>
          <a:prstGeom prst="rect">
            <a:avLst/>
          </a:prstGeom>
        </p:spPr>
      </p:pic>
      <p:sp>
        <p:nvSpPr>
          <p:cNvPr id="18" name="Text Placeholder 4">
            <a:extLst>
              <a:ext uri="{FF2B5EF4-FFF2-40B4-BE49-F238E27FC236}">
                <a16:creationId xmlns:a16="http://schemas.microsoft.com/office/drawing/2014/main" id="{DE1F5439-2C02-4BCD-A73F-BD9890F31E5A}"/>
              </a:ext>
            </a:extLst>
          </p:cNvPr>
          <p:cNvSpPr txBox="1">
            <a:spLocks/>
          </p:cNvSpPr>
          <p:nvPr/>
        </p:nvSpPr>
        <p:spPr>
          <a:xfrm>
            <a:off x="1606636" y="709386"/>
            <a:ext cx="6580887" cy="13816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GESCHÄFTSIDEENENTWICKLUNG</a:t>
            </a:r>
          </a:p>
        </p:txBody>
      </p:sp>
    </p:spTree>
    <p:extLst>
      <p:ext uri="{BB962C8B-B14F-4D97-AF65-F5344CB8AC3E}">
        <p14:creationId xmlns:p14="http://schemas.microsoft.com/office/powerpoint/2010/main" val="146340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616624" y="708985"/>
            <a:ext cx="6419936" cy="697353"/>
          </a:xfrm>
        </p:spPr>
        <p:txBody>
          <a:bodyPr>
            <a:noAutofit/>
          </a:bodyPr>
          <a:lstStyle/>
          <a:p>
            <a:r>
              <a:rPr lang="en-US" dirty="0"/>
              <a:t>GESCHÄFTSPLANUNGSAKTIVITÄT</a:t>
            </a:r>
          </a:p>
        </p:txBody>
      </p:sp>
      <p:sp>
        <p:nvSpPr>
          <p:cNvPr id="12" name="Text Placeholder 11"/>
          <p:cNvSpPr>
            <a:spLocks noGrp="1"/>
          </p:cNvSpPr>
          <p:nvPr>
            <p:ph type="body" sz="quarter" idx="14"/>
          </p:nvPr>
        </p:nvSpPr>
        <p:spPr>
          <a:xfrm>
            <a:off x="1485994" y="2148901"/>
            <a:ext cx="9197266" cy="1228628"/>
          </a:xfrm>
        </p:spPr>
        <p:txBody>
          <a:bodyPr/>
          <a:lstStyle/>
          <a:p>
            <a:pPr algn="ctr"/>
            <a:r>
              <a:rPr lang="en-US" sz="3000" i="1" dirty="0" err="1">
                <a:solidFill>
                  <a:srgbClr val="F26B27"/>
                </a:solidFill>
              </a:rPr>
              <a:t>Überlege</a:t>
            </a:r>
            <a:r>
              <a:rPr lang="en-US" sz="3000" i="1" dirty="0">
                <a:solidFill>
                  <a:srgbClr val="F26B27"/>
                </a:solidFill>
              </a:rPr>
              <a:t> </a:t>
            </a:r>
            <a:r>
              <a:rPr lang="en-US" sz="3000" i="1" dirty="0" err="1">
                <a:solidFill>
                  <a:srgbClr val="F26B27"/>
                </a:solidFill>
              </a:rPr>
              <a:t>dir</a:t>
            </a:r>
            <a:r>
              <a:rPr lang="en-US" sz="3000" i="1" dirty="0">
                <a:solidFill>
                  <a:srgbClr val="F26B27"/>
                </a:solidFill>
              </a:rPr>
              <a:t>, </a:t>
            </a:r>
            <a:r>
              <a:rPr lang="en-US" sz="3000" i="1" dirty="0" err="1">
                <a:solidFill>
                  <a:srgbClr val="F26B27"/>
                </a:solidFill>
              </a:rPr>
              <a:t>welche</a:t>
            </a:r>
            <a:r>
              <a:rPr lang="en-US" sz="3000" i="1" dirty="0">
                <a:solidFill>
                  <a:srgbClr val="F26B27"/>
                </a:solidFill>
              </a:rPr>
              <a:t> </a:t>
            </a:r>
            <a:r>
              <a:rPr lang="en-US" sz="3000" i="1" dirty="0" err="1">
                <a:solidFill>
                  <a:srgbClr val="F26B27"/>
                </a:solidFill>
              </a:rPr>
              <a:t>Schmerzpunkte</a:t>
            </a:r>
            <a:r>
              <a:rPr lang="en-US" sz="3000" i="1" dirty="0">
                <a:solidFill>
                  <a:srgbClr val="F26B27"/>
                </a:solidFill>
              </a:rPr>
              <a:t> du mit einem neuen Produkt oder einer Dienstleistung </a:t>
            </a:r>
            <a:r>
              <a:rPr lang="en-US" sz="3000" i="1" dirty="0" err="1">
                <a:solidFill>
                  <a:srgbClr val="F26B27"/>
                </a:solidFill>
              </a:rPr>
              <a:t>lösen</a:t>
            </a:r>
            <a:r>
              <a:rPr lang="en-US" sz="3000" i="1" dirty="0">
                <a:solidFill>
                  <a:srgbClr val="F26B27"/>
                </a:solidFill>
              </a:rPr>
              <a:t> </a:t>
            </a:r>
            <a:r>
              <a:rPr lang="en-US" sz="3000" i="1" dirty="0" err="1">
                <a:solidFill>
                  <a:srgbClr val="F26B27"/>
                </a:solidFill>
              </a:rPr>
              <a:t>könntest</a:t>
            </a:r>
            <a:endParaRPr lang="en-US" sz="3000" i="1" dirty="0">
              <a:solidFill>
                <a:srgbClr val="F26B27"/>
              </a:solidFill>
            </a:endParaRPr>
          </a:p>
          <a:p>
            <a:endParaRPr lang="en-US" sz="3000"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493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029D16-D756-4230-B4BE-CBE2B75E3935}"/>
              </a:ext>
            </a:extLst>
          </p:cNvPr>
          <p:cNvPicPr>
            <a:picLocks noChangeAspect="1"/>
          </p:cNvPicPr>
          <p:nvPr/>
        </p:nvPicPr>
        <p:blipFill>
          <a:blip r:embed="rId2"/>
          <a:stretch>
            <a:fillRect/>
          </a:stretch>
        </p:blipFill>
        <p:spPr>
          <a:xfrm>
            <a:off x="1162690" y="1366791"/>
            <a:ext cx="1875149" cy="1615982"/>
          </a:xfrm>
          <a:prstGeom prst="rect">
            <a:avLst/>
          </a:prstGeom>
        </p:spPr>
      </p:pic>
      <p:pic>
        <p:nvPicPr>
          <p:cNvPr id="8" name="Picture 7">
            <a:extLst>
              <a:ext uri="{FF2B5EF4-FFF2-40B4-BE49-F238E27FC236}">
                <a16:creationId xmlns:a16="http://schemas.microsoft.com/office/drawing/2014/main" id="{42B6F806-8A04-4741-AEFF-843D46CF4631}"/>
              </a:ext>
            </a:extLst>
          </p:cNvPr>
          <p:cNvPicPr>
            <a:picLocks noChangeAspect="1"/>
          </p:cNvPicPr>
          <p:nvPr/>
        </p:nvPicPr>
        <p:blipFill>
          <a:blip r:embed="rId3"/>
          <a:stretch>
            <a:fillRect/>
          </a:stretch>
        </p:blipFill>
        <p:spPr>
          <a:xfrm>
            <a:off x="5384800" y="1474451"/>
            <a:ext cx="1684337" cy="1528642"/>
          </a:xfrm>
          <a:prstGeom prst="rect">
            <a:avLst/>
          </a:prstGeom>
        </p:spPr>
      </p:pic>
      <p:pic>
        <p:nvPicPr>
          <p:cNvPr id="10" name="Picture 9">
            <a:extLst>
              <a:ext uri="{FF2B5EF4-FFF2-40B4-BE49-F238E27FC236}">
                <a16:creationId xmlns:a16="http://schemas.microsoft.com/office/drawing/2014/main" id="{1D101686-2941-42F3-A108-695BB9ABE0FE}"/>
              </a:ext>
            </a:extLst>
          </p:cNvPr>
          <p:cNvPicPr>
            <a:picLocks noChangeAspect="1"/>
          </p:cNvPicPr>
          <p:nvPr/>
        </p:nvPicPr>
        <p:blipFill>
          <a:blip r:embed="rId4"/>
          <a:stretch>
            <a:fillRect/>
          </a:stretch>
        </p:blipFill>
        <p:spPr>
          <a:xfrm>
            <a:off x="9298943" y="1346991"/>
            <a:ext cx="1875148" cy="1585603"/>
          </a:xfrm>
          <a:prstGeom prst="rect">
            <a:avLst/>
          </a:prstGeom>
        </p:spPr>
      </p:pic>
      <p:sp>
        <p:nvSpPr>
          <p:cNvPr id="11" name="TextBox 10">
            <a:extLst>
              <a:ext uri="{FF2B5EF4-FFF2-40B4-BE49-F238E27FC236}">
                <a16:creationId xmlns:a16="http://schemas.microsoft.com/office/drawing/2014/main" id="{97E7F428-6805-4168-BC51-A0AE94EB4043}"/>
              </a:ext>
            </a:extLst>
          </p:cNvPr>
          <p:cNvSpPr txBox="1"/>
          <p:nvPr/>
        </p:nvSpPr>
        <p:spPr>
          <a:xfrm>
            <a:off x="4546600" y="2718613"/>
            <a:ext cx="3784600" cy="3170099"/>
          </a:xfrm>
          <a:prstGeom prst="rect">
            <a:avLst/>
          </a:prstGeom>
          <a:noFill/>
        </p:spPr>
        <p:txBody>
          <a:bodyPr wrap="square" rtlCol="0">
            <a:spAutoFit/>
          </a:bodyPr>
          <a:lstStyle/>
          <a:p>
            <a:r>
              <a:rPr lang="en-GB" sz="2000" b="0" i="0" dirty="0">
                <a:solidFill>
                  <a:srgbClr val="C54A9A"/>
                </a:solidFill>
                <a:effectLst/>
              </a:rPr>
              <a:t>Viele Kinder von Migranten, die in ihrer Wahlheimat geboren wurden, haben sich erfolgreich in der Wirtschaft </a:t>
            </a:r>
            <a:r>
              <a:rPr lang="en-GB" sz="2000" b="0" i="0" dirty="0" err="1">
                <a:solidFill>
                  <a:srgbClr val="C54A9A"/>
                </a:solidFill>
                <a:effectLst/>
              </a:rPr>
              <a:t>niedergelassen</a:t>
            </a:r>
            <a:r>
              <a:rPr lang="en-GB" sz="2000" b="0" i="0" dirty="0">
                <a:solidFill>
                  <a:srgbClr val="C54A9A"/>
                </a:solidFill>
                <a:effectLst/>
              </a:rPr>
              <a:t>. </a:t>
            </a:r>
            <a:r>
              <a:rPr lang="en-GB" sz="2000" dirty="0">
                <a:solidFill>
                  <a:srgbClr val="C54A9A"/>
                </a:solidFill>
              </a:rPr>
              <a:t>Du</a:t>
            </a:r>
            <a:r>
              <a:rPr lang="en-GB" sz="2000" b="0" i="0" dirty="0">
                <a:solidFill>
                  <a:srgbClr val="C54A9A"/>
                </a:solidFill>
                <a:effectLst/>
              </a:rPr>
              <a:t> hast </a:t>
            </a:r>
            <a:r>
              <a:rPr lang="en-GB" sz="2000" b="0" i="0" dirty="0" err="1">
                <a:solidFill>
                  <a:srgbClr val="C54A9A"/>
                </a:solidFill>
                <a:effectLst/>
              </a:rPr>
              <a:t>eine</a:t>
            </a:r>
            <a:r>
              <a:rPr lang="en-GB" sz="2000" b="0" i="0" dirty="0">
                <a:solidFill>
                  <a:srgbClr val="C54A9A"/>
                </a:solidFill>
                <a:effectLst/>
              </a:rPr>
              <a:t> neue Sichtweise, die oft das Beste aus kulturellem Hintergrund und den </a:t>
            </a:r>
            <a:r>
              <a:rPr lang="en-GB" sz="2000" b="0" i="0" dirty="0" err="1">
                <a:solidFill>
                  <a:srgbClr val="C54A9A"/>
                </a:solidFill>
                <a:effectLst/>
              </a:rPr>
              <a:t>Möglichkeiten</a:t>
            </a:r>
            <a:r>
              <a:rPr lang="en-GB" sz="2000" b="0" i="0" dirty="0">
                <a:solidFill>
                  <a:srgbClr val="C54A9A"/>
                </a:solidFill>
                <a:effectLst/>
              </a:rPr>
              <a:t> für einen einzigartigen und </a:t>
            </a:r>
            <a:r>
              <a:rPr lang="en-GB" sz="2000" dirty="0">
                <a:solidFill>
                  <a:srgbClr val="C54A9A"/>
                </a:solidFill>
              </a:rPr>
              <a:t>innovativen Geschäftserfolg </a:t>
            </a:r>
            <a:r>
              <a:rPr lang="en-GB" sz="2000" b="0" i="0" dirty="0">
                <a:solidFill>
                  <a:srgbClr val="C54A9A"/>
                </a:solidFill>
                <a:effectLst/>
              </a:rPr>
              <a:t>vereint. </a:t>
            </a:r>
            <a:endParaRPr lang="en-IE" sz="2000" dirty="0">
              <a:solidFill>
                <a:srgbClr val="C54A9A"/>
              </a:solidFill>
            </a:endParaRPr>
          </a:p>
        </p:txBody>
      </p:sp>
      <p:sp>
        <p:nvSpPr>
          <p:cNvPr id="12" name="TextBox 11">
            <a:extLst>
              <a:ext uri="{FF2B5EF4-FFF2-40B4-BE49-F238E27FC236}">
                <a16:creationId xmlns:a16="http://schemas.microsoft.com/office/drawing/2014/main" id="{14E554B3-351A-44C8-A8BC-4371F887CD63}"/>
              </a:ext>
            </a:extLst>
          </p:cNvPr>
          <p:cNvSpPr txBox="1"/>
          <p:nvPr/>
        </p:nvSpPr>
        <p:spPr>
          <a:xfrm>
            <a:off x="342900" y="264160"/>
            <a:ext cx="11308080" cy="1200329"/>
          </a:xfrm>
          <a:prstGeom prst="rect">
            <a:avLst/>
          </a:prstGeom>
          <a:solidFill>
            <a:srgbClr val="FFC652"/>
          </a:solidFill>
        </p:spPr>
        <p:txBody>
          <a:bodyPr wrap="square" rtlCol="0">
            <a:spAutoFit/>
          </a:bodyPr>
          <a:lstStyle/>
          <a:p>
            <a:r>
              <a:rPr lang="en-GB" sz="2400" b="0" i="0" dirty="0">
                <a:solidFill>
                  <a:srgbClr val="1E494F"/>
                </a:solidFill>
                <a:effectLst/>
              </a:rPr>
              <a:t>EU-</a:t>
            </a:r>
            <a:r>
              <a:rPr lang="en-GB" sz="2400" b="0" i="0" dirty="0" err="1">
                <a:solidFill>
                  <a:srgbClr val="1E494F"/>
                </a:solidFill>
                <a:effectLst/>
              </a:rPr>
              <a:t>Zuwanderer</a:t>
            </a:r>
            <a:r>
              <a:rPr lang="en-GB" sz="2400" b="0" i="0" dirty="0">
                <a:solidFill>
                  <a:srgbClr val="1E494F"/>
                </a:solidFill>
                <a:effectLst/>
              </a:rPr>
              <a:t> </a:t>
            </a:r>
            <a:r>
              <a:rPr lang="en-GB" sz="2400" b="0" i="0" dirty="0" err="1">
                <a:solidFill>
                  <a:srgbClr val="1E494F"/>
                </a:solidFill>
                <a:effectLst/>
              </a:rPr>
              <a:t>stehen</a:t>
            </a:r>
            <a:r>
              <a:rPr lang="en-GB" sz="2400" b="0" i="0" dirty="0">
                <a:solidFill>
                  <a:srgbClr val="1E494F"/>
                </a:solidFill>
                <a:effectLst/>
              </a:rPr>
              <a:t> vor größeren Herausforderungen und Hindernissen für eine unternehmerische Tätigkeit als die meisten ihrer europäischen Mitbürger. Und Frauen sogar </a:t>
            </a:r>
            <a:r>
              <a:rPr lang="en-GB" sz="2400" b="0" i="0" dirty="0" err="1">
                <a:solidFill>
                  <a:srgbClr val="1E494F"/>
                </a:solidFill>
                <a:effectLst/>
              </a:rPr>
              <a:t>noch</a:t>
            </a:r>
            <a:r>
              <a:rPr lang="en-GB" sz="2400" b="0" i="0" dirty="0">
                <a:solidFill>
                  <a:srgbClr val="1E494F"/>
                </a:solidFill>
                <a:effectLst/>
              </a:rPr>
              <a:t> </a:t>
            </a:r>
            <a:r>
              <a:rPr lang="en-GB" sz="2400" b="0" i="0" dirty="0" err="1">
                <a:solidFill>
                  <a:srgbClr val="1E494F"/>
                </a:solidFill>
                <a:effectLst/>
              </a:rPr>
              <a:t>stärker</a:t>
            </a:r>
            <a:r>
              <a:rPr lang="en-GB" sz="2400" b="0" i="0" dirty="0">
                <a:solidFill>
                  <a:srgbClr val="1E494F"/>
                </a:solidFill>
                <a:effectLst/>
              </a:rPr>
              <a:t>. ABER, wir sind hier, um zu helfen....</a:t>
            </a:r>
            <a:endParaRPr lang="en-IE" sz="2400" dirty="0">
              <a:solidFill>
                <a:srgbClr val="1E494F"/>
              </a:solidFill>
            </a:endParaRPr>
          </a:p>
        </p:txBody>
      </p:sp>
      <p:sp>
        <p:nvSpPr>
          <p:cNvPr id="14" name="TextBox 13">
            <a:extLst>
              <a:ext uri="{FF2B5EF4-FFF2-40B4-BE49-F238E27FC236}">
                <a16:creationId xmlns:a16="http://schemas.microsoft.com/office/drawing/2014/main" id="{C421E753-0B9A-4F50-9177-77E72AABE643}"/>
              </a:ext>
            </a:extLst>
          </p:cNvPr>
          <p:cNvSpPr txBox="1"/>
          <p:nvPr/>
        </p:nvSpPr>
        <p:spPr>
          <a:xfrm>
            <a:off x="280669" y="2719376"/>
            <a:ext cx="3947159" cy="3477875"/>
          </a:xfrm>
          <a:prstGeom prst="rect">
            <a:avLst/>
          </a:prstGeom>
          <a:noFill/>
        </p:spPr>
        <p:txBody>
          <a:bodyPr wrap="square">
            <a:spAutoFit/>
          </a:bodyPr>
          <a:lstStyle/>
          <a:p>
            <a:r>
              <a:rPr lang="en-GB" sz="2000" dirty="0" err="1">
                <a:solidFill>
                  <a:srgbClr val="F26B27"/>
                </a:solidFill>
              </a:rPr>
              <a:t>Durch</a:t>
            </a:r>
            <a:r>
              <a:rPr lang="en-GB" sz="2000" dirty="0">
                <a:solidFill>
                  <a:srgbClr val="F26B27"/>
                </a:solidFill>
              </a:rPr>
              <a:t> </a:t>
            </a:r>
            <a:r>
              <a:rPr lang="en-GB" sz="2000" dirty="0" err="1">
                <a:solidFill>
                  <a:srgbClr val="F26B27"/>
                </a:solidFill>
              </a:rPr>
              <a:t>Unternehmertum</a:t>
            </a:r>
            <a:r>
              <a:rPr lang="en-GB" sz="2000" dirty="0">
                <a:solidFill>
                  <a:srgbClr val="F26B27"/>
                </a:solidFill>
              </a:rPr>
              <a:t> können Migrantinnen ihre </a:t>
            </a:r>
            <a:r>
              <a:rPr lang="en-GB" sz="2000" dirty="0" err="1">
                <a:solidFill>
                  <a:srgbClr val="F26B27"/>
                </a:solidFill>
              </a:rPr>
              <a:t>eigenen</a:t>
            </a:r>
            <a:r>
              <a:rPr lang="en-GB" sz="2000" dirty="0">
                <a:solidFill>
                  <a:srgbClr val="F26B27"/>
                </a:solidFill>
              </a:rPr>
              <a:t> </a:t>
            </a:r>
            <a:r>
              <a:rPr lang="en-GB" sz="2000" dirty="0" err="1">
                <a:solidFill>
                  <a:srgbClr val="F26B27"/>
                </a:solidFill>
              </a:rPr>
              <a:t>Arbeitsstellen</a:t>
            </a:r>
            <a:r>
              <a:rPr lang="en-GB" sz="2000" dirty="0">
                <a:solidFill>
                  <a:srgbClr val="F26B27"/>
                </a:solidFill>
              </a:rPr>
              <a:t> schaffen. Frauen </a:t>
            </a:r>
            <a:r>
              <a:rPr lang="en-GB" sz="2000" dirty="0" err="1">
                <a:solidFill>
                  <a:srgbClr val="F26B27"/>
                </a:solidFill>
              </a:rPr>
              <a:t>wurden</a:t>
            </a:r>
            <a:r>
              <a:rPr lang="en-GB" sz="2000" dirty="0">
                <a:solidFill>
                  <a:srgbClr val="F26B27"/>
                </a:solidFill>
              </a:rPr>
              <a:t> </a:t>
            </a:r>
            <a:r>
              <a:rPr lang="en-GB" sz="2000" dirty="0" err="1">
                <a:solidFill>
                  <a:srgbClr val="F26B27"/>
                </a:solidFill>
              </a:rPr>
              <a:t>lange</a:t>
            </a:r>
            <a:r>
              <a:rPr lang="en-GB" sz="2000" dirty="0">
                <a:solidFill>
                  <a:srgbClr val="F26B27"/>
                </a:solidFill>
              </a:rPr>
              <a:t> </a:t>
            </a:r>
            <a:r>
              <a:rPr lang="en-GB" sz="2000" dirty="0" err="1">
                <a:solidFill>
                  <a:srgbClr val="F26B27"/>
                </a:solidFill>
              </a:rPr>
              <a:t>als</a:t>
            </a:r>
            <a:r>
              <a:rPr lang="en-GB" sz="2000" dirty="0">
                <a:solidFill>
                  <a:srgbClr val="F26B27"/>
                </a:solidFill>
              </a:rPr>
              <a:t> "</a:t>
            </a:r>
            <a:r>
              <a:rPr lang="en-GB" sz="2000" dirty="0" err="1">
                <a:solidFill>
                  <a:srgbClr val="F26B27"/>
                </a:solidFill>
              </a:rPr>
              <a:t>stille</a:t>
            </a:r>
            <a:r>
              <a:rPr lang="en-GB" sz="2000" dirty="0">
                <a:solidFill>
                  <a:srgbClr val="F26B27"/>
                </a:solidFill>
              </a:rPr>
              <a:t> </a:t>
            </a:r>
            <a:r>
              <a:rPr lang="en-GB" sz="2000" dirty="0" err="1">
                <a:solidFill>
                  <a:srgbClr val="F26B27"/>
                </a:solidFill>
              </a:rPr>
              <a:t>Mitwirkende</a:t>
            </a:r>
            <a:r>
              <a:rPr lang="en-GB" sz="2000" dirty="0">
                <a:solidFill>
                  <a:srgbClr val="F26B27"/>
                </a:solidFill>
              </a:rPr>
              <a:t>" </a:t>
            </a:r>
            <a:r>
              <a:rPr lang="en-GB" sz="2000" dirty="0" err="1">
                <a:solidFill>
                  <a:srgbClr val="F26B27"/>
                </a:solidFill>
              </a:rPr>
              <a:t>unserer</a:t>
            </a:r>
            <a:r>
              <a:rPr lang="en-GB" sz="2000" dirty="0">
                <a:solidFill>
                  <a:srgbClr val="F26B27"/>
                </a:solidFill>
              </a:rPr>
              <a:t> </a:t>
            </a:r>
            <a:r>
              <a:rPr lang="en-GB" sz="2000" dirty="0" err="1">
                <a:solidFill>
                  <a:srgbClr val="F26B27"/>
                </a:solidFill>
              </a:rPr>
              <a:t>Wirtschaft</a:t>
            </a:r>
            <a:r>
              <a:rPr lang="en-GB" sz="2000" dirty="0">
                <a:solidFill>
                  <a:srgbClr val="F26B27"/>
                </a:solidFill>
              </a:rPr>
              <a:t> </a:t>
            </a:r>
            <a:r>
              <a:rPr lang="en-GB" sz="2000" dirty="0" err="1">
                <a:solidFill>
                  <a:srgbClr val="F26B27"/>
                </a:solidFill>
              </a:rPr>
              <a:t>beschrieben</a:t>
            </a:r>
            <a:r>
              <a:rPr lang="en-GB" sz="2000" dirty="0">
                <a:solidFill>
                  <a:srgbClr val="F26B27"/>
                </a:solidFill>
              </a:rPr>
              <a:t>, aber als </a:t>
            </a:r>
            <a:r>
              <a:rPr lang="en-GB" sz="2000" dirty="0" err="1">
                <a:solidFill>
                  <a:srgbClr val="F26B27"/>
                </a:solidFill>
              </a:rPr>
              <a:t>Migrantin</a:t>
            </a:r>
            <a:r>
              <a:rPr lang="en-GB" sz="2000" dirty="0">
                <a:solidFill>
                  <a:srgbClr val="F26B27"/>
                </a:solidFill>
              </a:rPr>
              <a:t> </a:t>
            </a:r>
            <a:r>
              <a:rPr lang="en-GB" sz="2000" dirty="0" err="1">
                <a:solidFill>
                  <a:srgbClr val="F26B27"/>
                </a:solidFill>
              </a:rPr>
              <a:t>verfügst</a:t>
            </a:r>
            <a:r>
              <a:rPr lang="en-GB" sz="2000" dirty="0">
                <a:solidFill>
                  <a:srgbClr val="F26B27"/>
                </a:solidFill>
              </a:rPr>
              <a:t> du </a:t>
            </a:r>
            <a:r>
              <a:rPr lang="en-GB" sz="2000" dirty="0" err="1">
                <a:solidFill>
                  <a:srgbClr val="F26B27"/>
                </a:solidFill>
              </a:rPr>
              <a:t>über</a:t>
            </a:r>
            <a:r>
              <a:rPr lang="en-GB" sz="2000" dirty="0">
                <a:solidFill>
                  <a:srgbClr val="F26B27"/>
                </a:solidFill>
              </a:rPr>
              <a:t> </a:t>
            </a:r>
            <a:r>
              <a:rPr lang="en-GB" sz="2000" dirty="0" err="1">
                <a:solidFill>
                  <a:srgbClr val="F26B27"/>
                </a:solidFill>
              </a:rPr>
              <a:t>Lebenserfahrung</a:t>
            </a:r>
            <a:r>
              <a:rPr lang="en-GB" sz="2000" dirty="0">
                <a:solidFill>
                  <a:srgbClr val="F26B27"/>
                </a:solidFill>
              </a:rPr>
              <a:t>, </a:t>
            </a:r>
            <a:r>
              <a:rPr lang="en-GB" sz="2000" dirty="0" err="1">
                <a:solidFill>
                  <a:srgbClr val="F26B27"/>
                </a:solidFill>
              </a:rPr>
              <a:t>Widerstandsfähigkeit</a:t>
            </a:r>
            <a:r>
              <a:rPr lang="en-GB" sz="2000" dirty="0">
                <a:solidFill>
                  <a:srgbClr val="F26B27"/>
                </a:solidFill>
              </a:rPr>
              <a:t> und viele der Fähigkeiten, die man braucht, um eine erfolgreiche Unternehmerin zu sein. </a:t>
            </a:r>
            <a:endParaRPr lang="en-IE" sz="2000" dirty="0">
              <a:solidFill>
                <a:srgbClr val="F26B27"/>
              </a:solidFill>
            </a:endParaRPr>
          </a:p>
        </p:txBody>
      </p:sp>
      <p:sp>
        <p:nvSpPr>
          <p:cNvPr id="15" name="TextBox 14">
            <a:extLst>
              <a:ext uri="{FF2B5EF4-FFF2-40B4-BE49-F238E27FC236}">
                <a16:creationId xmlns:a16="http://schemas.microsoft.com/office/drawing/2014/main" id="{D1E80739-3CD6-4264-8740-7C748DFA0667}"/>
              </a:ext>
            </a:extLst>
          </p:cNvPr>
          <p:cNvSpPr txBox="1"/>
          <p:nvPr/>
        </p:nvSpPr>
        <p:spPr>
          <a:xfrm>
            <a:off x="8618220" y="2718613"/>
            <a:ext cx="3200393" cy="2554545"/>
          </a:xfrm>
          <a:prstGeom prst="rect">
            <a:avLst/>
          </a:prstGeom>
          <a:noFill/>
        </p:spPr>
        <p:txBody>
          <a:bodyPr wrap="square" rtlCol="0">
            <a:spAutoFit/>
          </a:bodyPr>
          <a:lstStyle/>
          <a:p>
            <a:r>
              <a:rPr lang="en-GB" sz="2000" dirty="0" err="1">
                <a:solidFill>
                  <a:srgbClr val="1EB3DD"/>
                </a:solidFill>
              </a:rPr>
              <a:t>Geflüchtete</a:t>
            </a:r>
            <a:r>
              <a:rPr lang="en-GB" sz="2000" b="0" i="0" dirty="0">
                <a:solidFill>
                  <a:srgbClr val="1EB3DD"/>
                </a:solidFill>
                <a:effectLst/>
              </a:rPr>
              <a:t> kommen in ein unbekanntes Land, nicht nur auf der Suche nach einem sichereren Leben für sich selbst, sondern auch in dem Bestreben, etwas zu bewirken und einen Beitrag zu leisten. </a:t>
            </a:r>
            <a:endParaRPr lang="en-IE" sz="2000" dirty="0">
              <a:solidFill>
                <a:srgbClr val="1EB3DD"/>
              </a:solidFill>
            </a:endParaRPr>
          </a:p>
        </p:txBody>
      </p:sp>
      <p:pic>
        <p:nvPicPr>
          <p:cNvPr id="19" name="Picture 18">
            <a:extLst>
              <a:ext uri="{FF2B5EF4-FFF2-40B4-BE49-F238E27FC236}">
                <a16:creationId xmlns:a16="http://schemas.microsoft.com/office/drawing/2014/main" id="{5D26D7BE-90B0-49D7-B601-9BCAB4D6F500}"/>
              </a:ext>
            </a:extLst>
          </p:cNvPr>
          <p:cNvPicPr>
            <a:picLocks noChangeAspect="1"/>
          </p:cNvPicPr>
          <p:nvPr/>
        </p:nvPicPr>
        <p:blipFill>
          <a:blip r:embed="rId5"/>
          <a:stretch>
            <a:fillRect/>
          </a:stretch>
        </p:blipFill>
        <p:spPr>
          <a:xfrm>
            <a:off x="0" y="6248112"/>
            <a:ext cx="9521190" cy="639705"/>
          </a:xfrm>
          <a:prstGeom prst="rect">
            <a:avLst/>
          </a:prstGeom>
        </p:spPr>
      </p:pic>
      <p:cxnSp>
        <p:nvCxnSpPr>
          <p:cNvPr id="21" name="Straight Connector 20">
            <a:extLst>
              <a:ext uri="{FF2B5EF4-FFF2-40B4-BE49-F238E27FC236}">
                <a16:creationId xmlns:a16="http://schemas.microsoft.com/office/drawing/2014/main" id="{BA6F0DA3-F92C-4734-8217-2E600C1AF998}"/>
              </a:ext>
            </a:extLst>
          </p:cNvPr>
          <p:cNvCxnSpPr/>
          <p:nvPr/>
        </p:nvCxnSpPr>
        <p:spPr>
          <a:xfrm>
            <a:off x="4137660" y="1805940"/>
            <a:ext cx="0" cy="3904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D407DF3-883E-4107-AEEA-DACF417EBB7B}"/>
              </a:ext>
            </a:extLst>
          </p:cNvPr>
          <p:cNvCxnSpPr/>
          <p:nvPr/>
        </p:nvCxnSpPr>
        <p:spPr>
          <a:xfrm>
            <a:off x="8401050" y="1760220"/>
            <a:ext cx="0" cy="39044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182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813;p39">
            <a:extLst>
              <a:ext uri="{FF2B5EF4-FFF2-40B4-BE49-F238E27FC236}">
                <a16:creationId xmlns:a16="http://schemas.microsoft.com/office/drawing/2014/main" id="{54A0ACC3-F4D0-4E9D-B6FC-A127A924FEB6}"/>
              </a:ext>
            </a:extLst>
          </p:cNvPr>
          <p:cNvGrpSpPr/>
          <p:nvPr/>
        </p:nvGrpSpPr>
        <p:grpSpPr>
          <a:xfrm>
            <a:off x="410415" y="924714"/>
            <a:ext cx="543438" cy="861583"/>
            <a:chOff x="6718575" y="2318625"/>
            <a:chExt cx="256950" cy="407375"/>
          </a:xfrm>
        </p:grpSpPr>
        <p:sp>
          <p:nvSpPr>
            <p:cNvPr id="11" name="Google Shape;814;p39">
              <a:extLst>
                <a:ext uri="{FF2B5EF4-FFF2-40B4-BE49-F238E27FC236}">
                  <a16:creationId xmlns:a16="http://schemas.microsoft.com/office/drawing/2014/main" id="{CC22C85B-98FA-4B18-9130-BE52AE39067F}"/>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5;p39">
              <a:extLst>
                <a:ext uri="{FF2B5EF4-FFF2-40B4-BE49-F238E27FC236}">
                  <a16:creationId xmlns:a16="http://schemas.microsoft.com/office/drawing/2014/main" id="{C4DCECD6-FA55-442C-84A0-40CD400223DB}"/>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6;p39">
              <a:extLst>
                <a:ext uri="{FF2B5EF4-FFF2-40B4-BE49-F238E27FC236}">
                  <a16:creationId xmlns:a16="http://schemas.microsoft.com/office/drawing/2014/main" id="{24F906CD-6240-4BAD-B443-675F28931B6F}"/>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39">
              <a:extLst>
                <a:ext uri="{FF2B5EF4-FFF2-40B4-BE49-F238E27FC236}">
                  <a16:creationId xmlns:a16="http://schemas.microsoft.com/office/drawing/2014/main" id="{A4ED326C-2C4D-4350-B979-119283C2D6A3}"/>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8;p39">
              <a:extLst>
                <a:ext uri="{FF2B5EF4-FFF2-40B4-BE49-F238E27FC236}">
                  <a16:creationId xmlns:a16="http://schemas.microsoft.com/office/drawing/2014/main" id="{F38A5868-0043-45AF-B1E6-9027E9C4C8F6}"/>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9;p39">
              <a:extLst>
                <a:ext uri="{FF2B5EF4-FFF2-40B4-BE49-F238E27FC236}">
                  <a16:creationId xmlns:a16="http://schemas.microsoft.com/office/drawing/2014/main" id="{F8DD5389-0C1A-49F3-9462-EE6E8418FB6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0;p39">
              <a:extLst>
                <a:ext uri="{FF2B5EF4-FFF2-40B4-BE49-F238E27FC236}">
                  <a16:creationId xmlns:a16="http://schemas.microsoft.com/office/drawing/2014/main" id="{A69537C5-DED5-48EA-B158-F81A2EF891A7}"/>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1;p39">
              <a:extLst>
                <a:ext uri="{FF2B5EF4-FFF2-40B4-BE49-F238E27FC236}">
                  <a16:creationId xmlns:a16="http://schemas.microsoft.com/office/drawing/2014/main" id="{F0615D7F-3E2B-47C1-8778-86D910628937}"/>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5">
            <a:extLst>
              <a:ext uri="{FF2B5EF4-FFF2-40B4-BE49-F238E27FC236}">
                <a16:creationId xmlns:a16="http://schemas.microsoft.com/office/drawing/2014/main" id="{375B26F4-AD07-4333-B22C-E83D08DEB774}"/>
              </a:ext>
            </a:extLst>
          </p:cNvPr>
          <p:cNvSpPr txBox="1">
            <a:spLocks/>
          </p:cNvSpPr>
          <p:nvPr/>
        </p:nvSpPr>
        <p:spPr>
          <a:xfrm>
            <a:off x="311586" y="2296242"/>
            <a:ext cx="8019614" cy="35661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b="0" i="0" dirty="0">
                <a:solidFill>
                  <a:srgbClr val="24292D"/>
                </a:solidFill>
                <a:effectLst/>
              </a:rPr>
              <a:t>Steve Johnson, der Autor von “</a:t>
            </a:r>
            <a:r>
              <a:rPr lang="en-GB" b="0" i="0" u="none" strike="noStrike" dirty="0">
                <a:solidFill>
                  <a:srgbClr val="4270D1"/>
                </a:solidFill>
                <a:effectLst/>
                <a:hlinkClick r:id="rId2"/>
              </a:rPr>
              <a:t>Wo </a:t>
            </a:r>
            <a:r>
              <a:rPr lang="en-GB" b="0" i="0" u="none" strike="noStrike" dirty="0" err="1">
                <a:solidFill>
                  <a:srgbClr val="4270D1"/>
                </a:solidFill>
                <a:effectLst/>
                <a:hlinkClick r:id="rId2"/>
              </a:rPr>
              <a:t>gute</a:t>
            </a:r>
            <a:r>
              <a:rPr lang="en-GB" b="0" i="0" u="none" strike="noStrike" dirty="0">
                <a:solidFill>
                  <a:srgbClr val="4270D1"/>
                </a:solidFill>
                <a:effectLst/>
                <a:hlinkClick r:id="rId2"/>
              </a:rPr>
              <a:t> Ideen </a:t>
            </a:r>
            <a:r>
              <a:rPr lang="en-GB" b="0" i="0" u="none" strike="noStrike" dirty="0" err="1">
                <a:solidFill>
                  <a:srgbClr val="4270D1"/>
                </a:solidFill>
                <a:effectLst/>
                <a:hlinkClick r:id="rId2"/>
              </a:rPr>
              <a:t>herkommen</a:t>
            </a:r>
            <a:r>
              <a:rPr lang="en-GB" b="0" i="0" dirty="0">
                <a:solidFill>
                  <a:srgbClr val="24292D"/>
                </a:solidFill>
                <a:effectLst/>
              </a:rPr>
              <a:t>", hat jahrelang über dieses Thema geforscht und geschrieben. </a:t>
            </a:r>
            <a:br>
              <a:rPr lang="en-GB" dirty="0">
                <a:solidFill>
                  <a:srgbClr val="24292D"/>
                </a:solidFill>
              </a:rPr>
            </a:br>
            <a:r>
              <a:rPr lang="en-GB" b="1" i="0" dirty="0">
                <a:solidFill>
                  <a:srgbClr val="24292D"/>
                </a:solidFill>
                <a:effectLst/>
              </a:rPr>
              <a:t>Er ist der Meinung, </a:t>
            </a:r>
            <a:r>
              <a:rPr lang="en-GB" b="1" i="0" dirty="0" err="1">
                <a:solidFill>
                  <a:srgbClr val="24292D"/>
                </a:solidFill>
                <a:effectLst/>
              </a:rPr>
              <a:t>dass</a:t>
            </a:r>
            <a:r>
              <a:rPr lang="en-GB" b="1" i="0" dirty="0">
                <a:solidFill>
                  <a:srgbClr val="24292D"/>
                </a:solidFill>
                <a:effectLst/>
              </a:rPr>
              <a:t> du mit größerer Wahrscheinlichkeit großartige Ideen </a:t>
            </a:r>
            <a:r>
              <a:rPr lang="en-GB" b="1" i="0" dirty="0" err="1">
                <a:solidFill>
                  <a:srgbClr val="24292D"/>
                </a:solidFill>
                <a:effectLst/>
              </a:rPr>
              <a:t>entwickeln</a:t>
            </a:r>
            <a:r>
              <a:rPr lang="en-GB" b="1" i="0" dirty="0">
                <a:solidFill>
                  <a:srgbClr val="24292D"/>
                </a:solidFill>
                <a:effectLst/>
              </a:rPr>
              <a:t> </a:t>
            </a:r>
            <a:r>
              <a:rPr lang="en-GB" b="1" i="0" dirty="0" err="1">
                <a:solidFill>
                  <a:srgbClr val="24292D"/>
                </a:solidFill>
                <a:effectLst/>
              </a:rPr>
              <a:t>wirst</a:t>
            </a:r>
            <a:r>
              <a:rPr lang="en-GB" b="1" i="0" dirty="0">
                <a:solidFill>
                  <a:srgbClr val="24292D"/>
                </a:solidFill>
                <a:effectLst/>
              </a:rPr>
              <a:t>, wenn:</a:t>
            </a:r>
          </a:p>
          <a:p>
            <a:pPr algn="l">
              <a:buFont typeface="Arial" panose="020B0604020202020204" pitchFamily="34" charset="0"/>
              <a:buChar char="•"/>
            </a:pPr>
            <a:r>
              <a:rPr lang="en-GB" sz="2200" b="0" i="1" dirty="0">
                <a:solidFill>
                  <a:srgbClr val="24292D"/>
                </a:solidFill>
                <a:effectLst/>
              </a:rPr>
              <a:t>  Du in </a:t>
            </a:r>
            <a:r>
              <a:rPr lang="en-GB" sz="2200" b="0" i="1" dirty="0" err="1">
                <a:solidFill>
                  <a:srgbClr val="24292D"/>
                </a:solidFill>
                <a:effectLst/>
              </a:rPr>
              <a:t>verschiedenen</a:t>
            </a:r>
            <a:r>
              <a:rPr lang="en-GB" sz="2200" b="0" i="1" dirty="0">
                <a:solidFill>
                  <a:srgbClr val="24292D"/>
                </a:solidFill>
                <a:effectLst/>
              </a:rPr>
              <a:t> </a:t>
            </a:r>
            <a:r>
              <a:rPr lang="en-GB" sz="2200" b="0" i="1" dirty="0" err="1">
                <a:solidFill>
                  <a:srgbClr val="24292D"/>
                </a:solidFill>
                <a:effectLst/>
              </a:rPr>
              <a:t>Bereichen</a:t>
            </a:r>
            <a:r>
              <a:rPr lang="en-GB" sz="2200" b="0" i="1" dirty="0">
                <a:solidFill>
                  <a:srgbClr val="24292D"/>
                </a:solidFill>
                <a:effectLst/>
              </a:rPr>
              <a:t> </a:t>
            </a:r>
            <a:r>
              <a:rPr lang="en-GB" sz="2200" b="0" i="1" dirty="0" err="1">
                <a:solidFill>
                  <a:srgbClr val="24292D"/>
                </a:solidFill>
                <a:effectLst/>
              </a:rPr>
              <a:t>forschst</a:t>
            </a:r>
            <a:r>
              <a:rPr lang="en-GB" sz="2200" b="0" i="1" dirty="0">
                <a:solidFill>
                  <a:srgbClr val="24292D"/>
                </a:solidFill>
                <a:effectLst/>
              </a:rPr>
              <a:t> und </a:t>
            </a:r>
            <a:r>
              <a:rPr lang="en-GB" sz="2200" b="0" i="1" dirty="0" err="1">
                <a:solidFill>
                  <a:srgbClr val="24292D"/>
                </a:solidFill>
                <a:effectLst/>
              </a:rPr>
              <a:t>experimentierst</a:t>
            </a:r>
            <a:endParaRPr lang="en-GB" sz="2200" b="0" i="1" dirty="0">
              <a:solidFill>
                <a:srgbClr val="24292D"/>
              </a:solidFill>
              <a:effectLst/>
            </a:endParaRPr>
          </a:p>
          <a:p>
            <a:pPr algn="l">
              <a:buFont typeface="Arial" panose="020B0604020202020204" pitchFamily="34" charset="0"/>
              <a:buChar char="•"/>
            </a:pPr>
            <a:r>
              <a:rPr lang="en-GB" sz="2200" b="0" i="1" dirty="0">
                <a:solidFill>
                  <a:srgbClr val="24292D"/>
                </a:solidFill>
                <a:effectLst/>
              </a:rPr>
              <a:t>  Du </a:t>
            </a:r>
            <a:r>
              <a:rPr lang="en-GB" sz="2200" b="0" i="1" dirty="0" err="1">
                <a:solidFill>
                  <a:srgbClr val="24292D"/>
                </a:solidFill>
                <a:effectLst/>
              </a:rPr>
              <a:t>deiner</a:t>
            </a:r>
            <a:r>
              <a:rPr lang="en-GB" sz="2200" i="1" dirty="0">
                <a:solidFill>
                  <a:srgbClr val="24292D"/>
                </a:solidFill>
              </a:rPr>
              <a:t> </a:t>
            </a:r>
            <a:r>
              <a:rPr lang="en-GB" sz="2200" b="0" i="1" dirty="0">
                <a:solidFill>
                  <a:srgbClr val="24292D"/>
                </a:solidFill>
                <a:effectLst/>
              </a:rPr>
              <a:t>Idee </a:t>
            </a:r>
            <a:r>
              <a:rPr lang="en-GB" sz="2200" b="0" i="1" dirty="0" err="1">
                <a:solidFill>
                  <a:srgbClr val="24292D"/>
                </a:solidFill>
                <a:effectLst/>
              </a:rPr>
              <a:t>erlaubst</a:t>
            </a:r>
            <a:r>
              <a:rPr lang="en-GB" sz="2200" b="0" i="1" dirty="0">
                <a:solidFill>
                  <a:srgbClr val="24292D"/>
                </a:solidFill>
                <a:effectLst/>
              </a:rPr>
              <a:t>, </a:t>
            </a:r>
            <a:r>
              <a:rPr lang="en-GB" sz="2200" b="0" i="1" dirty="0" err="1">
                <a:solidFill>
                  <a:srgbClr val="24292D"/>
                </a:solidFill>
                <a:effectLst/>
              </a:rPr>
              <a:t>sich</a:t>
            </a:r>
            <a:r>
              <a:rPr lang="en-GB" sz="2200" b="0" i="1" dirty="0">
                <a:solidFill>
                  <a:srgbClr val="24292D"/>
                </a:solidFill>
                <a:effectLst/>
              </a:rPr>
              <a:t> </a:t>
            </a:r>
            <a:r>
              <a:rPr lang="en-GB" sz="2200" b="0" i="1" dirty="0" err="1">
                <a:solidFill>
                  <a:srgbClr val="24292D"/>
                </a:solidFill>
                <a:effectLst/>
              </a:rPr>
              <a:t>langsam</a:t>
            </a:r>
            <a:r>
              <a:rPr lang="en-GB" sz="2200" b="0" i="1" dirty="0">
                <a:solidFill>
                  <a:srgbClr val="24292D"/>
                </a:solidFill>
                <a:effectLst/>
              </a:rPr>
              <a:t> </a:t>
            </a:r>
            <a:r>
              <a:rPr lang="en-GB" sz="2200" b="0" i="1" dirty="0" err="1">
                <a:solidFill>
                  <a:srgbClr val="24292D"/>
                </a:solidFill>
                <a:effectLst/>
              </a:rPr>
              <a:t>mit</a:t>
            </a:r>
            <a:r>
              <a:rPr lang="en-GB" sz="2200" b="0" i="1" dirty="0">
                <a:solidFill>
                  <a:srgbClr val="24292D"/>
                </a:solidFill>
                <a:effectLst/>
              </a:rPr>
              <a:t> der Zeit </a:t>
            </a:r>
            <a:r>
              <a:rPr lang="en-GB" sz="2200" b="0" i="1" dirty="0" err="1">
                <a:solidFill>
                  <a:srgbClr val="24292D"/>
                </a:solidFill>
                <a:effectLst/>
              </a:rPr>
              <a:t>zu</a:t>
            </a:r>
            <a:r>
              <a:rPr lang="en-GB" sz="2200" b="0" i="1" dirty="0">
                <a:solidFill>
                  <a:srgbClr val="24292D"/>
                </a:solidFill>
                <a:effectLst/>
              </a:rPr>
              <a:t> </a:t>
            </a:r>
            <a:r>
              <a:rPr lang="en-GB" sz="2200" b="0" i="1" dirty="0" err="1">
                <a:solidFill>
                  <a:srgbClr val="24292D"/>
                </a:solidFill>
                <a:effectLst/>
              </a:rPr>
              <a:t>entwickeln</a:t>
            </a:r>
            <a:endParaRPr lang="en-GB" sz="2200" b="0" i="1" dirty="0">
              <a:solidFill>
                <a:srgbClr val="24292D"/>
              </a:solidFill>
              <a:effectLst/>
            </a:endParaRPr>
          </a:p>
          <a:p>
            <a:pPr algn="l">
              <a:buFont typeface="Arial" panose="020B0604020202020204" pitchFamily="34" charset="0"/>
              <a:buChar char="•"/>
            </a:pPr>
            <a:r>
              <a:rPr lang="en-GB" sz="2200" b="0" i="1" dirty="0">
                <a:solidFill>
                  <a:srgbClr val="24292D"/>
                </a:solidFill>
                <a:effectLst/>
              </a:rPr>
              <a:t>  Du </a:t>
            </a:r>
            <a:r>
              <a:rPr lang="en-GB" sz="2200" b="0" i="1" dirty="0" err="1">
                <a:solidFill>
                  <a:srgbClr val="24292D"/>
                </a:solidFill>
                <a:effectLst/>
              </a:rPr>
              <a:t>glücklichen</a:t>
            </a:r>
            <a:r>
              <a:rPr lang="en-GB" sz="2200" b="0" i="1" dirty="0">
                <a:solidFill>
                  <a:srgbClr val="24292D"/>
                </a:solidFill>
                <a:effectLst/>
              </a:rPr>
              <a:t> </a:t>
            </a:r>
            <a:r>
              <a:rPr lang="en-GB" sz="2200" b="0" i="1" dirty="0" err="1">
                <a:solidFill>
                  <a:srgbClr val="24292D"/>
                </a:solidFill>
                <a:effectLst/>
              </a:rPr>
              <a:t>Zufällen</a:t>
            </a:r>
            <a:r>
              <a:rPr lang="en-GB" sz="2200" b="0" i="1" dirty="0">
                <a:solidFill>
                  <a:srgbClr val="24292D"/>
                </a:solidFill>
                <a:effectLst/>
              </a:rPr>
              <a:t> </a:t>
            </a:r>
            <a:r>
              <a:rPr lang="en-GB" sz="2200" b="0" i="1" dirty="0" err="1">
                <a:solidFill>
                  <a:srgbClr val="24292D"/>
                </a:solidFill>
                <a:effectLst/>
              </a:rPr>
              <a:t>gegenüber</a:t>
            </a:r>
            <a:r>
              <a:rPr lang="en-GB" sz="2200" b="0" i="1" dirty="0">
                <a:solidFill>
                  <a:srgbClr val="24292D"/>
                </a:solidFill>
                <a:effectLst/>
              </a:rPr>
              <a:t> </a:t>
            </a:r>
            <a:r>
              <a:rPr lang="en-GB" sz="2200" b="0" i="1" dirty="0" err="1">
                <a:solidFill>
                  <a:srgbClr val="24292D"/>
                </a:solidFill>
                <a:effectLst/>
              </a:rPr>
              <a:t>offen</a:t>
            </a:r>
            <a:r>
              <a:rPr lang="en-GB" sz="2200" b="0" i="1" dirty="0">
                <a:solidFill>
                  <a:srgbClr val="24292D"/>
                </a:solidFill>
                <a:effectLst/>
              </a:rPr>
              <a:t> </a:t>
            </a:r>
            <a:r>
              <a:rPr lang="en-GB" sz="2200" b="0" i="1" dirty="0" err="1">
                <a:solidFill>
                  <a:srgbClr val="24292D"/>
                </a:solidFill>
                <a:effectLst/>
              </a:rPr>
              <a:t>bist</a:t>
            </a:r>
            <a:endParaRPr lang="en-GB" sz="2200" b="0" i="1" dirty="0">
              <a:solidFill>
                <a:srgbClr val="24292D"/>
              </a:solidFill>
              <a:effectLst/>
            </a:endParaRPr>
          </a:p>
          <a:p>
            <a:pPr algn="l">
              <a:buFont typeface="Arial" panose="020B0604020202020204" pitchFamily="34" charset="0"/>
              <a:buChar char="•"/>
            </a:pPr>
            <a:r>
              <a:rPr lang="en-GB" sz="2200" i="1" dirty="0">
                <a:solidFill>
                  <a:srgbClr val="24292D"/>
                </a:solidFill>
              </a:rPr>
              <a:t>  Du </a:t>
            </a:r>
            <a:r>
              <a:rPr lang="en-GB" sz="2200" b="0" i="1" dirty="0" err="1">
                <a:solidFill>
                  <a:srgbClr val="24292D"/>
                </a:solidFill>
                <a:effectLst/>
              </a:rPr>
              <a:t>Fehler</a:t>
            </a:r>
            <a:r>
              <a:rPr lang="en-GB" sz="2200" b="0" i="1" dirty="0">
                <a:solidFill>
                  <a:srgbClr val="24292D"/>
                </a:solidFill>
                <a:effectLst/>
              </a:rPr>
              <a:t> </a:t>
            </a:r>
            <a:r>
              <a:rPr lang="en-GB" sz="2200" b="0" i="1" dirty="0" err="1">
                <a:solidFill>
                  <a:srgbClr val="24292D"/>
                </a:solidFill>
                <a:effectLst/>
              </a:rPr>
              <a:t>machst</a:t>
            </a:r>
            <a:endParaRPr lang="en-GB" sz="2200" b="0" i="1" dirty="0">
              <a:solidFill>
                <a:srgbClr val="24292D"/>
              </a:solidFill>
              <a:effectLst/>
            </a:endParaRPr>
          </a:p>
          <a:p>
            <a:pPr algn="l">
              <a:buFont typeface="Arial" panose="020B0604020202020204" pitchFamily="34" charset="0"/>
              <a:buChar char="•"/>
            </a:pPr>
            <a:r>
              <a:rPr lang="en-GB" sz="2200" b="0" i="1" dirty="0">
                <a:solidFill>
                  <a:srgbClr val="24292D"/>
                </a:solidFill>
                <a:effectLst/>
              </a:rPr>
              <a:t>  Du </a:t>
            </a:r>
            <a:r>
              <a:rPr lang="en-GB" sz="2200" b="0" i="1" dirty="0" err="1">
                <a:solidFill>
                  <a:srgbClr val="24292D"/>
                </a:solidFill>
                <a:effectLst/>
              </a:rPr>
              <a:t>nach</a:t>
            </a:r>
            <a:r>
              <a:rPr lang="en-GB" sz="2200" b="0" i="1" dirty="0">
                <a:solidFill>
                  <a:srgbClr val="24292D"/>
                </a:solidFill>
                <a:effectLst/>
              </a:rPr>
              <a:t> neuen Anwendungen für </a:t>
            </a:r>
            <a:r>
              <a:rPr lang="en-GB" sz="2200" b="0" i="1" dirty="0" err="1">
                <a:solidFill>
                  <a:srgbClr val="24292D"/>
                </a:solidFill>
                <a:effectLst/>
              </a:rPr>
              <a:t>alte</a:t>
            </a:r>
            <a:r>
              <a:rPr lang="en-GB" sz="2200" b="0" i="1" dirty="0">
                <a:solidFill>
                  <a:srgbClr val="24292D"/>
                </a:solidFill>
                <a:effectLst/>
              </a:rPr>
              <a:t> </a:t>
            </a:r>
            <a:r>
              <a:rPr lang="en-GB" sz="2200" b="0" i="1" dirty="0" err="1">
                <a:solidFill>
                  <a:srgbClr val="24292D"/>
                </a:solidFill>
                <a:effectLst/>
              </a:rPr>
              <a:t>Erfindungen</a:t>
            </a:r>
            <a:r>
              <a:rPr lang="en-GB" sz="2200" b="0" i="1" dirty="0">
                <a:solidFill>
                  <a:srgbClr val="24292D"/>
                </a:solidFill>
                <a:effectLst/>
              </a:rPr>
              <a:t> </a:t>
            </a:r>
            <a:r>
              <a:rPr lang="en-GB" sz="2200" b="0" i="1" dirty="0" err="1">
                <a:solidFill>
                  <a:srgbClr val="24292D"/>
                </a:solidFill>
                <a:effectLst/>
              </a:rPr>
              <a:t>suchst</a:t>
            </a:r>
            <a:endParaRPr lang="en-GB" sz="2200" b="0" i="1" dirty="0">
              <a:solidFill>
                <a:srgbClr val="24292D"/>
              </a:solidFill>
              <a:effectLst/>
            </a:endParaRPr>
          </a:p>
          <a:p>
            <a:pPr algn="l">
              <a:buFont typeface="Arial" panose="020B0604020202020204" pitchFamily="34" charset="0"/>
              <a:buChar char="•"/>
            </a:pPr>
            <a:r>
              <a:rPr lang="en-GB" sz="2200" b="0" i="1" dirty="0">
                <a:solidFill>
                  <a:srgbClr val="24292D"/>
                </a:solidFill>
                <a:effectLst/>
              </a:rPr>
              <a:t>  Du auf </a:t>
            </a:r>
            <a:r>
              <a:rPr lang="en-GB" sz="2200" b="0" i="1" dirty="0" err="1">
                <a:solidFill>
                  <a:srgbClr val="24292D"/>
                </a:solidFill>
                <a:effectLst/>
              </a:rPr>
              <a:t>Plattformen</a:t>
            </a:r>
            <a:r>
              <a:rPr lang="en-GB" sz="2200" b="0" i="1" dirty="0">
                <a:solidFill>
                  <a:srgbClr val="24292D"/>
                </a:solidFill>
                <a:effectLst/>
              </a:rPr>
              <a:t> </a:t>
            </a:r>
            <a:r>
              <a:rPr lang="en-GB" sz="2200" b="0" i="1" dirty="0" err="1">
                <a:solidFill>
                  <a:srgbClr val="24292D"/>
                </a:solidFill>
                <a:effectLst/>
              </a:rPr>
              <a:t>baust</a:t>
            </a:r>
            <a:r>
              <a:rPr lang="en-GB" sz="2200" b="0" i="1" dirty="0">
                <a:solidFill>
                  <a:srgbClr val="24292D"/>
                </a:solidFill>
                <a:effectLst/>
              </a:rPr>
              <a:t>, die schon vorher da waren</a:t>
            </a:r>
          </a:p>
          <a:p>
            <a:pPr algn="just">
              <a:lnSpc>
                <a:spcPct val="100000"/>
              </a:lnSpc>
            </a:pPr>
            <a:endParaRPr lang="en-US" dirty="0"/>
          </a:p>
          <a:p>
            <a:pPr algn="just">
              <a:lnSpc>
                <a:spcPct val="100000"/>
              </a:lnSpc>
            </a:pPr>
            <a:endParaRPr lang="en-US" dirty="0"/>
          </a:p>
          <a:p>
            <a:pPr algn="just">
              <a:lnSpc>
                <a:spcPct val="100000"/>
              </a:lnSpc>
            </a:pPr>
            <a:endParaRPr lang="en-US" dirty="0"/>
          </a:p>
          <a:p>
            <a:pPr algn="just">
              <a:lnSpc>
                <a:spcPct val="100000"/>
              </a:lnSpc>
            </a:pPr>
            <a:endParaRPr lang="en-US" dirty="0"/>
          </a:p>
          <a:p>
            <a:pPr algn="just"/>
            <a:endParaRPr lang="en-US" dirty="0"/>
          </a:p>
        </p:txBody>
      </p:sp>
      <p:sp>
        <p:nvSpPr>
          <p:cNvPr id="18" name="Text Placeholder 4">
            <a:extLst>
              <a:ext uri="{FF2B5EF4-FFF2-40B4-BE49-F238E27FC236}">
                <a16:creationId xmlns:a16="http://schemas.microsoft.com/office/drawing/2014/main" id="{E2E5059E-29E8-4A98-8C34-E56D49D8E5B1}"/>
              </a:ext>
            </a:extLst>
          </p:cNvPr>
          <p:cNvSpPr txBox="1">
            <a:spLocks/>
          </p:cNvSpPr>
          <p:nvPr/>
        </p:nvSpPr>
        <p:spPr>
          <a:xfrm>
            <a:off x="1606636" y="709386"/>
            <a:ext cx="6580887" cy="13816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GESCHÄFTSIDEENENTWICKLUNG</a:t>
            </a:r>
          </a:p>
        </p:txBody>
      </p:sp>
      <p:pic>
        <p:nvPicPr>
          <p:cNvPr id="19" name="Picture 2">
            <a:hlinkClick r:id="rId2"/>
            <a:extLst>
              <a:ext uri="{FF2B5EF4-FFF2-40B4-BE49-F238E27FC236}">
                <a16:creationId xmlns:a16="http://schemas.microsoft.com/office/drawing/2014/main" id="{99ED0F5F-7C93-4E7B-991A-5F6479F8D7E7}"/>
              </a:ext>
            </a:extLst>
          </p:cNvPr>
          <p:cNvPicPr>
            <a:picLocks noChangeAspect="1"/>
          </p:cNvPicPr>
          <p:nvPr/>
        </p:nvPicPr>
        <p:blipFill>
          <a:blip r:embed="rId3"/>
          <a:stretch>
            <a:fillRect/>
          </a:stretch>
        </p:blipFill>
        <p:spPr>
          <a:xfrm>
            <a:off x="9168653" y="1995373"/>
            <a:ext cx="2619375" cy="3886200"/>
          </a:xfrm>
          <a:prstGeom prst="rect">
            <a:avLst/>
          </a:prstGeom>
        </p:spPr>
      </p:pic>
    </p:spTree>
    <p:extLst>
      <p:ext uri="{BB962C8B-B14F-4D97-AF65-F5344CB8AC3E}">
        <p14:creationId xmlns:p14="http://schemas.microsoft.com/office/powerpoint/2010/main" val="376346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813;p39">
            <a:extLst>
              <a:ext uri="{FF2B5EF4-FFF2-40B4-BE49-F238E27FC236}">
                <a16:creationId xmlns:a16="http://schemas.microsoft.com/office/drawing/2014/main" id="{54A0ACC3-F4D0-4E9D-B6FC-A127A924FEB6}"/>
              </a:ext>
            </a:extLst>
          </p:cNvPr>
          <p:cNvGrpSpPr/>
          <p:nvPr/>
        </p:nvGrpSpPr>
        <p:grpSpPr>
          <a:xfrm>
            <a:off x="410415" y="924714"/>
            <a:ext cx="543438" cy="861583"/>
            <a:chOff x="6718575" y="2318625"/>
            <a:chExt cx="256950" cy="407375"/>
          </a:xfrm>
        </p:grpSpPr>
        <p:sp>
          <p:nvSpPr>
            <p:cNvPr id="11" name="Google Shape;814;p39">
              <a:extLst>
                <a:ext uri="{FF2B5EF4-FFF2-40B4-BE49-F238E27FC236}">
                  <a16:creationId xmlns:a16="http://schemas.microsoft.com/office/drawing/2014/main" id="{CC22C85B-98FA-4B18-9130-BE52AE39067F}"/>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5;p39">
              <a:extLst>
                <a:ext uri="{FF2B5EF4-FFF2-40B4-BE49-F238E27FC236}">
                  <a16:creationId xmlns:a16="http://schemas.microsoft.com/office/drawing/2014/main" id="{C4DCECD6-FA55-442C-84A0-40CD400223DB}"/>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6;p39">
              <a:extLst>
                <a:ext uri="{FF2B5EF4-FFF2-40B4-BE49-F238E27FC236}">
                  <a16:creationId xmlns:a16="http://schemas.microsoft.com/office/drawing/2014/main" id="{24F906CD-6240-4BAD-B443-675F28931B6F}"/>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39">
              <a:extLst>
                <a:ext uri="{FF2B5EF4-FFF2-40B4-BE49-F238E27FC236}">
                  <a16:creationId xmlns:a16="http://schemas.microsoft.com/office/drawing/2014/main" id="{A4ED326C-2C4D-4350-B979-119283C2D6A3}"/>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8;p39">
              <a:extLst>
                <a:ext uri="{FF2B5EF4-FFF2-40B4-BE49-F238E27FC236}">
                  <a16:creationId xmlns:a16="http://schemas.microsoft.com/office/drawing/2014/main" id="{F38A5868-0043-45AF-B1E6-9027E9C4C8F6}"/>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9;p39">
              <a:extLst>
                <a:ext uri="{FF2B5EF4-FFF2-40B4-BE49-F238E27FC236}">
                  <a16:creationId xmlns:a16="http://schemas.microsoft.com/office/drawing/2014/main" id="{F8DD5389-0C1A-49F3-9462-EE6E8418FB6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0;p39">
              <a:extLst>
                <a:ext uri="{FF2B5EF4-FFF2-40B4-BE49-F238E27FC236}">
                  <a16:creationId xmlns:a16="http://schemas.microsoft.com/office/drawing/2014/main" id="{A69537C5-DED5-48EA-B158-F81A2EF891A7}"/>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1;p39">
              <a:extLst>
                <a:ext uri="{FF2B5EF4-FFF2-40B4-BE49-F238E27FC236}">
                  <a16:creationId xmlns:a16="http://schemas.microsoft.com/office/drawing/2014/main" id="{F0615D7F-3E2B-47C1-8778-86D910628937}"/>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5">
            <a:extLst>
              <a:ext uri="{FF2B5EF4-FFF2-40B4-BE49-F238E27FC236}">
                <a16:creationId xmlns:a16="http://schemas.microsoft.com/office/drawing/2014/main" id="{375B26F4-AD07-4333-B22C-E83D08DEB774}"/>
              </a:ext>
            </a:extLst>
          </p:cNvPr>
          <p:cNvSpPr txBox="1">
            <a:spLocks/>
          </p:cNvSpPr>
          <p:nvPr/>
        </p:nvSpPr>
        <p:spPr>
          <a:xfrm>
            <a:off x="300135" y="3027127"/>
            <a:ext cx="8162031" cy="46906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endParaRPr lang="en-US" sz="400" b="1" dirty="0">
              <a:solidFill>
                <a:srgbClr val="1C9F49"/>
              </a:solidFill>
            </a:endParaRPr>
          </a:p>
          <a:p>
            <a:pPr>
              <a:lnSpc>
                <a:spcPct val="100000"/>
              </a:lnSpc>
            </a:pPr>
            <a:r>
              <a:rPr lang="en-US" dirty="0"/>
              <a:t>Es gibt viele Websites, die großartige Geschäftsideen zusammentragen. Wir </a:t>
            </a:r>
            <a:r>
              <a:rPr lang="en-US" dirty="0" err="1"/>
              <a:t>lieben</a:t>
            </a:r>
            <a:r>
              <a:rPr lang="en-US" dirty="0"/>
              <a:t> </a:t>
            </a:r>
            <a:r>
              <a:rPr lang="en-US" dirty="0">
                <a:hlinkClick r:id="rId2"/>
              </a:rPr>
              <a:t>https://www.trendhunter.com/</a:t>
            </a:r>
            <a:r>
              <a:rPr lang="en-US" dirty="0"/>
              <a:t>, die größte und beliebteste Trend-Community der Welt und </a:t>
            </a:r>
            <a:r>
              <a:rPr lang="en-US" dirty="0" err="1"/>
              <a:t>Inspirationsquelle</a:t>
            </a:r>
            <a:r>
              <a:rPr lang="en-US" dirty="0"/>
              <a:t> für </a:t>
            </a:r>
            <a:r>
              <a:rPr lang="en-US" dirty="0" err="1"/>
              <a:t>angehende</a:t>
            </a:r>
            <a:r>
              <a:rPr lang="en-US" dirty="0"/>
              <a:t> </a:t>
            </a:r>
            <a:r>
              <a:rPr lang="en-US" dirty="0" err="1"/>
              <a:t>Entrepreneure</a:t>
            </a:r>
            <a:r>
              <a:rPr lang="en-US" dirty="0"/>
              <a:t> und </a:t>
            </a:r>
            <a:r>
              <a:rPr lang="en-US" dirty="0" err="1"/>
              <a:t>unersättlich</a:t>
            </a:r>
            <a:r>
              <a:rPr lang="en-US" dirty="0"/>
              <a:t> </a:t>
            </a:r>
            <a:r>
              <a:rPr lang="en-US" dirty="0" err="1"/>
              <a:t>Wissbegierige</a:t>
            </a:r>
            <a:r>
              <a:rPr lang="en-US" dirty="0"/>
              <a:t>. </a:t>
            </a:r>
            <a:r>
              <a:rPr lang="en-US" dirty="0" err="1"/>
              <a:t>Neben</a:t>
            </a:r>
            <a:r>
              <a:rPr lang="en-US" dirty="0"/>
              <a:t> </a:t>
            </a:r>
            <a:r>
              <a:rPr lang="en-US" dirty="0" err="1"/>
              <a:t>dieser</a:t>
            </a:r>
            <a:r>
              <a:rPr lang="en-US" dirty="0"/>
              <a:t> Website </a:t>
            </a:r>
            <a:r>
              <a:rPr lang="en-US" dirty="0" err="1"/>
              <a:t>lohnt</a:t>
            </a:r>
            <a:r>
              <a:rPr lang="en-US" dirty="0"/>
              <a:t> es </a:t>
            </a:r>
            <a:r>
              <a:rPr lang="en-US" dirty="0" err="1"/>
              <a:t>sich</a:t>
            </a:r>
            <a:r>
              <a:rPr lang="en-US" dirty="0"/>
              <a:t> </a:t>
            </a:r>
            <a:r>
              <a:rPr lang="en-US" dirty="0" err="1"/>
              <a:t>auch</a:t>
            </a:r>
            <a:r>
              <a:rPr lang="en-US" dirty="0"/>
              <a:t>, Trend Hunter Eco und SocialBusiness.org </a:t>
            </a:r>
            <a:r>
              <a:rPr lang="en-US" dirty="0" err="1"/>
              <a:t>zu</a:t>
            </a:r>
            <a:r>
              <a:rPr lang="en-US" dirty="0"/>
              <a:t> abonnieren. Die Ideen </a:t>
            </a:r>
            <a:r>
              <a:rPr lang="en-US" dirty="0" err="1"/>
              <a:t>umfassen</a:t>
            </a:r>
            <a:r>
              <a:rPr lang="en-US" dirty="0"/>
              <a:t> die </a:t>
            </a:r>
            <a:r>
              <a:rPr lang="en-US" dirty="0" err="1"/>
              <a:t>Kategorien</a:t>
            </a:r>
            <a:r>
              <a:rPr lang="en-US" dirty="0"/>
              <a:t> Mode, Tech, Leben, Kultur, Design, Umwelt, Business, Luxus und </a:t>
            </a:r>
            <a:r>
              <a:rPr lang="en-US" dirty="0" err="1"/>
              <a:t>Skurriles</a:t>
            </a:r>
            <a:r>
              <a:rPr lang="en-US" dirty="0"/>
              <a:t>.</a:t>
            </a:r>
          </a:p>
          <a:p>
            <a:pPr>
              <a:lnSpc>
                <a:spcPct val="100000"/>
              </a:lnSpc>
            </a:pPr>
            <a:endParaRPr lang="en-US" dirty="0"/>
          </a:p>
          <a:p>
            <a:pPr>
              <a:lnSpc>
                <a:spcPct val="100000"/>
              </a:lnSpc>
            </a:pPr>
            <a:endParaRPr lang="en-US" dirty="0"/>
          </a:p>
          <a:p>
            <a:endParaRPr lang="en-US" dirty="0"/>
          </a:p>
        </p:txBody>
      </p:sp>
      <p:grpSp>
        <p:nvGrpSpPr>
          <p:cNvPr id="17" name="Group 16">
            <a:extLst>
              <a:ext uri="{FF2B5EF4-FFF2-40B4-BE49-F238E27FC236}">
                <a16:creationId xmlns:a16="http://schemas.microsoft.com/office/drawing/2014/main" id="{A589F2B5-1F02-0245-8353-4497CAF74E4B}"/>
              </a:ext>
            </a:extLst>
          </p:cNvPr>
          <p:cNvGrpSpPr/>
          <p:nvPr/>
        </p:nvGrpSpPr>
        <p:grpSpPr>
          <a:xfrm flipH="1">
            <a:off x="8471028" y="-194731"/>
            <a:ext cx="3967730" cy="3539697"/>
            <a:chOff x="585808" y="2451829"/>
            <a:chExt cx="2226347" cy="1986172"/>
          </a:xfrm>
        </p:grpSpPr>
        <p:pic>
          <p:nvPicPr>
            <p:cNvPr id="18" name="Picture 17" descr="Icon&#10;&#10;Description automatically generated">
              <a:extLst>
                <a:ext uri="{FF2B5EF4-FFF2-40B4-BE49-F238E27FC236}">
                  <a16:creationId xmlns:a16="http://schemas.microsoft.com/office/drawing/2014/main" id="{65B0F278-9138-464D-A281-9DE5091D2A3C}"/>
                </a:ext>
              </a:extLst>
            </p:cNvPr>
            <p:cNvPicPr>
              <a:picLocks noChangeAspect="1"/>
            </p:cNvPicPr>
            <p:nvPr/>
          </p:nvPicPr>
          <p:blipFill>
            <a:blip r:embed="rId3"/>
            <a:stretch>
              <a:fillRect/>
            </a:stretch>
          </p:blipFill>
          <p:spPr>
            <a:xfrm>
              <a:off x="628837" y="2451829"/>
              <a:ext cx="2183318" cy="1986172"/>
            </a:xfrm>
            <a:prstGeom prst="rect">
              <a:avLst/>
            </a:prstGeom>
          </p:spPr>
        </p:pic>
        <p:pic>
          <p:nvPicPr>
            <p:cNvPr id="19" name="Picture 18" descr="Icon&#10;&#10;Description automatically generated">
              <a:extLst>
                <a:ext uri="{FF2B5EF4-FFF2-40B4-BE49-F238E27FC236}">
                  <a16:creationId xmlns:a16="http://schemas.microsoft.com/office/drawing/2014/main" id="{DDE6981E-C5D3-C14E-ADD3-20913009977C}"/>
                </a:ext>
              </a:extLst>
            </p:cNvPr>
            <p:cNvPicPr>
              <a:picLocks noChangeAspect="1"/>
            </p:cNvPicPr>
            <p:nvPr/>
          </p:nvPicPr>
          <p:blipFill>
            <a:blip r:embed="rId4"/>
            <a:stretch>
              <a:fillRect/>
            </a:stretch>
          </p:blipFill>
          <p:spPr>
            <a:xfrm rot="19707622">
              <a:off x="585808" y="3380455"/>
              <a:ext cx="251484" cy="274267"/>
            </a:xfrm>
            <a:prstGeom prst="rect">
              <a:avLst/>
            </a:prstGeom>
          </p:spPr>
        </p:pic>
      </p:grpSp>
      <p:sp>
        <p:nvSpPr>
          <p:cNvPr id="2" name="Rectangle 1">
            <a:extLst>
              <a:ext uri="{FF2B5EF4-FFF2-40B4-BE49-F238E27FC236}">
                <a16:creationId xmlns:a16="http://schemas.microsoft.com/office/drawing/2014/main" id="{853B1706-D075-C945-A4DC-B2C3238FB38E}"/>
              </a:ext>
            </a:extLst>
          </p:cNvPr>
          <p:cNvSpPr/>
          <p:nvPr/>
        </p:nvSpPr>
        <p:spPr>
          <a:xfrm>
            <a:off x="9367672" y="313355"/>
            <a:ext cx="2097755" cy="1323439"/>
          </a:xfrm>
          <a:prstGeom prst="rect">
            <a:avLst/>
          </a:prstGeom>
        </p:spPr>
        <p:txBody>
          <a:bodyPr wrap="square">
            <a:spAutoFit/>
          </a:bodyPr>
          <a:lstStyle/>
          <a:p>
            <a:pPr algn="ctr">
              <a:lnSpc>
                <a:spcPct val="100000"/>
              </a:lnSpc>
            </a:pPr>
            <a:endParaRPr lang="en-US" sz="3200" b="1" dirty="0">
              <a:solidFill>
                <a:srgbClr val="C54A9A"/>
              </a:solidFill>
            </a:endParaRPr>
          </a:p>
          <a:p>
            <a:pPr algn="ctr">
              <a:lnSpc>
                <a:spcPct val="100000"/>
              </a:lnSpc>
            </a:pPr>
            <a:r>
              <a:rPr lang="en-US" sz="2400" b="1" dirty="0">
                <a:solidFill>
                  <a:srgbClr val="C54A9A"/>
                </a:solidFill>
              </a:rPr>
              <a:t>Inspirierende Websites</a:t>
            </a:r>
          </a:p>
        </p:txBody>
      </p:sp>
      <p:pic>
        <p:nvPicPr>
          <p:cNvPr id="4" name="Picture 3">
            <a:extLst>
              <a:ext uri="{FF2B5EF4-FFF2-40B4-BE49-F238E27FC236}">
                <a16:creationId xmlns:a16="http://schemas.microsoft.com/office/drawing/2014/main" id="{B17C2AC2-D368-4200-943B-E88CD676F15C}"/>
              </a:ext>
            </a:extLst>
          </p:cNvPr>
          <p:cNvPicPr>
            <a:picLocks noChangeAspect="1"/>
          </p:cNvPicPr>
          <p:nvPr/>
        </p:nvPicPr>
        <p:blipFill>
          <a:blip r:embed="rId5"/>
          <a:stretch>
            <a:fillRect/>
          </a:stretch>
        </p:blipFill>
        <p:spPr>
          <a:xfrm>
            <a:off x="1703592" y="1283681"/>
            <a:ext cx="5483901" cy="1777415"/>
          </a:xfrm>
          <a:prstGeom prst="rect">
            <a:avLst/>
          </a:prstGeom>
        </p:spPr>
      </p:pic>
      <p:sp>
        <p:nvSpPr>
          <p:cNvPr id="21" name="Text Placeholder 4">
            <a:extLst>
              <a:ext uri="{FF2B5EF4-FFF2-40B4-BE49-F238E27FC236}">
                <a16:creationId xmlns:a16="http://schemas.microsoft.com/office/drawing/2014/main" id="{4D0A12D0-952F-43FB-AB2F-C3440F5FB1FD}"/>
              </a:ext>
            </a:extLst>
          </p:cNvPr>
          <p:cNvSpPr txBox="1">
            <a:spLocks/>
          </p:cNvSpPr>
          <p:nvPr/>
        </p:nvSpPr>
        <p:spPr>
          <a:xfrm>
            <a:off x="1606636" y="709386"/>
            <a:ext cx="6580887" cy="13816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GESCHÄFTSIDEENENTWICKLUNG</a:t>
            </a:r>
          </a:p>
        </p:txBody>
      </p:sp>
      <p:sp>
        <p:nvSpPr>
          <p:cNvPr id="24" name="Textfeld 23">
            <a:extLst>
              <a:ext uri="{FF2B5EF4-FFF2-40B4-BE49-F238E27FC236}">
                <a16:creationId xmlns:a16="http://schemas.microsoft.com/office/drawing/2014/main" id="{1D90391B-35A8-493F-B2F0-36CA5A0D6F51}"/>
              </a:ext>
            </a:extLst>
          </p:cNvPr>
          <p:cNvSpPr txBox="1"/>
          <p:nvPr/>
        </p:nvSpPr>
        <p:spPr>
          <a:xfrm>
            <a:off x="9729093" y="4451764"/>
            <a:ext cx="2245193" cy="2246769"/>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die Website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den übersetzten Artikeln.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95378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813;p39">
            <a:extLst>
              <a:ext uri="{FF2B5EF4-FFF2-40B4-BE49-F238E27FC236}">
                <a16:creationId xmlns:a16="http://schemas.microsoft.com/office/drawing/2014/main" id="{54A0ACC3-F4D0-4E9D-B6FC-A127A924FEB6}"/>
              </a:ext>
            </a:extLst>
          </p:cNvPr>
          <p:cNvGrpSpPr/>
          <p:nvPr/>
        </p:nvGrpSpPr>
        <p:grpSpPr>
          <a:xfrm>
            <a:off x="410415" y="924714"/>
            <a:ext cx="543438" cy="861583"/>
            <a:chOff x="6718575" y="2318625"/>
            <a:chExt cx="256950" cy="407375"/>
          </a:xfrm>
        </p:grpSpPr>
        <p:sp>
          <p:nvSpPr>
            <p:cNvPr id="11" name="Google Shape;814;p39">
              <a:extLst>
                <a:ext uri="{FF2B5EF4-FFF2-40B4-BE49-F238E27FC236}">
                  <a16:creationId xmlns:a16="http://schemas.microsoft.com/office/drawing/2014/main" id="{CC22C85B-98FA-4B18-9130-BE52AE39067F}"/>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5;p39">
              <a:extLst>
                <a:ext uri="{FF2B5EF4-FFF2-40B4-BE49-F238E27FC236}">
                  <a16:creationId xmlns:a16="http://schemas.microsoft.com/office/drawing/2014/main" id="{C4DCECD6-FA55-442C-84A0-40CD400223DB}"/>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6;p39">
              <a:extLst>
                <a:ext uri="{FF2B5EF4-FFF2-40B4-BE49-F238E27FC236}">
                  <a16:creationId xmlns:a16="http://schemas.microsoft.com/office/drawing/2014/main" id="{24F906CD-6240-4BAD-B443-675F28931B6F}"/>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39">
              <a:extLst>
                <a:ext uri="{FF2B5EF4-FFF2-40B4-BE49-F238E27FC236}">
                  <a16:creationId xmlns:a16="http://schemas.microsoft.com/office/drawing/2014/main" id="{A4ED326C-2C4D-4350-B979-119283C2D6A3}"/>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8;p39">
              <a:extLst>
                <a:ext uri="{FF2B5EF4-FFF2-40B4-BE49-F238E27FC236}">
                  <a16:creationId xmlns:a16="http://schemas.microsoft.com/office/drawing/2014/main" id="{F38A5868-0043-45AF-B1E6-9027E9C4C8F6}"/>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9;p39">
              <a:extLst>
                <a:ext uri="{FF2B5EF4-FFF2-40B4-BE49-F238E27FC236}">
                  <a16:creationId xmlns:a16="http://schemas.microsoft.com/office/drawing/2014/main" id="{F8DD5389-0C1A-49F3-9462-EE6E8418FB6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0;p39">
              <a:extLst>
                <a:ext uri="{FF2B5EF4-FFF2-40B4-BE49-F238E27FC236}">
                  <a16:creationId xmlns:a16="http://schemas.microsoft.com/office/drawing/2014/main" id="{A69537C5-DED5-48EA-B158-F81A2EF891A7}"/>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1;p39">
              <a:extLst>
                <a:ext uri="{FF2B5EF4-FFF2-40B4-BE49-F238E27FC236}">
                  <a16:creationId xmlns:a16="http://schemas.microsoft.com/office/drawing/2014/main" id="{F0615D7F-3E2B-47C1-8778-86D910628937}"/>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5">
            <a:extLst>
              <a:ext uri="{FF2B5EF4-FFF2-40B4-BE49-F238E27FC236}">
                <a16:creationId xmlns:a16="http://schemas.microsoft.com/office/drawing/2014/main" id="{375B26F4-AD07-4333-B22C-E83D08DEB774}"/>
              </a:ext>
            </a:extLst>
          </p:cNvPr>
          <p:cNvSpPr txBox="1">
            <a:spLocks/>
          </p:cNvSpPr>
          <p:nvPr/>
        </p:nvSpPr>
        <p:spPr>
          <a:xfrm>
            <a:off x="306835" y="2091048"/>
            <a:ext cx="7328887" cy="45234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2000" dirty="0" err="1"/>
              <a:t>Inspirierende</a:t>
            </a:r>
            <a:r>
              <a:rPr lang="en-US" sz="2000" dirty="0"/>
              <a:t> </a:t>
            </a:r>
            <a:r>
              <a:rPr lang="en-US" sz="2000" dirty="0" err="1"/>
              <a:t>Nachrichten</a:t>
            </a:r>
            <a:r>
              <a:rPr lang="en-US" sz="2000" dirty="0"/>
              <a:t> &amp; </a:t>
            </a:r>
            <a:r>
              <a:rPr lang="en-US" sz="2000" dirty="0" err="1"/>
              <a:t>Themen</a:t>
            </a:r>
            <a:r>
              <a:rPr lang="en-US" sz="2000" dirty="0"/>
              <a:t> - </a:t>
            </a:r>
            <a:r>
              <a:rPr lang="en-US" sz="2000" dirty="0" err="1"/>
              <a:t>Gründe</a:t>
            </a:r>
            <a:r>
              <a:rPr lang="en-US" sz="2000" dirty="0"/>
              <a:t>, </a:t>
            </a:r>
            <a:r>
              <a:rPr lang="en-US" sz="2000" dirty="0" err="1"/>
              <a:t>betreibe</a:t>
            </a:r>
            <a:r>
              <a:rPr lang="en-US" sz="2000" dirty="0"/>
              <a:t> und </a:t>
            </a:r>
            <a:r>
              <a:rPr lang="en-US" sz="2000" dirty="0" err="1"/>
              <a:t>erweitere</a:t>
            </a:r>
            <a:r>
              <a:rPr lang="en-US" sz="2000" dirty="0"/>
              <a:t> </a:t>
            </a:r>
            <a:r>
              <a:rPr lang="en-US" sz="2000" dirty="0" err="1"/>
              <a:t>dein</a:t>
            </a:r>
            <a:r>
              <a:rPr lang="en-US" sz="2000" dirty="0"/>
              <a:t> </a:t>
            </a:r>
            <a:r>
              <a:rPr lang="en-US" sz="2000" dirty="0" err="1"/>
              <a:t>Unternehmen</a:t>
            </a:r>
            <a:r>
              <a:rPr lang="en-US" sz="2000" dirty="0"/>
              <a:t> </a:t>
            </a:r>
            <a:r>
              <a:rPr lang="en-US" sz="2000" dirty="0">
                <a:hlinkClick r:id="rId2"/>
              </a:rPr>
              <a:t>https://www.entrepreneur.com/topic/inspiration </a:t>
            </a:r>
            <a:endParaRPr lang="en-US" sz="2000" dirty="0"/>
          </a:p>
          <a:p>
            <a:pPr>
              <a:lnSpc>
                <a:spcPct val="100000"/>
              </a:lnSpc>
            </a:pPr>
            <a:endParaRPr lang="en-US" sz="2000" dirty="0"/>
          </a:p>
          <a:p>
            <a:pPr>
              <a:lnSpc>
                <a:spcPct val="100000"/>
              </a:lnSpc>
            </a:pPr>
            <a:r>
              <a:rPr lang="en-US" sz="2000" dirty="0"/>
              <a:t>Großartige Geschäftsideen, Start Ups und </a:t>
            </a:r>
            <a:r>
              <a:rPr lang="en-US" sz="2000" dirty="0" err="1"/>
              <a:t>Entrepreneure</a:t>
            </a:r>
            <a:r>
              <a:rPr lang="en-US" sz="2000" dirty="0"/>
              <a:t> </a:t>
            </a:r>
            <a:r>
              <a:rPr lang="en-US" sz="2000" dirty="0">
                <a:hlinkClick r:id="rId3"/>
              </a:rPr>
              <a:t>https://businessideaslab.com/ </a:t>
            </a:r>
            <a:endParaRPr lang="en-US" sz="2000" dirty="0"/>
          </a:p>
          <a:p>
            <a:pPr>
              <a:lnSpc>
                <a:spcPct val="100000"/>
              </a:lnSpc>
            </a:pPr>
            <a:endParaRPr lang="en-US" sz="2000" dirty="0"/>
          </a:p>
          <a:p>
            <a:pPr>
              <a:lnSpc>
                <a:spcPct val="100000"/>
              </a:lnSpc>
            </a:pPr>
            <a:r>
              <a:rPr lang="en-US" sz="2000" dirty="0"/>
              <a:t>500 </a:t>
            </a:r>
            <a:r>
              <a:rPr lang="en-US" sz="2000"/>
              <a:t>Geschäftsideen </a:t>
            </a:r>
            <a:r>
              <a:rPr lang="en-US" sz="2000" dirty="0"/>
              <a:t>(Deutsch): </a:t>
            </a:r>
            <a:r>
              <a:rPr lang="de-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https://www.fuer-gruender.de/wissen/geschaeftsidee-finden/geschaeftsidee-beispiele/</a:t>
            </a: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a:p>
            <a:endParaRPr lang="en-US" sz="2000" dirty="0"/>
          </a:p>
        </p:txBody>
      </p:sp>
      <p:grpSp>
        <p:nvGrpSpPr>
          <p:cNvPr id="2" name="Group 1">
            <a:extLst>
              <a:ext uri="{FF2B5EF4-FFF2-40B4-BE49-F238E27FC236}">
                <a16:creationId xmlns:a16="http://schemas.microsoft.com/office/drawing/2014/main" id="{36CB2DAC-771C-994B-B1A3-4EA8631FDE03}"/>
              </a:ext>
            </a:extLst>
          </p:cNvPr>
          <p:cNvGrpSpPr/>
          <p:nvPr/>
        </p:nvGrpSpPr>
        <p:grpSpPr>
          <a:xfrm>
            <a:off x="8220722" y="112046"/>
            <a:ext cx="4065723" cy="6359536"/>
            <a:chOff x="6660581" y="785664"/>
            <a:chExt cx="3742800" cy="5854425"/>
          </a:xfrm>
        </p:grpSpPr>
        <p:pic>
          <p:nvPicPr>
            <p:cNvPr id="19" name="Picture 18" descr="iPhone6_mockup_front_white.png">
              <a:extLst>
                <a:ext uri="{FF2B5EF4-FFF2-40B4-BE49-F238E27FC236}">
                  <a16:creationId xmlns:a16="http://schemas.microsoft.com/office/drawing/2014/main" id="{6F2A7C2D-939C-6341-B822-903DBF8CCE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581" y="785664"/>
              <a:ext cx="3742800" cy="5854425"/>
            </a:xfrm>
            <a:prstGeom prst="rect">
              <a:avLst/>
            </a:prstGeom>
          </p:spPr>
        </p:pic>
        <p:pic>
          <p:nvPicPr>
            <p:cNvPr id="25" name="Picture Placeholder 12">
              <a:hlinkClick r:id="rId6" invalidUrl="https://www.entrepreneur.com/t opic/inspiration"/>
              <a:extLst>
                <a:ext uri="{FF2B5EF4-FFF2-40B4-BE49-F238E27FC236}">
                  <a16:creationId xmlns:a16="http://schemas.microsoft.com/office/drawing/2014/main" id="{0926C6B0-7E2E-5842-B146-9658216A3028}"/>
                </a:ext>
              </a:extLst>
            </p:cNvPr>
            <p:cNvPicPr>
              <a:picLocks noChangeAspect="1"/>
            </p:cNvPicPr>
            <p:nvPr/>
          </p:nvPicPr>
          <p:blipFill>
            <a:blip r:embed="rId7">
              <a:extLst>
                <a:ext uri="{28A0092B-C50C-407E-A947-70E740481C1C}">
                  <a14:useLocalDpi xmlns:a14="http://schemas.microsoft.com/office/drawing/2010/main" val="0"/>
                </a:ext>
              </a:extLst>
            </a:blip>
            <a:srcRect t="1439" b="1439"/>
            <a:stretch>
              <a:fillRect/>
            </a:stretch>
          </p:blipFill>
          <p:spPr>
            <a:xfrm>
              <a:off x="7376130" y="1699319"/>
              <a:ext cx="2280200" cy="4050746"/>
            </a:xfrm>
            <a:prstGeom prst="rect">
              <a:avLst/>
            </a:prstGeom>
          </p:spPr>
        </p:pic>
      </p:grpSp>
      <p:sp>
        <p:nvSpPr>
          <p:cNvPr id="18" name="Text Placeholder 4">
            <a:extLst>
              <a:ext uri="{FF2B5EF4-FFF2-40B4-BE49-F238E27FC236}">
                <a16:creationId xmlns:a16="http://schemas.microsoft.com/office/drawing/2014/main" id="{76BDD8DB-2AA3-4DF9-AAE6-E32D4A67D4DE}"/>
              </a:ext>
            </a:extLst>
          </p:cNvPr>
          <p:cNvSpPr txBox="1">
            <a:spLocks/>
          </p:cNvSpPr>
          <p:nvPr/>
        </p:nvSpPr>
        <p:spPr>
          <a:xfrm>
            <a:off x="1606636" y="709386"/>
            <a:ext cx="6580887" cy="13816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GESCHÄFTSIDEENENTWICKLUNG</a:t>
            </a:r>
          </a:p>
        </p:txBody>
      </p:sp>
      <p:sp>
        <p:nvSpPr>
          <p:cNvPr id="17" name="Textfeld 16">
            <a:extLst>
              <a:ext uri="{FF2B5EF4-FFF2-40B4-BE49-F238E27FC236}">
                <a16:creationId xmlns:a16="http://schemas.microsoft.com/office/drawing/2014/main" id="{E8B17D83-FD03-4821-9F19-A47E735FAF8D}"/>
              </a:ext>
            </a:extLst>
          </p:cNvPr>
          <p:cNvSpPr txBox="1"/>
          <p:nvPr/>
        </p:nvSpPr>
        <p:spPr>
          <a:xfrm>
            <a:off x="306835" y="6014261"/>
            <a:ext cx="6424301" cy="1015663"/>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die Websites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den übersetzten Artikeln.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99530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813;p39">
            <a:extLst>
              <a:ext uri="{FF2B5EF4-FFF2-40B4-BE49-F238E27FC236}">
                <a16:creationId xmlns:a16="http://schemas.microsoft.com/office/drawing/2014/main" id="{54A0ACC3-F4D0-4E9D-B6FC-A127A924FEB6}"/>
              </a:ext>
            </a:extLst>
          </p:cNvPr>
          <p:cNvGrpSpPr/>
          <p:nvPr/>
        </p:nvGrpSpPr>
        <p:grpSpPr>
          <a:xfrm>
            <a:off x="410415" y="924714"/>
            <a:ext cx="543438" cy="861583"/>
            <a:chOff x="6718575" y="2318625"/>
            <a:chExt cx="256950" cy="407375"/>
          </a:xfrm>
        </p:grpSpPr>
        <p:sp>
          <p:nvSpPr>
            <p:cNvPr id="11" name="Google Shape;814;p39">
              <a:extLst>
                <a:ext uri="{FF2B5EF4-FFF2-40B4-BE49-F238E27FC236}">
                  <a16:creationId xmlns:a16="http://schemas.microsoft.com/office/drawing/2014/main" id="{CC22C85B-98FA-4B18-9130-BE52AE39067F}"/>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5;p39">
              <a:extLst>
                <a:ext uri="{FF2B5EF4-FFF2-40B4-BE49-F238E27FC236}">
                  <a16:creationId xmlns:a16="http://schemas.microsoft.com/office/drawing/2014/main" id="{C4DCECD6-FA55-442C-84A0-40CD400223DB}"/>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6;p39">
              <a:extLst>
                <a:ext uri="{FF2B5EF4-FFF2-40B4-BE49-F238E27FC236}">
                  <a16:creationId xmlns:a16="http://schemas.microsoft.com/office/drawing/2014/main" id="{24F906CD-6240-4BAD-B443-675F28931B6F}"/>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39">
              <a:extLst>
                <a:ext uri="{FF2B5EF4-FFF2-40B4-BE49-F238E27FC236}">
                  <a16:creationId xmlns:a16="http://schemas.microsoft.com/office/drawing/2014/main" id="{A4ED326C-2C4D-4350-B979-119283C2D6A3}"/>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8;p39">
              <a:extLst>
                <a:ext uri="{FF2B5EF4-FFF2-40B4-BE49-F238E27FC236}">
                  <a16:creationId xmlns:a16="http://schemas.microsoft.com/office/drawing/2014/main" id="{F38A5868-0043-45AF-B1E6-9027E9C4C8F6}"/>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9;p39">
              <a:extLst>
                <a:ext uri="{FF2B5EF4-FFF2-40B4-BE49-F238E27FC236}">
                  <a16:creationId xmlns:a16="http://schemas.microsoft.com/office/drawing/2014/main" id="{F8DD5389-0C1A-49F3-9462-EE6E8418FB6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0;p39">
              <a:extLst>
                <a:ext uri="{FF2B5EF4-FFF2-40B4-BE49-F238E27FC236}">
                  <a16:creationId xmlns:a16="http://schemas.microsoft.com/office/drawing/2014/main" id="{A69537C5-DED5-48EA-B158-F81A2EF891A7}"/>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1;p39">
              <a:extLst>
                <a:ext uri="{FF2B5EF4-FFF2-40B4-BE49-F238E27FC236}">
                  <a16:creationId xmlns:a16="http://schemas.microsoft.com/office/drawing/2014/main" id="{F0615D7F-3E2B-47C1-8778-86D910628937}"/>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5">
            <a:extLst>
              <a:ext uri="{FF2B5EF4-FFF2-40B4-BE49-F238E27FC236}">
                <a16:creationId xmlns:a16="http://schemas.microsoft.com/office/drawing/2014/main" id="{375B26F4-AD07-4333-B22C-E83D08DEB774}"/>
              </a:ext>
            </a:extLst>
          </p:cNvPr>
          <p:cNvSpPr txBox="1">
            <a:spLocks/>
          </p:cNvSpPr>
          <p:nvPr/>
        </p:nvSpPr>
        <p:spPr>
          <a:xfrm>
            <a:off x="306902" y="2345338"/>
            <a:ext cx="7403651" cy="46906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b="1" dirty="0">
                <a:solidFill>
                  <a:srgbClr val="C54A9A"/>
                </a:solidFill>
              </a:rPr>
              <a:t>Recycle eine Geschäftsidee aus einer anderen Gemeinde </a:t>
            </a:r>
            <a:r>
              <a:rPr lang="en-US" b="1" dirty="0" err="1">
                <a:solidFill>
                  <a:srgbClr val="C54A9A"/>
                </a:solidFill>
              </a:rPr>
              <a:t>oder</a:t>
            </a:r>
            <a:r>
              <a:rPr lang="en-US" b="1" dirty="0">
                <a:solidFill>
                  <a:srgbClr val="C54A9A"/>
                </a:solidFill>
              </a:rPr>
              <a:t> </a:t>
            </a:r>
            <a:r>
              <a:rPr lang="en-US" b="1" dirty="0" err="1">
                <a:solidFill>
                  <a:srgbClr val="C54A9A"/>
                </a:solidFill>
              </a:rPr>
              <a:t>deinem</a:t>
            </a:r>
            <a:r>
              <a:rPr lang="en-US" b="1" dirty="0">
                <a:solidFill>
                  <a:srgbClr val="C54A9A"/>
                </a:solidFill>
              </a:rPr>
              <a:t> Herkunftsland</a:t>
            </a:r>
          </a:p>
          <a:p>
            <a:pPr>
              <a:lnSpc>
                <a:spcPct val="100000"/>
              </a:lnSpc>
            </a:pPr>
            <a:endParaRPr lang="en-US" sz="800" b="1" dirty="0">
              <a:solidFill>
                <a:srgbClr val="1C9F49"/>
              </a:solidFill>
            </a:endParaRPr>
          </a:p>
          <a:p>
            <a:pPr algn="just">
              <a:lnSpc>
                <a:spcPct val="100000"/>
              </a:lnSpc>
            </a:pPr>
            <a:r>
              <a:rPr lang="en-US" dirty="0"/>
              <a:t>Es gibt Tausende von Unternehmen auf der ganzen Welt, die in </a:t>
            </a:r>
            <a:r>
              <a:rPr lang="en-US" dirty="0" err="1"/>
              <a:t>deinem</a:t>
            </a:r>
            <a:r>
              <a:rPr lang="en-US" dirty="0"/>
              <a:t> </a:t>
            </a:r>
            <a:r>
              <a:rPr lang="en-US" dirty="0" err="1"/>
              <a:t>lokalen</a:t>
            </a:r>
            <a:r>
              <a:rPr lang="en-US" dirty="0"/>
              <a:t> </a:t>
            </a:r>
            <a:r>
              <a:rPr lang="en-US" dirty="0" err="1"/>
              <a:t>Umfeld</a:t>
            </a:r>
            <a:r>
              <a:rPr lang="en-US" dirty="0"/>
              <a:t> funktionieren könnten. </a:t>
            </a:r>
            <a:r>
              <a:rPr lang="en-US" dirty="0" err="1"/>
              <a:t>Warum</a:t>
            </a:r>
            <a:r>
              <a:rPr lang="en-US" dirty="0"/>
              <a:t> </a:t>
            </a:r>
            <a:r>
              <a:rPr lang="en-US" dirty="0" err="1"/>
              <a:t>erwägst</a:t>
            </a:r>
            <a:r>
              <a:rPr lang="en-US" dirty="0"/>
              <a:t> du nicht, einige dieser guten Geschäftsideen zu recyceln, </a:t>
            </a:r>
            <a:r>
              <a:rPr lang="en-US" dirty="0" err="1"/>
              <a:t>indem</a:t>
            </a:r>
            <a:r>
              <a:rPr lang="en-US" dirty="0"/>
              <a:t> du sie in </a:t>
            </a:r>
            <a:r>
              <a:rPr lang="en-US" dirty="0" err="1"/>
              <a:t>deine</a:t>
            </a:r>
            <a:r>
              <a:rPr lang="en-US" dirty="0"/>
              <a:t> Gemeinde </a:t>
            </a:r>
            <a:r>
              <a:rPr lang="en-US" dirty="0" err="1"/>
              <a:t>bringst</a:t>
            </a:r>
            <a:r>
              <a:rPr lang="en-US" dirty="0"/>
              <a:t>?</a:t>
            </a:r>
          </a:p>
          <a:p>
            <a:pPr algn="just">
              <a:lnSpc>
                <a:spcPct val="100000"/>
              </a:lnSpc>
            </a:pPr>
            <a:r>
              <a:rPr lang="en-US" dirty="0"/>
              <a:t>Du </a:t>
            </a:r>
            <a:r>
              <a:rPr lang="en-US" dirty="0" err="1"/>
              <a:t>kannst</a:t>
            </a:r>
            <a:r>
              <a:rPr lang="en-US" dirty="0"/>
              <a:t> </a:t>
            </a:r>
            <a:r>
              <a:rPr lang="en-US" dirty="0" err="1"/>
              <a:t>diese</a:t>
            </a:r>
            <a:r>
              <a:rPr lang="en-US" dirty="0"/>
              <a:t> Geschäftsideen verbessern, von den Stärken und Schwächen eines Unternehmens lernen und diese </a:t>
            </a:r>
            <a:r>
              <a:rPr lang="en-US" dirty="0" err="1"/>
              <a:t>zu</a:t>
            </a:r>
            <a:r>
              <a:rPr lang="en-US" dirty="0"/>
              <a:t> </a:t>
            </a:r>
            <a:r>
              <a:rPr lang="en-US" dirty="0" err="1"/>
              <a:t>deinem</a:t>
            </a:r>
            <a:r>
              <a:rPr lang="en-US" dirty="0"/>
              <a:t> Vorteil nutzen.</a:t>
            </a:r>
          </a:p>
          <a:p>
            <a:pPr>
              <a:lnSpc>
                <a:spcPct val="100000"/>
              </a:lnSpc>
            </a:pPr>
            <a:endParaRPr lang="en-US" dirty="0"/>
          </a:p>
          <a:p>
            <a:pPr>
              <a:lnSpc>
                <a:spcPct val="100000"/>
              </a:lnSpc>
            </a:pPr>
            <a:endParaRPr lang="en-US" dirty="0"/>
          </a:p>
          <a:p>
            <a:endParaRPr lang="en-US" dirty="0"/>
          </a:p>
        </p:txBody>
      </p:sp>
      <p:grpSp>
        <p:nvGrpSpPr>
          <p:cNvPr id="17" name="Group 16">
            <a:extLst>
              <a:ext uri="{FF2B5EF4-FFF2-40B4-BE49-F238E27FC236}">
                <a16:creationId xmlns:a16="http://schemas.microsoft.com/office/drawing/2014/main" id="{EC2FE071-0F72-CC48-B5D0-DD78D0C80D82}"/>
              </a:ext>
            </a:extLst>
          </p:cNvPr>
          <p:cNvGrpSpPr/>
          <p:nvPr/>
        </p:nvGrpSpPr>
        <p:grpSpPr>
          <a:xfrm>
            <a:off x="8663356" y="3123288"/>
            <a:ext cx="2574723" cy="2594932"/>
            <a:chOff x="7017254" y="4746026"/>
            <a:chExt cx="1773838" cy="1787761"/>
          </a:xfrm>
        </p:grpSpPr>
        <p:pic>
          <p:nvPicPr>
            <p:cNvPr id="18" name="Picture 17" descr="Icon&#10;&#10;Description automatically generated">
              <a:extLst>
                <a:ext uri="{FF2B5EF4-FFF2-40B4-BE49-F238E27FC236}">
                  <a16:creationId xmlns:a16="http://schemas.microsoft.com/office/drawing/2014/main" id="{B88552DA-5B59-BD44-BEDB-59A25664A60B}"/>
                </a:ext>
              </a:extLst>
            </p:cNvPr>
            <p:cNvPicPr>
              <a:picLocks noChangeAspect="1"/>
            </p:cNvPicPr>
            <p:nvPr/>
          </p:nvPicPr>
          <p:blipFill>
            <a:blip r:embed="rId2"/>
            <a:stretch>
              <a:fillRect/>
            </a:stretch>
          </p:blipFill>
          <p:spPr>
            <a:xfrm>
              <a:off x="7017254" y="4746026"/>
              <a:ext cx="1773838" cy="1787761"/>
            </a:xfrm>
            <a:prstGeom prst="rect">
              <a:avLst/>
            </a:prstGeom>
          </p:spPr>
        </p:pic>
        <p:pic>
          <p:nvPicPr>
            <p:cNvPr id="19" name="Picture 18" descr="Icon&#10;&#10;Description automatically generated">
              <a:extLst>
                <a:ext uri="{FF2B5EF4-FFF2-40B4-BE49-F238E27FC236}">
                  <a16:creationId xmlns:a16="http://schemas.microsoft.com/office/drawing/2014/main" id="{3A5B19C2-FBB2-9144-9EF0-FA02CBDC6F23}"/>
                </a:ext>
              </a:extLst>
            </p:cNvPr>
            <p:cNvPicPr>
              <a:picLocks noChangeAspect="1"/>
            </p:cNvPicPr>
            <p:nvPr/>
          </p:nvPicPr>
          <p:blipFill>
            <a:blip r:embed="rId3"/>
            <a:stretch>
              <a:fillRect/>
            </a:stretch>
          </p:blipFill>
          <p:spPr>
            <a:xfrm>
              <a:off x="8206543" y="5663689"/>
              <a:ext cx="153845" cy="167783"/>
            </a:xfrm>
            <a:prstGeom prst="rect">
              <a:avLst/>
            </a:prstGeom>
          </p:spPr>
        </p:pic>
        <p:pic>
          <p:nvPicPr>
            <p:cNvPr id="21" name="Picture 20" descr="Icon&#10;&#10;Description automatically generated">
              <a:extLst>
                <a:ext uri="{FF2B5EF4-FFF2-40B4-BE49-F238E27FC236}">
                  <a16:creationId xmlns:a16="http://schemas.microsoft.com/office/drawing/2014/main" id="{A8BB9A24-0CE2-6B4B-9F9A-EA2905E7F02D}"/>
                </a:ext>
              </a:extLst>
            </p:cNvPr>
            <p:cNvPicPr>
              <a:picLocks noChangeAspect="1"/>
            </p:cNvPicPr>
            <p:nvPr/>
          </p:nvPicPr>
          <p:blipFill>
            <a:blip r:embed="rId3"/>
            <a:stretch>
              <a:fillRect/>
            </a:stretch>
          </p:blipFill>
          <p:spPr>
            <a:xfrm>
              <a:off x="7076149" y="5522533"/>
              <a:ext cx="153845" cy="167783"/>
            </a:xfrm>
            <a:prstGeom prst="rect">
              <a:avLst/>
            </a:prstGeom>
          </p:spPr>
        </p:pic>
        <p:pic>
          <p:nvPicPr>
            <p:cNvPr id="24" name="Picture 23" descr="Icon&#10;&#10;Description automatically generated">
              <a:extLst>
                <a:ext uri="{FF2B5EF4-FFF2-40B4-BE49-F238E27FC236}">
                  <a16:creationId xmlns:a16="http://schemas.microsoft.com/office/drawing/2014/main" id="{97003AC7-E198-3E47-A9C9-C9DC2C52E773}"/>
                </a:ext>
              </a:extLst>
            </p:cNvPr>
            <p:cNvPicPr>
              <a:picLocks noChangeAspect="1"/>
            </p:cNvPicPr>
            <p:nvPr/>
          </p:nvPicPr>
          <p:blipFill>
            <a:blip r:embed="rId3"/>
            <a:stretch>
              <a:fillRect/>
            </a:stretch>
          </p:blipFill>
          <p:spPr>
            <a:xfrm flipH="1">
              <a:off x="7969198" y="5427902"/>
              <a:ext cx="153845" cy="167783"/>
            </a:xfrm>
            <a:prstGeom prst="rect">
              <a:avLst/>
            </a:prstGeom>
          </p:spPr>
        </p:pic>
      </p:grpSp>
      <p:sp>
        <p:nvSpPr>
          <p:cNvPr id="25" name="Text Placeholder 4">
            <a:extLst>
              <a:ext uri="{FF2B5EF4-FFF2-40B4-BE49-F238E27FC236}">
                <a16:creationId xmlns:a16="http://schemas.microsoft.com/office/drawing/2014/main" id="{33AA1A44-107D-478E-A0FE-395F1FE145D7}"/>
              </a:ext>
            </a:extLst>
          </p:cNvPr>
          <p:cNvSpPr txBox="1">
            <a:spLocks/>
          </p:cNvSpPr>
          <p:nvPr/>
        </p:nvSpPr>
        <p:spPr>
          <a:xfrm>
            <a:off x="1606636" y="709386"/>
            <a:ext cx="6580887" cy="13816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GESCHÄFTSIDEENENTWICKLUNG</a:t>
            </a:r>
          </a:p>
        </p:txBody>
      </p:sp>
    </p:spTree>
    <p:extLst>
      <p:ext uri="{BB962C8B-B14F-4D97-AF65-F5344CB8AC3E}">
        <p14:creationId xmlns:p14="http://schemas.microsoft.com/office/powerpoint/2010/main" val="659449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1497367" y="2392434"/>
            <a:ext cx="9197266" cy="1487108"/>
          </a:xfrm>
        </p:spPr>
        <p:txBody>
          <a:bodyPr/>
          <a:lstStyle/>
          <a:p>
            <a:pPr algn="just"/>
            <a:r>
              <a:rPr lang="en-US" dirty="0" err="1"/>
              <a:t>Verbringe</a:t>
            </a:r>
            <a:r>
              <a:rPr lang="en-US" dirty="0"/>
              <a:t> einige Zeit damit, im Internet nach Geschichten von </a:t>
            </a:r>
            <a:r>
              <a:rPr lang="en-US" dirty="0" err="1"/>
              <a:t>Entrepreneuren</a:t>
            </a:r>
            <a:r>
              <a:rPr lang="en-US" dirty="0"/>
              <a:t> zu suchen, die interessante Unternehmen in einem anderen Land gegründet haben.</a:t>
            </a:r>
          </a:p>
          <a:p>
            <a:pPr algn="just"/>
            <a:r>
              <a:rPr lang="en-US" dirty="0" err="1"/>
              <a:t>Wenn</a:t>
            </a:r>
            <a:r>
              <a:rPr lang="en-US" dirty="0"/>
              <a:t> du </a:t>
            </a:r>
            <a:r>
              <a:rPr lang="en-US" dirty="0" err="1"/>
              <a:t>einen</a:t>
            </a:r>
            <a:r>
              <a:rPr lang="en-US" dirty="0"/>
              <a:t> Artikel über ein kleines </a:t>
            </a:r>
            <a:r>
              <a:rPr lang="en-US" dirty="0" err="1"/>
              <a:t>Unternehmen</a:t>
            </a:r>
            <a:r>
              <a:rPr lang="en-US" dirty="0"/>
              <a:t> </a:t>
            </a:r>
            <a:r>
              <a:rPr lang="en-US" dirty="0" err="1"/>
              <a:t>liest</a:t>
            </a:r>
            <a:r>
              <a:rPr lang="en-US" dirty="0"/>
              <a:t>, </a:t>
            </a:r>
            <a:r>
              <a:rPr lang="en-US" dirty="0" err="1"/>
              <a:t>stelle</a:t>
            </a:r>
            <a:r>
              <a:rPr lang="en-US" dirty="0"/>
              <a:t> </a:t>
            </a:r>
            <a:r>
              <a:rPr lang="en-US" dirty="0" err="1"/>
              <a:t>dir</a:t>
            </a:r>
            <a:r>
              <a:rPr lang="en-US" dirty="0"/>
              <a:t> </a:t>
            </a:r>
            <a:r>
              <a:rPr lang="en-US" dirty="0" err="1"/>
              <a:t>ein</a:t>
            </a:r>
            <a:r>
              <a:rPr lang="en-US" dirty="0"/>
              <a:t> </a:t>
            </a:r>
            <a:r>
              <a:rPr lang="en-US" dirty="0" err="1"/>
              <a:t>paar</a:t>
            </a:r>
            <a:r>
              <a:rPr lang="en-US" dirty="0"/>
              <a:t> </a:t>
            </a:r>
            <a:r>
              <a:rPr lang="en-US" dirty="0" err="1"/>
              <a:t>Fragen</a:t>
            </a:r>
            <a:r>
              <a:rPr lang="en-US" dirty="0"/>
              <a:t>:</a:t>
            </a:r>
          </a:p>
          <a:p>
            <a:pPr algn="just"/>
            <a:endParaRPr lang="en-US" dirty="0"/>
          </a:p>
          <a:p>
            <a:pPr algn="just"/>
            <a:endParaRPr lang="en-US" dirty="0"/>
          </a:p>
          <a:p>
            <a:pPr algn="just"/>
            <a:endParaRPr lang="en-US" dirty="0"/>
          </a:p>
          <a:p>
            <a:pPr algn="just"/>
            <a:endParaRPr lang="en-US" sz="3000"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0">
            <a:extLst>
              <a:ext uri="{FF2B5EF4-FFF2-40B4-BE49-F238E27FC236}">
                <a16:creationId xmlns:a16="http://schemas.microsoft.com/office/drawing/2014/main" id="{B65309DE-19B7-45EB-ACA2-B0593317E6DF}"/>
              </a:ext>
            </a:extLst>
          </p:cNvPr>
          <p:cNvSpPr txBox="1">
            <a:spLocks/>
          </p:cNvSpPr>
          <p:nvPr/>
        </p:nvSpPr>
        <p:spPr>
          <a:xfrm>
            <a:off x="291044" y="1144838"/>
            <a:ext cx="10564165" cy="8781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UNTERNEHMENS-RECYCLING AKTIVITÄT – </a:t>
            </a:r>
            <a:br>
              <a:rPr lang="en-US" dirty="0"/>
            </a:br>
            <a:r>
              <a:rPr lang="en-US" dirty="0" err="1">
                <a:solidFill>
                  <a:srgbClr val="C54A9A"/>
                </a:solidFill>
              </a:rPr>
              <a:t>Geschäftsideen</a:t>
            </a:r>
            <a:r>
              <a:rPr lang="en-US" dirty="0">
                <a:solidFill>
                  <a:srgbClr val="C54A9A"/>
                </a:solidFill>
              </a:rPr>
              <a:t>-Brainstorming</a:t>
            </a:r>
          </a:p>
        </p:txBody>
      </p:sp>
      <p:sp>
        <p:nvSpPr>
          <p:cNvPr id="10" name="Text Placeholder 11">
            <a:extLst>
              <a:ext uri="{FF2B5EF4-FFF2-40B4-BE49-F238E27FC236}">
                <a16:creationId xmlns:a16="http://schemas.microsoft.com/office/drawing/2014/main" id="{BC7E0312-D2F3-42EE-8748-F78E1BDA1AF8}"/>
              </a:ext>
            </a:extLst>
          </p:cNvPr>
          <p:cNvSpPr txBox="1">
            <a:spLocks/>
          </p:cNvSpPr>
          <p:nvPr/>
        </p:nvSpPr>
        <p:spPr>
          <a:xfrm>
            <a:off x="1497367" y="4265342"/>
            <a:ext cx="9197266" cy="12207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47675" indent="-447675"/>
            <a:r>
              <a:rPr lang="en-US" dirty="0">
                <a:solidFill>
                  <a:srgbClr val="C54A9A"/>
                </a:solidFill>
              </a:rPr>
              <a:t>1. 	</a:t>
            </a:r>
            <a:r>
              <a:rPr lang="en-US" dirty="0" err="1">
                <a:solidFill>
                  <a:srgbClr val="C54A9A"/>
                </a:solidFill>
              </a:rPr>
              <a:t>Welchen</a:t>
            </a:r>
            <a:r>
              <a:rPr lang="en-US" dirty="0">
                <a:solidFill>
                  <a:srgbClr val="C54A9A"/>
                </a:solidFill>
              </a:rPr>
              <a:t> </a:t>
            </a:r>
            <a:r>
              <a:rPr lang="en-US" dirty="0" err="1">
                <a:solidFill>
                  <a:srgbClr val="C54A9A"/>
                </a:solidFill>
              </a:rPr>
              <a:t>Bedarf</a:t>
            </a:r>
            <a:r>
              <a:rPr lang="en-US" dirty="0">
                <a:solidFill>
                  <a:srgbClr val="C54A9A"/>
                </a:solidFill>
              </a:rPr>
              <a:t> versucht dieses Unternehmen </a:t>
            </a:r>
            <a:r>
              <a:rPr lang="en-US" dirty="0" err="1">
                <a:solidFill>
                  <a:srgbClr val="C54A9A"/>
                </a:solidFill>
              </a:rPr>
              <a:t>zu</a:t>
            </a:r>
            <a:r>
              <a:rPr lang="en-US" dirty="0">
                <a:solidFill>
                  <a:srgbClr val="C54A9A"/>
                </a:solidFill>
              </a:rPr>
              <a:t> </a:t>
            </a:r>
            <a:r>
              <a:rPr lang="en-US" dirty="0" err="1">
                <a:solidFill>
                  <a:srgbClr val="C54A9A"/>
                </a:solidFill>
              </a:rPr>
              <a:t>decken</a:t>
            </a:r>
            <a:r>
              <a:rPr lang="en-US" dirty="0">
                <a:solidFill>
                  <a:srgbClr val="C54A9A"/>
                </a:solidFill>
              </a:rPr>
              <a:t>?</a:t>
            </a:r>
          </a:p>
          <a:p>
            <a:pPr marL="447675" indent="-447675"/>
            <a:r>
              <a:rPr lang="en-US" dirty="0">
                <a:solidFill>
                  <a:srgbClr val="C54A9A"/>
                </a:solidFill>
              </a:rPr>
              <a:t>2. 	</a:t>
            </a:r>
            <a:r>
              <a:rPr lang="en-US" dirty="0" err="1">
                <a:solidFill>
                  <a:srgbClr val="C54A9A"/>
                </a:solidFill>
              </a:rPr>
              <a:t>Wenn</a:t>
            </a:r>
            <a:r>
              <a:rPr lang="en-US" dirty="0">
                <a:solidFill>
                  <a:srgbClr val="C54A9A"/>
                </a:solidFill>
              </a:rPr>
              <a:t> ich </a:t>
            </a:r>
            <a:r>
              <a:rPr lang="en-US" dirty="0" err="1">
                <a:solidFill>
                  <a:srgbClr val="C54A9A"/>
                </a:solidFill>
              </a:rPr>
              <a:t>etwas</a:t>
            </a:r>
            <a:r>
              <a:rPr lang="en-US" dirty="0">
                <a:solidFill>
                  <a:srgbClr val="C54A9A"/>
                </a:solidFill>
              </a:rPr>
              <a:t> </a:t>
            </a:r>
            <a:r>
              <a:rPr lang="en-US" dirty="0" err="1">
                <a:solidFill>
                  <a:srgbClr val="C54A9A"/>
                </a:solidFill>
              </a:rPr>
              <a:t>Ähnliches</a:t>
            </a:r>
            <a:r>
              <a:rPr lang="en-US" dirty="0">
                <a:solidFill>
                  <a:srgbClr val="C54A9A"/>
                </a:solidFill>
              </a:rPr>
              <a:t> </a:t>
            </a:r>
            <a:r>
              <a:rPr lang="en-US" dirty="0" err="1">
                <a:solidFill>
                  <a:srgbClr val="C54A9A"/>
                </a:solidFill>
              </a:rPr>
              <a:t>vor</a:t>
            </a:r>
            <a:r>
              <a:rPr lang="en-US" dirty="0">
                <a:solidFill>
                  <a:srgbClr val="C54A9A"/>
                </a:solidFill>
              </a:rPr>
              <a:t> Ort </a:t>
            </a:r>
            <a:r>
              <a:rPr lang="en-US" dirty="0" err="1">
                <a:solidFill>
                  <a:srgbClr val="C54A9A"/>
                </a:solidFill>
              </a:rPr>
              <a:t>einrichten</a:t>
            </a:r>
            <a:r>
              <a:rPr lang="en-US" dirty="0">
                <a:solidFill>
                  <a:srgbClr val="C54A9A"/>
                </a:solidFill>
              </a:rPr>
              <a:t> </a:t>
            </a:r>
            <a:r>
              <a:rPr lang="en-US" dirty="0" err="1">
                <a:solidFill>
                  <a:srgbClr val="C54A9A"/>
                </a:solidFill>
              </a:rPr>
              <a:t>würde</a:t>
            </a:r>
            <a:r>
              <a:rPr lang="en-US" dirty="0">
                <a:solidFill>
                  <a:srgbClr val="C54A9A"/>
                </a:solidFill>
              </a:rPr>
              <a:t>, </a:t>
            </a:r>
            <a:r>
              <a:rPr lang="en-US" dirty="0" err="1">
                <a:solidFill>
                  <a:srgbClr val="C54A9A"/>
                </a:solidFill>
              </a:rPr>
              <a:t>würden</a:t>
            </a:r>
            <a:r>
              <a:rPr lang="en-US" dirty="0">
                <a:solidFill>
                  <a:srgbClr val="C54A9A"/>
                </a:solidFill>
              </a:rPr>
              <a:t> die Menschen in meiner Gemeinde </a:t>
            </a:r>
            <a:r>
              <a:rPr lang="en-US" dirty="0" err="1">
                <a:solidFill>
                  <a:srgbClr val="C54A9A"/>
                </a:solidFill>
              </a:rPr>
              <a:t>diese</a:t>
            </a:r>
            <a:r>
              <a:rPr lang="en-US" dirty="0">
                <a:solidFill>
                  <a:srgbClr val="C54A9A"/>
                </a:solidFill>
              </a:rPr>
              <a:t> Art von </a:t>
            </a:r>
            <a:r>
              <a:rPr lang="en-US" dirty="0" err="1">
                <a:solidFill>
                  <a:srgbClr val="C54A9A"/>
                </a:solidFill>
              </a:rPr>
              <a:t>Unternehmen</a:t>
            </a:r>
            <a:r>
              <a:rPr lang="en-US" dirty="0">
                <a:solidFill>
                  <a:srgbClr val="C54A9A"/>
                </a:solidFill>
              </a:rPr>
              <a:t> </a:t>
            </a:r>
            <a:r>
              <a:rPr lang="en-US" dirty="0" err="1">
                <a:solidFill>
                  <a:srgbClr val="C54A9A"/>
                </a:solidFill>
              </a:rPr>
              <a:t>benötigen</a:t>
            </a:r>
            <a:r>
              <a:rPr lang="en-US" dirty="0">
                <a:solidFill>
                  <a:srgbClr val="C54A9A"/>
                </a:solidFill>
              </a:rPr>
              <a:t>?</a:t>
            </a:r>
          </a:p>
          <a:p>
            <a:endParaRPr lang="en-US" dirty="0"/>
          </a:p>
          <a:p>
            <a:endParaRPr lang="en-US" sz="3000" dirty="0"/>
          </a:p>
        </p:txBody>
      </p:sp>
      <p:sp>
        <p:nvSpPr>
          <p:cNvPr id="13" name="Text Placeholder 11">
            <a:extLst>
              <a:ext uri="{FF2B5EF4-FFF2-40B4-BE49-F238E27FC236}">
                <a16:creationId xmlns:a16="http://schemas.microsoft.com/office/drawing/2014/main" id="{23CB0175-C84C-4EAC-B016-6ED59B96D4AD}"/>
              </a:ext>
            </a:extLst>
          </p:cNvPr>
          <p:cNvSpPr txBox="1">
            <a:spLocks/>
          </p:cNvSpPr>
          <p:nvPr/>
        </p:nvSpPr>
        <p:spPr>
          <a:xfrm>
            <a:off x="1497367" y="5789919"/>
            <a:ext cx="10150136" cy="4699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i="1" dirty="0"/>
              <a:t>Wenn die </a:t>
            </a:r>
            <a:r>
              <a:rPr lang="en-US" i="1" dirty="0" err="1"/>
              <a:t>Antworten</a:t>
            </a:r>
            <a:r>
              <a:rPr lang="en-US" i="1" dirty="0"/>
              <a:t> “Ja" lauten, </a:t>
            </a:r>
            <a:r>
              <a:rPr lang="en-US" i="1" dirty="0" err="1"/>
              <a:t>dokumentiere</a:t>
            </a:r>
            <a:r>
              <a:rPr lang="en-US" i="1" dirty="0"/>
              <a:t> die Geschäftskonzepte auf der nächsten Folie</a:t>
            </a:r>
          </a:p>
          <a:p>
            <a:endParaRPr lang="en-US" sz="3000" dirty="0"/>
          </a:p>
        </p:txBody>
      </p:sp>
      <p:sp>
        <p:nvSpPr>
          <p:cNvPr id="14" name="Text Placeholder 10">
            <a:extLst>
              <a:ext uri="{FF2B5EF4-FFF2-40B4-BE49-F238E27FC236}">
                <a16:creationId xmlns:a16="http://schemas.microsoft.com/office/drawing/2014/main" id="{6C743A97-A1DC-5A46-A445-8F2EF7253875}"/>
              </a:ext>
            </a:extLst>
          </p:cNvPr>
          <p:cNvSpPr txBox="1">
            <a:spLocks/>
          </p:cNvSpPr>
          <p:nvPr/>
        </p:nvSpPr>
        <p:spPr>
          <a:xfrm>
            <a:off x="5899926" y="303540"/>
            <a:ext cx="6033095" cy="589107"/>
          </a:xfrm>
          <a:prstGeom prst="rect">
            <a:avLst/>
          </a:prstGeom>
          <a:solidFill>
            <a:srgbClr val="FFC652"/>
          </a:solidFill>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solidFill>
                  <a:schemeClr val="bg1"/>
                </a:solidFill>
              </a:rPr>
              <a:t>GESCHÄFTSPLANUNGSAKTIVITÄT</a:t>
            </a:r>
          </a:p>
        </p:txBody>
      </p:sp>
    </p:spTree>
    <p:extLst>
      <p:ext uri="{BB962C8B-B14F-4D97-AF65-F5344CB8AC3E}">
        <p14:creationId xmlns:p14="http://schemas.microsoft.com/office/powerpoint/2010/main" val="3261669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1474622" y="2394248"/>
            <a:ext cx="9309467" cy="794649"/>
          </a:xfrm>
        </p:spPr>
        <p:txBody>
          <a:bodyPr/>
          <a:lstStyle/>
          <a:p>
            <a:r>
              <a:rPr lang="en-US" dirty="0" err="1">
                <a:solidFill>
                  <a:srgbClr val="C54A9A"/>
                </a:solidFill>
              </a:rPr>
              <a:t>Notiere</a:t>
            </a:r>
            <a:r>
              <a:rPr lang="en-US" dirty="0">
                <a:solidFill>
                  <a:srgbClr val="C54A9A"/>
                </a:solidFill>
              </a:rPr>
              <a:t> </a:t>
            </a:r>
            <a:r>
              <a:rPr lang="en-US" dirty="0" err="1">
                <a:solidFill>
                  <a:srgbClr val="C54A9A"/>
                </a:solidFill>
              </a:rPr>
              <a:t>dir</a:t>
            </a:r>
            <a:r>
              <a:rPr lang="en-US" dirty="0">
                <a:solidFill>
                  <a:srgbClr val="C54A9A"/>
                </a:solidFill>
              </a:rPr>
              <a:t> </a:t>
            </a:r>
            <a:r>
              <a:rPr lang="en-US" dirty="0" err="1">
                <a:solidFill>
                  <a:srgbClr val="C54A9A"/>
                </a:solidFill>
              </a:rPr>
              <a:t>folgende</a:t>
            </a:r>
            <a:r>
              <a:rPr lang="en-US" dirty="0">
                <a:solidFill>
                  <a:srgbClr val="C54A9A"/>
                </a:solidFill>
              </a:rPr>
              <a:t> </a:t>
            </a:r>
            <a:r>
              <a:rPr lang="en-US" dirty="0" err="1">
                <a:solidFill>
                  <a:srgbClr val="C54A9A"/>
                </a:solidFill>
              </a:rPr>
              <a:t>Punkte</a:t>
            </a:r>
            <a:r>
              <a:rPr lang="en-US" dirty="0">
                <a:solidFill>
                  <a:srgbClr val="C54A9A"/>
                </a:solidFill>
              </a:rPr>
              <a:t>, </a:t>
            </a:r>
            <a:r>
              <a:rPr lang="en-US" dirty="0" err="1">
                <a:solidFill>
                  <a:srgbClr val="C54A9A"/>
                </a:solidFill>
              </a:rPr>
              <a:t>wenn</a:t>
            </a:r>
            <a:r>
              <a:rPr lang="en-US" dirty="0">
                <a:solidFill>
                  <a:srgbClr val="C54A9A"/>
                </a:solidFill>
              </a:rPr>
              <a:t> du auf ein Unternehmen oder eine Idee </a:t>
            </a:r>
            <a:r>
              <a:rPr lang="en-US" dirty="0" err="1">
                <a:solidFill>
                  <a:srgbClr val="C54A9A"/>
                </a:solidFill>
              </a:rPr>
              <a:t>stößt</a:t>
            </a:r>
            <a:r>
              <a:rPr lang="en-US" dirty="0">
                <a:solidFill>
                  <a:srgbClr val="C54A9A"/>
                </a:solidFill>
              </a:rPr>
              <a:t>, die </a:t>
            </a:r>
            <a:r>
              <a:rPr lang="en-US" dirty="0" err="1">
                <a:solidFill>
                  <a:srgbClr val="C54A9A"/>
                </a:solidFill>
              </a:rPr>
              <a:t>dir</a:t>
            </a:r>
            <a:r>
              <a:rPr lang="en-US" dirty="0">
                <a:solidFill>
                  <a:srgbClr val="C54A9A"/>
                </a:solidFill>
              </a:rPr>
              <a:t> </a:t>
            </a:r>
            <a:r>
              <a:rPr lang="en-US" dirty="0" err="1">
                <a:solidFill>
                  <a:srgbClr val="C54A9A"/>
                </a:solidFill>
              </a:rPr>
              <a:t>interessant</a:t>
            </a:r>
            <a:r>
              <a:rPr lang="en-US" dirty="0">
                <a:solidFill>
                  <a:srgbClr val="C54A9A"/>
                </a:solidFill>
              </a:rPr>
              <a:t> und vielversprechend erscheint ...</a:t>
            </a:r>
          </a:p>
          <a:p>
            <a:endParaRPr lang="en-US" sz="3000" dirty="0">
              <a:solidFill>
                <a:srgbClr val="C54A9A"/>
              </a:solidFill>
            </a:endParaRPr>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BC7E0312-D2F3-42EE-8748-F78E1BDA1AF8}"/>
              </a:ext>
            </a:extLst>
          </p:cNvPr>
          <p:cNvSpPr txBox="1">
            <a:spLocks/>
          </p:cNvSpPr>
          <p:nvPr/>
        </p:nvSpPr>
        <p:spPr>
          <a:xfrm>
            <a:off x="1407363" y="3423612"/>
            <a:ext cx="5004722" cy="17579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Name des Unternehmens: ..........................................................</a:t>
            </a:r>
          </a:p>
          <a:p>
            <a:r>
              <a:rPr lang="en-US" dirty="0"/>
              <a:t>Standort:...........................................</a:t>
            </a:r>
          </a:p>
          <a:p>
            <a:r>
              <a:rPr lang="en-US" dirty="0"/>
              <a:t>Website: …........................................</a:t>
            </a:r>
          </a:p>
          <a:p>
            <a:endParaRPr lang="en-US" dirty="0"/>
          </a:p>
          <a:p>
            <a:endParaRPr lang="en-US" sz="3000" dirty="0"/>
          </a:p>
        </p:txBody>
      </p:sp>
      <p:sp>
        <p:nvSpPr>
          <p:cNvPr id="14" name="Text Placeholder 11">
            <a:extLst>
              <a:ext uri="{FF2B5EF4-FFF2-40B4-BE49-F238E27FC236}">
                <a16:creationId xmlns:a16="http://schemas.microsoft.com/office/drawing/2014/main" id="{783AC108-6D73-47C7-A63E-917A4102827C}"/>
              </a:ext>
            </a:extLst>
          </p:cNvPr>
          <p:cNvSpPr txBox="1">
            <a:spLocks/>
          </p:cNvSpPr>
          <p:nvPr/>
        </p:nvSpPr>
        <p:spPr>
          <a:xfrm>
            <a:off x="6412085" y="3428835"/>
            <a:ext cx="4436427" cy="24486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C54A9A"/>
                </a:solidFill>
              </a:rPr>
              <a:t>1.</a:t>
            </a:r>
            <a:r>
              <a:rPr lang="en-US" dirty="0"/>
              <a:t> Welche Produkte/Dienstleistungen verkaufen sie?</a:t>
            </a:r>
          </a:p>
          <a:p>
            <a:r>
              <a:rPr lang="en-US" dirty="0">
                <a:solidFill>
                  <a:srgbClr val="C54A9A"/>
                </a:solidFill>
              </a:rPr>
              <a:t>2. </a:t>
            </a:r>
            <a:r>
              <a:rPr lang="en-US" dirty="0"/>
              <a:t>Wie könnte ich das, was sie tun, verbessern?</a:t>
            </a:r>
          </a:p>
          <a:p>
            <a:r>
              <a:rPr lang="en-US" dirty="0">
                <a:solidFill>
                  <a:srgbClr val="C54A9A"/>
                </a:solidFill>
              </a:rPr>
              <a:t>3. </a:t>
            </a:r>
            <a:r>
              <a:rPr lang="en-US" dirty="0"/>
              <a:t>Wer in meiner Gemeinde/an meinem Standort </a:t>
            </a:r>
            <a:r>
              <a:rPr lang="en-US" dirty="0" err="1"/>
              <a:t>wäre</a:t>
            </a:r>
            <a:r>
              <a:rPr lang="en-US" dirty="0"/>
              <a:t> </a:t>
            </a:r>
            <a:r>
              <a:rPr lang="en-US" dirty="0" err="1"/>
              <a:t>meine</a:t>
            </a:r>
            <a:r>
              <a:rPr lang="en-US" dirty="0"/>
              <a:t> </a:t>
            </a:r>
            <a:r>
              <a:rPr lang="en-US" dirty="0" err="1"/>
              <a:t>Zielgruppe</a:t>
            </a:r>
            <a:r>
              <a:rPr lang="en-US" dirty="0"/>
              <a:t>?</a:t>
            </a:r>
          </a:p>
          <a:p>
            <a:endParaRPr lang="en-US" dirty="0"/>
          </a:p>
          <a:p>
            <a:endParaRPr lang="en-US" sz="3000" dirty="0"/>
          </a:p>
        </p:txBody>
      </p:sp>
      <p:sp>
        <p:nvSpPr>
          <p:cNvPr id="15" name="Text Placeholder 3">
            <a:extLst>
              <a:ext uri="{FF2B5EF4-FFF2-40B4-BE49-F238E27FC236}">
                <a16:creationId xmlns:a16="http://schemas.microsoft.com/office/drawing/2014/main" id="{A9CDC918-E876-4E30-AF0E-698B9931EEEE}"/>
              </a:ext>
            </a:extLst>
          </p:cNvPr>
          <p:cNvSpPr txBox="1">
            <a:spLocks/>
          </p:cNvSpPr>
          <p:nvPr/>
        </p:nvSpPr>
        <p:spPr>
          <a:xfrm>
            <a:off x="0" y="6482535"/>
            <a:ext cx="12192000" cy="38213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3000" i="1" kern="1200" baseline="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800" i="0" dirty="0"/>
              <a:t>https://www.entrepreneur.com/article/226501</a:t>
            </a:r>
          </a:p>
        </p:txBody>
      </p:sp>
      <p:sp>
        <p:nvSpPr>
          <p:cNvPr id="16" name="Text Placeholder 10">
            <a:extLst>
              <a:ext uri="{FF2B5EF4-FFF2-40B4-BE49-F238E27FC236}">
                <a16:creationId xmlns:a16="http://schemas.microsoft.com/office/drawing/2014/main" id="{8F9A1E5D-AB75-458C-B485-B9BC0E5B3521}"/>
              </a:ext>
            </a:extLst>
          </p:cNvPr>
          <p:cNvSpPr txBox="1">
            <a:spLocks/>
          </p:cNvSpPr>
          <p:nvPr/>
        </p:nvSpPr>
        <p:spPr>
          <a:xfrm>
            <a:off x="5899926" y="303540"/>
            <a:ext cx="6033095" cy="589107"/>
          </a:xfrm>
          <a:prstGeom prst="rect">
            <a:avLst/>
          </a:prstGeom>
          <a:solidFill>
            <a:srgbClr val="FFC652"/>
          </a:solidFill>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solidFill>
                  <a:schemeClr val="bg1"/>
                </a:solidFill>
              </a:rPr>
              <a:t>GESCHÄFTSPLANUNGSAKTIVITÄT</a:t>
            </a:r>
          </a:p>
        </p:txBody>
      </p:sp>
    </p:spTree>
    <p:extLst>
      <p:ext uri="{BB962C8B-B14F-4D97-AF65-F5344CB8AC3E}">
        <p14:creationId xmlns:p14="http://schemas.microsoft.com/office/powerpoint/2010/main" val="30605006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93726" y="708896"/>
            <a:ext cx="9649486" cy="697353"/>
          </a:xfrm>
        </p:spPr>
        <p:txBody>
          <a:bodyPr/>
          <a:lstStyle/>
          <a:p>
            <a:r>
              <a:rPr lang="en-US" dirty="0"/>
              <a:t>ENTWICKLUNG DEINER GESCHÄFTSIDEE</a:t>
            </a: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733927" y="2523687"/>
            <a:ext cx="10024483" cy="35110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US" dirty="0" err="1"/>
              <a:t>Gehe</a:t>
            </a:r>
            <a:r>
              <a:rPr lang="en-US" b="1" dirty="0">
                <a:solidFill>
                  <a:srgbClr val="C54A9A"/>
                </a:solidFill>
              </a:rPr>
              <a:t> auf </a:t>
            </a:r>
            <a:r>
              <a:rPr lang="en-US" b="1" dirty="0" err="1">
                <a:solidFill>
                  <a:srgbClr val="C54A9A"/>
                </a:solidFill>
              </a:rPr>
              <a:t>andere</a:t>
            </a:r>
            <a:r>
              <a:rPr lang="en-US" b="1" dirty="0">
                <a:solidFill>
                  <a:srgbClr val="C54A9A"/>
                </a:solidFill>
              </a:rPr>
              <a:t> </a:t>
            </a:r>
            <a:r>
              <a:rPr lang="en-US" b="1" dirty="0" err="1">
                <a:solidFill>
                  <a:srgbClr val="C54A9A"/>
                </a:solidFill>
              </a:rPr>
              <a:t>zu</a:t>
            </a:r>
            <a:r>
              <a:rPr lang="en-US" b="1" dirty="0">
                <a:solidFill>
                  <a:srgbClr val="C54A9A"/>
                </a:solidFill>
              </a:rPr>
              <a:t>, um </a:t>
            </a:r>
            <a:r>
              <a:rPr lang="en-US" b="1" dirty="0" err="1">
                <a:solidFill>
                  <a:srgbClr val="C54A9A"/>
                </a:solidFill>
              </a:rPr>
              <a:t>zu</a:t>
            </a:r>
            <a:r>
              <a:rPr lang="en-US" b="1" dirty="0">
                <a:solidFill>
                  <a:srgbClr val="C54A9A"/>
                </a:solidFill>
              </a:rPr>
              <a:t> fragen, </a:t>
            </a:r>
            <a:r>
              <a:rPr lang="en-US" b="1" dirty="0" err="1">
                <a:solidFill>
                  <a:srgbClr val="C54A9A"/>
                </a:solidFill>
              </a:rPr>
              <a:t>wie</a:t>
            </a:r>
            <a:r>
              <a:rPr lang="en-US" b="1" dirty="0">
                <a:solidFill>
                  <a:srgbClr val="C54A9A"/>
                </a:solidFill>
              </a:rPr>
              <a:t> du </a:t>
            </a:r>
            <a:r>
              <a:rPr lang="en-US" b="1" dirty="0" err="1">
                <a:solidFill>
                  <a:srgbClr val="C54A9A"/>
                </a:solidFill>
              </a:rPr>
              <a:t>helfen</a:t>
            </a:r>
            <a:r>
              <a:rPr lang="en-US" b="1" dirty="0">
                <a:solidFill>
                  <a:srgbClr val="C54A9A"/>
                </a:solidFill>
              </a:rPr>
              <a:t> </a:t>
            </a:r>
            <a:r>
              <a:rPr lang="en-US" b="1" dirty="0" err="1">
                <a:solidFill>
                  <a:srgbClr val="C54A9A"/>
                </a:solidFill>
              </a:rPr>
              <a:t>kannst</a:t>
            </a:r>
            <a:r>
              <a:rPr lang="en-US" b="1" dirty="0">
                <a:solidFill>
                  <a:srgbClr val="C54A9A"/>
                </a:solidFill>
              </a:rPr>
              <a:t>. </a:t>
            </a:r>
            <a:r>
              <a:rPr lang="en-US" dirty="0" err="1"/>
              <a:t>Alleine</a:t>
            </a:r>
            <a:r>
              <a:rPr lang="en-US" dirty="0"/>
              <a:t> auf Ideen zu kommen, ist nicht immer einfach. Deshalb hat sich das </a:t>
            </a:r>
            <a:r>
              <a:rPr lang="en-US" dirty="0">
                <a:hlinkClick r:id="rId2"/>
              </a:rPr>
              <a:t>Brainstorming </a:t>
            </a:r>
            <a:r>
              <a:rPr lang="en-US" dirty="0"/>
              <a:t>immer wieder als </a:t>
            </a:r>
            <a:r>
              <a:rPr lang="en-US" dirty="0" err="1"/>
              <a:t>ein</a:t>
            </a:r>
            <a:r>
              <a:rPr lang="en-US" dirty="0"/>
              <a:t> so </a:t>
            </a:r>
            <a:r>
              <a:rPr lang="en-US" dirty="0" err="1"/>
              <a:t>mächtiges</a:t>
            </a:r>
            <a:r>
              <a:rPr lang="en-US" dirty="0"/>
              <a:t> </a:t>
            </a:r>
            <a:r>
              <a:rPr lang="en-US" dirty="0" err="1"/>
              <a:t>Werkzeug</a:t>
            </a:r>
            <a:r>
              <a:rPr lang="en-US" dirty="0"/>
              <a:t> erwiesen. Vielleicht fällt es </a:t>
            </a:r>
            <a:r>
              <a:rPr lang="en-US" dirty="0" err="1"/>
              <a:t>dir</a:t>
            </a:r>
            <a:r>
              <a:rPr lang="en-US" dirty="0"/>
              <a:t> schwer, auf eine weltverändernde Idee zu kommen. Aber es könnte viele Menschen in </a:t>
            </a:r>
            <a:r>
              <a:rPr lang="en-US" dirty="0" err="1"/>
              <a:t>deinem</a:t>
            </a:r>
            <a:r>
              <a:rPr lang="en-US" dirty="0"/>
              <a:t> Umfeld geben, die </a:t>
            </a:r>
            <a:r>
              <a:rPr lang="en-US" dirty="0" err="1"/>
              <a:t>großartige</a:t>
            </a:r>
            <a:r>
              <a:rPr lang="en-US" dirty="0"/>
              <a:t> </a:t>
            </a:r>
            <a:r>
              <a:rPr lang="en-US" dirty="0" err="1"/>
              <a:t>Einblicke</a:t>
            </a:r>
            <a:r>
              <a:rPr lang="en-US" dirty="0"/>
              <a:t> </a:t>
            </a:r>
            <a:r>
              <a:rPr lang="en-US" dirty="0" err="1"/>
              <a:t>haben</a:t>
            </a:r>
            <a:r>
              <a:rPr lang="en-US" dirty="0"/>
              <a:t> und dich in die richtige Richtung führen können. </a:t>
            </a:r>
            <a:r>
              <a:rPr lang="en-US" dirty="0" err="1"/>
              <a:t>Scheue</a:t>
            </a:r>
            <a:r>
              <a:rPr lang="en-US" dirty="0"/>
              <a:t> dich </a:t>
            </a:r>
            <a:r>
              <a:rPr lang="en-US" dirty="0" err="1"/>
              <a:t>nicht</a:t>
            </a:r>
            <a:r>
              <a:rPr lang="en-US" dirty="0"/>
              <a:t>, dich mit verschiedenen Gruppen zu beraten, um Ideen zu finden. </a:t>
            </a:r>
          </a:p>
          <a:p>
            <a:pPr algn="just"/>
            <a:endParaRPr lang="en-US" sz="1000" dirty="0"/>
          </a:p>
          <a:p>
            <a:pPr algn="just"/>
            <a:r>
              <a:rPr lang="en-US" dirty="0"/>
              <a:t>Du </a:t>
            </a:r>
            <a:r>
              <a:rPr lang="en-US" dirty="0" err="1"/>
              <a:t>könntest</a:t>
            </a:r>
            <a:r>
              <a:rPr lang="en-US" dirty="0"/>
              <a:t> </a:t>
            </a:r>
            <a:r>
              <a:rPr lang="en-US" b="1" dirty="0" err="1">
                <a:solidFill>
                  <a:srgbClr val="C54A9A"/>
                </a:solidFill>
              </a:rPr>
              <a:t>zum</a:t>
            </a:r>
            <a:r>
              <a:rPr lang="en-US" b="1" dirty="0">
                <a:solidFill>
                  <a:srgbClr val="C54A9A"/>
                </a:solidFill>
              </a:rPr>
              <a:t> Beispiel </a:t>
            </a:r>
            <a:r>
              <a:rPr lang="en-US" dirty="0"/>
              <a:t>Familie und Freunde nach </a:t>
            </a:r>
            <a:r>
              <a:rPr lang="en-US" dirty="0" err="1"/>
              <a:t>bestimmten</a:t>
            </a:r>
            <a:r>
              <a:rPr lang="en-US" dirty="0"/>
              <a:t> </a:t>
            </a:r>
            <a:r>
              <a:rPr lang="en-US" dirty="0" err="1"/>
              <a:t>Problemstellungen</a:t>
            </a:r>
            <a:r>
              <a:rPr lang="en-US" dirty="0"/>
              <a:t> fragen. </a:t>
            </a:r>
          </a:p>
        </p:txBody>
      </p:sp>
      <p:grpSp>
        <p:nvGrpSpPr>
          <p:cNvPr id="9" name="Google Shape;664;p39">
            <a:extLst>
              <a:ext uri="{FF2B5EF4-FFF2-40B4-BE49-F238E27FC236}">
                <a16:creationId xmlns:a16="http://schemas.microsoft.com/office/drawing/2014/main" id="{ADC87A69-CEFA-444F-BCDF-E30A586C0464}"/>
              </a:ext>
            </a:extLst>
          </p:cNvPr>
          <p:cNvGrpSpPr/>
          <p:nvPr/>
        </p:nvGrpSpPr>
        <p:grpSpPr>
          <a:xfrm>
            <a:off x="249190" y="948069"/>
            <a:ext cx="863029" cy="859537"/>
            <a:chOff x="5941025" y="3634400"/>
            <a:chExt cx="467650" cy="467650"/>
          </a:xfrm>
        </p:grpSpPr>
        <p:sp>
          <p:nvSpPr>
            <p:cNvPr id="10" name="Google Shape;665;p39">
              <a:extLst>
                <a:ext uri="{FF2B5EF4-FFF2-40B4-BE49-F238E27FC236}">
                  <a16:creationId xmlns:a16="http://schemas.microsoft.com/office/drawing/2014/main" id="{0B53E7C0-B326-4C05-ACF7-53B14821D7C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6;p39">
              <a:extLst>
                <a:ext uri="{FF2B5EF4-FFF2-40B4-BE49-F238E27FC236}">
                  <a16:creationId xmlns:a16="http://schemas.microsoft.com/office/drawing/2014/main" id="{AF4FF835-A448-445D-8F6B-10DF830C3BA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F71F50F9-4BA8-4F8E-BD87-59CBA7B01C0D}"/>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B1290456-8915-4F2E-A7DB-EE2C0EFE590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28C236BF-F692-45B4-8113-455454A3F229}"/>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68ED79E2-685D-40EA-95FD-4572A3B4C2E8}"/>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roup 20">
            <a:extLst>
              <a:ext uri="{FF2B5EF4-FFF2-40B4-BE49-F238E27FC236}">
                <a16:creationId xmlns:a16="http://schemas.microsoft.com/office/drawing/2014/main" id="{35B641EF-468B-394A-B134-DD8417ED18E3}"/>
              </a:ext>
            </a:extLst>
          </p:cNvPr>
          <p:cNvGrpSpPr/>
          <p:nvPr/>
        </p:nvGrpSpPr>
        <p:grpSpPr>
          <a:xfrm>
            <a:off x="9194863" y="202764"/>
            <a:ext cx="2563547" cy="1996609"/>
            <a:chOff x="2736003" y="443723"/>
            <a:chExt cx="1939679" cy="1510712"/>
          </a:xfrm>
        </p:grpSpPr>
        <p:pic>
          <p:nvPicPr>
            <p:cNvPr id="22" name="Picture 21" descr="Icon&#10;&#10;Description automatically generated">
              <a:extLst>
                <a:ext uri="{FF2B5EF4-FFF2-40B4-BE49-F238E27FC236}">
                  <a16:creationId xmlns:a16="http://schemas.microsoft.com/office/drawing/2014/main" id="{BBD6ABD2-2D15-274D-B49D-3AA4771D1234}"/>
                </a:ext>
              </a:extLst>
            </p:cNvPr>
            <p:cNvPicPr>
              <a:picLocks noChangeAspect="1"/>
            </p:cNvPicPr>
            <p:nvPr/>
          </p:nvPicPr>
          <p:blipFill>
            <a:blip r:embed="rId3"/>
            <a:stretch>
              <a:fillRect/>
            </a:stretch>
          </p:blipFill>
          <p:spPr>
            <a:xfrm>
              <a:off x="2736003" y="443723"/>
              <a:ext cx="1939679" cy="1510712"/>
            </a:xfrm>
            <a:prstGeom prst="rect">
              <a:avLst/>
            </a:prstGeom>
          </p:spPr>
        </p:pic>
        <p:pic>
          <p:nvPicPr>
            <p:cNvPr id="23" name="Picture 22" descr="Icon&#10;&#10;Description automatically generated">
              <a:extLst>
                <a:ext uri="{FF2B5EF4-FFF2-40B4-BE49-F238E27FC236}">
                  <a16:creationId xmlns:a16="http://schemas.microsoft.com/office/drawing/2014/main" id="{E70B9A8C-9372-1942-A10F-19094207378B}"/>
                </a:ext>
              </a:extLst>
            </p:cNvPr>
            <p:cNvPicPr>
              <a:picLocks noChangeAspect="1"/>
            </p:cNvPicPr>
            <p:nvPr/>
          </p:nvPicPr>
          <p:blipFill>
            <a:blip r:embed="rId4"/>
            <a:stretch>
              <a:fillRect/>
            </a:stretch>
          </p:blipFill>
          <p:spPr>
            <a:xfrm flipH="1">
              <a:off x="4478959" y="1132394"/>
              <a:ext cx="179368" cy="195618"/>
            </a:xfrm>
            <a:prstGeom prst="rect">
              <a:avLst/>
            </a:prstGeom>
          </p:spPr>
        </p:pic>
      </p:grpSp>
      <p:sp>
        <p:nvSpPr>
          <p:cNvPr id="17" name="Textfeld 16">
            <a:extLst>
              <a:ext uri="{FF2B5EF4-FFF2-40B4-BE49-F238E27FC236}">
                <a16:creationId xmlns:a16="http://schemas.microsoft.com/office/drawing/2014/main" id="{F4197E09-F21B-4A96-A19B-EA7934CBC940}"/>
              </a:ext>
            </a:extLst>
          </p:cNvPr>
          <p:cNvSpPr txBox="1"/>
          <p:nvPr/>
        </p:nvSpPr>
        <p:spPr>
          <a:xfrm>
            <a:off x="2770562" y="6034364"/>
            <a:ext cx="6424301" cy="1015663"/>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64119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93726" y="705894"/>
            <a:ext cx="6686674" cy="1320239"/>
          </a:xfrm>
        </p:spPr>
        <p:txBody>
          <a:bodyPr>
            <a:normAutofit fontScale="92500"/>
          </a:bodyPr>
          <a:lstStyle/>
          <a:p>
            <a:r>
              <a:rPr lang="en-US" dirty="0"/>
              <a:t>EMPATHIE </a:t>
            </a:r>
            <a:br>
              <a:rPr lang="en-US" dirty="0"/>
            </a:br>
            <a:r>
              <a:rPr lang="en-US" dirty="0"/>
              <a:t>- eine Fülle von neuen Geschäftsideen</a:t>
            </a: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03886" y="2103549"/>
            <a:ext cx="10007091" cy="35110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US" dirty="0"/>
              <a:t>Empathie ist unsere Fähigkeit, die Welt mit den Augen anderer Menschen </a:t>
            </a:r>
            <a:r>
              <a:rPr lang="en-US" dirty="0" err="1"/>
              <a:t>zu</a:t>
            </a:r>
            <a:r>
              <a:rPr lang="en-US" dirty="0"/>
              <a:t> </a:t>
            </a:r>
            <a:r>
              <a:rPr lang="en-US" dirty="0" err="1"/>
              <a:t>sehen</a:t>
            </a:r>
            <a:r>
              <a:rPr lang="en-US" dirty="0"/>
              <a:t>: Zu sehen, was sie sehen, zu fühlen, was sie fühlen, und Dinge so zu erleben, wie sie es tun. </a:t>
            </a:r>
            <a:r>
              <a:rPr lang="en-US" dirty="0" err="1"/>
              <a:t>Vorhin</a:t>
            </a:r>
            <a:r>
              <a:rPr lang="en-US" dirty="0"/>
              <a:t> hast du </a:t>
            </a:r>
            <a:r>
              <a:rPr lang="en-US" dirty="0" err="1"/>
              <a:t>gelernt</a:t>
            </a:r>
            <a:r>
              <a:rPr lang="en-US" dirty="0"/>
              <a:t>, dass die besten Geschäftsideen entstehen, wenn man auf einen Schmerzpunkt des Kunden eingeht.</a:t>
            </a:r>
          </a:p>
          <a:p>
            <a:pPr algn="just"/>
            <a:endParaRPr lang="en-US" sz="400" dirty="0"/>
          </a:p>
          <a:p>
            <a:pPr algn="just"/>
            <a:r>
              <a:rPr lang="en-US" dirty="0"/>
              <a:t>Daher ist Empathie ein wichtiges Werkzeug, das uns dabei hilft, </a:t>
            </a:r>
            <a:r>
              <a:rPr lang="en-US" dirty="0" err="1"/>
              <a:t>ein</a:t>
            </a:r>
            <a:r>
              <a:rPr lang="en-US" dirty="0"/>
              <a:t> </a:t>
            </a:r>
            <a:r>
              <a:rPr lang="en-US" dirty="0" err="1"/>
              <a:t>tieferes</a:t>
            </a:r>
            <a:r>
              <a:rPr lang="en-US" dirty="0"/>
              <a:t> Verständnis für die emotionalen und physischen Bedürfnisse der Menschen </a:t>
            </a:r>
            <a:r>
              <a:rPr lang="en-US" dirty="0" err="1"/>
              <a:t>zu</a:t>
            </a:r>
            <a:r>
              <a:rPr lang="en-US" dirty="0"/>
              <a:t> </a:t>
            </a:r>
            <a:r>
              <a:rPr lang="en-US" dirty="0" err="1"/>
              <a:t>erlangen</a:t>
            </a:r>
            <a:r>
              <a:rPr lang="en-US" dirty="0"/>
              <a:t> und die Art und Weise </a:t>
            </a:r>
            <a:r>
              <a:rPr lang="en-US" dirty="0" err="1"/>
              <a:t>zu</a:t>
            </a:r>
            <a:r>
              <a:rPr lang="en-US" dirty="0"/>
              <a:t> verstehen, wie sie die Welt um </a:t>
            </a:r>
            <a:r>
              <a:rPr lang="en-US" dirty="0" err="1"/>
              <a:t>sich</a:t>
            </a:r>
            <a:r>
              <a:rPr lang="en-US" dirty="0"/>
              <a:t> </a:t>
            </a:r>
            <a:r>
              <a:rPr lang="en-US" dirty="0" err="1"/>
              <a:t>herum</a:t>
            </a:r>
            <a:r>
              <a:rPr lang="en-US" dirty="0"/>
              <a:t> </a:t>
            </a:r>
            <a:r>
              <a:rPr lang="en-US" dirty="0" err="1"/>
              <a:t>sehen</a:t>
            </a:r>
            <a:r>
              <a:rPr lang="en-US" dirty="0"/>
              <a:t> und </a:t>
            </a:r>
            <a:r>
              <a:rPr lang="en-US" dirty="0" err="1"/>
              <a:t>mit</a:t>
            </a:r>
            <a:r>
              <a:rPr lang="en-US" dirty="0"/>
              <a:t> </a:t>
            </a:r>
            <a:r>
              <a:rPr lang="en-US" dirty="0" err="1"/>
              <a:t>ihr</a:t>
            </a:r>
            <a:r>
              <a:rPr lang="en-US" dirty="0"/>
              <a:t> </a:t>
            </a:r>
            <a:r>
              <a:rPr lang="en-US" dirty="0" err="1"/>
              <a:t>interagieren</a:t>
            </a:r>
            <a:r>
              <a:rPr lang="en-US" dirty="0"/>
              <a:t>. Je </a:t>
            </a:r>
            <a:r>
              <a:rPr lang="en-US" dirty="0" err="1"/>
              <a:t>besser</a:t>
            </a:r>
            <a:r>
              <a:rPr lang="en-US" dirty="0"/>
              <a:t> du die Bedürfnisse der Menschen verstehen </a:t>
            </a:r>
            <a:r>
              <a:rPr lang="en-US" dirty="0" err="1"/>
              <a:t>kannst</a:t>
            </a:r>
            <a:r>
              <a:rPr lang="en-US" dirty="0"/>
              <a:t>, desto </a:t>
            </a:r>
            <a:r>
              <a:rPr lang="en-US" dirty="0" err="1"/>
              <a:t>besser</a:t>
            </a:r>
            <a:r>
              <a:rPr lang="en-US" dirty="0"/>
              <a:t> </a:t>
            </a:r>
            <a:r>
              <a:rPr lang="en-US" dirty="0" err="1"/>
              <a:t>bist</a:t>
            </a:r>
            <a:r>
              <a:rPr lang="en-US" dirty="0"/>
              <a:t> du </a:t>
            </a:r>
            <a:r>
              <a:rPr lang="en-US" dirty="0" err="1"/>
              <a:t>darauf</a:t>
            </a:r>
            <a:r>
              <a:rPr lang="en-US" dirty="0"/>
              <a:t> vorbereitet, Produkte/Dienstleistungen zu entwerfen, die diese Bedürfnisse </a:t>
            </a:r>
            <a:r>
              <a:rPr lang="en-US" dirty="0" err="1"/>
              <a:t>erfüllen</a:t>
            </a:r>
            <a:r>
              <a:rPr lang="en-US" dirty="0"/>
              <a:t>.</a:t>
            </a:r>
          </a:p>
        </p:txBody>
      </p:sp>
      <p:grpSp>
        <p:nvGrpSpPr>
          <p:cNvPr id="9" name="Google Shape;664;p39">
            <a:extLst>
              <a:ext uri="{FF2B5EF4-FFF2-40B4-BE49-F238E27FC236}">
                <a16:creationId xmlns:a16="http://schemas.microsoft.com/office/drawing/2014/main" id="{ADC87A69-CEFA-444F-BCDF-E30A586C0464}"/>
              </a:ext>
            </a:extLst>
          </p:cNvPr>
          <p:cNvGrpSpPr/>
          <p:nvPr/>
        </p:nvGrpSpPr>
        <p:grpSpPr>
          <a:xfrm>
            <a:off x="249190" y="948069"/>
            <a:ext cx="863029" cy="859537"/>
            <a:chOff x="5941025" y="3634400"/>
            <a:chExt cx="467650" cy="467650"/>
          </a:xfrm>
        </p:grpSpPr>
        <p:sp>
          <p:nvSpPr>
            <p:cNvPr id="10" name="Google Shape;665;p39">
              <a:extLst>
                <a:ext uri="{FF2B5EF4-FFF2-40B4-BE49-F238E27FC236}">
                  <a16:creationId xmlns:a16="http://schemas.microsoft.com/office/drawing/2014/main" id="{0B53E7C0-B326-4C05-ACF7-53B14821D7C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6;p39">
              <a:extLst>
                <a:ext uri="{FF2B5EF4-FFF2-40B4-BE49-F238E27FC236}">
                  <a16:creationId xmlns:a16="http://schemas.microsoft.com/office/drawing/2014/main" id="{AF4FF835-A448-445D-8F6B-10DF830C3BA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F71F50F9-4BA8-4F8E-BD87-59CBA7B01C0D}"/>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B1290456-8915-4F2E-A7DB-EE2C0EFE590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28C236BF-F692-45B4-8113-455454A3F229}"/>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68ED79E2-685D-40EA-95FD-4572A3B4C2E8}"/>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6">
            <a:extLst>
              <a:ext uri="{FF2B5EF4-FFF2-40B4-BE49-F238E27FC236}">
                <a16:creationId xmlns:a16="http://schemas.microsoft.com/office/drawing/2014/main" id="{EBD0989C-FD74-0945-9C91-94EEB2047835}"/>
              </a:ext>
            </a:extLst>
          </p:cNvPr>
          <p:cNvGrpSpPr/>
          <p:nvPr/>
        </p:nvGrpSpPr>
        <p:grpSpPr>
          <a:xfrm>
            <a:off x="9431022" y="388569"/>
            <a:ext cx="2251075" cy="1949450"/>
            <a:chOff x="9636125" y="486113"/>
            <a:chExt cx="2251075" cy="1949450"/>
          </a:xfrm>
        </p:grpSpPr>
        <p:pic>
          <p:nvPicPr>
            <p:cNvPr id="18" name="Picture 17" descr="Icon&#10;&#10;Description automatically generated">
              <a:extLst>
                <a:ext uri="{FF2B5EF4-FFF2-40B4-BE49-F238E27FC236}">
                  <a16:creationId xmlns:a16="http://schemas.microsoft.com/office/drawing/2014/main" id="{757E6CAD-6034-1040-B554-F9185ABEFF58}"/>
                </a:ext>
              </a:extLst>
            </p:cNvPr>
            <p:cNvPicPr>
              <a:picLocks noChangeAspect="1"/>
            </p:cNvPicPr>
            <p:nvPr/>
          </p:nvPicPr>
          <p:blipFill>
            <a:blip r:embed="rId2"/>
            <a:stretch>
              <a:fillRect/>
            </a:stretch>
          </p:blipFill>
          <p:spPr>
            <a:xfrm>
              <a:off x="9636125" y="486113"/>
              <a:ext cx="2251075" cy="1949450"/>
            </a:xfrm>
            <a:prstGeom prst="rect">
              <a:avLst/>
            </a:prstGeom>
          </p:spPr>
        </p:pic>
        <p:pic>
          <p:nvPicPr>
            <p:cNvPr id="19" name="Picture 18" descr="Icon&#10;&#10;Description automatically generated">
              <a:extLst>
                <a:ext uri="{FF2B5EF4-FFF2-40B4-BE49-F238E27FC236}">
                  <a16:creationId xmlns:a16="http://schemas.microsoft.com/office/drawing/2014/main" id="{B15FBFE1-6746-3F46-ACA9-2B78BBD84E27}"/>
                </a:ext>
              </a:extLst>
            </p:cNvPr>
            <p:cNvPicPr>
              <a:picLocks noChangeAspect="1"/>
            </p:cNvPicPr>
            <p:nvPr/>
          </p:nvPicPr>
          <p:blipFill>
            <a:blip r:embed="rId3"/>
            <a:stretch>
              <a:fillRect/>
            </a:stretch>
          </p:blipFill>
          <p:spPr>
            <a:xfrm>
              <a:off x="9961608" y="827086"/>
              <a:ext cx="352026" cy="383916"/>
            </a:xfrm>
            <a:prstGeom prst="rect">
              <a:avLst/>
            </a:prstGeom>
          </p:spPr>
        </p:pic>
        <p:pic>
          <p:nvPicPr>
            <p:cNvPr id="20" name="Picture 19" descr="Icon&#10;&#10;Description automatically generated">
              <a:extLst>
                <a:ext uri="{FF2B5EF4-FFF2-40B4-BE49-F238E27FC236}">
                  <a16:creationId xmlns:a16="http://schemas.microsoft.com/office/drawing/2014/main" id="{41ECB817-FC7A-874D-897A-4245A38F0F8C}"/>
                </a:ext>
              </a:extLst>
            </p:cNvPr>
            <p:cNvPicPr>
              <a:picLocks noChangeAspect="1"/>
            </p:cNvPicPr>
            <p:nvPr/>
          </p:nvPicPr>
          <p:blipFill>
            <a:blip r:embed="rId3"/>
            <a:stretch>
              <a:fillRect/>
            </a:stretch>
          </p:blipFill>
          <p:spPr>
            <a:xfrm flipH="1">
              <a:off x="11294313" y="698683"/>
              <a:ext cx="352026" cy="383916"/>
            </a:xfrm>
            <a:prstGeom prst="rect">
              <a:avLst/>
            </a:prstGeom>
          </p:spPr>
        </p:pic>
      </p:grpSp>
    </p:spTree>
    <p:extLst>
      <p:ext uri="{BB962C8B-B14F-4D97-AF65-F5344CB8AC3E}">
        <p14:creationId xmlns:p14="http://schemas.microsoft.com/office/powerpoint/2010/main" val="2275179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6" y="785664"/>
            <a:ext cx="6367822" cy="1381662"/>
          </a:xfrm>
        </p:spPr>
        <p:txBody>
          <a:bodyPr>
            <a:normAutofit fontScale="85000" lnSpcReduction="10000"/>
          </a:bodyPr>
          <a:lstStyle/>
          <a:p>
            <a:r>
              <a:rPr lang="en-US" dirty="0"/>
              <a:t>ENTWERFEN EINES PRODUKTS ODER EINER DIENSTLEISTUNG FÜR EINE BESTIMMTE GRUPPE VON MENSCHEN</a:t>
            </a:r>
          </a:p>
        </p:txBody>
      </p:sp>
      <p:sp>
        <p:nvSpPr>
          <p:cNvPr id="6" name="Text Placeholder 5"/>
          <p:cNvSpPr>
            <a:spLocks noGrp="1"/>
          </p:cNvSpPr>
          <p:nvPr>
            <p:ph type="body" sz="quarter" idx="14"/>
          </p:nvPr>
        </p:nvSpPr>
        <p:spPr>
          <a:xfrm>
            <a:off x="461415" y="2462931"/>
            <a:ext cx="7469054" cy="2131510"/>
          </a:xfrm>
        </p:spPr>
        <p:txBody>
          <a:bodyPr/>
          <a:lstStyle/>
          <a:p>
            <a:pPr algn="just">
              <a:lnSpc>
                <a:spcPct val="100000"/>
              </a:lnSpc>
            </a:pPr>
            <a:r>
              <a:rPr lang="en-US" dirty="0" err="1"/>
              <a:t>Durch</a:t>
            </a:r>
            <a:r>
              <a:rPr lang="en-US" dirty="0"/>
              <a:t> </a:t>
            </a:r>
            <a:r>
              <a:rPr lang="en-US" dirty="0" err="1"/>
              <a:t>deine</a:t>
            </a:r>
            <a:r>
              <a:rPr lang="en-US" dirty="0"/>
              <a:t> </a:t>
            </a:r>
            <a:r>
              <a:rPr lang="en-US" dirty="0" err="1"/>
              <a:t>Empathie</a:t>
            </a:r>
            <a:r>
              <a:rPr lang="en-US" dirty="0"/>
              <a:t> </a:t>
            </a:r>
            <a:r>
              <a:rPr lang="en-US" dirty="0" err="1"/>
              <a:t>kannst</a:t>
            </a:r>
            <a:r>
              <a:rPr lang="en-US" dirty="0"/>
              <a:t> du </a:t>
            </a:r>
            <a:r>
              <a:rPr lang="en-US" dirty="0" err="1"/>
              <a:t>dir</a:t>
            </a:r>
            <a:r>
              <a:rPr lang="en-US" dirty="0"/>
              <a:t> </a:t>
            </a:r>
            <a:r>
              <a:rPr lang="en-US" dirty="0" err="1"/>
              <a:t>eine</a:t>
            </a:r>
            <a:r>
              <a:rPr lang="en-US" dirty="0"/>
              <a:t> </a:t>
            </a:r>
            <a:r>
              <a:rPr lang="en-US" dirty="0" err="1"/>
              <a:t>Geschäftsidee</a:t>
            </a:r>
            <a:r>
              <a:rPr lang="en-US" dirty="0"/>
              <a:t> </a:t>
            </a:r>
            <a:r>
              <a:rPr lang="en-US" dirty="0" err="1"/>
              <a:t>vorstellen</a:t>
            </a:r>
            <a:r>
              <a:rPr lang="en-US" dirty="0"/>
              <a:t>, die auf ein Problem abzielt, das eine bestimmte Gruppe von Menschen hat? Diese Gruppe wird </a:t>
            </a:r>
            <a:r>
              <a:rPr lang="en-US" dirty="0" err="1"/>
              <a:t>als</a:t>
            </a:r>
            <a:r>
              <a:rPr lang="en-US" dirty="0"/>
              <a:t> </a:t>
            </a:r>
            <a:r>
              <a:rPr lang="en-US" dirty="0" err="1"/>
              <a:t>dein</a:t>
            </a:r>
            <a:r>
              <a:rPr lang="en-US" dirty="0"/>
              <a:t> </a:t>
            </a:r>
            <a:r>
              <a:rPr lang="en-US" b="1" dirty="0">
                <a:solidFill>
                  <a:srgbClr val="C54A9A"/>
                </a:solidFill>
              </a:rPr>
              <a:t>Zielmarkt </a:t>
            </a:r>
            <a:r>
              <a:rPr lang="en-US" dirty="0"/>
              <a:t>bezeichnet und sie kann durch eine Vielzahl von Merkmalen beschrieben werden, wie z. B.:</a:t>
            </a:r>
          </a:p>
          <a:p>
            <a:pPr>
              <a:lnSpc>
                <a:spcPct val="100000"/>
              </a:lnSpc>
            </a:pPr>
            <a:endParaRPr lang="en-US" dirty="0"/>
          </a:p>
          <a:p>
            <a:pPr>
              <a:lnSpc>
                <a:spcPct val="100000"/>
              </a:lnSpc>
            </a:pPr>
            <a:endParaRPr lang="en-US" dirty="0"/>
          </a:p>
          <a:p>
            <a:endParaRPr lang="en-US" dirty="0"/>
          </a:p>
        </p:txBody>
      </p:sp>
      <p:grpSp>
        <p:nvGrpSpPr>
          <p:cNvPr id="12" name="Google Shape;664;p39">
            <a:extLst>
              <a:ext uri="{FF2B5EF4-FFF2-40B4-BE49-F238E27FC236}">
                <a16:creationId xmlns:a16="http://schemas.microsoft.com/office/drawing/2014/main" id="{DE17330A-14C5-4C50-A842-687ECF930621}"/>
              </a:ext>
            </a:extLst>
          </p:cNvPr>
          <p:cNvGrpSpPr/>
          <p:nvPr/>
        </p:nvGrpSpPr>
        <p:grpSpPr>
          <a:xfrm>
            <a:off x="249190" y="948069"/>
            <a:ext cx="863029" cy="859537"/>
            <a:chOff x="5941025" y="3634400"/>
            <a:chExt cx="467650" cy="467650"/>
          </a:xfrm>
        </p:grpSpPr>
        <p:sp>
          <p:nvSpPr>
            <p:cNvPr id="13" name="Google Shape;665;p39">
              <a:extLst>
                <a:ext uri="{FF2B5EF4-FFF2-40B4-BE49-F238E27FC236}">
                  <a16:creationId xmlns:a16="http://schemas.microsoft.com/office/drawing/2014/main" id="{49B03520-E241-404E-B37D-10EE9A5E7A77}"/>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6;p39">
              <a:extLst>
                <a:ext uri="{FF2B5EF4-FFF2-40B4-BE49-F238E27FC236}">
                  <a16:creationId xmlns:a16="http://schemas.microsoft.com/office/drawing/2014/main" id="{78797121-48F1-4220-8496-3E1B6F2B7392}"/>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7;p39">
              <a:extLst>
                <a:ext uri="{FF2B5EF4-FFF2-40B4-BE49-F238E27FC236}">
                  <a16:creationId xmlns:a16="http://schemas.microsoft.com/office/drawing/2014/main" id="{1E48B491-EA01-46B5-AC4B-D6DBF35EB693}"/>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8;p39">
              <a:extLst>
                <a:ext uri="{FF2B5EF4-FFF2-40B4-BE49-F238E27FC236}">
                  <a16:creationId xmlns:a16="http://schemas.microsoft.com/office/drawing/2014/main" id="{791D31E0-D029-4CDD-9B5E-61742B4660A1}"/>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9;p39">
              <a:extLst>
                <a:ext uri="{FF2B5EF4-FFF2-40B4-BE49-F238E27FC236}">
                  <a16:creationId xmlns:a16="http://schemas.microsoft.com/office/drawing/2014/main" id="{B77400D8-16BB-408E-9016-AFE286D3CFEB}"/>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70;p39">
              <a:extLst>
                <a:ext uri="{FF2B5EF4-FFF2-40B4-BE49-F238E27FC236}">
                  <a16:creationId xmlns:a16="http://schemas.microsoft.com/office/drawing/2014/main" id="{AAC1634D-CBFF-4058-9545-FC5DB8A2E059}"/>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 Placeholder 5">
            <a:extLst>
              <a:ext uri="{FF2B5EF4-FFF2-40B4-BE49-F238E27FC236}">
                <a16:creationId xmlns:a16="http://schemas.microsoft.com/office/drawing/2014/main" id="{4565925C-0644-4DEF-87EB-CE3A02B459D4}"/>
              </a:ext>
            </a:extLst>
          </p:cNvPr>
          <p:cNvSpPr txBox="1">
            <a:spLocks/>
          </p:cNvSpPr>
          <p:nvPr/>
        </p:nvSpPr>
        <p:spPr>
          <a:xfrm>
            <a:off x="562934" y="4507998"/>
            <a:ext cx="3036387" cy="21315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C54A9A"/>
              </a:buClr>
              <a:buFont typeface="Arial" panose="020B0604020202020204" pitchFamily="34" charset="0"/>
              <a:buChar char="•"/>
            </a:pPr>
            <a:r>
              <a:rPr lang="en-US" dirty="0"/>
              <a:t>Alter</a:t>
            </a:r>
          </a:p>
          <a:p>
            <a:pPr marL="342900" indent="-342900">
              <a:lnSpc>
                <a:spcPct val="100000"/>
              </a:lnSpc>
              <a:buClr>
                <a:srgbClr val="C54A9A"/>
              </a:buClr>
              <a:buFont typeface="Arial" panose="020B0604020202020204" pitchFamily="34" charset="0"/>
              <a:buChar char="•"/>
            </a:pPr>
            <a:r>
              <a:rPr lang="en-US" dirty="0"/>
              <a:t>Geschlecht</a:t>
            </a:r>
          </a:p>
          <a:p>
            <a:pPr marL="342900" indent="-342900">
              <a:lnSpc>
                <a:spcPct val="100000"/>
              </a:lnSpc>
              <a:buClr>
                <a:srgbClr val="C54A9A"/>
              </a:buClr>
              <a:buFont typeface="Arial" panose="020B0604020202020204" pitchFamily="34" charset="0"/>
              <a:buChar char="•"/>
            </a:pPr>
            <a:r>
              <a:rPr lang="en-US" dirty="0"/>
              <a:t>Beruf</a:t>
            </a:r>
          </a:p>
          <a:p>
            <a:pPr marL="342900" indent="-342900">
              <a:lnSpc>
                <a:spcPct val="100000"/>
              </a:lnSpc>
              <a:buClr>
                <a:srgbClr val="C54A9A"/>
              </a:buClr>
              <a:buFont typeface="Arial" panose="020B0604020202020204" pitchFamily="34" charset="0"/>
              <a:buChar char="•"/>
            </a:pPr>
            <a:r>
              <a:rPr lang="en-US" dirty="0"/>
              <a:t>Interessen</a:t>
            </a:r>
          </a:p>
          <a:p>
            <a:pPr>
              <a:buClr>
                <a:srgbClr val="C54A9A"/>
              </a:buClr>
            </a:pPr>
            <a:endParaRPr lang="en-US" dirty="0"/>
          </a:p>
        </p:txBody>
      </p:sp>
      <p:sp>
        <p:nvSpPr>
          <p:cNvPr id="24" name="Text Placeholder 5">
            <a:extLst>
              <a:ext uri="{FF2B5EF4-FFF2-40B4-BE49-F238E27FC236}">
                <a16:creationId xmlns:a16="http://schemas.microsoft.com/office/drawing/2014/main" id="{FEA6FEB8-E626-488B-9BE5-BAD7E752A819}"/>
              </a:ext>
            </a:extLst>
          </p:cNvPr>
          <p:cNvSpPr txBox="1">
            <a:spLocks/>
          </p:cNvSpPr>
          <p:nvPr/>
        </p:nvSpPr>
        <p:spPr>
          <a:xfrm>
            <a:off x="2931947" y="4486316"/>
            <a:ext cx="5416316" cy="21315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C54A9A"/>
              </a:buClr>
              <a:buFont typeface="Arial" panose="020B0604020202020204" pitchFamily="34" charset="0"/>
              <a:buChar char="•"/>
            </a:pPr>
            <a:r>
              <a:rPr lang="en-US" dirty="0"/>
              <a:t>Standort</a:t>
            </a:r>
          </a:p>
          <a:p>
            <a:pPr marL="342900" indent="-342900">
              <a:lnSpc>
                <a:spcPct val="100000"/>
              </a:lnSpc>
              <a:buClr>
                <a:srgbClr val="C54A9A"/>
              </a:buClr>
              <a:buFont typeface="Arial" panose="020B0604020202020204" pitchFamily="34" charset="0"/>
              <a:buChar char="•"/>
            </a:pPr>
            <a:r>
              <a:rPr lang="en-US" dirty="0"/>
              <a:t>Und wie wir im nächsten Abschnitt sehen werden, </a:t>
            </a:r>
            <a:r>
              <a:rPr lang="en-US" dirty="0" err="1"/>
              <a:t>Beispiele</a:t>
            </a:r>
            <a:r>
              <a:rPr lang="en-US" dirty="0"/>
              <a:t>, die sich auf Ethnizität oder Nationalität beziehen</a:t>
            </a:r>
          </a:p>
          <a:p>
            <a:pPr>
              <a:buClr>
                <a:srgbClr val="C54A9A"/>
              </a:buClr>
            </a:pPr>
            <a:endParaRPr lang="en-US" dirty="0"/>
          </a:p>
        </p:txBody>
      </p:sp>
      <p:sp>
        <p:nvSpPr>
          <p:cNvPr id="25" name="Text Placeholder 5">
            <a:extLst>
              <a:ext uri="{FF2B5EF4-FFF2-40B4-BE49-F238E27FC236}">
                <a16:creationId xmlns:a16="http://schemas.microsoft.com/office/drawing/2014/main" id="{FB7DE8B6-7E0A-489B-A09D-D0464BAE06BF}"/>
              </a:ext>
            </a:extLst>
          </p:cNvPr>
          <p:cNvSpPr txBox="1">
            <a:spLocks/>
          </p:cNvSpPr>
          <p:nvPr/>
        </p:nvSpPr>
        <p:spPr>
          <a:xfrm>
            <a:off x="2931947" y="6531596"/>
            <a:ext cx="5079424" cy="3318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900" dirty="0"/>
              <a:t>https://www.interaction-design.org/literature/article/design-thinking-getting-started-with-empathy</a:t>
            </a:r>
          </a:p>
          <a:p>
            <a:pPr marL="342900" indent="-342900">
              <a:lnSpc>
                <a:spcPct val="100000"/>
              </a:lnSpc>
              <a:buFont typeface="Arial" panose="020B0604020202020204" pitchFamily="34" charset="0"/>
              <a:buChar char="•"/>
            </a:pPr>
            <a:endParaRPr lang="en-US" sz="1000" dirty="0"/>
          </a:p>
          <a:p>
            <a:endParaRPr lang="en-US" sz="1000" dirty="0"/>
          </a:p>
        </p:txBody>
      </p:sp>
      <p:grpSp>
        <p:nvGrpSpPr>
          <p:cNvPr id="17" name="Group 16">
            <a:extLst>
              <a:ext uri="{FF2B5EF4-FFF2-40B4-BE49-F238E27FC236}">
                <a16:creationId xmlns:a16="http://schemas.microsoft.com/office/drawing/2014/main" id="{22A31D92-AFE3-5942-B22F-4B9ACB5AE94D}"/>
              </a:ext>
            </a:extLst>
          </p:cNvPr>
          <p:cNvGrpSpPr/>
          <p:nvPr/>
        </p:nvGrpSpPr>
        <p:grpSpPr>
          <a:xfrm>
            <a:off x="8348263" y="3121999"/>
            <a:ext cx="3280803" cy="2540772"/>
            <a:chOff x="6339715" y="2344321"/>
            <a:chExt cx="2572099" cy="1991926"/>
          </a:xfrm>
        </p:grpSpPr>
        <p:pic>
          <p:nvPicPr>
            <p:cNvPr id="18" name="Picture 17" descr="A picture containing logo&#10;&#10;Description automatically generated">
              <a:extLst>
                <a:ext uri="{FF2B5EF4-FFF2-40B4-BE49-F238E27FC236}">
                  <a16:creationId xmlns:a16="http://schemas.microsoft.com/office/drawing/2014/main" id="{72A5B95A-8D08-A146-83A3-67C35FD2700C}"/>
                </a:ext>
              </a:extLst>
            </p:cNvPr>
            <p:cNvPicPr>
              <a:picLocks noChangeAspect="1"/>
            </p:cNvPicPr>
            <p:nvPr/>
          </p:nvPicPr>
          <p:blipFill>
            <a:blip r:embed="rId2"/>
            <a:stretch>
              <a:fillRect/>
            </a:stretch>
          </p:blipFill>
          <p:spPr>
            <a:xfrm>
              <a:off x="6339715" y="2344321"/>
              <a:ext cx="2572099" cy="1991926"/>
            </a:xfrm>
            <a:prstGeom prst="rect">
              <a:avLst/>
            </a:prstGeom>
          </p:spPr>
        </p:pic>
        <p:pic>
          <p:nvPicPr>
            <p:cNvPr id="19" name="Picture 18" descr="Icon&#10;&#10;Description automatically generated">
              <a:extLst>
                <a:ext uri="{FF2B5EF4-FFF2-40B4-BE49-F238E27FC236}">
                  <a16:creationId xmlns:a16="http://schemas.microsoft.com/office/drawing/2014/main" id="{AA0DC826-4BAB-744B-BC25-4306EBB27852}"/>
                </a:ext>
              </a:extLst>
            </p:cNvPr>
            <p:cNvPicPr>
              <a:picLocks noChangeAspect="1"/>
            </p:cNvPicPr>
            <p:nvPr/>
          </p:nvPicPr>
          <p:blipFill>
            <a:blip r:embed="rId3"/>
            <a:stretch>
              <a:fillRect/>
            </a:stretch>
          </p:blipFill>
          <p:spPr>
            <a:xfrm>
              <a:off x="6961604" y="3278631"/>
              <a:ext cx="224095" cy="244396"/>
            </a:xfrm>
            <a:prstGeom prst="rect">
              <a:avLst/>
            </a:prstGeom>
          </p:spPr>
        </p:pic>
      </p:grpSp>
    </p:spTree>
    <p:extLst>
      <p:ext uri="{BB962C8B-B14F-4D97-AF65-F5344CB8AC3E}">
        <p14:creationId xmlns:p14="http://schemas.microsoft.com/office/powerpoint/2010/main" val="1211453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715000" y="2556448"/>
            <a:ext cx="6477000" cy="697353"/>
          </a:xfrm>
        </p:spPr>
        <p:txBody>
          <a:bodyPr/>
          <a:lstStyle/>
          <a:p>
            <a:r>
              <a:rPr lang="en-US" dirty="0"/>
              <a:t>NUTZE DEINEN KULTURELLEN HINTERGRUND</a:t>
            </a:r>
          </a:p>
        </p:txBody>
      </p:sp>
      <p:grpSp>
        <p:nvGrpSpPr>
          <p:cNvPr id="6" name="Group 5">
            <a:extLst>
              <a:ext uri="{FF2B5EF4-FFF2-40B4-BE49-F238E27FC236}">
                <a16:creationId xmlns:a16="http://schemas.microsoft.com/office/drawing/2014/main" id="{BF47AF47-7859-B343-AFCF-7C5BFA77D1A8}"/>
              </a:ext>
            </a:extLst>
          </p:cNvPr>
          <p:cNvGrpSpPr/>
          <p:nvPr/>
        </p:nvGrpSpPr>
        <p:grpSpPr>
          <a:xfrm>
            <a:off x="742022" y="2038350"/>
            <a:ext cx="5353978" cy="3658552"/>
            <a:chOff x="4896377" y="4309068"/>
            <a:chExt cx="3006708" cy="2054584"/>
          </a:xfrm>
        </p:grpSpPr>
        <p:pic>
          <p:nvPicPr>
            <p:cNvPr id="7" name="Picture 6">
              <a:extLst>
                <a:ext uri="{FF2B5EF4-FFF2-40B4-BE49-F238E27FC236}">
                  <a16:creationId xmlns:a16="http://schemas.microsoft.com/office/drawing/2014/main" id="{37369DD1-97DE-3D4B-8CE7-7066CBA2949E}"/>
                </a:ext>
              </a:extLst>
            </p:cNvPr>
            <p:cNvPicPr>
              <a:picLocks noChangeAspect="1"/>
            </p:cNvPicPr>
            <p:nvPr/>
          </p:nvPicPr>
          <p:blipFill>
            <a:blip r:embed="rId2"/>
            <a:stretch>
              <a:fillRect/>
            </a:stretch>
          </p:blipFill>
          <p:spPr>
            <a:xfrm>
              <a:off x="4896377" y="4309068"/>
              <a:ext cx="3006708" cy="2054584"/>
            </a:xfrm>
            <a:prstGeom prst="rect">
              <a:avLst/>
            </a:prstGeom>
          </p:spPr>
        </p:pic>
        <p:pic>
          <p:nvPicPr>
            <p:cNvPr id="8" name="Picture 7" descr="Icon&#10;&#10;Description automatically generated">
              <a:extLst>
                <a:ext uri="{FF2B5EF4-FFF2-40B4-BE49-F238E27FC236}">
                  <a16:creationId xmlns:a16="http://schemas.microsoft.com/office/drawing/2014/main" id="{B96C7DE5-7516-7C4E-A6A6-A53E56DAB0D5}"/>
                </a:ext>
              </a:extLst>
            </p:cNvPr>
            <p:cNvPicPr>
              <a:picLocks noChangeAspect="1"/>
            </p:cNvPicPr>
            <p:nvPr/>
          </p:nvPicPr>
          <p:blipFill>
            <a:blip r:embed="rId3"/>
            <a:stretch>
              <a:fillRect/>
            </a:stretch>
          </p:blipFill>
          <p:spPr>
            <a:xfrm>
              <a:off x="5227631" y="5239573"/>
              <a:ext cx="194895" cy="212551"/>
            </a:xfrm>
            <a:prstGeom prst="rect">
              <a:avLst/>
            </a:prstGeom>
          </p:spPr>
        </p:pic>
      </p:grpSp>
    </p:spTree>
    <p:extLst>
      <p:ext uri="{BB962C8B-B14F-4D97-AF65-F5344CB8AC3E}">
        <p14:creationId xmlns:p14="http://schemas.microsoft.com/office/powerpoint/2010/main" val="277587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585630" y="1268702"/>
            <a:ext cx="5623549" cy="697353"/>
          </a:xfrm>
        </p:spPr>
        <p:txBody>
          <a:bodyPr/>
          <a:lstStyle/>
          <a:p>
            <a:r>
              <a:rPr lang="en-US" dirty="0"/>
              <a:t>WAS IST ENTREPRENEURSHIP?</a:t>
            </a:r>
          </a:p>
          <a:p>
            <a:endParaRPr lang="en-US" dirty="0"/>
          </a:p>
        </p:txBody>
      </p:sp>
      <p:grpSp>
        <p:nvGrpSpPr>
          <p:cNvPr id="19" name="Group 18">
            <a:extLst>
              <a:ext uri="{FF2B5EF4-FFF2-40B4-BE49-F238E27FC236}">
                <a16:creationId xmlns:a16="http://schemas.microsoft.com/office/drawing/2014/main" id="{E9832DE1-204C-1645-8D8D-3AEF452E94BB}"/>
              </a:ext>
            </a:extLst>
          </p:cNvPr>
          <p:cNvGrpSpPr/>
          <p:nvPr/>
        </p:nvGrpSpPr>
        <p:grpSpPr>
          <a:xfrm>
            <a:off x="244497" y="1584100"/>
            <a:ext cx="5220049" cy="4365938"/>
            <a:chOff x="4534941" y="638925"/>
            <a:chExt cx="1499470" cy="1254125"/>
          </a:xfrm>
        </p:grpSpPr>
        <p:pic>
          <p:nvPicPr>
            <p:cNvPr id="20" name="Picture 19" descr="Logo&#10;&#10;Description automatically generated with medium confidence">
              <a:extLst>
                <a:ext uri="{FF2B5EF4-FFF2-40B4-BE49-F238E27FC236}">
                  <a16:creationId xmlns:a16="http://schemas.microsoft.com/office/drawing/2014/main" id="{2117A288-153C-2A4E-A2FD-60AC30370B5D}"/>
                </a:ext>
              </a:extLst>
            </p:cNvPr>
            <p:cNvPicPr>
              <a:picLocks noChangeAspect="1"/>
            </p:cNvPicPr>
            <p:nvPr/>
          </p:nvPicPr>
          <p:blipFill>
            <a:blip r:embed="rId2"/>
            <a:stretch>
              <a:fillRect/>
            </a:stretch>
          </p:blipFill>
          <p:spPr>
            <a:xfrm>
              <a:off x="4578037" y="638925"/>
              <a:ext cx="1456374" cy="1254125"/>
            </a:xfrm>
            <a:prstGeom prst="rect">
              <a:avLst/>
            </a:prstGeom>
          </p:spPr>
        </p:pic>
        <p:pic>
          <p:nvPicPr>
            <p:cNvPr id="21" name="Picture 20" descr="Icon&#10;&#10;Description automatically generated">
              <a:extLst>
                <a:ext uri="{FF2B5EF4-FFF2-40B4-BE49-F238E27FC236}">
                  <a16:creationId xmlns:a16="http://schemas.microsoft.com/office/drawing/2014/main" id="{0B411CF4-F062-6C41-AFEE-B8690099AF57}"/>
                </a:ext>
              </a:extLst>
            </p:cNvPr>
            <p:cNvPicPr>
              <a:picLocks noChangeAspect="1"/>
            </p:cNvPicPr>
            <p:nvPr/>
          </p:nvPicPr>
          <p:blipFill>
            <a:blip r:embed="rId3"/>
            <a:stretch>
              <a:fillRect/>
            </a:stretch>
          </p:blipFill>
          <p:spPr>
            <a:xfrm>
              <a:off x="4534941" y="1045995"/>
              <a:ext cx="194895" cy="212551"/>
            </a:xfrm>
            <a:prstGeom prst="rect">
              <a:avLst/>
            </a:prstGeom>
          </p:spPr>
        </p:pic>
      </p:grpSp>
      <p:sp>
        <p:nvSpPr>
          <p:cNvPr id="7" name="TextBox 6">
            <a:extLst>
              <a:ext uri="{FF2B5EF4-FFF2-40B4-BE49-F238E27FC236}">
                <a16:creationId xmlns:a16="http://schemas.microsoft.com/office/drawing/2014/main" id="{D87F7053-DD39-46A1-BDCD-36726C28BEE9}"/>
              </a:ext>
            </a:extLst>
          </p:cNvPr>
          <p:cNvSpPr txBox="1"/>
          <p:nvPr/>
        </p:nvSpPr>
        <p:spPr>
          <a:xfrm>
            <a:off x="5667550" y="2623967"/>
            <a:ext cx="6515819" cy="3170099"/>
          </a:xfrm>
          <a:prstGeom prst="rect">
            <a:avLst/>
          </a:prstGeom>
          <a:noFill/>
        </p:spPr>
        <p:txBody>
          <a:bodyPr wrap="square">
            <a:spAutoFit/>
          </a:bodyPr>
          <a:lstStyle/>
          <a:p>
            <a:pPr algn="just"/>
            <a:r>
              <a:rPr lang="en-US" sz="2000" dirty="0"/>
              <a:t>Entrepreneurship </a:t>
            </a:r>
            <a:r>
              <a:rPr lang="en-US" sz="2000" dirty="0" err="1"/>
              <a:t>ist</a:t>
            </a:r>
            <a:r>
              <a:rPr lang="en-US" sz="2000" dirty="0"/>
              <a:t> an </a:t>
            </a:r>
            <a:r>
              <a:rPr lang="en-US" sz="2000" dirty="0" err="1"/>
              <a:t>erster</a:t>
            </a:r>
            <a:r>
              <a:rPr lang="en-US" sz="2000" dirty="0"/>
              <a:t> Stelle </a:t>
            </a:r>
            <a:r>
              <a:rPr lang="en-US" sz="2000" dirty="0" err="1"/>
              <a:t>eine</a:t>
            </a:r>
            <a:r>
              <a:rPr lang="en-US" sz="2000" dirty="0"/>
              <a:t> </a:t>
            </a:r>
            <a:r>
              <a:rPr lang="en-US" sz="2000" dirty="0" err="1"/>
              <a:t>Einstellung</a:t>
            </a:r>
            <a:r>
              <a:rPr lang="en-US" sz="2000" dirty="0"/>
              <a:t>. Es gibt keinen Bewerbungsprozess - es ist eine Entscheidung, gefolgt von einer Handlung. Es gibt alle Arten von Unternehmern </a:t>
            </a:r>
            <a:r>
              <a:rPr lang="en-US" sz="2000" dirty="0" err="1"/>
              <a:t>aus</a:t>
            </a:r>
            <a:r>
              <a:rPr lang="en-US" sz="2000" dirty="0"/>
              <a:t> </a:t>
            </a:r>
            <a:r>
              <a:rPr lang="en-US" sz="2000" dirty="0" err="1"/>
              <a:t>verschiedenen</a:t>
            </a:r>
            <a:r>
              <a:rPr lang="en-US" sz="2000" dirty="0"/>
              <a:t> </a:t>
            </a:r>
            <a:r>
              <a:rPr lang="en-US" sz="2000" dirty="0" err="1"/>
              <a:t>Lebensbereichen</a:t>
            </a:r>
            <a:r>
              <a:rPr lang="en-US" sz="2000" dirty="0"/>
              <a:t> in allen möglichen </a:t>
            </a:r>
            <a:r>
              <a:rPr lang="en-US" sz="2000" dirty="0" err="1"/>
              <a:t>Branchen</a:t>
            </a:r>
            <a:r>
              <a:rPr lang="en-US" sz="2000" dirty="0"/>
              <a:t>. Aber </a:t>
            </a:r>
            <a:r>
              <a:rPr lang="en-US" sz="2000" dirty="0">
                <a:solidFill>
                  <a:schemeClr val="bg1"/>
                </a:solidFill>
              </a:rPr>
              <a:t>EMINENT </a:t>
            </a:r>
            <a:r>
              <a:rPr lang="en-US" sz="2000" dirty="0"/>
              <a:t>möchte mehr </a:t>
            </a:r>
            <a:r>
              <a:rPr lang="en-US" sz="2000" dirty="0" err="1"/>
              <a:t>Migrantinnen</a:t>
            </a:r>
            <a:r>
              <a:rPr lang="en-US" sz="2000" dirty="0"/>
              <a:t> </a:t>
            </a:r>
            <a:r>
              <a:rPr lang="en-US" sz="2000" dirty="0" err="1"/>
              <a:t>dazu</a:t>
            </a:r>
            <a:r>
              <a:rPr lang="en-US" sz="2000" dirty="0"/>
              <a:t> </a:t>
            </a:r>
            <a:r>
              <a:rPr lang="en-US" sz="2000" dirty="0" err="1"/>
              <a:t>ermutigen</a:t>
            </a:r>
            <a:r>
              <a:rPr lang="en-US" sz="2000" dirty="0"/>
              <a:t>, </a:t>
            </a:r>
            <a:r>
              <a:rPr lang="en-US" sz="2000" dirty="0" err="1"/>
              <a:t>ein</a:t>
            </a:r>
            <a:r>
              <a:rPr lang="en-US" sz="2000" dirty="0"/>
              <a:t> eigenes Unternehmen zu </a:t>
            </a:r>
            <a:r>
              <a:rPr lang="en-US" sz="2000" dirty="0" err="1"/>
              <a:t>gründen</a:t>
            </a:r>
            <a:r>
              <a:rPr lang="en-US" sz="2000" dirty="0"/>
              <a:t>. </a:t>
            </a:r>
          </a:p>
          <a:p>
            <a:pPr algn="just"/>
            <a:endParaRPr lang="en-US" sz="2000" dirty="0"/>
          </a:p>
          <a:p>
            <a:pPr algn="just"/>
            <a:r>
              <a:rPr lang="en-US" sz="2000" dirty="0" err="1"/>
              <a:t>Wir</a:t>
            </a:r>
            <a:r>
              <a:rPr lang="en-US" sz="2000" dirty="0"/>
              <a:t> </a:t>
            </a:r>
            <a:r>
              <a:rPr lang="en-US" sz="2000" dirty="0" err="1"/>
              <a:t>sehen</a:t>
            </a:r>
            <a:r>
              <a:rPr lang="en-US" sz="2000" dirty="0"/>
              <a:t> </a:t>
            </a:r>
            <a:r>
              <a:rPr lang="en-US" sz="2000" dirty="0" err="1"/>
              <a:t>dein</a:t>
            </a:r>
            <a:r>
              <a:rPr lang="en-US" sz="2000" dirty="0"/>
              <a:t> Potenzial und glauben an </a:t>
            </a:r>
            <a:r>
              <a:rPr lang="en-US" sz="2000" dirty="0" err="1"/>
              <a:t>deine</a:t>
            </a:r>
            <a:r>
              <a:rPr lang="en-US" sz="2000" dirty="0"/>
              <a:t> </a:t>
            </a:r>
            <a:r>
              <a:rPr lang="en-US" sz="2000" dirty="0" err="1"/>
              <a:t>Fähigkeiten</a:t>
            </a:r>
            <a:r>
              <a:rPr lang="en-US" sz="2000" dirty="0"/>
              <a:t>. </a:t>
            </a:r>
            <a:r>
              <a:rPr lang="en-US" sz="2000" dirty="0" err="1"/>
              <a:t>Wir</a:t>
            </a:r>
            <a:r>
              <a:rPr lang="en-US" sz="2000" dirty="0"/>
              <a:t> </a:t>
            </a:r>
            <a:r>
              <a:rPr lang="en-US" sz="2000" dirty="0" err="1"/>
              <a:t>helfen</a:t>
            </a:r>
            <a:r>
              <a:rPr lang="en-US" sz="2000" dirty="0"/>
              <a:t> </a:t>
            </a:r>
            <a:r>
              <a:rPr lang="en-US" sz="2000" dirty="0" err="1"/>
              <a:t>dir</a:t>
            </a:r>
            <a:r>
              <a:rPr lang="en-US" sz="2000" dirty="0"/>
              <a:t>, dieses </a:t>
            </a:r>
            <a:r>
              <a:rPr lang="en-US" sz="2000" dirty="0" err="1"/>
              <a:t>Potenzial</a:t>
            </a:r>
            <a:r>
              <a:rPr lang="en-US" sz="2000" dirty="0"/>
              <a:t> und dieses </a:t>
            </a:r>
            <a:r>
              <a:rPr lang="en-US" sz="2000" dirty="0" err="1"/>
              <a:t>Können</a:t>
            </a:r>
            <a:r>
              <a:rPr lang="en-US" sz="2000" dirty="0"/>
              <a:t> auf </a:t>
            </a:r>
            <a:r>
              <a:rPr lang="en-US" sz="2000" dirty="0" err="1"/>
              <a:t>deiner</a:t>
            </a:r>
            <a:r>
              <a:rPr lang="en-US" sz="2000" dirty="0"/>
              <a:t> </a:t>
            </a:r>
            <a:r>
              <a:rPr lang="en-US" sz="2000" dirty="0" err="1"/>
              <a:t>persönlichen</a:t>
            </a:r>
            <a:r>
              <a:rPr lang="en-US" sz="2000" dirty="0"/>
              <a:t> Reise zum </a:t>
            </a:r>
            <a:r>
              <a:rPr lang="en-US" sz="2000" dirty="0" err="1"/>
              <a:t>Unternehmertum</a:t>
            </a:r>
            <a:r>
              <a:rPr lang="en-US" sz="2000" dirty="0"/>
              <a:t> </a:t>
            </a:r>
            <a:r>
              <a:rPr lang="en-US" sz="2000" dirty="0" err="1"/>
              <a:t>zu</a:t>
            </a:r>
            <a:r>
              <a:rPr lang="en-US" sz="2000" dirty="0"/>
              <a:t> </a:t>
            </a:r>
            <a:r>
              <a:rPr lang="en-US" sz="2000" dirty="0" err="1"/>
              <a:t>entfalten</a:t>
            </a:r>
            <a:r>
              <a:rPr lang="en-US" sz="2000" dirty="0"/>
              <a:t>. </a:t>
            </a:r>
          </a:p>
        </p:txBody>
      </p:sp>
    </p:spTree>
    <p:extLst>
      <p:ext uri="{BB962C8B-B14F-4D97-AF65-F5344CB8AC3E}">
        <p14:creationId xmlns:p14="http://schemas.microsoft.com/office/powerpoint/2010/main" val="21253496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03886" y="704229"/>
            <a:ext cx="10263283" cy="859537"/>
          </a:xfrm>
        </p:spPr>
        <p:txBody>
          <a:bodyPr>
            <a:noAutofit/>
          </a:bodyPr>
          <a:lstStyle/>
          <a:p>
            <a:r>
              <a:rPr lang="en-US" dirty="0"/>
              <a:t>WIE WÄRE ES MIT EINEM UNTERNEHMEN, DAS AUF DEINER KULTUR BASIERT?</a:t>
            </a: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03886" y="1943330"/>
            <a:ext cx="7313198"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US" dirty="0"/>
              <a:t>Kultur ist unsere "Art zu sein". </a:t>
            </a:r>
          </a:p>
          <a:p>
            <a:pPr algn="just"/>
            <a:r>
              <a:rPr lang="en-US" dirty="0"/>
              <a:t>Kultur ist das, was uns prägt; es ist etwas, das unsere Identität formt und unser </a:t>
            </a:r>
            <a:r>
              <a:rPr lang="en-US" dirty="0" err="1"/>
              <a:t>Verhalten </a:t>
            </a:r>
            <a:r>
              <a:rPr lang="en-US" dirty="0"/>
              <a:t>beeinflusst. Sie kann eine Kombination aus einigen oder </a:t>
            </a:r>
            <a:r>
              <a:rPr lang="en-US" dirty="0" err="1"/>
              <a:t>allen</a:t>
            </a:r>
            <a:r>
              <a:rPr lang="en-US" dirty="0"/>
              <a:t> </a:t>
            </a:r>
            <a:r>
              <a:rPr lang="en-US" dirty="0" err="1"/>
              <a:t>diesen</a:t>
            </a:r>
            <a:r>
              <a:rPr lang="en-US" dirty="0"/>
              <a:t> gemeinsamen Dinge sein - Sprache, Überzeugungen, Werte, Normen, </a:t>
            </a:r>
            <a:r>
              <a:rPr lang="en-US" dirty="0" err="1"/>
              <a:t>Verhaltensweisen</a:t>
            </a:r>
            <a:r>
              <a:rPr lang="en-US" dirty="0"/>
              <a:t> und materielle Objekte, die von einer Generation an die nächste weitergegeben werden. </a:t>
            </a:r>
          </a:p>
          <a:p>
            <a:pPr algn="just"/>
            <a:r>
              <a:rPr lang="en-US" dirty="0"/>
              <a:t>Kultur zeigt </a:t>
            </a:r>
            <a:r>
              <a:rPr lang="en-US" dirty="0" err="1"/>
              <a:t>sich</a:t>
            </a:r>
            <a:r>
              <a:rPr lang="en-US" dirty="0"/>
              <a:t> in </a:t>
            </a:r>
            <a:r>
              <a:rPr lang="en-US" dirty="0" err="1"/>
              <a:t>Schrift</a:t>
            </a:r>
            <a:r>
              <a:rPr lang="en-US" dirty="0"/>
              <a:t>, Religion, </a:t>
            </a:r>
            <a:r>
              <a:rPr lang="en-US" dirty="0" err="1"/>
              <a:t>Musik</a:t>
            </a:r>
            <a:r>
              <a:rPr lang="en-US" dirty="0"/>
              <a:t>, </a:t>
            </a:r>
            <a:r>
              <a:rPr lang="en-US" dirty="0" err="1"/>
              <a:t>Kleidung</a:t>
            </a:r>
            <a:r>
              <a:rPr lang="en-US" dirty="0"/>
              <a:t>, Kochen und in dem, was Menschen tun. </a:t>
            </a:r>
          </a:p>
          <a:p>
            <a:pPr algn="just"/>
            <a:r>
              <a:rPr lang="en-US" dirty="0"/>
              <a:t>Kulturelle Vielfalt ist wichtig und </a:t>
            </a:r>
            <a:r>
              <a:rPr lang="en-US" dirty="0" err="1"/>
              <a:t>kann</a:t>
            </a:r>
            <a:r>
              <a:rPr lang="en-US" dirty="0"/>
              <a:t> </a:t>
            </a:r>
            <a:r>
              <a:rPr lang="en-US" dirty="0" err="1"/>
              <a:t>eine</a:t>
            </a:r>
            <a:r>
              <a:rPr lang="en-US" dirty="0"/>
              <a:t> starke Basis </a:t>
            </a:r>
            <a:r>
              <a:rPr lang="en-US" dirty="0" err="1"/>
              <a:t>für</a:t>
            </a:r>
            <a:r>
              <a:rPr lang="en-US" dirty="0"/>
              <a:t> </a:t>
            </a:r>
            <a:r>
              <a:rPr lang="en-US" dirty="0" err="1"/>
              <a:t>deine</a:t>
            </a:r>
            <a:r>
              <a:rPr lang="en-US" dirty="0"/>
              <a:t> </a:t>
            </a:r>
            <a:r>
              <a:rPr lang="en-US" dirty="0" err="1"/>
              <a:t>Unternehmensentwicklung</a:t>
            </a:r>
            <a:r>
              <a:rPr lang="en-US" dirty="0"/>
              <a:t> sein. </a:t>
            </a:r>
          </a:p>
        </p:txBody>
      </p:sp>
      <p:grpSp>
        <p:nvGrpSpPr>
          <p:cNvPr id="9" name="Google Shape;664;p39">
            <a:extLst>
              <a:ext uri="{FF2B5EF4-FFF2-40B4-BE49-F238E27FC236}">
                <a16:creationId xmlns:a16="http://schemas.microsoft.com/office/drawing/2014/main" id="{ADC87A69-CEFA-444F-BCDF-E30A586C0464}"/>
              </a:ext>
            </a:extLst>
          </p:cNvPr>
          <p:cNvGrpSpPr/>
          <p:nvPr/>
        </p:nvGrpSpPr>
        <p:grpSpPr>
          <a:xfrm>
            <a:off x="249190" y="948069"/>
            <a:ext cx="863029" cy="859537"/>
            <a:chOff x="5941025" y="3634400"/>
            <a:chExt cx="467650" cy="467650"/>
          </a:xfrm>
        </p:grpSpPr>
        <p:sp>
          <p:nvSpPr>
            <p:cNvPr id="10" name="Google Shape;665;p39">
              <a:extLst>
                <a:ext uri="{FF2B5EF4-FFF2-40B4-BE49-F238E27FC236}">
                  <a16:creationId xmlns:a16="http://schemas.microsoft.com/office/drawing/2014/main" id="{0B53E7C0-B326-4C05-ACF7-53B14821D7C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6;p39">
              <a:extLst>
                <a:ext uri="{FF2B5EF4-FFF2-40B4-BE49-F238E27FC236}">
                  <a16:creationId xmlns:a16="http://schemas.microsoft.com/office/drawing/2014/main" id="{AF4FF835-A448-445D-8F6B-10DF830C3BA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F71F50F9-4BA8-4F8E-BD87-59CBA7B01C0D}"/>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B1290456-8915-4F2E-A7DB-EE2C0EFE590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28C236BF-F692-45B4-8113-455454A3F229}"/>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68ED79E2-685D-40EA-95FD-4572A3B4C2E8}"/>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6">
            <a:extLst>
              <a:ext uri="{FF2B5EF4-FFF2-40B4-BE49-F238E27FC236}">
                <a16:creationId xmlns:a16="http://schemas.microsoft.com/office/drawing/2014/main" id="{8BCBA2CB-5190-4CA6-98FE-3C827A92D891}"/>
              </a:ext>
            </a:extLst>
          </p:cNvPr>
          <p:cNvGrpSpPr/>
          <p:nvPr/>
        </p:nvGrpSpPr>
        <p:grpSpPr>
          <a:xfrm>
            <a:off x="9145562" y="1706885"/>
            <a:ext cx="2587291" cy="4456845"/>
            <a:chOff x="10116297" y="2429213"/>
            <a:chExt cx="1153014" cy="1986172"/>
          </a:xfrm>
        </p:grpSpPr>
        <p:pic>
          <p:nvPicPr>
            <p:cNvPr id="18" name="Picture 17" descr="Icon&#10;&#10;Description automatically generated">
              <a:extLst>
                <a:ext uri="{FF2B5EF4-FFF2-40B4-BE49-F238E27FC236}">
                  <a16:creationId xmlns:a16="http://schemas.microsoft.com/office/drawing/2014/main" id="{626BAB30-10B6-491C-807A-B620640E601A}"/>
                </a:ext>
              </a:extLst>
            </p:cNvPr>
            <p:cNvPicPr>
              <a:picLocks noChangeAspect="1"/>
            </p:cNvPicPr>
            <p:nvPr/>
          </p:nvPicPr>
          <p:blipFill>
            <a:blip r:embed="rId2"/>
            <a:stretch>
              <a:fillRect/>
            </a:stretch>
          </p:blipFill>
          <p:spPr>
            <a:xfrm>
              <a:off x="10116297" y="2429213"/>
              <a:ext cx="1153014" cy="1986172"/>
            </a:xfrm>
            <a:prstGeom prst="rect">
              <a:avLst/>
            </a:prstGeom>
          </p:spPr>
        </p:pic>
        <p:pic>
          <p:nvPicPr>
            <p:cNvPr id="19" name="Picture 18" descr="Icon&#10;&#10;Description automatically generated">
              <a:extLst>
                <a:ext uri="{FF2B5EF4-FFF2-40B4-BE49-F238E27FC236}">
                  <a16:creationId xmlns:a16="http://schemas.microsoft.com/office/drawing/2014/main" id="{06E8911F-BFC1-428C-96B2-DCFB8A607DC9}"/>
                </a:ext>
              </a:extLst>
            </p:cNvPr>
            <p:cNvPicPr>
              <a:picLocks noChangeAspect="1"/>
            </p:cNvPicPr>
            <p:nvPr/>
          </p:nvPicPr>
          <p:blipFill>
            <a:blip r:embed="rId3"/>
            <a:stretch>
              <a:fillRect/>
            </a:stretch>
          </p:blipFill>
          <p:spPr>
            <a:xfrm rot="20746928" flipH="1">
              <a:off x="10829835" y="3496747"/>
              <a:ext cx="179781" cy="196068"/>
            </a:xfrm>
            <a:prstGeom prst="rect">
              <a:avLst/>
            </a:prstGeom>
          </p:spPr>
        </p:pic>
      </p:grpSp>
      <p:sp>
        <p:nvSpPr>
          <p:cNvPr id="2" name="TextBox 1">
            <a:extLst>
              <a:ext uri="{FF2B5EF4-FFF2-40B4-BE49-F238E27FC236}">
                <a16:creationId xmlns:a16="http://schemas.microsoft.com/office/drawing/2014/main" id="{7367C882-449E-42F5-AB3F-6289817FC5AE}"/>
              </a:ext>
            </a:extLst>
          </p:cNvPr>
          <p:cNvSpPr txBox="1"/>
          <p:nvPr/>
        </p:nvSpPr>
        <p:spPr>
          <a:xfrm>
            <a:off x="9601200" y="2233963"/>
            <a:ext cx="1605280" cy="1200329"/>
          </a:xfrm>
          <a:prstGeom prst="rect">
            <a:avLst/>
          </a:prstGeom>
          <a:noFill/>
        </p:spPr>
        <p:txBody>
          <a:bodyPr wrap="square" rtlCol="0">
            <a:spAutoFit/>
          </a:bodyPr>
          <a:lstStyle/>
          <a:p>
            <a:r>
              <a:rPr lang="en-GB" i="1" dirty="0">
                <a:solidFill>
                  <a:srgbClr val="1EB3DD"/>
                </a:solidFill>
              </a:rPr>
              <a:t>Meine Kultur </a:t>
            </a:r>
            <a:r>
              <a:rPr lang="en-GB" i="1" dirty="0" err="1">
                <a:solidFill>
                  <a:srgbClr val="1EB3DD"/>
                </a:solidFill>
              </a:rPr>
              <a:t>ist</a:t>
            </a:r>
            <a:r>
              <a:rPr lang="en-GB" i="1" dirty="0">
                <a:solidFill>
                  <a:srgbClr val="1EB3DD"/>
                </a:solidFill>
              </a:rPr>
              <a:t> </a:t>
            </a:r>
            <a:r>
              <a:rPr lang="en-GB" i="1" dirty="0" err="1">
                <a:solidFill>
                  <a:srgbClr val="1EB3DD"/>
                </a:solidFill>
              </a:rPr>
              <a:t>eine</a:t>
            </a:r>
            <a:r>
              <a:rPr lang="en-GB" i="1" dirty="0">
                <a:solidFill>
                  <a:srgbClr val="1EB3DD"/>
                </a:solidFill>
              </a:rPr>
              <a:t> Quelle für neue Geschäftsideen</a:t>
            </a:r>
            <a:endParaRPr lang="en-IE" i="1" dirty="0">
              <a:solidFill>
                <a:srgbClr val="1EB3DD"/>
              </a:solidFill>
            </a:endParaRPr>
          </a:p>
        </p:txBody>
      </p:sp>
    </p:spTree>
    <p:extLst>
      <p:ext uri="{BB962C8B-B14F-4D97-AF65-F5344CB8AC3E}">
        <p14:creationId xmlns:p14="http://schemas.microsoft.com/office/powerpoint/2010/main" val="790126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664;p39">
            <a:extLst>
              <a:ext uri="{FF2B5EF4-FFF2-40B4-BE49-F238E27FC236}">
                <a16:creationId xmlns:a16="http://schemas.microsoft.com/office/drawing/2014/main" id="{ADC87A69-CEFA-444F-BCDF-E30A586C0464}"/>
              </a:ext>
            </a:extLst>
          </p:cNvPr>
          <p:cNvGrpSpPr/>
          <p:nvPr/>
        </p:nvGrpSpPr>
        <p:grpSpPr>
          <a:xfrm>
            <a:off x="249190" y="948069"/>
            <a:ext cx="863029" cy="859537"/>
            <a:chOff x="5941025" y="3634400"/>
            <a:chExt cx="467650" cy="467650"/>
          </a:xfrm>
        </p:grpSpPr>
        <p:sp>
          <p:nvSpPr>
            <p:cNvPr id="10" name="Google Shape;665;p39">
              <a:extLst>
                <a:ext uri="{FF2B5EF4-FFF2-40B4-BE49-F238E27FC236}">
                  <a16:creationId xmlns:a16="http://schemas.microsoft.com/office/drawing/2014/main" id="{0B53E7C0-B326-4C05-ACF7-53B14821D7C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6;p39">
              <a:extLst>
                <a:ext uri="{FF2B5EF4-FFF2-40B4-BE49-F238E27FC236}">
                  <a16:creationId xmlns:a16="http://schemas.microsoft.com/office/drawing/2014/main" id="{AF4FF835-A448-445D-8F6B-10DF830C3BA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F71F50F9-4BA8-4F8E-BD87-59CBA7B01C0D}"/>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B1290456-8915-4F2E-A7DB-EE2C0EFE590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28C236BF-F692-45B4-8113-455454A3F229}"/>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68ED79E2-685D-40EA-95FD-4572A3B4C2E8}"/>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 name="Picture Placeholder 8">
            <a:extLst>
              <a:ext uri="{FF2B5EF4-FFF2-40B4-BE49-F238E27FC236}">
                <a16:creationId xmlns:a16="http://schemas.microsoft.com/office/drawing/2014/main" id="{5A57A910-7847-49BF-82CD-522429F086CC}"/>
              </a:ext>
            </a:extLst>
          </p:cNvPr>
          <p:cNvPicPr>
            <a:picLocks noChangeAspect="1"/>
          </p:cNvPicPr>
          <p:nvPr/>
        </p:nvPicPr>
        <p:blipFill rotWithShape="1">
          <a:blip r:embed="rId2">
            <a:extLst>
              <a:ext uri="{28A0092B-C50C-407E-A947-70E740481C1C}">
                <a14:useLocalDpi xmlns:a14="http://schemas.microsoft.com/office/drawing/2010/main" val="0"/>
              </a:ext>
            </a:extLst>
          </a:blip>
          <a:srcRect l="2468" t="603" r="605" b="-5328"/>
          <a:stretch/>
        </p:blipFill>
        <p:spPr>
          <a:xfrm>
            <a:off x="7523858" y="1248517"/>
            <a:ext cx="4177359" cy="3105208"/>
          </a:xfrm>
          <a:prstGeom prst="rect">
            <a:avLst/>
          </a:prstGeom>
        </p:spPr>
      </p:pic>
      <p:grpSp>
        <p:nvGrpSpPr>
          <p:cNvPr id="2" name="Group 1">
            <a:extLst>
              <a:ext uri="{FF2B5EF4-FFF2-40B4-BE49-F238E27FC236}">
                <a16:creationId xmlns:a16="http://schemas.microsoft.com/office/drawing/2014/main" id="{C8F510F2-E1BA-6A4D-885E-1142D7E5DA0F}"/>
              </a:ext>
            </a:extLst>
          </p:cNvPr>
          <p:cNvGrpSpPr/>
          <p:nvPr/>
        </p:nvGrpSpPr>
        <p:grpSpPr>
          <a:xfrm flipH="1">
            <a:off x="9864987" y="2605699"/>
            <a:ext cx="1836230" cy="3496052"/>
            <a:chOff x="10064702" y="2287292"/>
            <a:chExt cx="1836230" cy="3496052"/>
          </a:xfrm>
        </p:grpSpPr>
        <p:grpSp>
          <p:nvGrpSpPr>
            <p:cNvPr id="19" name="Group 18">
              <a:extLst>
                <a:ext uri="{FF2B5EF4-FFF2-40B4-BE49-F238E27FC236}">
                  <a16:creationId xmlns:a16="http://schemas.microsoft.com/office/drawing/2014/main" id="{C7E4570A-83B7-6D4F-8F2C-E009A3382107}"/>
                </a:ext>
              </a:extLst>
            </p:cNvPr>
            <p:cNvGrpSpPr/>
            <p:nvPr/>
          </p:nvGrpSpPr>
          <p:grpSpPr>
            <a:xfrm>
              <a:off x="10064702" y="2287292"/>
              <a:ext cx="1836230" cy="3496052"/>
              <a:chOff x="5891386" y="4514085"/>
              <a:chExt cx="1096679" cy="2087999"/>
            </a:xfrm>
          </p:grpSpPr>
          <p:pic>
            <p:nvPicPr>
              <p:cNvPr id="20" name="Picture 19" descr="Icon&#10;&#10;Description automatically generated">
                <a:extLst>
                  <a:ext uri="{FF2B5EF4-FFF2-40B4-BE49-F238E27FC236}">
                    <a16:creationId xmlns:a16="http://schemas.microsoft.com/office/drawing/2014/main" id="{E168D533-9CF9-4A45-8CA6-63E6689703A9}"/>
                  </a:ext>
                </a:extLst>
              </p:cNvPr>
              <p:cNvPicPr>
                <a:picLocks noChangeAspect="1"/>
              </p:cNvPicPr>
              <p:nvPr/>
            </p:nvPicPr>
            <p:blipFill>
              <a:blip r:embed="rId3"/>
              <a:stretch>
                <a:fillRect/>
              </a:stretch>
            </p:blipFill>
            <p:spPr>
              <a:xfrm>
                <a:off x="5891386" y="4514085"/>
                <a:ext cx="1096679" cy="2087999"/>
              </a:xfrm>
              <a:prstGeom prst="rect">
                <a:avLst/>
              </a:prstGeom>
            </p:spPr>
          </p:pic>
          <p:pic>
            <p:nvPicPr>
              <p:cNvPr id="21" name="Picture 20" descr="Icon&#10;&#10;Description automatically generated">
                <a:extLst>
                  <a:ext uri="{FF2B5EF4-FFF2-40B4-BE49-F238E27FC236}">
                    <a16:creationId xmlns:a16="http://schemas.microsoft.com/office/drawing/2014/main" id="{295EFA4B-2FC8-8D47-BC54-633B099A29D4}"/>
                  </a:ext>
                </a:extLst>
              </p:cNvPr>
              <p:cNvPicPr>
                <a:picLocks noChangeAspect="1"/>
              </p:cNvPicPr>
              <p:nvPr/>
            </p:nvPicPr>
            <p:blipFill>
              <a:blip r:embed="rId4"/>
              <a:stretch>
                <a:fillRect/>
              </a:stretch>
            </p:blipFill>
            <p:spPr>
              <a:xfrm rot="20310834">
                <a:off x="6164824" y="5842832"/>
                <a:ext cx="179368" cy="195618"/>
              </a:xfrm>
              <a:prstGeom prst="rect">
                <a:avLst/>
              </a:prstGeom>
            </p:spPr>
          </p:pic>
        </p:grpSp>
        <p:pic>
          <p:nvPicPr>
            <p:cNvPr id="22" name="Picture 21">
              <a:extLst>
                <a:ext uri="{FF2B5EF4-FFF2-40B4-BE49-F238E27FC236}">
                  <a16:creationId xmlns:a16="http://schemas.microsoft.com/office/drawing/2014/main" id="{A4C8DF67-9385-A747-A84B-E4742016DB8B}"/>
                </a:ext>
              </a:extLst>
            </p:cNvPr>
            <p:cNvPicPr>
              <a:picLocks noChangeAspect="1"/>
            </p:cNvPicPr>
            <p:nvPr/>
          </p:nvPicPr>
          <p:blipFill rotWithShape="1">
            <a:blip r:embed="rId5">
              <a:extLst>
                <a:ext uri="{28A0092B-C50C-407E-A947-70E740481C1C}">
                  <a14:useLocalDpi xmlns:a14="http://schemas.microsoft.com/office/drawing/2010/main" val="0"/>
                </a:ext>
              </a:extLst>
            </a:blip>
            <a:srcRect l="68209"/>
            <a:stretch/>
          </p:blipFill>
          <p:spPr>
            <a:xfrm flipH="1">
              <a:off x="10090460" y="2693006"/>
              <a:ext cx="1326361" cy="1294180"/>
            </a:xfrm>
            <a:prstGeom prst="rect">
              <a:avLst/>
            </a:prstGeom>
            <a:effectLst>
              <a:outerShdw blurRad="50800" dist="38100" dir="2700000" algn="tl" rotWithShape="0">
                <a:prstClr val="black">
                  <a:alpha val="40000"/>
                </a:prstClr>
              </a:outerShdw>
            </a:effectLst>
          </p:spPr>
        </p:pic>
      </p:grpSp>
      <p:sp>
        <p:nvSpPr>
          <p:cNvPr id="23" name="Text Placeholder 5">
            <a:extLst>
              <a:ext uri="{FF2B5EF4-FFF2-40B4-BE49-F238E27FC236}">
                <a16:creationId xmlns:a16="http://schemas.microsoft.com/office/drawing/2014/main" id="{70913620-84E7-2B4C-98E2-C2F1B8AE374E}"/>
              </a:ext>
            </a:extLst>
          </p:cNvPr>
          <p:cNvSpPr txBox="1">
            <a:spLocks/>
          </p:cNvSpPr>
          <p:nvPr/>
        </p:nvSpPr>
        <p:spPr>
          <a:xfrm>
            <a:off x="1607034" y="2639789"/>
            <a:ext cx="5864588" cy="35761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000" dirty="0">
                <a:solidFill>
                  <a:srgbClr val="C54A9A"/>
                </a:solidFill>
              </a:rPr>
              <a:t>Handwerk und Kultur in </a:t>
            </a:r>
            <a:r>
              <a:rPr lang="en-US" sz="3000" dirty="0" err="1">
                <a:solidFill>
                  <a:srgbClr val="C54A9A"/>
                </a:solidFill>
              </a:rPr>
              <a:t>Schweden</a:t>
            </a:r>
            <a:endParaRPr lang="en-US" dirty="0"/>
          </a:p>
          <a:p>
            <a:r>
              <a:rPr lang="en-US" dirty="0"/>
              <a:t>Schwedisches Design ist so viel mehr als Minimalismus und IKEA. Schwedisches Kunsthandwerk und Design umfasst alles von traditionellem Kunsthandwerk, wie Glas und </a:t>
            </a:r>
            <a:r>
              <a:rPr lang="en-US" dirty="0" err="1"/>
              <a:t>samischen</a:t>
            </a:r>
            <a:r>
              <a:rPr lang="en-US" dirty="0"/>
              <a:t> Kunsthandwerk, bis hin zu aufregenden zeitgenössischen Designs und Materialien, oft ökologisch und </a:t>
            </a:r>
            <a:r>
              <a:rPr lang="en-US" dirty="0" err="1"/>
              <a:t>nachhaltig</a:t>
            </a:r>
            <a:r>
              <a:rPr lang="en-US" dirty="0"/>
              <a:t>.</a:t>
            </a:r>
          </a:p>
          <a:p>
            <a:endParaRPr lang="en-US" dirty="0"/>
          </a:p>
        </p:txBody>
      </p:sp>
      <p:sp>
        <p:nvSpPr>
          <p:cNvPr id="24" name="Text Placeholder 4">
            <a:extLst>
              <a:ext uri="{FF2B5EF4-FFF2-40B4-BE49-F238E27FC236}">
                <a16:creationId xmlns:a16="http://schemas.microsoft.com/office/drawing/2014/main" id="{10E0B80D-CCA4-4E6F-84C4-406CB0AF8840}"/>
              </a:ext>
            </a:extLst>
          </p:cNvPr>
          <p:cNvSpPr>
            <a:spLocks noGrp="1"/>
          </p:cNvSpPr>
          <p:nvPr>
            <p:ph type="body" sz="quarter" idx="13"/>
          </p:nvPr>
        </p:nvSpPr>
        <p:spPr>
          <a:xfrm>
            <a:off x="1603887" y="704229"/>
            <a:ext cx="7159114" cy="859537"/>
          </a:xfrm>
        </p:spPr>
        <p:txBody>
          <a:bodyPr>
            <a:noAutofit/>
          </a:bodyPr>
          <a:lstStyle/>
          <a:p>
            <a:r>
              <a:rPr lang="en-US" dirty="0"/>
              <a:t>WIE WÄRE ES MIT EINEM UNTERNEHMEN, DAS AUF DEINER KULTUR BASIERT?</a:t>
            </a:r>
          </a:p>
        </p:txBody>
      </p:sp>
    </p:spTree>
    <p:extLst>
      <p:ext uri="{BB962C8B-B14F-4D97-AF65-F5344CB8AC3E}">
        <p14:creationId xmlns:p14="http://schemas.microsoft.com/office/powerpoint/2010/main" val="3093722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07893" y="2630602"/>
            <a:ext cx="8054267"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000" dirty="0" err="1">
                <a:solidFill>
                  <a:srgbClr val="C54A9A"/>
                </a:solidFill>
              </a:rPr>
              <a:t>Geschichten</a:t>
            </a:r>
            <a:r>
              <a:rPr lang="en-US" sz="3000" dirty="0">
                <a:solidFill>
                  <a:srgbClr val="C54A9A"/>
                </a:solidFill>
              </a:rPr>
              <a:t> </a:t>
            </a:r>
            <a:r>
              <a:rPr lang="en-US" sz="3000" dirty="0" err="1">
                <a:solidFill>
                  <a:srgbClr val="C54A9A"/>
                </a:solidFill>
              </a:rPr>
              <a:t>erzählen</a:t>
            </a:r>
            <a:r>
              <a:rPr lang="en-US" sz="3000" dirty="0">
                <a:solidFill>
                  <a:srgbClr val="C54A9A"/>
                </a:solidFill>
              </a:rPr>
              <a:t> und Mythologie in </a:t>
            </a:r>
            <a:r>
              <a:rPr lang="en-US" sz="3000" dirty="0" err="1">
                <a:solidFill>
                  <a:srgbClr val="C54A9A"/>
                </a:solidFill>
              </a:rPr>
              <a:t>Irland</a:t>
            </a:r>
            <a:endParaRPr lang="en-US" sz="800" dirty="0"/>
          </a:p>
          <a:p>
            <a:pPr algn="just"/>
            <a:r>
              <a:rPr lang="en-US" dirty="0"/>
              <a:t>Irland ist berühmt für seine Mythen und Legenden, die von Generation zu Generation weitergegeben wurden. Von Göttinnen bis zu hohen Königen, von Riesen bis zu Kobolden - Irland ist übervoll mit Geschichten, die sehr wohl ein Teil der Geschichte und Kultur Irlands geworden sind. Das irische Volk hat </a:t>
            </a:r>
            <a:r>
              <a:rPr lang="en-US" dirty="0" err="1"/>
              <a:t>eine</a:t>
            </a:r>
            <a:r>
              <a:rPr lang="en-US" dirty="0"/>
              <a:t> </a:t>
            </a:r>
            <a:r>
              <a:rPr lang="en-US" dirty="0" err="1"/>
              <a:t>langjährige</a:t>
            </a:r>
            <a:r>
              <a:rPr lang="en-US" dirty="0"/>
              <a:t> Tradition </a:t>
            </a:r>
            <a:r>
              <a:rPr lang="en-US" dirty="0" err="1"/>
              <a:t>im</a:t>
            </a:r>
            <a:r>
              <a:rPr lang="en-US" dirty="0"/>
              <a:t> </a:t>
            </a:r>
            <a:r>
              <a:rPr lang="en-US" dirty="0" err="1"/>
              <a:t>Geschichten</a:t>
            </a:r>
            <a:r>
              <a:rPr lang="en-US" dirty="0"/>
              <a:t> </a:t>
            </a:r>
            <a:r>
              <a:rPr lang="en-US" dirty="0" err="1"/>
              <a:t>erzählen</a:t>
            </a:r>
            <a:r>
              <a:rPr lang="en-US" dirty="0"/>
              <a:t>, die dazu diente, Informationen über Generationen hinweg weiterzugeben.</a:t>
            </a:r>
          </a:p>
          <a:p>
            <a:endParaRPr lang="en-US" dirty="0"/>
          </a:p>
        </p:txBody>
      </p:sp>
      <p:grpSp>
        <p:nvGrpSpPr>
          <p:cNvPr id="9" name="Google Shape;664;p39">
            <a:extLst>
              <a:ext uri="{FF2B5EF4-FFF2-40B4-BE49-F238E27FC236}">
                <a16:creationId xmlns:a16="http://schemas.microsoft.com/office/drawing/2014/main" id="{ADC87A69-CEFA-444F-BCDF-E30A586C0464}"/>
              </a:ext>
            </a:extLst>
          </p:cNvPr>
          <p:cNvGrpSpPr/>
          <p:nvPr/>
        </p:nvGrpSpPr>
        <p:grpSpPr>
          <a:xfrm>
            <a:off x="249190" y="948069"/>
            <a:ext cx="863029" cy="859537"/>
            <a:chOff x="5941025" y="3634400"/>
            <a:chExt cx="467650" cy="467650"/>
          </a:xfrm>
        </p:grpSpPr>
        <p:sp>
          <p:nvSpPr>
            <p:cNvPr id="10" name="Google Shape;665;p39">
              <a:extLst>
                <a:ext uri="{FF2B5EF4-FFF2-40B4-BE49-F238E27FC236}">
                  <a16:creationId xmlns:a16="http://schemas.microsoft.com/office/drawing/2014/main" id="{0B53E7C0-B326-4C05-ACF7-53B14821D7C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6;p39">
              <a:extLst>
                <a:ext uri="{FF2B5EF4-FFF2-40B4-BE49-F238E27FC236}">
                  <a16:creationId xmlns:a16="http://schemas.microsoft.com/office/drawing/2014/main" id="{AF4FF835-A448-445D-8F6B-10DF830C3BA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F71F50F9-4BA8-4F8E-BD87-59CBA7B01C0D}"/>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B1290456-8915-4F2E-A7DB-EE2C0EFE590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28C236BF-F692-45B4-8113-455454A3F229}"/>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68ED79E2-685D-40EA-95FD-4572A3B4C2E8}"/>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D9A97344-0471-3048-83F0-29FB5AB8A410}"/>
              </a:ext>
            </a:extLst>
          </p:cNvPr>
          <p:cNvGrpSpPr/>
          <p:nvPr/>
        </p:nvGrpSpPr>
        <p:grpSpPr>
          <a:xfrm>
            <a:off x="9864987" y="2605699"/>
            <a:ext cx="1886967" cy="3496052"/>
            <a:chOff x="9864987" y="2605699"/>
            <a:chExt cx="1886967" cy="3496052"/>
          </a:xfrm>
        </p:grpSpPr>
        <p:grpSp>
          <p:nvGrpSpPr>
            <p:cNvPr id="24" name="Group 23">
              <a:extLst>
                <a:ext uri="{FF2B5EF4-FFF2-40B4-BE49-F238E27FC236}">
                  <a16:creationId xmlns:a16="http://schemas.microsoft.com/office/drawing/2014/main" id="{1A4A93F9-AF51-9445-B2C3-5D4964AB7514}"/>
                </a:ext>
              </a:extLst>
            </p:cNvPr>
            <p:cNvGrpSpPr/>
            <p:nvPr/>
          </p:nvGrpSpPr>
          <p:grpSpPr>
            <a:xfrm flipH="1">
              <a:off x="9864987" y="2605699"/>
              <a:ext cx="1836230" cy="3496052"/>
              <a:chOff x="5891386" y="4514085"/>
              <a:chExt cx="1096679" cy="2087999"/>
            </a:xfrm>
          </p:grpSpPr>
          <p:pic>
            <p:nvPicPr>
              <p:cNvPr id="25" name="Picture 24" descr="Icon&#10;&#10;Description automatically generated">
                <a:extLst>
                  <a:ext uri="{FF2B5EF4-FFF2-40B4-BE49-F238E27FC236}">
                    <a16:creationId xmlns:a16="http://schemas.microsoft.com/office/drawing/2014/main" id="{7C130088-960C-8B4E-ABA6-905C43D0C7E0}"/>
                  </a:ext>
                </a:extLst>
              </p:cNvPr>
              <p:cNvPicPr>
                <a:picLocks noChangeAspect="1"/>
              </p:cNvPicPr>
              <p:nvPr/>
            </p:nvPicPr>
            <p:blipFill>
              <a:blip r:embed="rId2"/>
              <a:stretch>
                <a:fillRect/>
              </a:stretch>
            </p:blipFill>
            <p:spPr>
              <a:xfrm>
                <a:off x="5891386" y="4514085"/>
                <a:ext cx="1096679" cy="2087999"/>
              </a:xfrm>
              <a:prstGeom prst="rect">
                <a:avLst/>
              </a:prstGeom>
            </p:spPr>
          </p:pic>
          <p:pic>
            <p:nvPicPr>
              <p:cNvPr id="26" name="Picture 25" descr="Icon&#10;&#10;Description automatically generated">
                <a:extLst>
                  <a:ext uri="{FF2B5EF4-FFF2-40B4-BE49-F238E27FC236}">
                    <a16:creationId xmlns:a16="http://schemas.microsoft.com/office/drawing/2014/main" id="{1484C55C-1E41-C642-85AF-9DA399BD1275}"/>
                  </a:ext>
                </a:extLst>
              </p:cNvPr>
              <p:cNvPicPr>
                <a:picLocks noChangeAspect="1"/>
              </p:cNvPicPr>
              <p:nvPr/>
            </p:nvPicPr>
            <p:blipFill>
              <a:blip r:embed="rId3"/>
              <a:stretch>
                <a:fillRect/>
              </a:stretch>
            </p:blipFill>
            <p:spPr>
              <a:xfrm rot="20310834">
                <a:off x="6164824" y="5842832"/>
                <a:ext cx="179368" cy="195618"/>
              </a:xfrm>
              <a:prstGeom prst="rect">
                <a:avLst/>
              </a:prstGeom>
            </p:spPr>
          </p:pic>
        </p:grpSp>
        <p:pic>
          <p:nvPicPr>
            <p:cNvPr id="27" name="Picture 26">
              <a:extLst>
                <a:ext uri="{FF2B5EF4-FFF2-40B4-BE49-F238E27FC236}">
                  <a16:creationId xmlns:a16="http://schemas.microsoft.com/office/drawing/2014/main" id="{8FF5EE78-B329-1849-94D8-1B0852C6FC62}"/>
                </a:ext>
              </a:extLst>
            </p:cNvPr>
            <p:cNvPicPr>
              <a:picLocks noChangeAspect="1"/>
            </p:cNvPicPr>
            <p:nvPr/>
          </p:nvPicPr>
          <p:blipFill rotWithShape="1">
            <a:blip r:embed="rId4">
              <a:extLst>
                <a:ext uri="{28A0092B-C50C-407E-A947-70E740481C1C}">
                  <a14:useLocalDpi xmlns:a14="http://schemas.microsoft.com/office/drawing/2010/main" val="0"/>
                </a:ext>
              </a:extLst>
            </a:blip>
            <a:srcRect l="35000" t="474" r="32936" b="-474"/>
            <a:stretch/>
          </p:blipFill>
          <p:spPr>
            <a:xfrm>
              <a:off x="10414187" y="2959043"/>
              <a:ext cx="1337767" cy="1294180"/>
            </a:xfrm>
            <a:prstGeom prst="rect">
              <a:avLst/>
            </a:prstGeom>
            <a:effectLst>
              <a:outerShdw blurRad="50800" dist="38100" dir="2700000" algn="tl" rotWithShape="0">
                <a:prstClr val="black">
                  <a:alpha val="40000"/>
                </a:prstClr>
              </a:outerShdw>
            </a:effectLst>
          </p:spPr>
        </p:pic>
      </p:grpSp>
      <p:sp>
        <p:nvSpPr>
          <p:cNvPr id="18" name="Text Placeholder 4">
            <a:extLst>
              <a:ext uri="{FF2B5EF4-FFF2-40B4-BE49-F238E27FC236}">
                <a16:creationId xmlns:a16="http://schemas.microsoft.com/office/drawing/2014/main" id="{7699BD07-890E-4758-8BDA-C05064DAAFF8}"/>
              </a:ext>
            </a:extLst>
          </p:cNvPr>
          <p:cNvSpPr>
            <a:spLocks noGrp="1"/>
          </p:cNvSpPr>
          <p:nvPr>
            <p:ph type="body" sz="quarter" idx="13"/>
          </p:nvPr>
        </p:nvSpPr>
        <p:spPr>
          <a:xfrm>
            <a:off x="1603887" y="704229"/>
            <a:ext cx="7159114" cy="859537"/>
          </a:xfrm>
        </p:spPr>
        <p:txBody>
          <a:bodyPr>
            <a:noAutofit/>
          </a:bodyPr>
          <a:lstStyle/>
          <a:p>
            <a:r>
              <a:rPr lang="en-US" dirty="0"/>
              <a:t>WIE WÄRE ES MIT EINEM UNTERNEHMEN, DAS AUF DEINER KULTUR BASIERT?</a:t>
            </a:r>
          </a:p>
        </p:txBody>
      </p:sp>
    </p:spTree>
    <p:extLst>
      <p:ext uri="{BB962C8B-B14F-4D97-AF65-F5344CB8AC3E}">
        <p14:creationId xmlns:p14="http://schemas.microsoft.com/office/powerpoint/2010/main" val="3405115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03887" y="2650922"/>
            <a:ext cx="6155349"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C54A9A"/>
                </a:solidFill>
              </a:rPr>
              <a:t>DIE IRISCHE FAIRY DOOR COMPANY </a:t>
            </a:r>
          </a:p>
          <a:p>
            <a:r>
              <a:rPr lang="en-US" dirty="0"/>
              <a:t>Aoife Lawler und Niamh Sherwin Barry haben ihr Unternehmen gegründet, um Feen beim Einzug in Häuser und Gärten auf der ganzen Welt zu helfen, indem sie hochwertige irische Feentüren aus Holz herstellen.</a:t>
            </a:r>
          </a:p>
          <a:p>
            <a:endParaRPr lang="en-US" dirty="0"/>
          </a:p>
          <a:p>
            <a:r>
              <a:rPr lang="en-US" dirty="0"/>
              <a:t>Die irische Fairy Door Company, die mittlerweile </a:t>
            </a:r>
            <a:r>
              <a:rPr lang="en-US" b="1" dirty="0">
                <a:solidFill>
                  <a:srgbClr val="C54A9A"/>
                </a:solidFill>
              </a:rPr>
              <a:t>15 Mitarbeiter beschäftigt</a:t>
            </a:r>
            <a:r>
              <a:rPr lang="en-US" dirty="0"/>
              <a:t>, nahm ihren Betrieb im August 2013 auf.</a:t>
            </a:r>
          </a:p>
          <a:p>
            <a:endParaRPr lang="en-US" dirty="0"/>
          </a:p>
        </p:txBody>
      </p:sp>
      <p:grpSp>
        <p:nvGrpSpPr>
          <p:cNvPr id="9" name="Google Shape;664;p39">
            <a:extLst>
              <a:ext uri="{FF2B5EF4-FFF2-40B4-BE49-F238E27FC236}">
                <a16:creationId xmlns:a16="http://schemas.microsoft.com/office/drawing/2014/main" id="{ADC87A69-CEFA-444F-BCDF-E30A586C0464}"/>
              </a:ext>
            </a:extLst>
          </p:cNvPr>
          <p:cNvGrpSpPr/>
          <p:nvPr/>
        </p:nvGrpSpPr>
        <p:grpSpPr>
          <a:xfrm>
            <a:off x="249190" y="948069"/>
            <a:ext cx="863029" cy="859537"/>
            <a:chOff x="5941025" y="3634400"/>
            <a:chExt cx="467650" cy="467650"/>
          </a:xfrm>
        </p:grpSpPr>
        <p:sp>
          <p:nvSpPr>
            <p:cNvPr id="10" name="Google Shape;665;p39">
              <a:extLst>
                <a:ext uri="{FF2B5EF4-FFF2-40B4-BE49-F238E27FC236}">
                  <a16:creationId xmlns:a16="http://schemas.microsoft.com/office/drawing/2014/main" id="{0B53E7C0-B326-4C05-ACF7-53B14821D7C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6;p39">
              <a:extLst>
                <a:ext uri="{FF2B5EF4-FFF2-40B4-BE49-F238E27FC236}">
                  <a16:creationId xmlns:a16="http://schemas.microsoft.com/office/drawing/2014/main" id="{AF4FF835-A448-445D-8F6B-10DF830C3BA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F71F50F9-4BA8-4F8E-BD87-59CBA7B01C0D}"/>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B1290456-8915-4F2E-A7DB-EE2C0EFE590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28C236BF-F692-45B4-8113-455454A3F229}"/>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68ED79E2-685D-40EA-95FD-4572A3B4C2E8}"/>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 name="Picture 16">
            <a:extLst>
              <a:ext uri="{FF2B5EF4-FFF2-40B4-BE49-F238E27FC236}">
                <a16:creationId xmlns:a16="http://schemas.microsoft.com/office/drawing/2014/main" id="{5F9AFA09-C437-4CC7-8918-EBD008F95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571" y="677368"/>
            <a:ext cx="3496052" cy="3496052"/>
          </a:xfrm>
          <a:prstGeom prst="rect">
            <a:avLst/>
          </a:prstGeom>
        </p:spPr>
      </p:pic>
      <p:grpSp>
        <p:nvGrpSpPr>
          <p:cNvPr id="20" name="Group 19">
            <a:extLst>
              <a:ext uri="{FF2B5EF4-FFF2-40B4-BE49-F238E27FC236}">
                <a16:creationId xmlns:a16="http://schemas.microsoft.com/office/drawing/2014/main" id="{C1D80AFC-C22F-FF43-A739-E590A7D991FE}"/>
              </a:ext>
            </a:extLst>
          </p:cNvPr>
          <p:cNvGrpSpPr/>
          <p:nvPr/>
        </p:nvGrpSpPr>
        <p:grpSpPr>
          <a:xfrm>
            <a:off x="9864987" y="2605699"/>
            <a:ext cx="1886967" cy="3496052"/>
            <a:chOff x="9864987" y="2605699"/>
            <a:chExt cx="1886967" cy="3496052"/>
          </a:xfrm>
        </p:grpSpPr>
        <p:grpSp>
          <p:nvGrpSpPr>
            <p:cNvPr id="21" name="Group 20">
              <a:extLst>
                <a:ext uri="{FF2B5EF4-FFF2-40B4-BE49-F238E27FC236}">
                  <a16:creationId xmlns:a16="http://schemas.microsoft.com/office/drawing/2014/main" id="{96C49BF3-3C61-8942-A318-DA2031488B12}"/>
                </a:ext>
              </a:extLst>
            </p:cNvPr>
            <p:cNvGrpSpPr/>
            <p:nvPr/>
          </p:nvGrpSpPr>
          <p:grpSpPr>
            <a:xfrm flipH="1">
              <a:off x="9864987" y="2605699"/>
              <a:ext cx="1836230" cy="3496052"/>
              <a:chOff x="5891386" y="4514085"/>
              <a:chExt cx="1096679" cy="2087999"/>
            </a:xfrm>
          </p:grpSpPr>
          <p:pic>
            <p:nvPicPr>
              <p:cNvPr id="23" name="Picture 22" descr="Icon&#10;&#10;Description automatically generated">
                <a:extLst>
                  <a:ext uri="{FF2B5EF4-FFF2-40B4-BE49-F238E27FC236}">
                    <a16:creationId xmlns:a16="http://schemas.microsoft.com/office/drawing/2014/main" id="{885D3318-BC3C-954F-9A41-C0C72352F0F5}"/>
                  </a:ext>
                </a:extLst>
              </p:cNvPr>
              <p:cNvPicPr>
                <a:picLocks noChangeAspect="1"/>
              </p:cNvPicPr>
              <p:nvPr/>
            </p:nvPicPr>
            <p:blipFill>
              <a:blip r:embed="rId3"/>
              <a:stretch>
                <a:fillRect/>
              </a:stretch>
            </p:blipFill>
            <p:spPr>
              <a:xfrm>
                <a:off x="5891386" y="4514085"/>
                <a:ext cx="1096679" cy="2087999"/>
              </a:xfrm>
              <a:prstGeom prst="rect">
                <a:avLst/>
              </a:prstGeom>
            </p:spPr>
          </p:pic>
          <p:pic>
            <p:nvPicPr>
              <p:cNvPr id="24" name="Picture 23" descr="Icon&#10;&#10;Description automatically generated">
                <a:extLst>
                  <a:ext uri="{FF2B5EF4-FFF2-40B4-BE49-F238E27FC236}">
                    <a16:creationId xmlns:a16="http://schemas.microsoft.com/office/drawing/2014/main" id="{F080DD3A-D6B5-EC49-A08C-B394F946C608}"/>
                  </a:ext>
                </a:extLst>
              </p:cNvPr>
              <p:cNvPicPr>
                <a:picLocks noChangeAspect="1"/>
              </p:cNvPicPr>
              <p:nvPr/>
            </p:nvPicPr>
            <p:blipFill>
              <a:blip r:embed="rId4"/>
              <a:stretch>
                <a:fillRect/>
              </a:stretch>
            </p:blipFill>
            <p:spPr>
              <a:xfrm rot="20310834">
                <a:off x="6164824" y="5842832"/>
                <a:ext cx="179368" cy="195618"/>
              </a:xfrm>
              <a:prstGeom prst="rect">
                <a:avLst/>
              </a:prstGeom>
            </p:spPr>
          </p:pic>
        </p:grpSp>
        <p:pic>
          <p:nvPicPr>
            <p:cNvPr id="22" name="Picture 21">
              <a:extLst>
                <a:ext uri="{FF2B5EF4-FFF2-40B4-BE49-F238E27FC236}">
                  <a16:creationId xmlns:a16="http://schemas.microsoft.com/office/drawing/2014/main" id="{753DE708-3EDE-674D-B133-65D0F375D4C1}"/>
                </a:ext>
              </a:extLst>
            </p:cNvPr>
            <p:cNvPicPr>
              <a:picLocks noChangeAspect="1"/>
            </p:cNvPicPr>
            <p:nvPr/>
          </p:nvPicPr>
          <p:blipFill rotWithShape="1">
            <a:blip r:embed="rId5">
              <a:extLst>
                <a:ext uri="{28A0092B-C50C-407E-A947-70E740481C1C}">
                  <a14:useLocalDpi xmlns:a14="http://schemas.microsoft.com/office/drawing/2010/main" val="0"/>
                </a:ext>
              </a:extLst>
            </a:blip>
            <a:srcRect l="35000" t="474" r="32936" b="-474"/>
            <a:stretch/>
          </p:blipFill>
          <p:spPr>
            <a:xfrm>
              <a:off x="10414187" y="2959043"/>
              <a:ext cx="1337767" cy="1294180"/>
            </a:xfrm>
            <a:prstGeom prst="rect">
              <a:avLst/>
            </a:prstGeom>
            <a:effectLst>
              <a:outerShdw blurRad="50800" dist="38100" dir="2700000" algn="tl" rotWithShape="0">
                <a:prstClr val="black">
                  <a:alpha val="40000"/>
                </a:prstClr>
              </a:outerShdw>
            </a:effectLst>
          </p:spPr>
        </p:pic>
      </p:grpSp>
      <p:sp>
        <p:nvSpPr>
          <p:cNvPr id="18" name="Text Placeholder 4">
            <a:extLst>
              <a:ext uri="{FF2B5EF4-FFF2-40B4-BE49-F238E27FC236}">
                <a16:creationId xmlns:a16="http://schemas.microsoft.com/office/drawing/2014/main" id="{F44D7D65-7D22-4675-967F-9F40D8285A5C}"/>
              </a:ext>
            </a:extLst>
          </p:cNvPr>
          <p:cNvSpPr>
            <a:spLocks noGrp="1"/>
          </p:cNvSpPr>
          <p:nvPr>
            <p:ph type="body" sz="quarter" idx="13"/>
          </p:nvPr>
        </p:nvSpPr>
        <p:spPr>
          <a:xfrm>
            <a:off x="1603887" y="704229"/>
            <a:ext cx="7159114" cy="859537"/>
          </a:xfrm>
        </p:spPr>
        <p:txBody>
          <a:bodyPr>
            <a:noAutofit/>
          </a:bodyPr>
          <a:lstStyle/>
          <a:p>
            <a:r>
              <a:rPr lang="en-US" dirty="0"/>
              <a:t>WIE WÄRE ES MIT EINEM UNTERNEHMEN, DAS AUF DEINER KULTUR BASIERT?</a:t>
            </a:r>
          </a:p>
        </p:txBody>
      </p:sp>
    </p:spTree>
    <p:extLst>
      <p:ext uri="{BB962C8B-B14F-4D97-AF65-F5344CB8AC3E}">
        <p14:creationId xmlns:p14="http://schemas.microsoft.com/office/powerpoint/2010/main" val="2259879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858694" y="1904680"/>
            <a:ext cx="5990492" cy="697353"/>
          </a:xfrm>
        </p:spPr>
        <p:txBody>
          <a:bodyPr/>
          <a:lstStyle/>
          <a:p>
            <a:r>
              <a:rPr lang="en-US" sz="3600" dirty="0"/>
              <a:t>ÜBUNGEN, DIE DIR DABEI HELFEN, AUF NEUE GESCHÄFTSIDEEN ZU KOMMEN</a:t>
            </a:r>
          </a:p>
          <a:p>
            <a:r>
              <a:rPr lang="en-US" sz="2400" dirty="0" err="1"/>
              <a:t>Probiere</a:t>
            </a:r>
            <a:r>
              <a:rPr lang="en-US" sz="2400" dirty="0"/>
              <a:t> </a:t>
            </a:r>
            <a:r>
              <a:rPr lang="en-US" sz="2400" dirty="0" err="1"/>
              <a:t>diese</a:t>
            </a:r>
            <a:r>
              <a:rPr lang="en-US" sz="2400" dirty="0"/>
              <a:t> Übungen alleine oder in einer Gruppe aus, </a:t>
            </a:r>
            <a:r>
              <a:rPr lang="en-US" sz="2400" dirty="0" err="1"/>
              <a:t>sie</a:t>
            </a:r>
            <a:r>
              <a:rPr lang="en-US" sz="2400" dirty="0"/>
              <a:t> </a:t>
            </a:r>
            <a:r>
              <a:rPr lang="en-US" sz="2400" dirty="0" err="1"/>
              <a:t>können</a:t>
            </a:r>
            <a:r>
              <a:rPr lang="en-US" sz="2400" dirty="0"/>
              <a:t> </a:t>
            </a:r>
            <a:r>
              <a:rPr lang="en-US" sz="2400" dirty="0" err="1"/>
              <a:t>dir</a:t>
            </a:r>
            <a:r>
              <a:rPr lang="en-US" sz="2400" dirty="0"/>
              <a:t> </a:t>
            </a:r>
            <a:r>
              <a:rPr lang="en-US" sz="2400" dirty="0" err="1"/>
              <a:t>helfen</a:t>
            </a:r>
            <a:r>
              <a:rPr lang="en-US" sz="2400" dirty="0"/>
              <a:t>.</a:t>
            </a:r>
          </a:p>
        </p:txBody>
      </p:sp>
      <p:grpSp>
        <p:nvGrpSpPr>
          <p:cNvPr id="13" name="Group 12">
            <a:extLst>
              <a:ext uri="{FF2B5EF4-FFF2-40B4-BE49-F238E27FC236}">
                <a16:creationId xmlns:a16="http://schemas.microsoft.com/office/drawing/2014/main" id="{66523728-4976-D444-8CF5-6E7D4AD8748C}"/>
              </a:ext>
            </a:extLst>
          </p:cNvPr>
          <p:cNvGrpSpPr/>
          <p:nvPr/>
        </p:nvGrpSpPr>
        <p:grpSpPr>
          <a:xfrm flipH="1">
            <a:off x="1235224" y="1906073"/>
            <a:ext cx="4860776" cy="4209474"/>
            <a:chOff x="5824538" y="486113"/>
            <a:chExt cx="2251075" cy="1949450"/>
          </a:xfrm>
        </p:grpSpPr>
        <p:pic>
          <p:nvPicPr>
            <p:cNvPr id="14" name="Picture 13" descr="A picture containing text&#10;&#10;Description automatically generated">
              <a:extLst>
                <a:ext uri="{FF2B5EF4-FFF2-40B4-BE49-F238E27FC236}">
                  <a16:creationId xmlns:a16="http://schemas.microsoft.com/office/drawing/2014/main" id="{191E1B19-358D-144D-9DE9-FD8B64465811}"/>
                </a:ext>
              </a:extLst>
            </p:cNvPr>
            <p:cNvPicPr>
              <a:picLocks noChangeAspect="1"/>
            </p:cNvPicPr>
            <p:nvPr/>
          </p:nvPicPr>
          <p:blipFill>
            <a:blip r:embed="rId2"/>
            <a:stretch>
              <a:fillRect/>
            </a:stretch>
          </p:blipFill>
          <p:spPr>
            <a:xfrm>
              <a:off x="5824538" y="486113"/>
              <a:ext cx="2251075" cy="1949450"/>
            </a:xfrm>
            <a:prstGeom prst="rect">
              <a:avLst/>
            </a:prstGeom>
          </p:spPr>
        </p:pic>
        <p:pic>
          <p:nvPicPr>
            <p:cNvPr id="15" name="Picture 14" descr="Icon&#10;&#10;Description automatically generated">
              <a:extLst>
                <a:ext uri="{FF2B5EF4-FFF2-40B4-BE49-F238E27FC236}">
                  <a16:creationId xmlns:a16="http://schemas.microsoft.com/office/drawing/2014/main" id="{3B1F4E20-5346-8947-A136-FF6F643D051F}"/>
                </a:ext>
              </a:extLst>
            </p:cNvPr>
            <p:cNvPicPr>
              <a:picLocks noChangeAspect="1"/>
            </p:cNvPicPr>
            <p:nvPr/>
          </p:nvPicPr>
          <p:blipFill>
            <a:blip r:embed="rId3"/>
            <a:stretch>
              <a:fillRect/>
            </a:stretch>
          </p:blipFill>
          <p:spPr>
            <a:xfrm flipH="1">
              <a:off x="7667363" y="1271051"/>
              <a:ext cx="258679" cy="282113"/>
            </a:xfrm>
            <a:prstGeom prst="rect">
              <a:avLst/>
            </a:prstGeom>
          </p:spPr>
        </p:pic>
      </p:grpSp>
    </p:spTree>
    <p:extLst>
      <p:ext uri="{BB962C8B-B14F-4D97-AF65-F5344CB8AC3E}">
        <p14:creationId xmlns:p14="http://schemas.microsoft.com/office/powerpoint/2010/main" val="3506483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1462" y="726312"/>
            <a:ext cx="10137404" cy="697353"/>
          </a:xfrm>
        </p:spPr>
        <p:txBody>
          <a:bodyPr/>
          <a:lstStyle/>
          <a:p>
            <a:r>
              <a:rPr lang="en-US" dirty="0"/>
              <a:t>TECHNIKEN ZUR IDEENFINDUNG – BRAINSTORMING</a:t>
            </a:r>
          </a:p>
        </p:txBody>
      </p:sp>
      <p:grpSp>
        <p:nvGrpSpPr>
          <p:cNvPr id="17" name="Google Shape;518;p39">
            <a:extLst>
              <a:ext uri="{FF2B5EF4-FFF2-40B4-BE49-F238E27FC236}">
                <a16:creationId xmlns:a16="http://schemas.microsoft.com/office/drawing/2014/main" id="{CF9FDF11-8020-40B5-9239-1592821519BB}"/>
              </a:ext>
            </a:extLst>
          </p:cNvPr>
          <p:cNvGrpSpPr/>
          <p:nvPr/>
        </p:nvGrpSpPr>
        <p:grpSpPr>
          <a:xfrm>
            <a:off x="379590" y="1043230"/>
            <a:ext cx="645963" cy="697353"/>
            <a:chOff x="1923675" y="1633650"/>
            <a:chExt cx="436000" cy="435975"/>
          </a:xfrm>
        </p:grpSpPr>
        <p:sp>
          <p:nvSpPr>
            <p:cNvPr id="18" name="Google Shape;519;p39">
              <a:extLst>
                <a:ext uri="{FF2B5EF4-FFF2-40B4-BE49-F238E27FC236}">
                  <a16:creationId xmlns:a16="http://schemas.microsoft.com/office/drawing/2014/main" id="{E485552E-8855-4A6B-BD1C-8E968ACE8D5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0;p39">
              <a:extLst>
                <a:ext uri="{FF2B5EF4-FFF2-40B4-BE49-F238E27FC236}">
                  <a16:creationId xmlns:a16="http://schemas.microsoft.com/office/drawing/2014/main" id="{27E623DF-C26F-4E09-9B47-79CC44C05F4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p39">
              <a:extLst>
                <a:ext uri="{FF2B5EF4-FFF2-40B4-BE49-F238E27FC236}">
                  <a16:creationId xmlns:a16="http://schemas.microsoft.com/office/drawing/2014/main" id="{DBBF89B8-7ABB-4E17-9FCC-784720AD29E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2;p39">
              <a:extLst>
                <a:ext uri="{FF2B5EF4-FFF2-40B4-BE49-F238E27FC236}">
                  <a16:creationId xmlns:a16="http://schemas.microsoft.com/office/drawing/2014/main" id="{342CA5D6-405C-4670-9C91-81FAD1E9B50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p39">
              <a:extLst>
                <a:ext uri="{FF2B5EF4-FFF2-40B4-BE49-F238E27FC236}">
                  <a16:creationId xmlns:a16="http://schemas.microsoft.com/office/drawing/2014/main" id="{A24AE92C-04FF-4643-A83E-BFC14BBE89B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4;p39">
              <a:extLst>
                <a:ext uri="{FF2B5EF4-FFF2-40B4-BE49-F238E27FC236}">
                  <a16:creationId xmlns:a16="http://schemas.microsoft.com/office/drawing/2014/main" id="{A9424E43-6DEC-4B8F-84AF-7ABF7509D4C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 Placeholder 5">
            <a:extLst>
              <a:ext uri="{FF2B5EF4-FFF2-40B4-BE49-F238E27FC236}">
                <a16:creationId xmlns:a16="http://schemas.microsoft.com/office/drawing/2014/main" id="{85EDF7AD-F47B-4797-A30E-1568AE71510A}"/>
              </a:ext>
            </a:extLst>
          </p:cNvPr>
          <p:cNvSpPr txBox="1">
            <a:spLocks/>
          </p:cNvSpPr>
          <p:nvPr/>
        </p:nvSpPr>
        <p:spPr>
          <a:xfrm>
            <a:off x="1631462" y="1874064"/>
            <a:ext cx="6760656"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000" dirty="0">
                <a:solidFill>
                  <a:srgbClr val="C54A9A"/>
                </a:solidFill>
              </a:rPr>
              <a:t>Was ist Brainstorming?</a:t>
            </a:r>
          </a:p>
          <a:p>
            <a:r>
              <a:rPr lang="en-US" dirty="0"/>
              <a:t>Brainstorming kann helfen, dich </a:t>
            </a:r>
            <a:r>
              <a:rPr lang="en-US" dirty="0" err="1"/>
              <a:t>aus</a:t>
            </a:r>
            <a:r>
              <a:rPr lang="en-US" dirty="0"/>
              <a:t> </a:t>
            </a:r>
            <a:r>
              <a:rPr lang="en-US" dirty="0" err="1"/>
              <a:t>deiner</a:t>
            </a:r>
            <a:r>
              <a:rPr lang="en-US" dirty="0"/>
              <a:t> </a:t>
            </a:r>
            <a:r>
              <a:rPr lang="en-US" dirty="0" err="1"/>
              <a:t>normalen</a:t>
            </a:r>
            <a:r>
              <a:rPr lang="en-US" dirty="0"/>
              <a:t> </a:t>
            </a:r>
            <a:r>
              <a:rPr lang="en-US" dirty="0" err="1"/>
              <a:t>Denkweise</a:t>
            </a:r>
            <a:r>
              <a:rPr lang="en-US" dirty="0"/>
              <a:t> "</a:t>
            </a:r>
            <a:r>
              <a:rPr lang="en-US" dirty="0" err="1"/>
              <a:t>herauszuholen</a:t>
            </a:r>
            <a:r>
              <a:rPr lang="en-US" dirty="0"/>
              <a:t>". Brainstorming ist eine großartige Methode, um auf Ideen zu kommen, die auf den ersten Blick etwas verrückt erscheinen können.</a:t>
            </a:r>
          </a:p>
          <a:p>
            <a:r>
              <a:rPr lang="en-US" dirty="0"/>
              <a:t>Man weiß nie, ob man nicht auf eine einzigartige Idee stößt, die sich zu einer originellen, kreativen Lösung für ein Problem ausbauen lässt.</a:t>
            </a:r>
          </a:p>
          <a:p>
            <a:endParaRPr lang="en-US" dirty="0"/>
          </a:p>
        </p:txBody>
      </p:sp>
      <p:grpSp>
        <p:nvGrpSpPr>
          <p:cNvPr id="12" name="Group 11">
            <a:extLst>
              <a:ext uri="{FF2B5EF4-FFF2-40B4-BE49-F238E27FC236}">
                <a16:creationId xmlns:a16="http://schemas.microsoft.com/office/drawing/2014/main" id="{45BD63EF-BC84-9C48-A682-0FBC2A82C63C}"/>
              </a:ext>
            </a:extLst>
          </p:cNvPr>
          <p:cNvGrpSpPr/>
          <p:nvPr/>
        </p:nvGrpSpPr>
        <p:grpSpPr>
          <a:xfrm>
            <a:off x="8554055" y="2562119"/>
            <a:ext cx="3258355" cy="3232940"/>
            <a:chOff x="2921374" y="1995589"/>
            <a:chExt cx="1939678" cy="1924548"/>
          </a:xfrm>
        </p:grpSpPr>
        <p:pic>
          <p:nvPicPr>
            <p:cNvPr id="13" name="Picture 12" descr="Icon&#10;&#10;Description automatically generated">
              <a:extLst>
                <a:ext uri="{FF2B5EF4-FFF2-40B4-BE49-F238E27FC236}">
                  <a16:creationId xmlns:a16="http://schemas.microsoft.com/office/drawing/2014/main" id="{32D94E19-BCA1-8E47-94F0-86F11920D0F1}"/>
                </a:ext>
              </a:extLst>
            </p:cNvPr>
            <p:cNvPicPr>
              <a:picLocks noChangeAspect="1"/>
            </p:cNvPicPr>
            <p:nvPr/>
          </p:nvPicPr>
          <p:blipFill>
            <a:blip r:embed="rId2"/>
            <a:stretch>
              <a:fillRect/>
            </a:stretch>
          </p:blipFill>
          <p:spPr>
            <a:xfrm>
              <a:off x="2921374" y="1995589"/>
              <a:ext cx="1939678" cy="1924548"/>
            </a:xfrm>
            <a:prstGeom prst="rect">
              <a:avLst/>
            </a:prstGeom>
          </p:spPr>
        </p:pic>
        <p:pic>
          <p:nvPicPr>
            <p:cNvPr id="14" name="Picture 13" descr="Icon&#10;&#10;Description automatically generated">
              <a:extLst>
                <a:ext uri="{FF2B5EF4-FFF2-40B4-BE49-F238E27FC236}">
                  <a16:creationId xmlns:a16="http://schemas.microsoft.com/office/drawing/2014/main" id="{601FA992-9EC8-D844-ACCB-3CD3E8A83DAC}"/>
                </a:ext>
              </a:extLst>
            </p:cNvPr>
            <p:cNvPicPr>
              <a:picLocks noChangeAspect="1"/>
            </p:cNvPicPr>
            <p:nvPr/>
          </p:nvPicPr>
          <p:blipFill>
            <a:blip r:embed="rId3"/>
            <a:stretch>
              <a:fillRect/>
            </a:stretch>
          </p:blipFill>
          <p:spPr>
            <a:xfrm flipH="1">
              <a:off x="3368985" y="2915323"/>
              <a:ext cx="159461" cy="173908"/>
            </a:xfrm>
            <a:prstGeom prst="rect">
              <a:avLst/>
            </a:prstGeom>
          </p:spPr>
        </p:pic>
      </p:grpSp>
    </p:spTree>
    <p:extLst>
      <p:ext uri="{BB962C8B-B14F-4D97-AF65-F5344CB8AC3E}">
        <p14:creationId xmlns:p14="http://schemas.microsoft.com/office/powerpoint/2010/main" val="1888168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518;p39">
            <a:extLst>
              <a:ext uri="{FF2B5EF4-FFF2-40B4-BE49-F238E27FC236}">
                <a16:creationId xmlns:a16="http://schemas.microsoft.com/office/drawing/2014/main" id="{CF9FDF11-8020-40B5-9239-1592821519BB}"/>
              </a:ext>
            </a:extLst>
          </p:cNvPr>
          <p:cNvGrpSpPr/>
          <p:nvPr/>
        </p:nvGrpSpPr>
        <p:grpSpPr>
          <a:xfrm>
            <a:off x="379590" y="1043230"/>
            <a:ext cx="645963" cy="697353"/>
            <a:chOff x="1923675" y="1633650"/>
            <a:chExt cx="436000" cy="435975"/>
          </a:xfrm>
        </p:grpSpPr>
        <p:sp>
          <p:nvSpPr>
            <p:cNvPr id="18" name="Google Shape;519;p39">
              <a:extLst>
                <a:ext uri="{FF2B5EF4-FFF2-40B4-BE49-F238E27FC236}">
                  <a16:creationId xmlns:a16="http://schemas.microsoft.com/office/drawing/2014/main" id="{E485552E-8855-4A6B-BD1C-8E968ACE8D5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0;p39">
              <a:extLst>
                <a:ext uri="{FF2B5EF4-FFF2-40B4-BE49-F238E27FC236}">
                  <a16:creationId xmlns:a16="http://schemas.microsoft.com/office/drawing/2014/main" id="{27E623DF-C26F-4E09-9B47-79CC44C05F4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p39">
              <a:extLst>
                <a:ext uri="{FF2B5EF4-FFF2-40B4-BE49-F238E27FC236}">
                  <a16:creationId xmlns:a16="http://schemas.microsoft.com/office/drawing/2014/main" id="{DBBF89B8-7ABB-4E17-9FCC-784720AD29E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2;p39">
              <a:extLst>
                <a:ext uri="{FF2B5EF4-FFF2-40B4-BE49-F238E27FC236}">
                  <a16:creationId xmlns:a16="http://schemas.microsoft.com/office/drawing/2014/main" id="{342CA5D6-405C-4670-9C91-81FAD1E9B50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p39">
              <a:extLst>
                <a:ext uri="{FF2B5EF4-FFF2-40B4-BE49-F238E27FC236}">
                  <a16:creationId xmlns:a16="http://schemas.microsoft.com/office/drawing/2014/main" id="{A24AE92C-04FF-4643-A83E-BFC14BBE89B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4;p39">
              <a:extLst>
                <a:ext uri="{FF2B5EF4-FFF2-40B4-BE49-F238E27FC236}">
                  <a16:creationId xmlns:a16="http://schemas.microsoft.com/office/drawing/2014/main" id="{A9424E43-6DEC-4B8F-84AF-7ABF7509D4C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 Placeholder 5">
            <a:extLst>
              <a:ext uri="{FF2B5EF4-FFF2-40B4-BE49-F238E27FC236}">
                <a16:creationId xmlns:a16="http://schemas.microsoft.com/office/drawing/2014/main" id="{85EDF7AD-F47B-4797-A30E-1568AE71510A}"/>
              </a:ext>
            </a:extLst>
          </p:cNvPr>
          <p:cNvSpPr txBox="1">
            <a:spLocks/>
          </p:cNvSpPr>
          <p:nvPr/>
        </p:nvSpPr>
        <p:spPr>
          <a:xfrm>
            <a:off x="1610908" y="1914850"/>
            <a:ext cx="7933387"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000" dirty="0">
                <a:solidFill>
                  <a:srgbClr val="C54A9A"/>
                </a:solidFill>
              </a:rPr>
              <a:t>Erste Schritte beim Brainstorming</a:t>
            </a:r>
          </a:p>
          <a:p>
            <a:pPr marL="342900" indent="-342900">
              <a:buClr>
                <a:srgbClr val="C54A9A"/>
              </a:buClr>
              <a:buFont typeface="Arial" panose="020B0604020202020204" pitchFamily="34" charset="0"/>
              <a:buChar char="•"/>
            </a:pPr>
            <a:r>
              <a:rPr lang="en-US" dirty="0" err="1"/>
              <a:t>Funktioniert</a:t>
            </a:r>
            <a:r>
              <a:rPr lang="en-US" dirty="0"/>
              <a:t> am besten mit einer klaren Anleitung und einem Zeitlimit</a:t>
            </a:r>
          </a:p>
          <a:p>
            <a:pPr marL="342900" indent="-342900">
              <a:buClr>
                <a:srgbClr val="C54A9A"/>
              </a:buClr>
              <a:buFont typeface="Arial" panose="020B0604020202020204" pitchFamily="34" charset="0"/>
              <a:buChar char="•"/>
            </a:pPr>
            <a:r>
              <a:rPr lang="en-US" dirty="0"/>
              <a:t>Beim Brainstorming gibt es keine schlechte Idee – es darf keine Selbst- oder Fremdbeurteilung geben</a:t>
            </a:r>
          </a:p>
          <a:p>
            <a:pPr marL="342900" indent="-342900">
              <a:buClr>
                <a:srgbClr val="C54A9A"/>
              </a:buClr>
              <a:buFont typeface="Arial" panose="020B0604020202020204" pitchFamily="34" charset="0"/>
              <a:buChar char="•"/>
            </a:pPr>
            <a:r>
              <a:rPr lang="en-US" dirty="0"/>
              <a:t>Quantität der Ideen, die Qualität </a:t>
            </a:r>
            <a:r>
              <a:rPr lang="en-US" dirty="0" err="1"/>
              <a:t>ist</a:t>
            </a:r>
            <a:r>
              <a:rPr lang="en-US" dirty="0"/>
              <a:t> </a:t>
            </a:r>
            <a:r>
              <a:rPr lang="en-US" dirty="0" err="1"/>
              <a:t>nicht</a:t>
            </a:r>
            <a:r>
              <a:rPr lang="en-US" dirty="0"/>
              <a:t> </a:t>
            </a:r>
            <a:r>
              <a:rPr lang="en-US" dirty="0" err="1"/>
              <a:t>wichtig</a:t>
            </a:r>
            <a:endParaRPr lang="en-US" dirty="0"/>
          </a:p>
          <a:p>
            <a:pPr marL="342900" indent="-342900">
              <a:buClr>
                <a:srgbClr val="C54A9A"/>
              </a:buClr>
              <a:buFont typeface="Arial" panose="020B0604020202020204" pitchFamily="34" charset="0"/>
              <a:buChar char="•"/>
            </a:pPr>
            <a:r>
              <a:rPr lang="en-US" dirty="0"/>
              <a:t>Mache </a:t>
            </a:r>
            <a:r>
              <a:rPr lang="en-US" dirty="0" err="1"/>
              <a:t>deinen</a:t>
            </a:r>
            <a:r>
              <a:rPr lang="en-US" dirty="0"/>
              <a:t> Kopf </a:t>
            </a:r>
            <a:r>
              <a:rPr lang="en-US" dirty="0" err="1"/>
              <a:t>frei</a:t>
            </a:r>
            <a:r>
              <a:rPr lang="en-US" dirty="0"/>
              <a:t>, </a:t>
            </a:r>
            <a:r>
              <a:rPr lang="en-US" dirty="0" err="1"/>
              <a:t>lasse</a:t>
            </a:r>
            <a:r>
              <a:rPr lang="en-US" dirty="0"/>
              <a:t> die </a:t>
            </a:r>
            <a:r>
              <a:rPr lang="en-US" dirty="0" err="1"/>
              <a:t>Gedanken</a:t>
            </a:r>
            <a:r>
              <a:rPr lang="en-US" dirty="0"/>
              <a:t> </a:t>
            </a:r>
            <a:r>
              <a:rPr lang="en-US" dirty="0" err="1"/>
              <a:t>schweifen</a:t>
            </a:r>
            <a:r>
              <a:rPr lang="en-US" dirty="0"/>
              <a:t>  – dieser Link </a:t>
            </a:r>
            <a:r>
              <a:rPr lang="en-US" dirty="0" err="1"/>
              <a:t>zeigt</a:t>
            </a:r>
            <a:r>
              <a:rPr lang="en-US" dirty="0"/>
              <a:t> </a:t>
            </a:r>
            <a:r>
              <a:rPr lang="en-US" dirty="0" err="1"/>
              <a:t>dir</a:t>
            </a:r>
            <a:r>
              <a:rPr lang="en-US" dirty="0"/>
              <a:t>, dass einige der besten </a:t>
            </a:r>
            <a:r>
              <a:rPr lang="en-US" dirty="0" err="1"/>
              <a:t>Geschäftsideen</a:t>
            </a:r>
            <a:r>
              <a:rPr lang="en-US" dirty="0"/>
              <a:t> </a:t>
            </a:r>
            <a:r>
              <a:rPr lang="en-US" dirty="0" err="1"/>
              <a:t>auch</a:t>
            </a:r>
            <a:r>
              <a:rPr lang="en-US" dirty="0"/>
              <a:t> die verrücktesten </a:t>
            </a:r>
            <a:r>
              <a:rPr lang="en-US" dirty="0" err="1"/>
              <a:t>sind</a:t>
            </a:r>
            <a:r>
              <a:rPr lang="en-US" dirty="0"/>
              <a:t> –</a:t>
            </a:r>
          </a:p>
          <a:p>
            <a:pPr>
              <a:buClr>
                <a:srgbClr val="C54A9A"/>
              </a:buClr>
            </a:pPr>
            <a:r>
              <a:rPr lang="en-US" dirty="0"/>
              <a:t> </a:t>
            </a:r>
            <a:r>
              <a:rPr lang="en-US" dirty="0">
                <a:highlight>
                  <a:srgbClr val="FFFF00"/>
                </a:highlight>
              </a:rPr>
              <a:t>https://blog.printsome.com/17-crazy-businessideas</a:t>
            </a:r>
          </a:p>
          <a:p>
            <a:pPr marL="342900" indent="-342900">
              <a:buFont typeface="Arial" panose="020B0604020202020204" pitchFamily="34" charset="0"/>
              <a:buChar char="•"/>
            </a:pPr>
            <a:endParaRPr lang="en-US" dirty="0"/>
          </a:p>
          <a:p>
            <a:endParaRPr lang="en-US" dirty="0"/>
          </a:p>
        </p:txBody>
      </p:sp>
      <p:pic>
        <p:nvPicPr>
          <p:cNvPr id="13" name="Picture 12" descr="A picture containing light&#10;&#10;Description automatically generated">
            <a:extLst>
              <a:ext uri="{FF2B5EF4-FFF2-40B4-BE49-F238E27FC236}">
                <a16:creationId xmlns:a16="http://schemas.microsoft.com/office/drawing/2014/main" id="{B3FC7882-DFC3-0741-8BE8-331AE2425C2C}"/>
              </a:ext>
            </a:extLst>
          </p:cNvPr>
          <p:cNvPicPr>
            <a:picLocks noChangeAspect="1"/>
          </p:cNvPicPr>
          <p:nvPr/>
        </p:nvPicPr>
        <p:blipFill>
          <a:blip r:embed="rId2"/>
          <a:stretch>
            <a:fillRect/>
          </a:stretch>
        </p:blipFill>
        <p:spPr>
          <a:xfrm>
            <a:off x="9813701" y="1195634"/>
            <a:ext cx="1974459" cy="3461226"/>
          </a:xfrm>
          <a:prstGeom prst="rect">
            <a:avLst/>
          </a:prstGeom>
        </p:spPr>
      </p:pic>
      <p:sp>
        <p:nvSpPr>
          <p:cNvPr id="14" name="Text Placeholder 4">
            <a:extLst>
              <a:ext uri="{FF2B5EF4-FFF2-40B4-BE49-F238E27FC236}">
                <a16:creationId xmlns:a16="http://schemas.microsoft.com/office/drawing/2014/main" id="{9336377B-2920-4CAA-95C7-1251B088F6BE}"/>
              </a:ext>
            </a:extLst>
          </p:cNvPr>
          <p:cNvSpPr>
            <a:spLocks noGrp="1"/>
          </p:cNvSpPr>
          <p:nvPr>
            <p:ph type="body" sz="quarter" idx="13"/>
          </p:nvPr>
        </p:nvSpPr>
        <p:spPr>
          <a:xfrm>
            <a:off x="1631462" y="726312"/>
            <a:ext cx="10137404" cy="697353"/>
          </a:xfrm>
        </p:spPr>
        <p:txBody>
          <a:bodyPr/>
          <a:lstStyle/>
          <a:p>
            <a:r>
              <a:rPr lang="en-US" dirty="0"/>
              <a:t>TECHNIKEN ZUR IDEENFINDUNG – BRAINSTORMING</a:t>
            </a:r>
          </a:p>
        </p:txBody>
      </p:sp>
    </p:spTree>
    <p:extLst>
      <p:ext uri="{BB962C8B-B14F-4D97-AF65-F5344CB8AC3E}">
        <p14:creationId xmlns:p14="http://schemas.microsoft.com/office/powerpoint/2010/main" val="4064319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1586823" y="2605325"/>
            <a:ext cx="9197266" cy="1700172"/>
          </a:xfrm>
        </p:spPr>
        <p:txBody>
          <a:bodyPr/>
          <a:lstStyle/>
          <a:p>
            <a:r>
              <a:rPr lang="en-US" dirty="0"/>
              <a:t>Was wäre, </a:t>
            </a:r>
            <a:r>
              <a:rPr lang="en-US" dirty="0" err="1"/>
              <a:t>wenn</a:t>
            </a:r>
            <a:r>
              <a:rPr lang="en-US" dirty="0"/>
              <a:t> du beim Schwimmen Musik </a:t>
            </a:r>
            <a:r>
              <a:rPr lang="en-US" dirty="0" err="1"/>
              <a:t>hören</a:t>
            </a:r>
            <a:r>
              <a:rPr lang="en-US" dirty="0"/>
              <a:t> </a:t>
            </a:r>
            <a:r>
              <a:rPr lang="en-US" dirty="0" err="1"/>
              <a:t>könntest</a:t>
            </a:r>
            <a:r>
              <a:rPr lang="en-US" dirty="0"/>
              <a:t>?</a:t>
            </a:r>
          </a:p>
          <a:p>
            <a:r>
              <a:rPr lang="en-US" dirty="0" err="1"/>
              <a:t>Habe</a:t>
            </a:r>
            <a:r>
              <a:rPr lang="en-US" dirty="0"/>
              <a:t> keine Angst, </a:t>
            </a:r>
            <a:r>
              <a:rPr lang="en-US" dirty="0" err="1"/>
              <a:t>deine</a:t>
            </a:r>
            <a:r>
              <a:rPr lang="en-US" dirty="0"/>
              <a:t> Gedanken schweifen zu lassen und zu träumen. Was </a:t>
            </a:r>
            <a:r>
              <a:rPr lang="en-US" dirty="0" err="1"/>
              <a:t>wünscht</a:t>
            </a:r>
            <a:r>
              <a:rPr lang="en-US" dirty="0"/>
              <a:t> du </a:t>
            </a:r>
            <a:r>
              <a:rPr lang="en-US" dirty="0" err="1"/>
              <a:t>dir</a:t>
            </a:r>
            <a:r>
              <a:rPr lang="en-US" dirty="0"/>
              <a:t> wirklich, was </a:t>
            </a:r>
            <a:r>
              <a:rPr lang="en-US" dirty="0" err="1"/>
              <a:t>möglich</a:t>
            </a:r>
            <a:r>
              <a:rPr lang="en-US" dirty="0"/>
              <a:t> </a:t>
            </a:r>
            <a:r>
              <a:rPr lang="en-US" dirty="0" err="1"/>
              <a:t>wäre</a:t>
            </a:r>
            <a:r>
              <a:rPr lang="en-US" dirty="0"/>
              <a:t>?</a:t>
            </a:r>
          </a:p>
          <a:p>
            <a:endParaRPr lang="en-US" dirty="0"/>
          </a:p>
          <a:p>
            <a:endParaRPr lang="en-US" sz="3000"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0">
            <a:extLst>
              <a:ext uri="{FF2B5EF4-FFF2-40B4-BE49-F238E27FC236}">
                <a16:creationId xmlns:a16="http://schemas.microsoft.com/office/drawing/2014/main" id="{B65309DE-19B7-45EB-ACA2-B0593317E6DF}"/>
              </a:ext>
            </a:extLst>
          </p:cNvPr>
          <p:cNvSpPr txBox="1">
            <a:spLocks/>
          </p:cNvSpPr>
          <p:nvPr/>
        </p:nvSpPr>
        <p:spPr>
          <a:xfrm>
            <a:off x="299941" y="1155779"/>
            <a:ext cx="1089142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C54A9A"/>
                </a:solidFill>
              </a:rPr>
              <a:t>WAS-WÄRE-WENN-AKTIVITÄT – </a:t>
            </a:r>
            <a:br>
              <a:rPr lang="en-US" dirty="0">
                <a:solidFill>
                  <a:srgbClr val="C54A9A"/>
                </a:solidFill>
              </a:rPr>
            </a:br>
            <a:r>
              <a:rPr lang="en-US" dirty="0" err="1">
                <a:solidFill>
                  <a:srgbClr val="C54A9A"/>
                </a:solidFill>
              </a:rPr>
              <a:t>Geschäftsideen</a:t>
            </a:r>
            <a:r>
              <a:rPr lang="en-US" dirty="0">
                <a:solidFill>
                  <a:srgbClr val="C54A9A"/>
                </a:solidFill>
              </a:rPr>
              <a:t>-Brainstorming</a:t>
            </a:r>
          </a:p>
        </p:txBody>
      </p:sp>
      <p:sp>
        <p:nvSpPr>
          <p:cNvPr id="14" name="Text Placeholder 11">
            <a:extLst>
              <a:ext uri="{FF2B5EF4-FFF2-40B4-BE49-F238E27FC236}">
                <a16:creationId xmlns:a16="http://schemas.microsoft.com/office/drawing/2014/main" id="{4E5719E7-A87D-44F5-8E30-8F0F571024BE}"/>
              </a:ext>
            </a:extLst>
          </p:cNvPr>
          <p:cNvSpPr txBox="1">
            <a:spLocks/>
          </p:cNvSpPr>
          <p:nvPr/>
        </p:nvSpPr>
        <p:spPr>
          <a:xfrm>
            <a:off x="1586823" y="4087939"/>
            <a:ext cx="9197266" cy="1700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Je </a:t>
            </a:r>
            <a:r>
              <a:rPr lang="en-US" dirty="0" err="1"/>
              <a:t>mehr</a:t>
            </a:r>
            <a:r>
              <a:rPr lang="en-US" dirty="0"/>
              <a:t> du </a:t>
            </a:r>
            <a:r>
              <a:rPr lang="en-US" dirty="0" err="1"/>
              <a:t>deinen</a:t>
            </a:r>
            <a:r>
              <a:rPr lang="en-US" dirty="0"/>
              <a:t> </a:t>
            </a:r>
            <a:r>
              <a:rPr lang="en-US" dirty="0" err="1"/>
              <a:t>kreativen</a:t>
            </a:r>
            <a:r>
              <a:rPr lang="en-US" dirty="0"/>
              <a:t> </a:t>
            </a:r>
            <a:r>
              <a:rPr lang="en-US" dirty="0" err="1"/>
              <a:t>Muskel</a:t>
            </a:r>
            <a:r>
              <a:rPr lang="en-US" dirty="0"/>
              <a:t> </a:t>
            </a:r>
            <a:r>
              <a:rPr lang="en-US" dirty="0" err="1"/>
              <a:t>trainierst</a:t>
            </a:r>
            <a:r>
              <a:rPr lang="en-US" dirty="0"/>
              <a:t>, desto leichter wird es </a:t>
            </a:r>
            <a:r>
              <a:rPr lang="en-US" dirty="0" err="1"/>
              <a:t>dir</a:t>
            </a:r>
            <a:r>
              <a:rPr lang="en-US" dirty="0"/>
              <a:t> fallen, regelmäßig neue Produkte und Dienstleistungen </a:t>
            </a:r>
            <a:r>
              <a:rPr lang="en-US" dirty="0" err="1"/>
              <a:t>zu</a:t>
            </a:r>
            <a:r>
              <a:rPr lang="en-US" dirty="0"/>
              <a:t> </a:t>
            </a:r>
            <a:r>
              <a:rPr lang="en-US" dirty="0" err="1"/>
              <a:t>erschaffen</a:t>
            </a:r>
            <a:r>
              <a:rPr lang="en-US" dirty="0"/>
              <a:t>, die das Leben von Menschen verbessern.</a:t>
            </a:r>
          </a:p>
          <a:p>
            <a:endParaRPr lang="en-US" dirty="0"/>
          </a:p>
          <a:p>
            <a:r>
              <a:rPr lang="en-US" b="1" dirty="0">
                <a:solidFill>
                  <a:srgbClr val="C54A9A"/>
                </a:solidFill>
              </a:rPr>
              <a:t>Zugewiesene Aktivitätszeit - 20 Min.</a:t>
            </a:r>
          </a:p>
          <a:p>
            <a:endParaRPr lang="en-US" dirty="0"/>
          </a:p>
          <a:p>
            <a:endParaRPr lang="en-US" sz="3000" dirty="0"/>
          </a:p>
        </p:txBody>
      </p:sp>
      <p:sp>
        <p:nvSpPr>
          <p:cNvPr id="15" name="Text Placeholder 3">
            <a:extLst>
              <a:ext uri="{FF2B5EF4-FFF2-40B4-BE49-F238E27FC236}">
                <a16:creationId xmlns:a16="http://schemas.microsoft.com/office/drawing/2014/main" id="{1903DDFF-A337-4C6E-8344-0A365EC9D041}"/>
              </a:ext>
            </a:extLst>
          </p:cNvPr>
          <p:cNvSpPr txBox="1">
            <a:spLocks/>
          </p:cNvSpPr>
          <p:nvPr/>
        </p:nvSpPr>
        <p:spPr>
          <a:xfrm>
            <a:off x="0" y="6451332"/>
            <a:ext cx="12192000" cy="38213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3000" i="1" kern="1200" baseline="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800" dirty="0"/>
              <a:t>https://www.entrepreneur.com/article/226501</a:t>
            </a:r>
          </a:p>
        </p:txBody>
      </p:sp>
      <p:sp>
        <p:nvSpPr>
          <p:cNvPr id="13" name="Text Placeholder 10">
            <a:extLst>
              <a:ext uri="{FF2B5EF4-FFF2-40B4-BE49-F238E27FC236}">
                <a16:creationId xmlns:a16="http://schemas.microsoft.com/office/drawing/2014/main" id="{444F4E90-849B-C341-B0FD-EB7A8248DC73}"/>
              </a:ext>
            </a:extLst>
          </p:cNvPr>
          <p:cNvSpPr txBox="1">
            <a:spLocks/>
          </p:cNvSpPr>
          <p:nvPr/>
        </p:nvSpPr>
        <p:spPr>
          <a:xfrm>
            <a:off x="5899926" y="303540"/>
            <a:ext cx="6033095" cy="589107"/>
          </a:xfrm>
          <a:prstGeom prst="rect">
            <a:avLst/>
          </a:prstGeom>
          <a:solidFill>
            <a:srgbClr val="FFC652"/>
          </a:solidFill>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solidFill>
                  <a:schemeClr val="bg1"/>
                </a:solidFill>
              </a:rPr>
              <a:t>GESCHÄFTSIDEENGENERIERUNG</a:t>
            </a:r>
          </a:p>
        </p:txBody>
      </p:sp>
    </p:spTree>
    <p:extLst>
      <p:ext uri="{BB962C8B-B14F-4D97-AF65-F5344CB8AC3E}">
        <p14:creationId xmlns:p14="http://schemas.microsoft.com/office/powerpoint/2010/main" val="2660002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1638885" y="2631923"/>
            <a:ext cx="9197266" cy="1700172"/>
          </a:xfrm>
        </p:spPr>
        <p:txBody>
          <a:bodyPr/>
          <a:lstStyle/>
          <a:p>
            <a:r>
              <a:rPr lang="en-US" dirty="0"/>
              <a:t>Welche zwei Produkte könnten zum ersten Mal zusammengebracht werden, um ein neues zu schaffen?</a:t>
            </a:r>
          </a:p>
          <a:p>
            <a:r>
              <a:rPr lang="en-US" dirty="0"/>
              <a:t> </a:t>
            </a:r>
          </a:p>
          <a:p>
            <a:r>
              <a:rPr lang="en-US" dirty="0" err="1"/>
              <a:t>Habe</a:t>
            </a:r>
            <a:r>
              <a:rPr lang="en-US" dirty="0"/>
              <a:t> </a:t>
            </a:r>
            <a:r>
              <a:rPr lang="en-US" dirty="0" err="1"/>
              <a:t>keine</a:t>
            </a:r>
            <a:r>
              <a:rPr lang="en-US" dirty="0"/>
              <a:t> Angst, unkonventionell zu werden. Die Entscheidung, eine Taschenlampe mit einem Schraubendreher zu kombinieren, war genial. Es ist nun möglich, in dunklen Bereichen zu arbeiten, ohne eine Taschenlampe halten zu müssen. Und natürlich, was wären unsere Telefone ohne eine Kamera?</a:t>
            </a:r>
          </a:p>
          <a:p>
            <a:endParaRPr lang="en-US" dirty="0"/>
          </a:p>
          <a:p>
            <a:endParaRPr lang="en-US" sz="3000"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1">
            <a:extLst>
              <a:ext uri="{FF2B5EF4-FFF2-40B4-BE49-F238E27FC236}">
                <a16:creationId xmlns:a16="http://schemas.microsoft.com/office/drawing/2014/main" id="{4E5719E7-A87D-44F5-8E30-8F0F571024BE}"/>
              </a:ext>
            </a:extLst>
          </p:cNvPr>
          <p:cNvSpPr txBox="1">
            <a:spLocks/>
          </p:cNvSpPr>
          <p:nvPr/>
        </p:nvSpPr>
        <p:spPr>
          <a:xfrm>
            <a:off x="1606227" y="5228111"/>
            <a:ext cx="9197266" cy="1700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a:p>
            <a:r>
              <a:rPr lang="en-US" b="1" dirty="0">
                <a:solidFill>
                  <a:srgbClr val="C54A9A"/>
                </a:solidFill>
              </a:rPr>
              <a:t>Zugewiesene Aktivitätszeit - 20 Min.</a:t>
            </a:r>
          </a:p>
          <a:p>
            <a:endParaRPr lang="en-US" dirty="0"/>
          </a:p>
          <a:p>
            <a:endParaRPr lang="en-US" sz="3000" dirty="0"/>
          </a:p>
        </p:txBody>
      </p:sp>
      <p:sp>
        <p:nvSpPr>
          <p:cNvPr id="16" name="Text Placeholder 10">
            <a:extLst>
              <a:ext uri="{FF2B5EF4-FFF2-40B4-BE49-F238E27FC236}">
                <a16:creationId xmlns:a16="http://schemas.microsoft.com/office/drawing/2014/main" id="{F8FEF844-E6EA-1349-B8C6-0A41FD7D9C70}"/>
              </a:ext>
            </a:extLst>
          </p:cNvPr>
          <p:cNvSpPr txBox="1">
            <a:spLocks/>
          </p:cNvSpPr>
          <p:nvPr/>
        </p:nvSpPr>
        <p:spPr>
          <a:xfrm>
            <a:off x="5899926" y="303540"/>
            <a:ext cx="6033095" cy="589107"/>
          </a:xfrm>
          <a:prstGeom prst="rect">
            <a:avLst/>
          </a:prstGeom>
          <a:solidFill>
            <a:srgbClr val="FFC652"/>
          </a:solidFill>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solidFill>
                  <a:schemeClr val="bg1"/>
                </a:solidFill>
              </a:rPr>
              <a:t>GESCHÄFTSIDEENGENERIERUNG</a:t>
            </a:r>
          </a:p>
        </p:txBody>
      </p:sp>
      <p:sp>
        <p:nvSpPr>
          <p:cNvPr id="10" name="Text Placeholder 10">
            <a:extLst>
              <a:ext uri="{FF2B5EF4-FFF2-40B4-BE49-F238E27FC236}">
                <a16:creationId xmlns:a16="http://schemas.microsoft.com/office/drawing/2014/main" id="{17A22DF0-8D2A-40D7-A3B6-2C3EE930DC90}"/>
              </a:ext>
            </a:extLst>
          </p:cNvPr>
          <p:cNvSpPr txBox="1">
            <a:spLocks/>
          </p:cNvSpPr>
          <p:nvPr/>
        </p:nvSpPr>
        <p:spPr>
          <a:xfrm>
            <a:off x="299941" y="1155779"/>
            <a:ext cx="1089142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C54A9A"/>
                </a:solidFill>
              </a:rPr>
              <a:t>WAS-WÄRE-WENN-AKTIVITÄT – </a:t>
            </a:r>
            <a:br>
              <a:rPr lang="en-US" dirty="0">
                <a:solidFill>
                  <a:srgbClr val="C54A9A"/>
                </a:solidFill>
              </a:rPr>
            </a:br>
            <a:r>
              <a:rPr lang="en-US" dirty="0" err="1">
                <a:solidFill>
                  <a:srgbClr val="C54A9A"/>
                </a:solidFill>
              </a:rPr>
              <a:t>Geschäftsideen</a:t>
            </a:r>
            <a:r>
              <a:rPr lang="en-US" dirty="0">
                <a:solidFill>
                  <a:srgbClr val="C54A9A"/>
                </a:solidFill>
              </a:rPr>
              <a:t>-Brainstorming</a:t>
            </a:r>
          </a:p>
        </p:txBody>
      </p:sp>
      <p:sp>
        <p:nvSpPr>
          <p:cNvPr id="11" name="Text Placeholder 3">
            <a:extLst>
              <a:ext uri="{FF2B5EF4-FFF2-40B4-BE49-F238E27FC236}">
                <a16:creationId xmlns:a16="http://schemas.microsoft.com/office/drawing/2014/main" id="{546B5D48-2641-4A23-A01F-37F1708FCEED}"/>
              </a:ext>
            </a:extLst>
          </p:cNvPr>
          <p:cNvSpPr txBox="1">
            <a:spLocks/>
          </p:cNvSpPr>
          <p:nvPr/>
        </p:nvSpPr>
        <p:spPr>
          <a:xfrm>
            <a:off x="0" y="6451332"/>
            <a:ext cx="12192000" cy="38213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3000" i="1" kern="1200" baseline="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800" dirty="0"/>
              <a:t>https://www.entrepreneur.com/article/226501</a:t>
            </a:r>
          </a:p>
        </p:txBody>
      </p:sp>
    </p:spTree>
    <p:extLst>
      <p:ext uri="{BB962C8B-B14F-4D97-AF65-F5344CB8AC3E}">
        <p14:creationId xmlns:p14="http://schemas.microsoft.com/office/powerpoint/2010/main" val="19679980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1607092" y="2245559"/>
            <a:ext cx="8715579" cy="1700172"/>
          </a:xfrm>
        </p:spPr>
        <p:txBody>
          <a:bodyPr/>
          <a:lstStyle/>
          <a:p>
            <a:pPr algn="just"/>
            <a:r>
              <a:rPr lang="en-US" dirty="0"/>
              <a:t>Mit dieser Technik kann eine Gruppe eine Idee </a:t>
            </a:r>
            <a:r>
              <a:rPr lang="en-US" dirty="0" err="1"/>
              <a:t>bewerten</a:t>
            </a:r>
            <a:r>
              <a:rPr lang="en-US" dirty="0"/>
              <a:t>, </a:t>
            </a:r>
            <a:r>
              <a:rPr lang="en-US" dirty="0" err="1"/>
              <a:t>deren</a:t>
            </a:r>
            <a:r>
              <a:rPr lang="en-US" dirty="0"/>
              <a:t> </a:t>
            </a:r>
            <a:r>
              <a:rPr lang="en-US" dirty="0" err="1"/>
              <a:t>Vor</a:t>
            </a:r>
            <a:r>
              <a:rPr lang="en-US" dirty="0"/>
              <a:t>- und </a:t>
            </a:r>
            <a:r>
              <a:rPr lang="en-US" dirty="0" err="1"/>
              <a:t>Nachteile</a:t>
            </a:r>
            <a:r>
              <a:rPr lang="en-US" dirty="0"/>
              <a:t> </a:t>
            </a:r>
            <a:r>
              <a:rPr lang="en-US" dirty="0" err="1"/>
              <a:t>diskutieren</a:t>
            </a:r>
            <a:r>
              <a:rPr lang="en-US" dirty="0"/>
              <a:t> und dabei so objektiv wie möglich bleiben. </a:t>
            </a:r>
            <a:r>
              <a:rPr lang="en-US" dirty="0" err="1"/>
              <a:t>Dafür</a:t>
            </a:r>
            <a:r>
              <a:rPr lang="en-US" dirty="0"/>
              <a:t> </a:t>
            </a:r>
            <a:r>
              <a:rPr lang="en-US" dirty="0" err="1"/>
              <a:t>wird</a:t>
            </a:r>
            <a:r>
              <a:rPr lang="en-US" dirty="0"/>
              <a:t> in der Gruppe </a:t>
            </a:r>
            <a:r>
              <a:rPr lang="en-US" dirty="0" err="1"/>
              <a:t>eine</a:t>
            </a:r>
            <a:r>
              <a:rPr lang="en-US" dirty="0"/>
              <a:t> </a:t>
            </a:r>
            <a:r>
              <a:rPr lang="en-US" dirty="0" err="1"/>
              <a:t>Vorsitzende</a:t>
            </a:r>
            <a:r>
              <a:rPr lang="en-US" dirty="0"/>
              <a:t> bestimmt. Eine Person darf einen Hut "tragen", um einen Kommentar ohne ein mögliches Stigma abzugeben. </a:t>
            </a:r>
            <a:r>
              <a:rPr lang="en-US" dirty="0" err="1"/>
              <a:t>Lerne</a:t>
            </a:r>
            <a:r>
              <a:rPr lang="en-US" dirty="0"/>
              <a:t> die Bedeutung jedes Hutes kennen und </a:t>
            </a:r>
            <a:r>
              <a:rPr lang="en-US" dirty="0" err="1"/>
              <a:t>vervollständige</a:t>
            </a:r>
            <a:r>
              <a:rPr lang="en-US" dirty="0"/>
              <a:t> dann ein "Storyboard" für jede Idee – </a:t>
            </a:r>
            <a:r>
              <a:rPr lang="en-US" dirty="0" err="1"/>
              <a:t>siehe</a:t>
            </a:r>
            <a:r>
              <a:rPr lang="en-US" dirty="0"/>
              <a:t> die nächste </a:t>
            </a:r>
            <a:r>
              <a:rPr lang="en-US" dirty="0" err="1"/>
              <a:t>Folien</a:t>
            </a:r>
            <a:r>
              <a:rPr lang="en-US" dirty="0"/>
              <a:t> und die </a:t>
            </a:r>
            <a:r>
              <a:rPr lang="en-US" dirty="0" err="1"/>
              <a:t>Arbeitsmappe</a:t>
            </a:r>
            <a:r>
              <a:rPr lang="en-US" dirty="0"/>
              <a:t> </a:t>
            </a:r>
            <a:r>
              <a:rPr lang="en-US" dirty="0" err="1"/>
              <a:t>für</a:t>
            </a:r>
            <a:r>
              <a:rPr lang="en-US" dirty="0"/>
              <a:t> </a:t>
            </a:r>
            <a:r>
              <a:rPr lang="en-US" dirty="0" err="1"/>
              <a:t>Lernende</a:t>
            </a:r>
            <a:r>
              <a:rPr lang="en-US" dirty="0"/>
              <a:t>.</a:t>
            </a:r>
          </a:p>
          <a:p>
            <a:pPr algn="just"/>
            <a:endParaRPr lang="en-US" sz="3000"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a:extLst>
              <a:ext uri="{FF2B5EF4-FFF2-40B4-BE49-F238E27FC236}">
                <a16:creationId xmlns:a16="http://schemas.microsoft.com/office/drawing/2014/main" id="{1903DDFF-A337-4C6E-8344-0A365EC9D041}"/>
              </a:ext>
            </a:extLst>
          </p:cNvPr>
          <p:cNvSpPr txBox="1">
            <a:spLocks/>
          </p:cNvSpPr>
          <p:nvPr/>
        </p:nvSpPr>
        <p:spPr>
          <a:xfrm>
            <a:off x="0" y="6005015"/>
            <a:ext cx="12192000" cy="38213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3000" i="1" kern="1200" baseline="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800" dirty="0"/>
              <a:t>https://www.entrepreneur.com/article/226501</a:t>
            </a:r>
          </a:p>
        </p:txBody>
      </p:sp>
      <p:pic>
        <p:nvPicPr>
          <p:cNvPr id="10" name="Picture 9">
            <a:extLst>
              <a:ext uri="{FF2B5EF4-FFF2-40B4-BE49-F238E27FC236}">
                <a16:creationId xmlns:a16="http://schemas.microsoft.com/office/drawing/2014/main" id="{A3882715-2C30-4E5C-84DF-D224BE57838C}"/>
              </a:ext>
            </a:extLst>
          </p:cNvPr>
          <p:cNvPicPr>
            <a:picLocks noChangeAspect="1"/>
          </p:cNvPicPr>
          <p:nvPr/>
        </p:nvPicPr>
        <p:blipFill rotWithShape="1">
          <a:blip r:embed="rId2">
            <a:extLst>
              <a:ext uri="{28A0092B-C50C-407E-A947-70E740481C1C}">
                <a14:useLocalDpi xmlns:a14="http://schemas.microsoft.com/office/drawing/2010/main" val="0"/>
              </a:ext>
            </a:extLst>
          </a:blip>
          <a:srcRect t="37028" r="3953"/>
          <a:stretch/>
        </p:blipFill>
        <p:spPr>
          <a:xfrm>
            <a:off x="1490372" y="4963601"/>
            <a:ext cx="8819107" cy="1423551"/>
          </a:xfrm>
          <a:prstGeom prst="rect">
            <a:avLst/>
          </a:prstGeom>
        </p:spPr>
      </p:pic>
      <p:sp>
        <p:nvSpPr>
          <p:cNvPr id="13" name="Rectangle 12">
            <a:extLst>
              <a:ext uri="{FF2B5EF4-FFF2-40B4-BE49-F238E27FC236}">
                <a16:creationId xmlns:a16="http://schemas.microsoft.com/office/drawing/2014/main" id="{171E02AD-FCF7-4A2C-A65F-7622E1B4BE00}"/>
              </a:ext>
            </a:extLst>
          </p:cNvPr>
          <p:cNvSpPr/>
          <p:nvPr/>
        </p:nvSpPr>
        <p:spPr>
          <a:xfrm>
            <a:off x="1707622" y="4586847"/>
            <a:ext cx="1483401" cy="461665"/>
          </a:xfrm>
          <a:prstGeom prst="rect">
            <a:avLst/>
          </a:prstGeom>
        </p:spPr>
        <p:txBody>
          <a:bodyPr wrap="square">
            <a:spAutoFit/>
          </a:bodyPr>
          <a:lstStyle/>
          <a:p>
            <a:pPr algn="ctr"/>
            <a:r>
              <a:rPr lang="en-US" sz="2400" i="1" dirty="0" err="1">
                <a:solidFill>
                  <a:srgbClr val="142D55"/>
                </a:solidFill>
              </a:rPr>
              <a:t>Steuerung</a:t>
            </a:r>
            <a:endParaRPr lang="en-US" sz="2400" i="1" dirty="0">
              <a:solidFill>
                <a:srgbClr val="142D55"/>
              </a:solidFill>
            </a:endParaRPr>
          </a:p>
        </p:txBody>
      </p:sp>
      <p:sp>
        <p:nvSpPr>
          <p:cNvPr id="16" name="Rectangle 15">
            <a:extLst>
              <a:ext uri="{FF2B5EF4-FFF2-40B4-BE49-F238E27FC236}">
                <a16:creationId xmlns:a16="http://schemas.microsoft.com/office/drawing/2014/main" id="{B2F2D91A-970A-44E2-9457-DC76F005C3C9}"/>
              </a:ext>
            </a:extLst>
          </p:cNvPr>
          <p:cNvSpPr/>
          <p:nvPr/>
        </p:nvSpPr>
        <p:spPr>
          <a:xfrm>
            <a:off x="3329687" y="4593820"/>
            <a:ext cx="1132154" cy="461665"/>
          </a:xfrm>
          <a:prstGeom prst="rect">
            <a:avLst/>
          </a:prstGeom>
        </p:spPr>
        <p:txBody>
          <a:bodyPr wrap="square">
            <a:spAutoFit/>
          </a:bodyPr>
          <a:lstStyle/>
          <a:p>
            <a:pPr algn="ctr"/>
            <a:r>
              <a:rPr lang="en-US" sz="2400" i="1" dirty="0">
                <a:solidFill>
                  <a:srgbClr val="142D55"/>
                </a:solidFill>
              </a:rPr>
              <a:t>Fakten</a:t>
            </a:r>
          </a:p>
        </p:txBody>
      </p:sp>
      <p:sp>
        <p:nvSpPr>
          <p:cNvPr id="17" name="Rectangle 16">
            <a:extLst>
              <a:ext uri="{FF2B5EF4-FFF2-40B4-BE49-F238E27FC236}">
                <a16:creationId xmlns:a16="http://schemas.microsoft.com/office/drawing/2014/main" id="{8EF274B3-D074-4D85-A9A1-EEC5B5F579F0}"/>
              </a:ext>
            </a:extLst>
          </p:cNvPr>
          <p:cNvSpPr/>
          <p:nvPr/>
        </p:nvSpPr>
        <p:spPr>
          <a:xfrm>
            <a:off x="4752909" y="4587444"/>
            <a:ext cx="1217418" cy="461665"/>
          </a:xfrm>
          <a:prstGeom prst="rect">
            <a:avLst/>
          </a:prstGeom>
        </p:spPr>
        <p:txBody>
          <a:bodyPr wrap="square">
            <a:spAutoFit/>
          </a:bodyPr>
          <a:lstStyle/>
          <a:p>
            <a:pPr algn="ctr"/>
            <a:r>
              <a:rPr lang="en-US" sz="2400" i="1" dirty="0">
                <a:solidFill>
                  <a:srgbClr val="142D55"/>
                </a:solidFill>
              </a:rPr>
              <a:t>Gefühle</a:t>
            </a:r>
          </a:p>
        </p:txBody>
      </p:sp>
      <p:sp>
        <p:nvSpPr>
          <p:cNvPr id="18" name="Rectangle 17">
            <a:extLst>
              <a:ext uri="{FF2B5EF4-FFF2-40B4-BE49-F238E27FC236}">
                <a16:creationId xmlns:a16="http://schemas.microsoft.com/office/drawing/2014/main" id="{83A278B2-E9B9-4CEB-8BBE-C439E6100A5E}"/>
              </a:ext>
            </a:extLst>
          </p:cNvPr>
          <p:cNvSpPr/>
          <p:nvPr/>
        </p:nvSpPr>
        <p:spPr>
          <a:xfrm>
            <a:off x="6133383" y="4587444"/>
            <a:ext cx="1487593" cy="461665"/>
          </a:xfrm>
          <a:prstGeom prst="rect">
            <a:avLst/>
          </a:prstGeom>
        </p:spPr>
        <p:txBody>
          <a:bodyPr wrap="square">
            <a:spAutoFit/>
          </a:bodyPr>
          <a:lstStyle/>
          <a:p>
            <a:pPr algn="ctr"/>
            <a:r>
              <a:rPr lang="en-US" sz="2400" i="1" dirty="0">
                <a:solidFill>
                  <a:srgbClr val="142D55"/>
                </a:solidFill>
              </a:rPr>
              <a:t>Kreativität</a:t>
            </a:r>
          </a:p>
        </p:txBody>
      </p:sp>
      <p:sp>
        <p:nvSpPr>
          <p:cNvPr id="19" name="Rectangle 18">
            <a:extLst>
              <a:ext uri="{FF2B5EF4-FFF2-40B4-BE49-F238E27FC236}">
                <a16:creationId xmlns:a16="http://schemas.microsoft.com/office/drawing/2014/main" id="{E49FE2E3-AB88-48F2-89B7-F1A835A504C7}"/>
              </a:ext>
            </a:extLst>
          </p:cNvPr>
          <p:cNvSpPr/>
          <p:nvPr/>
        </p:nvSpPr>
        <p:spPr>
          <a:xfrm>
            <a:off x="7635621" y="4576558"/>
            <a:ext cx="1217418" cy="461665"/>
          </a:xfrm>
          <a:prstGeom prst="rect">
            <a:avLst/>
          </a:prstGeom>
        </p:spPr>
        <p:txBody>
          <a:bodyPr wrap="square">
            <a:spAutoFit/>
          </a:bodyPr>
          <a:lstStyle/>
          <a:p>
            <a:pPr algn="ctr"/>
            <a:r>
              <a:rPr lang="en-US" sz="2400" i="1" dirty="0">
                <a:solidFill>
                  <a:srgbClr val="142D55"/>
                </a:solidFill>
              </a:rPr>
              <a:t>Positiv</a:t>
            </a:r>
          </a:p>
        </p:txBody>
      </p:sp>
      <p:sp>
        <p:nvSpPr>
          <p:cNvPr id="20" name="Rectangle 19">
            <a:extLst>
              <a:ext uri="{FF2B5EF4-FFF2-40B4-BE49-F238E27FC236}">
                <a16:creationId xmlns:a16="http://schemas.microsoft.com/office/drawing/2014/main" id="{BDB90FC8-D975-4B1C-97BA-0DC17D9D22D8}"/>
              </a:ext>
            </a:extLst>
          </p:cNvPr>
          <p:cNvSpPr/>
          <p:nvPr/>
        </p:nvSpPr>
        <p:spPr>
          <a:xfrm>
            <a:off x="9023091" y="4582450"/>
            <a:ext cx="1301033" cy="461665"/>
          </a:xfrm>
          <a:prstGeom prst="rect">
            <a:avLst/>
          </a:prstGeom>
        </p:spPr>
        <p:txBody>
          <a:bodyPr wrap="square">
            <a:spAutoFit/>
          </a:bodyPr>
          <a:lstStyle/>
          <a:p>
            <a:pPr algn="ctr"/>
            <a:r>
              <a:rPr lang="en-US" sz="2400" i="1" dirty="0">
                <a:solidFill>
                  <a:srgbClr val="142D55"/>
                </a:solidFill>
              </a:rPr>
              <a:t>Negativ</a:t>
            </a:r>
          </a:p>
        </p:txBody>
      </p:sp>
      <p:sp>
        <p:nvSpPr>
          <p:cNvPr id="21" name="Text Placeholder 10">
            <a:extLst>
              <a:ext uri="{FF2B5EF4-FFF2-40B4-BE49-F238E27FC236}">
                <a16:creationId xmlns:a16="http://schemas.microsoft.com/office/drawing/2014/main" id="{27397131-FFDB-B64D-B3F0-AB7691C99738}"/>
              </a:ext>
            </a:extLst>
          </p:cNvPr>
          <p:cNvSpPr txBox="1">
            <a:spLocks/>
          </p:cNvSpPr>
          <p:nvPr/>
        </p:nvSpPr>
        <p:spPr>
          <a:xfrm>
            <a:off x="289045" y="1158324"/>
            <a:ext cx="1089142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pPr>
            <a:r>
              <a:rPr lang="en-US" dirty="0"/>
              <a:t>GRUPPENÜBUNG ZUR IDEENVALIDIERUNG – </a:t>
            </a:r>
          </a:p>
          <a:p>
            <a:pPr>
              <a:spcBef>
                <a:spcPts val="0"/>
              </a:spcBef>
            </a:pPr>
            <a:r>
              <a:rPr lang="en-US" dirty="0">
                <a:solidFill>
                  <a:srgbClr val="C54A9A"/>
                </a:solidFill>
              </a:rPr>
              <a:t>Die </a:t>
            </a:r>
            <a:r>
              <a:rPr lang="en-US" dirty="0" err="1">
                <a:solidFill>
                  <a:srgbClr val="C54A9A"/>
                </a:solidFill>
              </a:rPr>
              <a:t>Sechs</a:t>
            </a:r>
            <a:r>
              <a:rPr lang="en-US" dirty="0">
                <a:solidFill>
                  <a:srgbClr val="C54A9A"/>
                </a:solidFill>
              </a:rPr>
              <a:t> Denkhüte</a:t>
            </a:r>
          </a:p>
        </p:txBody>
      </p:sp>
      <p:sp>
        <p:nvSpPr>
          <p:cNvPr id="22" name="Text Placeholder 10">
            <a:extLst>
              <a:ext uri="{FF2B5EF4-FFF2-40B4-BE49-F238E27FC236}">
                <a16:creationId xmlns:a16="http://schemas.microsoft.com/office/drawing/2014/main" id="{14158DCF-A19E-4142-B2A0-C94CD2E1C549}"/>
              </a:ext>
            </a:extLst>
          </p:cNvPr>
          <p:cNvSpPr txBox="1">
            <a:spLocks/>
          </p:cNvSpPr>
          <p:nvPr/>
        </p:nvSpPr>
        <p:spPr>
          <a:xfrm>
            <a:off x="5899926" y="303540"/>
            <a:ext cx="6033095" cy="589107"/>
          </a:xfrm>
          <a:prstGeom prst="rect">
            <a:avLst/>
          </a:prstGeom>
          <a:solidFill>
            <a:srgbClr val="FFC652"/>
          </a:solidFill>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solidFill>
                  <a:schemeClr val="bg1"/>
                </a:solidFill>
              </a:rPr>
              <a:t>GESCHÄFTSIDEENGENERIERUNG</a:t>
            </a:r>
          </a:p>
        </p:txBody>
      </p:sp>
    </p:spTree>
    <p:extLst>
      <p:ext uri="{BB962C8B-B14F-4D97-AF65-F5344CB8AC3E}">
        <p14:creationId xmlns:p14="http://schemas.microsoft.com/office/powerpoint/2010/main" val="260998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477181" y="1048708"/>
            <a:ext cx="9782174" cy="1228628"/>
          </a:xfrm>
        </p:spPr>
        <p:txBody>
          <a:bodyPr/>
          <a:lstStyle/>
          <a:p>
            <a:pPr algn="ctr"/>
            <a:r>
              <a:rPr lang="en-US" sz="3000" i="1" dirty="0"/>
              <a:t>"Ein Entrepreneur ist eine Person, die </a:t>
            </a:r>
            <a:r>
              <a:rPr lang="en-US" sz="3000" i="1" dirty="0" err="1"/>
              <a:t>nicht</a:t>
            </a:r>
            <a:r>
              <a:rPr lang="en-US" sz="3000" i="1" dirty="0"/>
              <a:t> </a:t>
            </a:r>
            <a:r>
              <a:rPr lang="en-US" sz="3000" i="1" dirty="0" err="1"/>
              <a:t>als</a:t>
            </a:r>
            <a:r>
              <a:rPr lang="en-US" sz="3000" i="1" dirty="0"/>
              <a:t> </a:t>
            </a:r>
            <a:r>
              <a:rPr lang="en-US" sz="3000" i="1" dirty="0" err="1"/>
              <a:t>Angestellter</a:t>
            </a:r>
            <a:r>
              <a:rPr lang="en-US" sz="3000" i="1" dirty="0"/>
              <a:t> </a:t>
            </a:r>
            <a:r>
              <a:rPr lang="en-US" sz="3000" i="1" dirty="0" err="1"/>
              <a:t>arbeitet</a:t>
            </a:r>
            <a:r>
              <a:rPr lang="en-US" sz="3000" i="1" dirty="0"/>
              <a:t>, </a:t>
            </a:r>
            <a:r>
              <a:rPr lang="en-US" sz="3000" i="1" dirty="0" err="1"/>
              <a:t>sondern</a:t>
            </a:r>
            <a:r>
              <a:rPr lang="en-US" sz="3000" i="1" dirty="0"/>
              <a:t> </a:t>
            </a:r>
            <a:r>
              <a:rPr lang="en-US" sz="3000" i="1" dirty="0" err="1"/>
              <a:t>ein</a:t>
            </a:r>
            <a:r>
              <a:rPr lang="en-US" sz="3000" i="1" dirty="0"/>
              <a:t> Unternehmen </a:t>
            </a:r>
            <a:r>
              <a:rPr lang="en-US" sz="3000" i="1" dirty="0" err="1"/>
              <a:t>gründet</a:t>
            </a:r>
            <a:r>
              <a:rPr lang="en-US" sz="3000" i="1" dirty="0"/>
              <a:t>, es </a:t>
            </a:r>
            <a:r>
              <a:rPr lang="en-US" sz="3000" i="1" dirty="0" err="1"/>
              <a:t>führt</a:t>
            </a:r>
            <a:r>
              <a:rPr lang="en-US" sz="3000" i="1" dirty="0"/>
              <a:t> und alle Risiken und Chancen des Unternehmens übernimmt."</a:t>
            </a:r>
          </a:p>
          <a:p>
            <a:endParaRPr lang="en-US" sz="3000"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9EB5792-B694-42AC-B6AB-2D706B9F0400}"/>
              </a:ext>
            </a:extLst>
          </p:cNvPr>
          <p:cNvSpPr txBox="1"/>
          <p:nvPr/>
        </p:nvSpPr>
        <p:spPr>
          <a:xfrm>
            <a:off x="573406" y="279806"/>
            <a:ext cx="6106160" cy="553998"/>
          </a:xfrm>
          <a:prstGeom prst="rect">
            <a:avLst/>
          </a:prstGeom>
          <a:noFill/>
        </p:spPr>
        <p:txBody>
          <a:bodyPr wrap="square">
            <a:spAutoFit/>
          </a:bodyPr>
          <a:lstStyle/>
          <a:p>
            <a:r>
              <a:rPr lang="en-US" sz="3000" dirty="0"/>
              <a:t>WAS IST EIN ENTREPRENEUR?</a:t>
            </a:r>
          </a:p>
        </p:txBody>
      </p:sp>
      <p:sp>
        <p:nvSpPr>
          <p:cNvPr id="17" name="TextBox 16">
            <a:extLst>
              <a:ext uri="{FF2B5EF4-FFF2-40B4-BE49-F238E27FC236}">
                <a16:creationId xmlns:a16="http://schemas.microsoft.com/office/drawing/2014/main" id="{C48456BE-9FA7-40F0-9F7F-0D2F4132E87E}"/>
              </a:ext>
            </a:extLst>
          </p:cNvPr>
          <p:cNvSpPr txBox="1"/>
          <p:nvPr/>
        </p:nvSpPr>
        <p:spPr>
          <a:xfrm>
            <a:off x="1423637" y="2527514"/>
            <a:ext cx="7889263" cy="3693319"/>
          </a:xfrm>
          <a:prstGeom prst="rect">
            <a:avLst/>
          </a:prstGeom>
          <a:noFill/>
        </p:spPr>
        <p:txBody>
          <a:bodyPr wrap="square">
            <a:spAutoFit/>
          </a:bodyPr>
          <a:lstStyle/>
          <a:p>
            <a:pPr algn="just"/>
            <a:endParaRPr lang="en-US" sz="2400" dirty="0"/>
          </a:p>
          <a:p>
            <a:pPr algn="just"/>
            <a:r>
              <a:rPr lang="en-US" sz="2400" dirty="0"/>
              <a:t>Ein Entrepreneur </a:t>
            </a:r>
            <a:r>
              <a:rPr lang="en-US" sz="2400" dirty="0" err="1"/>
              <a:t>wird</a:t>
            </a:r>
            <a:r>
              <a:rPr lang="en-US" sz="2400" dirty="0"/>
              <a:t> </a:t>
            </a:r>
            <a:r>
              <a:rPr lang="en-US" sz="2400" dirty="0" err="1"/>
              <a:t>allgemein</a:t>
            </a:r>
            <a:r>
              <a:rPr lang="en-US" sz="2400" dirty="0"/>
              <a:t> als Innovator gesehen, </a:t>
            </a:r>
            <a:r>
              <a:rPr lang="en-US" sz="2400" dirty="0" err="1"/>
              <a:t>als</a:t>
            </a:r>
            <a:r>
              <a:rPr lang="en-US" sz="2400" dirty="0"/>
              <a:t> </a:t>
            </a:r>
            <a:r>
              <a:rPr lang="en-US" sz="2400" dirty="0" err="1"/>
              <a:t>eine</a:t>
            </a:r>
            <a:r>
              <a:rPr lang="en-US" sz="2400" dirty="0"/>
              <a:t> Quelle neuer Ideen, Waren, Dienstleistungen und Geschäfte. </a:t>
            </a:r>
            <a:r>
              <a:rPr lang="en-IE" sz="2400" dirty="0" err="1"/>
              <a:t>Einige</a:t>
            </a:r>
            <a:r>
              <a:rPr lang="en-IE" sz="2400" dirty="0"/>
              <a:t> </a:t>
            </a:r>
            <a:r>
              <a:rPr lang="en-IE" sz="2400" dirty="0" err="1"/>
              <a:t>sind</a:t>
            </a:r>
            <a:r>
              <a:rPr lang="en-IE" sz="2400" dirty="0"/>
              <a:t> </a:t>
            </a:r>
            <a:r>
              <a:rPr lang="en-IE" sz="2400" dirty="0" err="1"/>
              <a:t>als</a:t>
            </a:r>
            <a:r>
              <a:rPr lang="en-IE" sz="2400" dirty="0"/>
              <a:t> </a:t>
            </a:r>
            <a:r>
              <a:rPr lang="en-IE" sz="2400" dirty="0" err="1"/>
              <a:t>Unternehmer</a:t>
            </a:r>
            <a:r>
              <a:rPr lang="en-IE" sz="2400" dirty="0"/>
              <a:t> </a:t>
            </a:r>
            <a:r>
              <a:rPr lang="en-IE" sz="2400" dirty="0" err="1"/>
              <a:t>geboren</a:t>
            </a:r>
            <a:r>
              <a:rPr lang="en-IE" sz="2400" dirty="0"/>
              <a:t>, aber viele andere </a:t>
            </a:r>
            <a:r>
              <a:rPr lang="en-IE" sz="2400" dirty="0" err="1"/>
              <a:t>sind</a:t>
            </a:r>
            <a:r>
              <a:rPr lang="en-IE" sz="2400" dirty="0"/>
              <a:t> “self made”- Du </a:t>
            </a:r>
            <a:r>
              <a:rPr lang="en-IE" sz="2400" dirty="0" err="1"/>
              <a:t>musst</a:t>
            </a:r>
            <a:r>
              <a:rPr lang="en-IE" sz="2400" dirty="0"/>
              <a:t> </a:t>
            </a:r>
            <a:r>
              <a:rPr lang="en-IE" sz="2400" dirty="0" err="1"/>
              <a:t>nur</a:t>
            </a:r>
            <a:r>
              <a:rPr lang="en-IE" sz="2400" dirty="0"/>
              <a:t> </a:t>
            </a:r>
            <a:r>
              <a:rPr lang="en-IE" sz="2400" dirty="0" err="1"/>
              <a:t>deine</a:t>
            </a:r>
            <a:r>
              <a:rPr lang="en-IE" sz="2400" dirty="0"/>
              <a:t> </a:t>
            </a:r>
            <a:r>
              <a:rPr lang="en-IE" sz="2400" dirty="0" err="1"/>
              <a:t>geheime</a:t>
            </a:r>
            <a:r>
              <a:rPr lang="en-IE" sz="2400" dirty="0"/>
              <a:t> </a:t>
            </a:r>
            <a:r>
              <a:rPr lang="en-IE" sz="2400" b="1" dirty="0"/>
              <a:t>SUPERKRAFT </a:t>
            </a:r>
            <a:r>
              <a:rPr lang="en-IE" sz="2400" dirty="0" err="1"/>
              <a:t>entdecken</a:t>
            </a:r>
            <a:r>
              <a:rPr lang="en-IE" sz="2400" b="1" dirty="0"/>
              <a:t> </a:t>
            </a:r>
            <a:r>
              <a:rPr lang="en-IE" sz="2400" dirty="0"/>
              <a:t>und </a:t>
            </a:r>
            <a:r>
              <a:rPr lang="en-IE" sz="2400" dirty="0" err="1"/>
              <a:t>eine</a:t>
            </a:r>
            <a:r>
              <a:rPr lang="en-IE" sz="2400" dirty="0"/>
              <a:t> </a:t>
            </a:r>
            <a:r>
              <a:rPr lang="en-IE" sz="2400" dirty="0" err="1"/>
              <a:t>realisierbare</a:t>
            </a:r>
            <a:r>
              <a:rPr lang="en-IE" sz="2400" dirty="0"/>
              <a:t> </a:t>
            </a:r>
            <a:r>
              <a:rPr lang="en-IE" sz="2400" dirty="0" err="1"/>
              <a:t>Geschäftsidee</a:t>
            </a:r>
            <a:r>
              <a:rPr lang="en-IE" sz="2400" dirty="0"/>
              <a:t> </a:t>
            </a:r>
            <a:r>
              <a:rPr lang="en-IE" sz="2400" dirty="0" err="1"/>
              <a:t>finden</a:t>
            </a:r>
            <a:r>
              <a:rPr lang="en-IE" sz="2400" dirty="0"/>
              <a:t>, </a:t>
            </a:r>
            <a:r>
              <a:rPr lang="en-IE" sz="2400" dirty="0" err="1"/>
              <a:t>für</a:t>
            </a:r>
            <a:r>
              <a:rPr lang="en-IE" sz="2400" dirty="0"/>
              <a:t> die du </a:t>
            </a:r>
            <a:r>
              <a:rPr lang="en-IE" sz="2400" dirty="0" err="1"/>
              <a:t>Leidenschaft</a:t>
            </a:r>
            <a:r>
              <a:rPr lang="en-IE" sz="2400" dirty="0"/>
              <a:t> </a:t>
            </a:r>
            <a:r>
              <a:rPr lang="en-IE" sz="2400" dirty="0" err="1"/>
              <a:t>mitbringst</a:t>
            </a:r>
            <a:r>
              <a:rPr lang="en-IE" sz="2400" dirty="0"/>
              <a:t>! </a:t>
            </a:r>
          </a:p>
          <a:p>
            <a:pPr algn="just"/>
            <a:endParaRPr lang="en-IE" sz="2400" dirty="0"/>
          </a:p>
          <a:p>
            <a:pPr algn="just"/>
            <a:r>
              <a:rPr lang="en-IE" sz="2400" dirty="0"/>
              <a:t>Unser Kurs </a:t>
            </a:r>
            <a:r>
              <a:rPr lang="en-IE" sz="2400" dirty="0" err="1"/>
              <a:t>wird</a:t>
            </a:r>
            <a:r>
              <a:rPr lang="en-IE" sz="2400" dirty="0"/>
              <a:t> </a:t>
            </a:r>
            <a:r>
              <a:rPr lang="en-IE" sz="2400" dirty="0" err="1"/>
              <a:t>dir</a:t>
            </a:r>
            <a:r>
              <a:rPr lang="en-IE" sz="2400" dirty="0"/>
              <a:t> dabei helfen!</a:t>
            </a:r>
          </a:p>
          <a:p>
            <a:pPr algn="just"/>
            <a:endParaRPr lang="en-US" dirty="0"/>
          </a:p>
        </p:txBody>
      </p:sp>
      <p:grpSp>
        <p:nvGrpSpPr>
          <p:cNvPr id="18" name="Group 17">
            <a:extLst>
              <a:ext uri="{FF2B5EF4-FFF2-40B4-BE49-F238E27FC236}">
                <a16:creationId xmlns:a16="http://schemas.microsoft.com/office/drawing/2014/main" id="{EBADA757-2757-474B-8FE0-6E610743F4B2}"/>
              </a:ext>
            </a:extLst>
          </p:cNvPr>
          <p:cNvGrpSpPr/>
          <p:nvPr/>
        </p:nvGrpSpPr>
        <p:grpSpPr>
          <a:xfrm>
            <a:off x="9070921" y="2027157"/>
            <a:ext cx="2875908" cy="4508329"/>
            <a:chOff x="9207648" y="4892704"/>
            <a:chExt cx="1070776" cy="1678569"/>
          </a:xfrm>
        </p:grpSpPr>
        <p:pic>
          <p:nvPicPr>
            <p:cNvPr id="19" name="Picture 18" descr="Icon&#10;&#10;Description automatically generated">
              <a:extLst>
                <a:ext uri="{FF2B5EF4-FFF2-40B4-BE49-F238E27FC236}">
                  <a16:creationId xmlns:a16="http://schemas.microsoft.com/office/drawing/2014/main" id="{49BDF67C-0FCD-4E85-A1A7-522B37A9A1D6}"/>
                </a:ext>
              </a:extLst>
            </p:cNvPr>
            <p:cNvPicPr>
              <a:picLocks noChangeAspect="1"/>
            </p:cNvPicPr>
            <p:nvPr/>
          </p:nvPicPr>
          <p:blipFill>
            <a:blip r:embed="rId2"/>
            <a:stretch>
              <a:fillRect/>
            </a:stretch>
          </p:blipFill>
          <p:spPr>
            <a:xfrm>
              <a:off x="9207648" y="4892704"/>
              <a:ext cx="1070776" cy="1678569"/>
            </a:xfrm>
            <a:prstGeom prst="rect">
              <a:avLst/>
            </a:prstGeom>
          </p:spPr>
        </p:pic>
        <p:pic>
          <p:nvPicPr>
            <p:cNvPr id="20" name="Picture 19" descr="Icon&#10;&#10;Description automatically generated">
              <a:extLst>
                <a:ext uri="{FF2B5EF4-FFF2-40B4-BE49-F238E27FC236}">
                  <a16:creationId xmlns:a16="http://schemas.microsoft.com/office/drawing/2014/main" id="{CB69E99B-41D6-4AFA-9214-EA27D42DEBAD}"/>
                </a:ext>
              </a:extLst>
            </p:cNvPr>
            <p:cNvPicPr>
              <a:picLocks noChangeAspect="1"/>
            </p:cNvPicPr>
            <p:nvPr/>
          </p:nvPicPr>
          <p:blipFill>
            <a:blip r:embed="rId3"/>
            <a:stretch>
              <a:fillRect/>
            </a:stretch>
          </p:blipFill>
          <p:spPr>
            <a:xfrm rot="20837570" flipH="1">
              <a:off x="10073069" y="5741013"/>
              <a:ext cx="132038" cy="144000"/>
            </a:xfrm>
            <a:prstGeom prst="rect">
              <a:avLst/>
            </a:prstGeom>
          </p:spPr>
        </p:pic>
      </p:grpSp>
    </p:spTree>
    <p:extLst>
      <p:ext uri="{BB962C8B-B14F-4D97-AF65-F5344CB8AC3E}">
        <p14:creationId xmlns:p14="http://schemas.microsoft.com/office/powerpoint/2010/main" val="10351545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98804" y="900566"/>
            <a:ext cx="10137404" cy="697353"/>
          </a:xfrm>
        </p:spPr>
        <p:txBody>
          <a:bodyPr/>
          <a:lstStyle/>
          <a:p>
            <a:r>
              <a:rPr lang="en-US" dirty="0"/>
              <a:t>ÜBER DIE ROLLEN – </a:t>
            </a:r>
            <a:r>
              <a:rPr lang="en-US" dirty="0">
                <a:solidFill>
                  <a:srgbClr val="C54A9A"/>
                </a:solidFill>
              </a:rPr>
              <a:t>Die </a:t>
            </a:r>
            <a:r>
              <a:rPr lang="en-US" dirty="0" err="1">
                <a:solidFill>
                  <a:srgbClr val="C54A9A"/>
                </a:solidFill>
              </a:rPr>
              <a:t>Sechs</a:t>
            </a:r>
            <a:r>
              <a:rPr lang="en-US" dirty="0">
                <a:solidFill>
                  <a:srgbClr val="C54A9A"/>
                </a:solidFill>
              </a:rPr>
              <a:t> </a:t>
            </a:r>
            <a:r>
              <a:rPr lang="en-US" dirty="0" err="1">
                <a:solidFill>
                  <a:srgbClr val="C54A9A"/>
                </a:solidFill>
              </a:rPr>
              <a:t>Denkhüte</a:t>
            </a:r>
            <a:endParaRPr lang="en-US" dirty="0">
              <a:solidFill>
                <a:srgbClr val="C54A9A"/>
              </a:solidFill>
            </a:endParaRPr>
          </a:p>
        </p:txBody>
      </p:sp>
      <p:grpSp>
        <p:nvGrpSpPr>
          <p:cNvPr id="17" name="Google Shape;518;p39">
            <a:extLst>
              <a:ext uri="{FF2B5EF4-FFF2-40B4-BE49-F238E27FC236}">
                <a16:creationId xmlns:a16="http://schemas.microsoft.com/office/drawing/2014/main" id="{CF9FDF11-8020-40B5-9239-1592821519BB}"/>
              </a:ext>
            </a:extLst>
          </p:cNvPr>
          <p:cNvGrpSpPr/>
          <p:nvPr/>
        </p:nvGrpSpPr>
        <p:grpSpPr>
          <a:xfrm>
            <a:off x="379590" y="1043230"/>
            <a:ext cx="645963" cy="697353"/>
            <a:chOff x="1923675" y="1633650"/>
            <a:chExt cx="436000" cy="435975"/>
          </a:xfrm>
        </p:grpSpPr>
        <p:sp>
          <p:nvSpPr>
            <p:cNvPr id="18" name="Google Shape;519;p39">
              <a:extLst>
                <a:ext uri="{FF2B5EF4-FFF2-40B4-BE49-F238E27FC236}">
                  <a16:creationId xmlns:a16="http://schemas.microsoft.com/office/drawing/2014/main" id="{E485552E-8855-4A6B-BD1C-8E968ACE8D5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0;p39">
              <a:extLst>
                <a:ext uri="{FF2B5EF4-FFF2-40B4-BE49-F238E27FC236}">
                  <a16:creationId xmlns:a16="http://schemas.microsoft.com/office/drawing/2014/main" id="{27E623DF-C26F-4E09-9B47-79CC44C05F4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p39">
              <a:extLst>
                <a:ext uri="{FF2B5EF4-FFF2-40B4-BE49-F238E27FC236}">
                  <a16:creationId xmlns:a16="http://schemas.microsoft.com/office/drawing/2014/main" id="{DBBF89B8-7ABB-4E17-9FCC-784720AD29E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2;p39">
              <a:extLst>
                <a:ext uri="{FF2B5EF4-FFF2-40B4-BE49-F238E27FC236}">
                  <a16:creationId xmlns:a16="http://schemas.microsoft.com/office/drawing/2014/main" id="{342CA5D6-405C-4670-9C91-81FAD1E9B50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p39">
              <a:extLst>
                <a:ext uri="{FF2B5EF4-FFF2-40B4-BE49-F238E27FC236}">
                  <a16:creationId xmlns:a16="http://schemas.microsoft.com/office/drawing/2014/main" id="{A24AE92C-04FF-4643-A83E-BFC14BBE89B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4;p39">
              <a:extLst>
                <a:ext uri="{FF2B5EF4-FFF2-40B4-BE49-F238E27FC236}">
                  <a16:creationId xmlns:a16="http://schemas.microsoft.com/office/drawing/2014/main" id="{A9424E43-6DEC-4B8F-84AF-7ABF7509D4C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 Placeholder 11">
            <a:extLst>
              <a:ext uri="{FF2B5EF4-FFF2-40B4-BE49-F238E27FC236}">
                <a16:creationId xmlns:a16="http://schemas.microsoft.com/office/drawing/2014/main" id="{A9131FA4-6B63-4493-B200-1221178D2DEF}"/>
              </a:ext>
            </a:extLst>
          </p:cNvPr>
          <p:cNvSpPr>
            <a:spLocks noGrp="1"/>
          </p:cNvSpPr>
          <p:nvPr>
            <p:ph type="body" sz="quarter" idx="14"/>
          </p:nvPr>
        </p:nvSpPr>
        <p:spPr>
          <a:xfrm>
            <a:off x="312978" y="2213489"/>
            <a:ext cx="5783022" cy="4846177"/>
          </a:xfrm>
        </p:spPr>
        <p:txBody>
          <a:bodyPr/>
          <a:lstStyle/>
          <a:p>
            <a:pPr algn="just"/>
            <a:r>
              <a:rPr lang="en-US" sz="2100" b="1" dirty="0">
                <a:solidFill>
                  <a:srgbClr val="C54A9A"/>
                </a:solidFill>
              </a:rPr>
              <a:t>Der </a:t>
            </a:r>
            <a:r>
              <a:rPr lang="en-US" sz="2100" b="1" dirty="0" err="1">
                <a:solidFill>
                  <a:srgbClr val="C54A9A"/>
                </a:solidFill>
              </a:rPr>
              <a:t>weiße</a:t>
            </a:r>
            <a:r>
              <a:rPr lang="en-US" sz="2100" b="1" dirty="0">
                <a:solidFill>
                  <a:srgbClr val="C54A9A"/>
                </a:solidFill>
              </a:rPr>
              <a:t> Hut </a:t>
            </a:r>
            <a:r>
              <a:rPr lang="en-US" sz="2100" dirty="0" err="1"/>
              <a:t>verlangt</a:t>
            </a:r>
            <a:r>
              <a:rPr lang="en-US" sz="2100" dirty="0"/>
              <a:t> </a:t>
            </a:r>
            <a:r>
              <a:rPr lang="en-US" sz="2100" dirty="0" err="1"/>
              <a:t>nach</a:t>
            </a:r>
            <a:r>
              <a:rPr lang="en-US" sz="2100" dirty="0"/>
              <a:t> Informationen, die bekannt sind oder benötigt werden. "</a:t>
            </a:r>
            <a:r>
              <a:rPr lang="en-US" sz="2100" dirty="0" err="1"/>
              <a:t>Fakten</a:t>
            </a:r>
            <a:r>
              <a:rPr lang="en-US" sz="2100" dirty="0"/>
              <a:t>, nur die Fakten".</a:t>
            </a:r>
          </a:p>
          <a:p>
            <a:pPr algn="just"/>
            <a:r>
              <a:rPr lang="en-US" sz="2100" b="1" dirty="0">
                <a:solidFill>
                  <a:srgbClr val="C54A9A"/>
                </a:solidFill>
              </a:rPr>
              <a:t>Der rote Hut </a:t>
            </a:r>
            <a:r>
              <a:rPr lang="en-US" sz="2100" dirty="0"/>
              <a:t>steht für Gefühle, </a:t>
            </a:r>
            <a:r>
              <a:rPr lang="en-US" sz="2100" dirty="0" err="1"/>
              <a:t>Vermutungen</a:t>
            </a:r>
            <a:r>
              <a:rPr lang="en-US" sz="2100" dirty="0"/>
              <a:t> und Intuition. </a:t>
            </a:r>
            <a:r>
              <a:rPr lang="en-US" sz="2100" dirty="0" err="1"/>
              <a:t>Wenn</a:t>
            </a:r>
            <a:r>
              <a:rPr lang="en-US" sz="2100" dirty="0"/>
              <a:t> du diesen Hut </a:t>
            </a:r>
            <a:r>
              <a:rPr lang="en-US" sz="2100" dirty="0" err="1"/>
              <a:t>verwendest</a:t>
            </a:r>
            <a:r>
              <a:rPr lang="en-US" sz="2100" dirty="0"/>
              <a:t>, </a:t>
            </a:r>
            <a:r>
              <a:rPr lang="en-US" sz="2100" dirty="0" err="1"/>
              <a:t>kannst</a:t>
            </a:r>
            <a:r>
              <a:rPr lang="en-US" sz="2100" dirty="0"/>
              <a:t> du Emotionen und Gefühle ausdrücken und </a:t>
            </a:r>
            <a:r>
              <a:rPr lang="en-US" sz="2100" dirty="0" err="1"/>
              <a:t>Befürchtungen</a:t>
            </a:r>
            <a:r>
              <a:rPr lang="en-US" sz="2100" dirty="0"/>
              <a:t>, </a:t>
            </a:r>
            <a:r>
              <a:rPr lang="en-US" sz="2100" dirty="0" err="1"/>
              <a:t>Vorlieben</a:t>
            </a:r>
            <a:r>
              <a:rPr lang="en-US" sz="2100" dirty="0"/>
              <a:t> und </a:t>
            </a:r>
            <a:r>
              <a:rPr lang="en-US" sz="2100" dirty="0" err="1"/>
              <a:t>Abneigungen</a:t>
            </a:r>
            <a:r>
              <a:rPr lang="en-US" sz="2100" dirty="0"/>
              <a:t> </a:t>
            </a:r>
            <a:r>
              <a:rPr lang="en-US" sz="2100" dirty="0" err="1"/>
              <a:t>teilen</a:t>
            </a:r>
            <a:r>
              <a:rPr lang="en-US" sz="2100" dirty="0"/>
              <a:t>.</a:t>
            </a:r>
          </a:p>
          <a:p>
            <a:pPr algn="just"/>
            <a:r>
              <a:rPr lang="en-US" sz="2100" b="1" dirty="0">
                <a:solidFill>
                  <a:srgbClr val="C54A9A"/>
                </a:solidFill>
              </a:rPr>
              <a:t>Der </a:t>
            </a:r>
            <a:r>
              <a:rPr lang="en-US" sz="2100" b="1" dirty="0" err="1">
                <a:solidFill>
                  <a:srgbClr val="C54A9A"/>
                </a:solidFill>
              </a:rPr>
              <a:t>schwarze</a:t>
            </a:r>
            <a:r>
              <a:rPr lang="en-US" sz="2100" b="1" dirty="0">
                <a:solidFill>
                  <a:srgbClr val="C54A9A"/>
                </a:solidFill>
              </a:rPr>
              <a:t> Hut </a:t>
            </a:r>
            <a:r>
              <a:rPr lang="en-US" sz="2100" dirty="0" err="1"/>
              <a:t>ist</a:t>
            </a:r>
            <a:r>
              <a:rPr lang="en-US" sz="2100" dirty="0"/>
              <a:t> die </a:t>
            </a:r>
            <a:r>
              <a:rPr lang="en-US" sz="2100" dirty="0" err="1"/>
              <a:t>konträre</a:t>
            </a:r>
            <a:r>
              <a:rPr lang="en-US" sz="2100" dirty="0"/>
              <a:t> </a:t>
            </a:r>
            <a:r>
              <a:rPr lang="en-US" sz="2100" dirty="0" err="1"/>
              <a:t>Ansicht</a:t>
            </a:r>
            <a:r>
              <a:rPr lang="en-US" sz="2100" dirty="0"/>
              <a:t> </a:t>
            </a:r>
            <a:r>
              <a:rPr lang="en-US" sz="2100" dirty="0" err="1"/>
              <a:t>oder</a:t>
            </a:r>
            <a:r>
              <a:rPr lang="en-US" sz="2100" dirty="0"/>
              <a:t> </a:t>
            </a:r>
            <a:r>
              <a:rPr lang="en-US" sz="2100" dirty="0" err="1"/>
              <a:t>warum</a:t>
            </a:r>
            <a:r>
              <a:rPr lang="en-US" sz="2100" dirty="0"/>
              <a:t> </a:t>
            </a:r>
            <a:r>
              <a:rPr lang="en-US" sz="2100" dirty="0" err="1"/>
              <a:t>etwas</a:t>
            </a:r>
            <a:r>
              <a:rPr lang="en-US" sz="2100" dirty="0"/>
              <a:t> </a:t>
            </a:r>
            <a:r>
              <a:rPr lang="en-US" sz="2100" dirty="0" err="1"/>
              <a:t>nicht</a:t>
            </a:r>
            <a:r>
              <a:rPr lang="en-US" sz="2100" dirty="0"/>
              <a:t> </a:t>
            </a:r>
            <a:r>
              <a:rPr lang="en-US" sz="2100" dirty="0" err="1"/>
              <a:t>funktionieren</a:t>
            </a:r>
            <a:r>
              <a:rPr lang="en-US" sz="2100" dirty="0"/>
              <a:t> </a:t>
            </a:r>
            <a:r>
              <a:rPr lang="en-US" sz="2100" dirty="0" err="1"/>
              <a:t>könnte</a:t>
            </a:r>
            <a:r>
              <a:rPr lang="en-US" sz="2100" dirty="0"/>
              <a:t>. </a:t>
            </a:r>
            <a:r>
              <a:rPr lang="en-US" sz="2100" dirty="0" err="1"/>
              <a:t>Erkenne</a:t>
            </a:r>
            <a:r>
              <a:rPr lang="en-US" sz="2100" dirty="0"/>
              <a:t> die Schwierigkeiten und </a:t>
            </a:r>
            <a:r>
              <a:rPr lang="en-US" sz="2100" dirty="0" err="1"/>
              <a:t>Gefahren</a:t>
            </a:r>
            <a:r>
              <a:rPr lang="en-US" sz="2100" dirty="0"/>
              <a:t>; wo etwas schief gehen könnte. Wahrscheinlich der mächtigste und </a:t>
            </a:r>
            <a:r>
              <a:rPr lang="en-US" sz="2100" dirty="0" err="1"/>
              <a:t>nützlichste</a:t>
            </a:r>
            <a:r>
              <a:rPr lang="en-US" sz="2100" dirty="0"/>
              <a:t> </a:t>
            </a:r>
            <a:r>
              <a:rPr lang="en-US" sz="2100" dirty="0" err="1"/>
              <a:t>aller</a:t>
            </a:r>
            <a:r>
              <a:rPr lang="en-US" sz="2100" dirty="0"/>
              <a:t> Hüte, </a:t>
            </a:r>
            <a:r>
              <a:rPr lang="en-US" sz="2100" dirty="0" err="1"/>
              <a:t>aber</a:t>
            </a:r>
            <a:r>
              <a:rPr lang="en-US" sz="2100" dirty="0"/>
              <a:t> </a:t>
            </a:r>
            <a:r>
              <a:rPr lang="en-US" sz="2100" dirty="0" err="1"/>
              <a:t>problematisch</a:t>
            </a:r>
            <a:r>
              <a:rPr lang="en-US" sz="2100" dirty="0"/>
              <a:t>, wenn er überstrapaziert wird.</a:t>
            </a:r>
          </a:p>
          <a:p>
            <a:pPr algn="just"/>
            <a:endParaRPr lang="en-US" sz="2200" dirty="0"/>
          </a:p>
        </p:txBody>
      </p:sp>
      <p:sp>
        <p:nvSpPr>
          <p:cNvPr id="15" name="Text Placeholder 11">
            <a:extLst>
              <a:ext uri="{FF2B5EF4-FFF2-40B4-BE49-F238E27FC236}">
                <a16:creationId xmlns:a16="http://schemas.microsoft.com/office/drawing/2014/main" id="{4E342452-9CC5-41BF-8CB2-39009AF0F633}"/>
              </a:ext>
            </a:extLst>
          </p:cNvPr>
          <p:cNvSpPr txBox="1">
            <a:spLocks/>
          </p:cNvSpPr>
          <p:nvPr/>
        </p:nvSpPr>
        <p:spPr>
          <a:xfrm>
            <a:off x="6377525" y="2213488"/>
            <a:ext cx="5434885" cy="48461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US" sz="2100" b="1" dirty="0">
                <a:solidFill>
                  <a:srgbClr val="C54A9A"/>
                </a:solidFill>
              </a:rPr>
              <a:t>Der gelbe Hut </a:t>
            </a:r>
            <a:r>
              <a:rPr lang="en-US" sz="2100" dirty="0"/>
              <a:t>symbolisiert Helligkeit und Optimismus. Unter diesem Hut </a:t>
            </a:r>
            <a:r>
              <a:rPr lang="en-US" sz="2100" dirty="0" err="1"/>
              <a:t>erkundest</a:t>
            </a:r>
            <a:r>
              <a:rPr lang="en-US" sz="2100" dirty="0"/>
              <a:t> du das Positive und </a:t>
            </a:r>
            <a:r>
              <a:rPr lang="en-US" sz="2100" dirty="0" err="1"/>
              <a:t>forschst</a:t>
            </a:r>
            <a:r>
              <a:rPr lang="en-US" sz="2100" dirty="0"/>
              <a:t> nach Wert und Nutzen.</a:t>
            </a:r>
          </a:p>
          <a:p>
            <a:pPr algn="just"/>
            <a:r>
              <a:rPr lang="en-US" sz="2100" b="1" dirty="0">
                <a:solidFill>
                  <a:srgbClr val="C54A9A"/>
                </a:solidFill>
              </a:rPr>
              <a:t>Der </a:t>
            </a:r>
            <a:r>
              <a:rPr lang="en-US" sz="2100" b="1" dirty="0" err="1">
                <a:solidFill>
                  <a:srgbClr val="C54A9A"/>
                </a:solidFill>
              </a:rPr>
              <a:t>grüne</a:t>
            </a:r>
            <a:r>
              <a:rPr lang="en-US" sz="2100" b="1" dirty="0">
                <a:solidFill>
                  <a:srgbClr val="C54A9A"/>
                </a:solidFill>
              </a:rPr>
              <a:t> Hut </a:t>
            </a:r>
            <a:r>
              <a:rPr lang="en-US" sz="2100" dirty="0"/>
              <a:t>konzentriert sich auf die Kreativität; auf Möglichkeiten, Alternativen und neuen Ideen. Es ist eine Gelegenheit, neue Konzepte und </a:t>
            </a:r>
            <a:r>
              <a:rPr lang="en-US" sz="2100" dirty="0" err="1"/>
              <a:t>neue</a:t>
            </a:r>
            <a:r>
              <a:rPr lang="en-US" sz="2100" dirty="0"/>
              <a:t> </a:t>
            </a:r>
            <a:r>
              <a:rPr lang="en-US" sz="2100" dirty="0" err="1"/>
              <a:t>Sichtweisen</a:t>
            </a:r>
            <a:r>
              <a:rPr lang="en-US" sz="2100" dirty="0"/>
              <a:t> auszudrücken.</a:t>
            </a:r>
          </a:p>
          <a:p>
            <a:pPr algn="just"/>
            <a:r>
              <a:rPr lang="en-US" sz="2100" b="1" dirty="0">
                <a:solidFill>
                  <a:srgbClr val="C54A9A"/>
                </a:solidFill>
              </a:rPr>
              <a:t>Der </a:t>
            </a:r>
            <a:r>
              <a:rPr lang="en-US" sz="2100" b="1" dirty="0" err="1">
                <a:solidFill>
                  <a:srgbClr val="C54A9A"/>
                </a:solidFill>
              </a:rPr>
              <a:t>blaue</a:t>
            </a:r>
            <a:r>
              <a:rPr lang="en-US" sz="2100" b="1" dirty="0">
                <a:solidFill>
                  <a:srgbClr val="C54A9A"/>
                </a:solidFill>
              </a:rPr>
              <a:t> Hut </a:t>
            </a:r>
            <a:r>
              <a:rPr lang="en-US" sz="2100" dirty="0"/>
              <a:t>wird verwendet, um den Denkprozess zu steuern. Er ist der Kontrollmechanismus, der </a:t>
            </a:r>
            <a:r>
              <a:rPr lang="en-US" sz="2100" dirty="0" err="1"/>
              <a:t>Maßnahmen</a:t>
            </a:r>
            <a:r>
              <a:rPr lang="en-US" sz="2100" dirty="0"/>
              <a:t>, nächste Schritte und Schlussfolgerungen vereinbart.</a:t>
            </a:r>
          </a:p>
          <a:p>
            <a:pPr algn="just"/>
            <a:endParaRPr lang="en-US" sz="2100" dirty="0"/>
          </a:p>
        </p:txBody>
      </p:sp>
      <p:sp>
        <p:nvSpPr>
          <p:cNvPr id="16" name="Text Placeholder 10">
            <a:extLst>
              <a:ext uri="{FF2B5EF4-FFF2-40B4-BE49-F238E27FC236}">
                <a16:creationId xmlns:a16="http://schemas.microsoft.com/office/drawing/2014/main" id="{36C887A3-5148-0842-8197-8367E9A2A996}"/>
              </a:ext>
            </a:extLst>
          </p:cNvPr>
          <p:cNvSpPr txBox="1">
            <a:spLocks/>
          </p:cNvSpPr>
          <p:nvPr/>
        </p:nvSpPr>
        <p:spPr>
          <a:xfrm>
            <a:off x="5899926" y="303540"/>
            <a:ext cx="6033095" cy="589107"/>
          </a:xfrm>
          <a:prstGeom prst="rect">
            <a:avLst/>
          </a:prstGeom>
          <a:solidFill>
            <a:srgbClr val="FFC652"/>
          </a:solidFill>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solidFill>
                  <a:schemeClr val="bg1"/>
                </a:solidFill>
              </a:rPr>
              <a:t>GESCHÄFTSIDEENGENERIERUNG</a:t>
            </a:r>
          </a:p>
        </p:txBody>
      </p:sp>
    </p:spTree>
    <p:extLst>
      <p:ext uri="{BB962C8B-B14F-4D97-AF65-F5344CB8AC3E}">
        <p14:creationId xmlns:p14="http://schemas.microsoft.com/office/powerpoint/2010/main" val="2273360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77032" y="900480"/>
            <a:ext cx="10397254" cy="697353"/>
          </a:xfrm>
        </p:spPr>
        <p:txBody>
          <a:bodyPr>
            <a:noAutofit/>
          </a:bodyPr>
          <a:lstStyle/>
          <a:p>
            <a:r>
              <a:rPr lang="en-US" sz="3300" dirty="0"/>
              <a:t>ERSTELLE DEIN EIGENES STORYBOARD FÜR JEDE IDEE</a:t>
            </a:r>
          </a:p>
          <a:p>
            <a:r>
              <a:rPr lang="en-US" sz="3300" dirty="0" err="1">
                <a:solidFill>
                  <a:srgbClr val="C54A9A"/>
                </a:solidFill>
              </a:rPr>
              <a:t>Arbeitsblätter</a:t>
            </a:r>
            <a:r>
              <a:rPr lang="en-US" sz="3300" dirty="0">
                <a:solidFill>
                  <a:srgbClr val="C54A9A"/>
                </a:solidFill>
              </a:rPr>
              <a:t> </a:t>
            </a:r>
            <a:r>
              <a:rPr lang="en-US" sz="3300" dirty="0" err="1">
                <a:solidFill>
                  <a:srgbClr val="C54A9A"/>
                </a:solidFill>
              </a:rPr>
              <a:t>findest</a:t>
            </a:r>
            <a:r>
              <a:rPr lang="en-US" sz="3300" dirty="0">
                <a:solidFill>
                  <a:srgbClr val="C54A9A"/>
                </a:solidFill>
              </a:rPr>
              <a:t> du in der </a:t>
            </a:r>
            <a:r>
              <a:rPr lang="en-US" sz="3300" dirty="0" err="1">
                <a:solidFill>
                  <a:srgbClr val="C54A9A"/>
                </a:solidFill>
              </a:rPr>
              <a:t>Arbeitsmappe</a:t>
            </a:r>
            <a:endParaRPr lang="en-US" sz="3300" dirty="0">
              <a:solidFill>
                <a:srgbClr val="C54A9A"/>
              </a:solidFill>
            </a:endParaRPr>
          </a:p>
        </p:txBody>
      </p:sp>
      <p:grpSp>
        <p:nvGrpSpPr>
          <p:cNvPr id="17" name="Google Shape;518;p39">
            <a:extLst>
              <a:ext uri="{FF2B5EF4-FFF2-40B4-BE49-F238E27FC236}">
                <a16:creationId xmlns:a16="http://schemas.microsoft.com/office/drawing/2014/main" id="{CF9FDF11-8020-40B5-9239-1592821519BB}"/>
              </a:ext>
            </a:extLst>
          </p:cNvPr>
          <p:cNvGrpSpPr/>
          <p:nvPr/>
        </p:nvGrpSpPr>
        <p:grpSpPr>
          <a:xfrm>
            <a:off x="379590" y="1043230"/>
            <a:ext cx="645963" cy="697353"/>
            <a:chOff x="1923675" y="1633650"/>
            <a:chExt cx="436000" cy="435975"/>
          </a:xfrm>
        </p:grpSpPr>
        <p:sp>
          <p:nvSpPr>
            <p:cNvPr id="18" name="Google Shape;519;p39">
              <a:extLst>
                <a:ext uri="{FF2B5EF4-FFF2-40B4-BE49-F238E27FC236}">
                  <a16:creationId xmlns:a16="http://schemas.microsoft.com/office/drawing/2014/main" id="{E485552E-8855-4A6B-BD1C-8E968ACE8D5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0;p39">
              <a:extLst>
                <a:ext uri="{FF2B5EF4-FFF2-40B4-BE49-F238E27FC236}">
                  <a16:creationId xmlns:a16="http://schemas.microsoft.com/office/drawing/2014/main" id="{27E623DF-C26F-4E09-9B47-79CC44C05F4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p39">
              <a:extLst>
                <a:ext uri="{FF2B5EF4-FFF2-40B4-BE49-F238E27FC236}">
                  <a16:creationId xmlns:a16="http://schemas.microsoft.com/office/drawing/2014/main" id="{DBBF89B8-7ABB-4E17-9FCC-784720AD29E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2;p39">
              <a:extLst>
                <a:ext uri="{FF2B5EF4-FFF2-40B4-BE49-F238E27FC236}">
                  <a16:creationId xmlns:a16="http://schemas.microsoft.com/office/drawing/2014/main" id="{342CA5D6-405C-4670-9C91-81FAD1E9B50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p39">
              <a:extLst>
                <a:ext uri="{FF2B5EF4-FFF2-40B4-BE49-F238E27FC236}">
                  <a16:creationId xmlns:a16="http://schemas.microsoft.com/office/drawing/2014/main" id="{A24AE92C-04FF-4643-A83E-BFC14BBE89B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4;p39">
              <a:extLst>
                <a:ext uri="{FF2B5EF4-FFF2-40B4-BE49-F238E27FC236}">
                  <a16:creationId xmlns:a16="http://schemas.microsoft.com/office/drawing/2014/main" id="{A9424E43-6DEC-4B8F-84AF-7ABF7509D4C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96B6DB9D-5E83-4B82-87E7-1355B9CD8C1A}"/>
              </a:ext>
            </a:extLst>
          </p:cNvPr>
          <p:cNvPicPr>
            <a:picLocks noChangeAspect="1"/>
          </p:cNvPicPr>
          <p:nvPr/>
        </p:nvPicPr>
        <p:blipFill>
          <a:blip r:embed="rId2"/>
          <a:stretch>
            <a:fillRect/>
          </a:stretch>
        </p:blipFill>
        <p:spPr>
          <a:xfrm>
            <a:off x="1646819" y="2239942"/>
            <a:ext cx="8898362" cy="4044710"/>
          </a:xfrm>
          <a:prstGeom prst="rect">
            <a:avLst/>
          </a:prstGeom>
        </p:spPr>
      </p:pic>
    </p:spTree>
    <p:extLst>
      <p:ext uri="{BB962C8B-B14F-4D97-AF65-F5344CB8AC3E}">
        <p14:creationId xmlns:p14="http://schemas.microsoft.com/office/powerpoint/2010/main" val="154162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585630" y="1268702"/>
            <a:ext cx="5623549" cy="697353"/>
          </a:xfrm>
        </p:spPr>
        <p:txBody>
          <a:bodyPr/>
          <a:lstStyle/>
          <a:p>
            <a:r>
              <a:rPr lang="en-US" dirty="0"/>
              <a:t>WELCHES UNTERNEHMEN SOLL ICH GRÜNDEN? </a:t>
            </a:r>
          </a:p>
          <a:p>
            <a:r>
              <a:rPr lang="en-US" sz="2800" dirty="0"/>
              <a:t>SCHAUEN WIR UNS GESCHÄFTSBEREICHE AN, DIE WACHSEN, UND BETRACHTEN WIR VERSCHIEDENE MÖGLICHKEITEN, UM IM GESCHÄFT ZU SEIN...</a:t>
            </a:r>
          </a:p>
          <a:p>
            <a:endParaRPr lang="en-US" dirty="0"/>
          </a:p>
        </p:txBody>
      </p:sp>
      <p:grpSp>
        <p:nvGrpSpPr>
          <p:cNvPr id="19" name="Group 18">
            <a:extLst>
              <a:ext uri="{FF2B5EF4-FFF2-40B4-BE49-F238E27FC236}">
                <a16:creationId xmlns:a16="http://schemas.microsoft.com/office/drawing/2014/main" id="{E9832DE1-204C-1645-8D8D-3AEF452E94BB}"/>
              </a:ext>
            </a:extLst>
          </p:cNvPr>
          <p:cNvGrpSpPr/>
          <p:nvPr/>
        </p:nvGrpSpPr>
        <p:grpSpPr>
          <a:xfrm>
            <a:off x="244497" y="1584100"/>
            <a:ext cx="5220049" cy="4365938"/>
            <a:chOff x="4534941" y="638925"/>
            <a:chExt cx="1499470" cy="1254125"/>
          </a:xfrm>
        </p:grpSpPr>
        <p:pic>
          <p:nvPicPr>
            <p:cNvPr id="20" name="Picture 19" descr="Logo&#10;&#10;Description automatically generated with medium confidence">
              <a:extLst>
                <a:ext uri="{FF2B5EF4-FFF2-40B4-BE49-F238E27FC236}">
                  <a16:creationId xmlns:a16="http://schemas.microsoft.com/office/drawing/2014/main" id="{2117A288-153C-2A4E-A2FD-60AC30370B5D}"/>
                </a:ext>
              </a:extLst>
            </p:cNvPr>
            <p:cNvPicPr>
              <a:picLocks noChangeAspect="1"/>
            </p:cNvPicPr>
            <p:nvPr/>
          </p:nvPicPr>
          <p:blipFill>
            <a:blip r:embed="rId2"/>
            <a:stretch>
              <a:fillRect/>
            </a:stretch>
          </p:blipFill>
          <p:spPr>
            <a:xfrm>
              <a:off x="4578037" y="638925"/>
              <a:ext cx="1456374" cy="1254125"/>
            </a:xfrm>
            <a:prstGeom prst="rect">
              <a:avLst/>
            </a:prstGeom>
          </p:spPr>
        </p:pic>
        <p:pic>
          <p:nvPicPr>
            <p:cNvPr id="21" name="Picture 20" descr="Icon&#10;&#10;Description automatically generated">
              <a:extLst>
                <a:ext uri="{FF2B5EF4-FFF2-40B4-BE49-F238E27FC236}">
                  <a16:creationId xmlns:a16="http://schemas.microsoft.com/office/drawing/2014/main" id="{0B411CF4-F062-6C41-AFEE-B8690099AF57}"/>
                </a:ext>
              </a:extLst>
            </p:cNvPr>
            <p:cNvPicPr>
              <a:picLocks noChangeAspect="1"/>
            </p:cNvPicPr>
            <p:nvPr/>
          </p:nvPicPr>
          <p:blipFill>
            <a:blip r:embed="rId3"/>
            <a:stretch>
              <a:fillRect/>
            </a:stretch>
          </p:blipFill>
          <p:spPr>
            <a:xfrm>
              <a:off x="4534941" y="1045995"/>
              <a:ext cx="194895" cy="212551"/>
            </a:xfrm>
            <a:prstGeom prst="rect">
              <a:avLst/>
            </a:prstGeom>
          </p:spPr>
        </p:pic>
      </p:grpSp>
    </p:spTree>
    <p:extLst>
      <p:ext uri="{BB962C8B-B14F-4D97-AF65-F5344CB8AC3E}">
        <p14:creationId xmlns:p14="http://schemas.microsoft.com/office/powerpoint/2010/main" val="14369033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87918" y="900480"/>
            <a:ext cx="10137404" cy="697353"/>
          </a:xfrm>
        </p:spPr>
        <p:txBody>
          <a:bodyPr/>
          <a:lstStyle/>
          <a:p>
            <a:r>
              <a:rPr lang="en-US" dirty="0"/>
              <a:t>ERWARTETE WACHSTUMSFELDER</a:t>
            </a:r>
          </a:p>
        </p:txBody>
      </p:sp>
      <p:sp>
        <p:nvSpPr>
          <p:cNvPr id="24" name="Text Placeholder 5">
            <a:extLst>
              <a:ext uri="{FF2B5EF4-FFF2-40B4-BE49-F238E27FC236}">
                <a16:creationId xmlns:a16="http://schemas.microsoft.com/office/drawing/2014/main" id="{85EDF7AD-F47B-4797-A30E-1568AE71510A}"/>
              </a:ext>
            </a:extLst>
          </p:cNvPr>
          <p:cNvSpPr txBox="1">
            <a:spLocks/>
          </p:cNvSpPr>
          <p:nvPr/>
        </p:nvSpPr>
        <p:spPr>
          <a:xfrm>
            <a:off x="1584854" y="2044678"/>
            <a:ext cx="10516994" cy="3399479"/>
          </a:xfrm>
          <a:prstGeom prst="rect">
            <a:avLst/>
          </a:prstGeom>
        </p:spPr>
        <p:txBody>
          <a:bodyPr vert="horz" lIns="9000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spcBef>
                <a:spcPts val="400"/>
              </a:spcBef>
              <a:buClr>
                <a:srgbClr val="F26B27"/>
              </a:buClr>
              <a:buFont typeface="Arial" panose="020B0604020202020204" pitchFamily="34" charset="0"/>
              <a:buChar char="•"/>
            </a:pPr>
            <a:r>
              <a:rPr lang="en-US" dirty="0"/>
              <a:t>Alles, was Menschen Zeit oder Geld spart</a:t>
            </a:r>
          </a:p>
          <a:p>
            <a:pPr marL="342900" indent="-342900">
              <a:lnSpc>
                <a:spcPct val="100000"/>
              </a:lnSpc>
              <a:spcBef>
                <a:spcPts val="400"/>
              </a:spcBef>
              <a:buClr>
                <a:srgbClr val="F26B27"/>
              </a:buClr>
              <a:buFont typeface="Arial" panose="020B0604020202020204" pitchFamily="34" charset="0"/>
              <a:buChar char="•"/>
            </a:pPr>
            <a:r>
              <a:rPr lang="en-US" dirty="0"/>
              <a:t>Dienstleistungen für die </a:t>
            </a:r>
            <a:r>
              <a:rPr lang="en-US" dirty="0" err="1"/>
              <a:t>älter</a:t>
            </a:r>
            <a:r>
              <a:rPr lang="en-US" dirty="0"/>
              <a:t> </a:t>
            </a:r>
            <a:r>
              <a:rPr lang="en-US" dirty="0" err="1"/>
              <a:t>werdende</a:t>
            </a:r>
            <a:r>
              <a:rPr lang="en-US" dirty="0"/>
              <a:t> Bevölkerung</a:t>
            </a:r>
          </a:p>
          <a:p>
            <a:pPr marL="342900" indent="-342900">
              <a:lnSpc>
                <a:spcPct val="100000"/>
              </a:lnSpc>
              <a:spcBef>
                <a:spcPts val="400"/>
              </a:spcBef>
              <a:buClr>
                <a:srgbClr val="F26B27"/>
              </a:buClr>
              <a:buFont typeface="Arial" panose="020B0604020202020204" pitchFamily="34" charset="0"/>
              <a:buChar char="•"/>
            </a:pPr>
            <a:r>
              <a:rPr lang="en-US" dirty="0"/>
              <a:t>Gesundheit- &amp; Fitness- Aktivitäten</a:t>
            </a:r>
          </a:p>
          <a:p>
            <a:pPr marL="342900" indent="-342900">
              <a:lnSpc>
                <a:spcPct val="100000"/>
              </a:lnSpc>
              <a:spcBef>
                <a:spcPts val="400"/>
              </a:spcBef>
              <a:buClr>
                <a:srgbClr val="F26B27"/>
              </a:buClr>
              <a:buFont typeface="Arial" panose="020B0604020202020204" pitchFamily="34" charset="0"/>
              <a:buChar char="•"/>
            </a:pPr>
            <a:r>
              <a:rPr lang="en-US" dirty="0"/>
              <a:t>Convenience-</a:t>
            </a:r>
            <a:r>
              <a:rPr lang="en-US" dirty="0" err="1"/>
              <a:t>Lebensmittel</a:t>
            </a:r>
            <a:r>
              <a:rPr lang="en-US" dirty="0"/>
              <a:t>, </a:t>
            </a:r>
            <a:r>
              <a:rPr lang="en-US" dirty="0" err="1"/>
              <a:t>ethische</a:t>
            </a:r>
            <a:r>
              <a:rPr lang="en-US" dirty="0"/>
              <a:t> und </a:t>
            </a:r>
            <a:r>
              <a:rPr lang="en-US" dirty="0" err="1"/>
              <a:t>funktionelle</a:t>
            </a:r>
            <a:r>
              <a:rPr lang="en-US" dirty="0"/>
              <a:t> </a:t>
            </a:r>
            <a:r>
              <a:rPr lang="en-US" dirty="0" err="1"/>
              <a:t>Nahrungsmittel</a:t>
            </a:r>
            <a:r>
              <a:rPr lang="en-US" dirty="0"/>
              <a:t> (die </a:t>
            </a:r>
            <a:r>
              <a:rPr lang="en-US" dirty="0" err="1"/>
              <a:t>gesundheitsfödernd</a:t>
            </a:r>
            <a:r>
              <a:rPr lang="en-US" dirty="0"/>
              <a:t> </a:t>
            </a:r>
            <a:r>
              <a:rPr lang="en-US" dirty="0" err="1"/>
              <a:t>sind</a:t>
            </a:r>
            <a:r>
              <a:rPr lang="en-US" dirty="0"/>
              <a:t>)</a:t>
            </a:r>
          </a:p>
          <a:p>
            <a:pPr marL="342900" indent="-342900">
              <a:lnSpc>
                <a:spcPct val="100000"/>
              </a:lnSpc>
              <a:spcBef>
                <a:spcPts val="400"/>
              </a:spcBef>
              <a:buClr>
                <a:srgbClr val="F26B27"/>
              </a:buClr>
              <a:buFont typeface="Arial" panose="020B0604020202020204" pitchFamily="34" charset="0"/>
              <a:buChar char="•"/>
            </a:pPr>
            <a:r>
              <a:rPr lang="en-US" dirty="0"/>
              <a:t>Upcycling- &amp; Recycling-</a:t>
            </a:r>
            <a:r>
              <a:rPr lang="en-US" dirty="0" err="1"/>
              <a:t>Unternehmen</a:t>
            </a:r>
            <a:r>
              <a:rPr lang="en-US" dirty="0"/>
              <a:t> &amp; Unternehmen, die recycelte Materialien verwenden</a:t>
            </a:r>
          </a:p>
          <a:p>
            <a:pPr marL="342900" indent="-342900">
              <a:lnSpc>
                <a:spcPct val="100000"/>
              </a:lnSpc>
              <a:spcBef>
                <a:spcPts val="400"/>
              </a:spcBef>
              <a:buClr>
                <a:srgbClr val="F26B27"/>
              </a:buClr>
              <a:buFont typeface="Arial" panose="020B0604020202020204" pitchFamily="34" charset="0"/>
              <a:buChar char="•"/>
            </a:pPr>
            <a:r>
              <a:rPr lang="en-US" dirty="0"/>
              <a:t>Software, Technologie, Online-Dienste, soziale Medien</a:t>
            </a:r>
          </a:p>
          <a:p>
            <a:pPr marL="342900" indent="-342900">
              <a:lnSpc>
                <a:spcPct val="100000"/>
              </a:lnSpc>
              <a:spcBef>
                <a:spcPts val="400"/>
              </a:spcBef>
              <a:buClr>
                <a:srgbClr val="F26B27"/>
              </a:buClr>
              <a:buFont typeface="Arial" panose="020B0604020202020204" pitchFamily="34" charset="0"/>
              <a:buChar char="•"/>
            </a:pPr>
            <a:r>
              <a:rPr lang="en-US" dirty="0"/>
              <a:t>Energieeffizienz &amp; kohlenstoffarme Lösungen</a:t>
            </a:r>
          </a:p>
          <a:p>
            <a:pPr marL="342900" indent="-342900">
              <a:lnSpc>
                <a:spcPct val="100000"/>
              </a:lnSpc>
              <a:spcBef>
                <a:spcPts val="400"/>
              </a:spcBef>
              <a:buClr>
                <a:srgbClr val="F26B27"/>
              </a:buClr>
              <a:buFont typeface="Arial" panose="020B0604020202020204" pitchFamily="34" charset="0"/>
              <a:buChar char="•"/>
            </a:pPr>
            <a:r>
              <a:rPr lang="en-US" dirty="0"/>
              <a:t>Medizintechnik, Biotech, Clean-Tech</a:t>
            </a:r>
          </a:p>
          <a:p>
            <a:pPr>
              <a:lnSpc>
                <a:spcPct val="100000"/>
              </a:lnSpc>
              <a:spcBef>
                <a:spcPts val="400"/>
              </a:spcBef>
              <a:buClr>
                <a:srgbClr val="F26B27"/>
              </a:buClr>
            </a:pPr>
            <a:endParaRPr lang="en-US" dirty="0"/>
          </a:p>
        </p:txBody>
      </p:sp>
      <p:grpSp>
        <p:nvGrpSpPr>
          <p:cNvPr id="15" name="Google Shape;612;p39">
            <a:extLst>
              <a:ext uri="{FF2B5EF4-FFF2-40B4-BE49-F238E27FC236}">
                <a16:creationId xmlns:a16="http://schemas.microsoft.com/office/drawing/2014/main" id="{70006170-8D6F-4380-B899-8DC7D7FAB94D}"/>
              </a:ext>
            </a:extLst>
          </p:cNvPr>
          <p:cNvGrpSpPr/>
          <p:nvPr/>
        </p:nvGrpSpPr>
        <p:grpSpPr>
          <a:xfrm>
            <a:off x="343172" y="1073908"/>
            <a:ext cx="651863" cy="618853"/>
            <a:chOff x="3951850" y="2985350"/>
            <a:chExt cx="407950" cy="416500"/>
          </a:xfrm>
        </p:grpSpPr>
        <p:sp>
          <p:nvSpPr>
            <p:cNvPr id="16" name="Google Shape;613;p39">
              <a:extLst>
                <a:ext uri="{FF2B5EF4-FFF2-40B4-BE49-F238E27FC236}">
                  <a16:creationId xmlns:a16="http://schemas.microsoft.com/office/drawing/2014/main" id="{3A8CA48C-D545-447D-9874-B22CA647FDC3}"/>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4;p39">
              <a:extLst>
                <a:ext uri="{FF2B5EF4-FFF2-40B4-BE49-F238E27FC236}">
                  <a16:creationId xmlns:a16="http://schemas.microsoft.com/office/drawing/2014/main" id="{DF2AF818-8CCB-4BD9-AB95-2F21C3134A5C}"/>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5;p39">
              <a:extLst>
                <a:ext uri="{FF2B5EF4-FFF2-40B4-BE49-F238E27FC236}">
                  <a16:creationId xmlns:a16="http://schemas.microsoft.com/office/drawing/2014/main" id="{5896EE36-17A2-4D9B-B279-63881A18CD49}"/>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6;p39">
              <a:extLst>
                <a:ext uri="{FF2B5EF4-FFF2-40B4-BE49-F238E27FC236}">
                  <a16:creationId xmlns:a16="http://schemas.microsoft.com/office/drawing/2014/main" id="{1CD8F601-DD19-4BA9-89C0-5498A09CEF98}"/>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11">
            <a:extLst>
              <a:ext uri="{FF2B5EF4-FFF2-40B4-BE49-F238E27FC236}">
                <a16:creationId xmlns:a16="http://schemas.microsoft.com/office/drawing/2014/main" id="{0C95CFF4-D5C9-9749-BFC6-C619479DC06C}"/>
              </a:ext>
            </a:extLst>
          </p:cNvPr>
          <p:cNvGrpSpPr/>
          <p:nvPr/>
        </p:nvGrpSpPr>
        <p:grpSpPr>
          <a:xfrm>
            <a:off x="8446031" y="894346"/>
            <a:ext cx="2997090" cy="2414611"/>
            <a:chOff x="3176243" y="4823315"/>
            <a:chExt cx="2168525" cy="1747076"/>
          </a:xfrm>
        </p:grpSpPr>
        <p:pic>
          <p:nvPicPr>
            <p:cNvPr id="13" name="Picture 12" descr="Icon&#10;&#10;Description automatically generated">
              <a:extLst>
                <a:ext uri="{FF2B5EF4-FFF2-40B4-BE49-F238E27FC236}">
                  <a16:creationId xmlns:a16="http://schemas.microsoft.com/office/drawing/2014/main" id="{374F24BE-4D75-014C-90AC-490D8AA4A82D}"/>
                </a:ext>
              </a:extLst>
            </p:cNvPr>
            <p:cNvPicPr>
              <a:picLocks noChangeAspect="1"/>
            </p:cNvPicPr>
            <p:nvPr/>
          </p:nvPicPr>
          <p:blipFill>
            <a:blip r:embed="rId2"/>
            <a:stretch>
              <a:fillRect/>
            </a:stretch>
          </p:blipFill>
          <p:spPr>
            <a:xfrm>
              <a:off x="3176243" y="4846366"/>
              <a:ext cx="2168525" cy="1724025"/>
            </a:xfrm>
            <a:prstGeom prst="rect">
              <a:avLst/>
            </a:prstGeom>
          </p:spPr>
        </p:pic>
        <p:pic>
          <p:nvPicPr>
            <p:cNvPr id="14" name="Picture 13" descr="Icon&#10;&#10;Description automatically generated">
              <a:extLst>
                <a:ext uri="{FF2B5EF4-FFF2-40B4-BE49-F238E27FC236}">
                  <a16:creationId xmlns:a16="http://schemas.microsoft.com/office/drawing/2014/main" id="{5A8A56D7-2421-1146-B859-841E38973E27}"/>
                </a:ext>
              </a:extLst>
            </p:cNvPr>
            <p:cNvPicPr>
              <a:picLocks noChangeAspect="1"/>
            </p:cNvPicPr>
            <p:nvPr/>
          </p:nvPicPr>
          <p:blipFill>
            <a:blip r:embed="rId3"/>
            <a:stretch>
              <a:fillRect/>
            </a:stretch>
          </p:blipFill>
          <p:spPr>
            <a:xfrm>
              <a:off x="4295422" y="4823315"/>
              <a:ext cx="241903" cy="263817"/>
            </a:xfrm>
            <a:prstGeom prst="rect">
              <a:avLst/>
            </a:prstGeom>
          </p:spPr>
        </p:pic>
      </p:grpSp>
    </p:spTree>
    <p:extLst>
      <p:ext uri="{BB962C8B-B14F-4D97-AF65-F5344CB8AC3E}">
        <p14:creationId xmlns:p14="http://schemas.microsoft.com/office/powerpoint/2010/main" val="39923992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84101" y="896697"/>
            <a:ext cx="9782592" cy="697353"/>
          </a:xfrm>
        </p:spPr>
        <p:txBody>
          <a:bodyPr>
            <a:noAutofit/>
          </a:bodyPr>
          <a:lstStyle/>
          <a:p>
            <a:r>
              <a:rPr lang="en-US" dirty="0"/>
              <a:t>WELCHES UNTERNEHMEN SOLLTE ICH GRÜNDEN? SCHAUEN WIR UNS EINIGE MÖGLICHKEITEN AN ...</a:t>
            </a:r>
          </a:p>
        </p:txBody>
      </p:sp>
      <p:sp>
        <p:nvSpPr>
          <p:cNvPr id="24" name="Text Placeholder 5">
            <a:extLst>
              <a:ext uri="{FF2B5EF4-FFF2-40B4-BE49-F238E27FC236}">
                <a16:creationId xmlns:a16="http://schemas.microsoft.com/office/drawing/2014/main" id="{85EDF7AD-F47B-4797-A30E-1568AE71510A}"/>
              </a:ext>
            </a:extLst>
          </p:cNvPr>
          <p:cNvSpPr txBox="1">
            <a:spLocks/>
          </p:cNvSpPr>
          <p:nvPr/>
        </p:nvSpPr>
        <p:spPr>
          <a:xfrm>
            <a:off x="1584101" y="2070865"/>
            <a:ext cx="10354614" cy="33994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200" b="1" dirty="0">
                <a:solidFill>
                  <a:srgbClr val="F26B27"/>
                </a:solidFill>
              </a:rPr>
              <a:t>In welcher Branche/in </a:t>
            </a:r>
            <a:r>
              <a:rPr lang="en-US" sz="2200" b="1" dirty="0" err="1">
                <a:solidFill>
                  <a:srgbClr val="F26B27"/>
                </a:solidFill>
              </a:rPr>
              <a:t>welchem</a:t>
            </a:r>
            <a:r>
              <a:rPr lang="en-US" sz="2200" b="1" dirty="0">
                <a:solidFill>
                  <a:srgbClr val="F26B27"/>
                </a:solidFill>
              </a:rPr>
              <a:t> </a:t>
            </a:r>
            <a:r>
              <a:rPr lang="en-US" sz="2200" b="1" dirty="0" err="1">
                <a:solidFill>
                  <a:srgbClr val="F26B27"/>
                </a:solidFill>
              </a:rPr>
              <a:t>Themenfeld</a:t>
            </a:r>
            <a:r>
              <a:rPr lang="en-US" sz="2200" b="1" dirty="0">
                <a:solidFill>
                  <a:srgbClr val="F26B27"/>
                </a:solidFill>
              </a:rPr>
              <a:t>?</a:t>
            </a:r>
          </a:p>
          <a:p>
            <a:pPr algn="just"/>
            <a:r>
              <a:rPr lang="en-US" sz="2200" dirty="0"/>
              <a:t>Um es sich leichter zu machen, </a:t>
            </a:r>
            <a:r>
              <a:rPr lang="en-US" sz="2200" dirty="0" err="1"/>
              <a:t>wähle</a:t>
            </a:r>
            <a:r>
              <a:rPr lang="en-US" sz="2200" dirty="0"/>
              <a:t> </a:t>
            </a:r>
            <a:r>
              <a:rPr lang="en-US" sz="2200" dirty="0" err="1"/>
              <a:t>nicht</a:t>
            </a:r>
            <a:r>
              <a:rPr lang="en-US" sz="2200" dirty="0"/>
              <a:t> </a:t>
            </a:r>
            <a:r>
              <a:rPr lang="en-US" sz="2200" dirty="0" err="1"/>
              <a:t>nur</a:t>
            </a:r>
            <a:r>
              <a:rPr lang="en-US" sz="2200" dirty="0"/>
              <a:t> </a:t>
            </a:r>
            <a:r>
              <a:rPr lang="en-US" sz="2200" dirty="0" err="1"/>
              <a:t>eine</a:t>
            </a:r>
            <a:r>
              <a:rPr lang="en-US" sz="2200" dirty="0"/>
              <a:t> Branche oder ein Thema, für das du dich </a:t>
            </a:r>
            <a:r>
              <a:rPr lang="en-US" sz="2200" dirty="0" err="1"/>
              <a:t>interessierst</a:t>
            </a:r>
            <a:r>
              <a:rPr lang="en-US" sz="2200" dirty="0"/>
              <a:t>, sondern in dem du </a:t>
            </a:r>
            <a:r>
              <a:rPr lang="en-US" sz="2200" dirty="0" err="1"/>
              <a:t>auch</a:t>
            </a:r>
            <a:r>
              <a:rPr lang="en-US" sz="2200" dirty="0"/>
              <a:t> </a:t>
            </a:r>
            <a:r>
              <a:rPr lang="en-US" sz="2200" dirty="0" err="1"/>
              <a:t>Erfahrung</a:t>
            </a:r>
            <a:r>
              <a:rPr lang="en-US" sz="2200" dirty="0"/>
              <a:t> </a:t>
            </a:r>
            <a:r>
              <a:rPr lang="en-US" sz="2200" dirty="0" err="1"/>
              <a:t>oder</a:t>
            </a:r>
            <a:r>
              <a:rPr lang="en-US" sz="2200" dirty="0"/>
              <a:t> </a:t>
            </a:r>
            <a:r>
              <a:rPr lang="en-US" sz="2200" dirty="0" err="1"/>
              <a:t>ein</a:t>
            </a:r>
            <a:r>
              <a:rPr lang="en-US" sz="2200" dirty="0"/>
              <a:t> </a:t>
            </a:r>
            <a:r>
              <a:rPr lang="en-US" sz="2200" dirty="0" err="1"/>
              <a:t>gewisses</a:t>
            </a:r>
            <a:r>
              <a:rPr lang="en-US" sz="2200" dirty="0"/>
              <a:t> </a:t>
            </a:r>
            <a:r>
              <a:rPr lang="en-US" sz="2200" dirty="0" err="1"/>
              <a:t>Fachwissen</a:t>
            </a:r>
            <a:r>
              <a:rPr lang="en-US" sz="2200" dirty="0"/>
              <a:t> hast. </a:t>
            </a:r>
            <a:r>
              <a:rPr lang="en-US" sz="2200" dirty="0" err="1"/>
              <a:t>Andernfalls</a:t>
            </a:r>
            <a:r>
              <a:rPr lang="en-US" sz="2200" dirty="0"/>
              <a:t> must du viel Zeit und Geld </a:t>
            </a:r>
            <a:r>
              <a:rPr lang="en-US" sz="2200" dirty="0" err="1"/>
              <a:t>für</a:t>
            </a:r>
            <a:r>
              <a:rPr lang="en-US" sz="2200" dirty="0"/>
              <a:t> </a:t>
            </a:r>
            <a:r>
              <a:rPr lang="en-US" sz="2200" dirty="0" err="1"/>
              <a:t>Weiterbildungen</a:t>
            </a:r>
            <a:r>
              <a:rPr lang="en-US" sz="2200" dirty="0"/>
              <a:t> </a:t>
            </a:r>
            <a:r>
              <a:rPr lang="en-US" sz="2200" dirty="0" err="1"/>
              <a:t>aufwenden</a:t>
            </a:r>
            <a:r>
              <a:rPr lang="en-US" sz="2200" dirty="0"/>
              <a:t>, was du </a:t>
            </a:r>
            <a:r>
              <a:rPr lang="en-US" sz="2200" dirty="0" err="1"/>
              <a:t>stattdessen</a:t>
            </a:r>
            <a:r>
              <a:rPr lang="en-US" sz="2200" dirty="0"/>
              <a:t> in </a:t>
            </a:r>
            <a:r>
              <a:rPr lang="en-US" sz="2200" dirty="0" err="1"/>
              <a:t>dein</a:t>
            </a:r>
            <a:r>
              <a:rPr lang="en-US" sz="2200" dirty="0"/>
              <a:t> neues Unternehmen </a:t>
            </a:r>
            <a:r>
              <a:rPr lang="en-US" sz="2200" dirty="0" err="1"/>
              <a:t>stecken</a:t>
            </a:r>
            <a:r>
              <a:rPr lang="en-US" sz="2200" dirty="0"/>
              <a:t> </a:t>
            </a:r>
            <a:r>
              <a:rPr lang="en-US" sz="2200" dirty="0" err="1"/>
              <a:t>könntest</a:t>
            </a:r>
            <a:r>
              <a:rPr lang="en-US" sz="2200" dirty="0"/>
              <a:t>. Oder </a:t>
            </a:r>
            <a:r>
              <a:rPr lang="en-US" sz="2200" dirty="0" err="1"/>
              <a:t>schlimmer</a:t>
            </a:r>
            <a:r>
              <a:rPr lang="en-US" sz="2200" dirty="0"/>
              <a:t>, du </a:t>
            </a:r>
            <a:r>
              <a:rPr lang="en-US" sz="2200" dirty="0" err="1"/>
              <a:t>könntest</a:t>
            </a:r>
            <a:r>
              <a:rPr lang="en-US" sz="2200" dirty="0"/>
              <a:t> </a:t>
            </a:r>
            <a:r>
              <a:rPr lang="en-US" sz="2200" dirty="0" err="1"/>
              <a:t>kostspielige</a:t>
            </a:r>
            <a:r>
              <a:rPr lang="en-US" sz="2200" dirty="0"/>
              <a:t> </a:t>
            </a:r>
            <a:r>
              <a:rPr lang="en-US" sz="2200" dirty="0" err="1"/>
              <a:t>Fehler</a:t>
            </a:r>
            <a:r>
              <a:rPr lang="en-US" sz="2200" dirty="0"/>
              <a:t> </a:t>
            </a:r>
            <a:r>
              <a:rPr lang="en-US" sz="2200" dirty="0" err="1"/>
              <a:t>machen</a:t>
            </a:r>
            <a:r>
              <a:rPr lang="en-US" sz="2200" dirty="0"/>
              <a:t>, </a:t>
            </a:r>
            <a:r>
              <a:rPr lang="en-US" sz="2200" dirty="0" err="1"/>
              <a:t>weil</a:t>
            </a:r>
            <a:r>
              <a:rPr lang="en-US" sz="2200" dirty="0"/>
              <a:t> du nicht über das notwendige Wissen </a:t>
            </a:r>
            <a:r>
              <a:rPr lang="en-US" sz="2200" dirty="0" err="1"/>
              <a:t>verfügst</a:t>
            </a:r>
            <a:r>
              <a:rPr lang="en-US" sz="2200" dirty="0"/>
              <a:t>.</a:t>
            </a:r>
          </a:p>
          <a:p>
            <a:r>
              <a:rPr lang="en-US" sz="2200" b="1" dirty="0" err="1">
                <a:solidFill>
                  <a:srgbClr val="F26B27"/>
                </a:solidFill>
              </a:rPr>
              <a:t>Einzelhandels</a:t>
            </a:r>
            <a:r>
              <a:rPr lang="en-US" sz="2200" b="1" dirty="0">
                <a:solidFill>
                  <a:srgbClr val="F26B27"/>
                </a:solidFill>
              </a:rPr>
              <a:t>- </a:t>
            </a:r>
            <a:r>
              <a:rPr lang="en-US" sz="2200" b="1" dirty="0" err="1">
                <a:solidFill>
                  <a:srgbClr val="F26B27"/>
                </a:solidFill>
              </a:rPr>
              <a:t>oder</a:t>
            </a:r>
            <a:r>
              <a:rPr lang="en-US" sz="2200" b="1" dirty="0">
                <a:solidFill>
                  <a:srgbClr val="F26B27"/>
                </a:solidFill>
              </a:rPr>
              <a:t> </a:t>
            </a:r>
            <a:r>
              <a:rPr lang="en-US" sz="2200" b="1" dirty="0" err="1">
                <a:solidFill>
                  <a:srgbClr val="F26B27"/>
                </a:solidFill>
              </a:rPr>
              <a:t>Großhandelsunternehmen</a:t>
            </a:r>
            <a:endParaRPr lang="en-US" sz="2200" b="1" dirty="0">
              <a:solidFill>
                <a:srgbClr val="F26B27"/>
              </a:solidFill>
            </a:endParaRPr>
          </a:p>
          <a:p>
            <a:pPr marL="342900" indent="-342900">
              <a:buFont typeface="Arial" panose="020B0604020202020204" pitchFamily="34" charset="0"/>
              <a:buChar char="•"/>
            </a:pPr>
            <a:r>
              <a:rPr lang="en-US" sz="2200" dirty="0"/>
              <a:t>Einzelhandelsunternehmen verkaufen Waren direkt an die Verbraucher, meist in kleinen Mengen.</a:t>
            </a:r>
          </a:p>
          <a:p>
            <a:pPr marL="342900" indent="-342900">
              <a:buFont typeface="Arial" panose="020B0604020202020204" pitchFamily="34" charset="0"/>
              <a:buChar char="•"/>
            </a:pPr>
            <a:r>
              <a:rPr lang="en-US" sz="2200" dirty="0"/>
              <a:t>Großhändler kaufen Waren (oft in großen Mengen) von Herstellern oder Importeuren und verkaufen sie dann an Einzelhändler und andere Vertriebshändler.</a:t>
            </a:r>
          </a:p>
          <a:p>
            <a:endParaRPr lang="en-US" dirty="0"/>
          </a:p>
        </p:txBody>
      </p:sp>
      <p:grpSp>
        <p:nvGrpSpPr>
          <p:cNvPr id="15" name="Google Shape;612;p39">
            <a:extLst>
              <a:ext uri="{FF2B5EF4-FFF2-40B4-BE49-F238E27FC236}">
                <a16:creationId xmlns:a16="http://schemas.microsoft.com/office/drawing/2014/main" id="{70006170-8D6F-4380-B899-8DC7D7FAB94D}"/>
              </a:ext>
            </a:extLst>
          </p:cNvPr>
          <p:cNvGrpSpPr/>
          <p:nvPr/>
        </p:nvGrpSpPr>
        <p:grpSpPr>
          <a:xfrm>
            <a:off x="343172" y="1073908"/>
            <a:ext cx="651863" cy="618853"/>
            <a:chOff x="3951850" y="2985350"/>
            <a:chExt cx="407950" cy="416500"/>
          </a:xfrm>
        </p:grpSpPr>
        <p:sp>
          <p:nvSpPr>
            <p:cNvPr id="16" name="Google Shape;613;p39">
              <a:extLst>
                <a:ext uri="{FF2B5EF4-FFF2-40B4-BE49-F238E27FC236}">
                  <a16:creationId xmlns:a16="http://schemas.microsoft.com/office/drawing/2014/main" id="{3A8CA48C-D545-447D-9874-B22CA647FDC3}"/>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4;p39">
              <a:extLst>
                <a:ext uri="{FF2B5EF4-FFF2-40B4-BE49-F238E27FC236}">
                  <a16:creationId xmlns:a16="http://schemas.microsoft.com/office/drawing/2014/main" id="{DF2AF818-8CCB-4BD9-AB95-2F21C3134A5C}"/>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5;p39">
              <a:extLst>
                <a:ext uri="{FF2B5EF4-FFF2-40B4-BE49-F238E27FC236}">
                  <a16:creationId xmlns:a16="http://schemas.microsoft.com/office/drawing/2014/main" id="{5896EE36-17A2-4D9B-B279-63881A18CD49}"/>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6;p39">
              <a:extLst>
                <a:ext uri="{FF2B5EF4-FFF2-40B4-BE49-F238E27FC236}">
                  <a16:creationId xmlns:a16="http://schemas.microsoft.com/office/drawing/2014/main" id="{1CD8F601-DD19-4BA9-89C0-5498A09CEF98}"/>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837581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87918" y="1401218"/>
            <a:ext cx="10137404" cy="697353"/>
          </a:xfrm>
        </p:spPr>
        <p:txBody>
          <a:bodyPr/>
          <a:lstStyle/>
          <a:p>
            <a:r>
              <a:rPr lang="en-US" dirty="0"/>
              <a:t>SCHAUEN WIR UNS EINIGE MÖGLICHKEITEN AN ...</a:t>
            </a:r>
          </a:p>
        </p:txBody>
      </p:sp>
      <p:sp>
        <p:nvSpPr>
          <p:cNvPr id="24" name="Text Placeholder 5">
            <a:extLst>
              <a:ext uri="{FF2B5EF4-FFF2-40B4-BE49-F238E27FC236}">
                <a16:creationId xmlns:a16="http://schemas.microsoft.com/office/drawing/2014/main" id="{85EDF7AD-F47B-4797-A30E-1568AE71510A}"/>
              </a:ext>
            </a:extLst>
          </p:cNvPr>
          <p:cNvSpPr txBox="1">
            <a:spLocks/>
          </p:cNvSpPr>
          <p:nvPr/>
        </p:nvSpPr>
        <p:spPr>
          <a:xfrm>
            <a:off x="1609690" y="2067445"/>
            <a:ext cx="10137404" cy="33994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F26B27"/>
                </a:solidFill>
              </a:rPr>
              <a:t>Schaufenster- </a:t>
            </a:r>
            <a:r>
              <a:rPr lang="en-US" b="1" dirty="0" err="1">
                <a:solidFill>
                  <a:srgbClr val="F26B27"/>
                </a:solidFill>
              </a:rPr>
              <a:t>oder</a:t>
            </a:r>
            <a:r>
              <a:rPr lang="en-US" b="1" dirty="0">
                <a:solidFill>
                  <a:srgbClr val="F26B27"/>
                </a:solidFill>
              </a:rPr>
              <a:t> Online-</a:t>
            </a:r>
            <a:r>
              <a:rPr lang="en-US" b="1" dirty="0" err="1">
                <a:solidFill>
                  <a:srgbClr val="F26B27"/>
                </a:solidFill>
              </a:rPr>
              <a:t>Schaufensterbetrieb</a:t>
            </a:r>
            <a:r>
              <a:rPr lang="en-US" b="1" dirty="0">
                <a:solidFill>
                  <a:srgbClr val="F26B27"/>
                </a:solidFill>
              </a:rPr>
              <a:t> </a:t>
            </a:r>
          </a:p>
          <a:p>
            <a:pPr algn="just"/>
            <a:r>
              <a:rPr lang="en-US" dirty="0" err="1"/>
              <a:t>Für</a:t>
            </a:r>
            <a:r>
              <a:rPr lang="en-US" dirty="0"/>
              <a:t> ein Unternehmen, das Produkte verkauft, </a:t>
            </a:r>
            <a:r>
              <a:rPr lang="en-US" dirty="0" err="1"/>
              <a:t>benötigst</a:t>
            </a:r>
            <a:r>
              <a:rPr lang="en-US" dirty="0"/>
              <a:t> du </a:t>
            </a:r>
            <a:r>
              <a:rPr lang="en-US" dirty="0" err="1"/>
              <a:t>eine</a:t>
            </a:r>
            <a:r>
              <a:rPr lang="en-US" dirty="0"/>
              <a:t> Art von Schaufenster, sei es ein stationäres Geschäft oder eine virtuelle Website, </a:t>
            </a:r>
            <a:r>
              <a:rPr lang="en-US" dirty="0" err="1"/>
              <a:t>wie</a:t>
            </a:r>
            <a:r>
              <a:rPr lang="en-US" dirty="0"/>
              <a:t> </a:t>
            </a:r>
            <a:br>
              <a:rPr lang="en-US" dirty="0"/>
            </a:br>
            <a:r>
              <a:rPr lang="en-US" dirty="0" err="1"/>
              <a:t>z.B.</a:t>
            </a:r>
            <a:r>
              <a:rPr lang="en-US" dirty="0"/>
              <a:t> eine E-Commerce-Website. Viele erfolgreiche Unternehmen haben beides und erweitern so ihren Kundenkreis über ihr lokales Gebiet hinaus. Du </a:t>
            </a:r>
            <a:r>
              <a:rPr lang="en-US" dirty="0" err="1"/>
              <a:t>kannst</a:t>
            </a:r>
            <a:r>
              <a:rPr lang="en-US" dirty="0"/>
              <a:t> </a:t>
            </a:r>
            <a:r>
              <a:rPr lang="en-US" dirty="0" err="1"/>
              <a:t>dir</a:t>
            </a:r>
            <a:r>
              <a:rPr lang="en-US" dirty="0"/>
              <a:t> auch ein Schaufenster "leihen", </a:t>
            </a:r>
            <a:r>
              <a:rPr lang="en-US" dirty="0" err="1"/>
              <a:t>indem</a:t>
            </a:r>
            <a:r>
              <a:rPr lang="en-US" dirty="0"/>
              <a:t> du </a:t>
            </a:r>
            <a:r>
              <a:rPr lang="en-US" dirty="0" err="1"/>
              <a:t>deine</a:t>
            </a:r>
            <a:r>
              <a:rPr lang="en-US" dirty="0"/>
              <a:t> Produkte von anderen Unternehmen </a:t>
            </a:r>
            <a:r>
              <a:rPr lang="en-US" dirty="0" err="1"/>
              <a:t>vertreiben</a:t>
            </a:r>
            <a:r>
              <a:rPr lang="en-US" dirty="0"/>
              <a:t> </a:t>
            </a:r>
            <a:r>
              <a:rPr lang="en-US" dirty="0" err="1"/>
              <a:t>lässt</a:t>
            </a:r>
            <a:r>
              <a:rPr lang="en-US" dirty="0"/>
              <a:t>, </a:t>
            </a:r>
            <a:r>
              <a:rPr lang="en-US" dirty="0" err="1"/>
              <a:t>deine</a:t>
            </a:r>
            <a:r>
              <a:rPr lang="en-US" dirty="0"/>
              <a:t> Produkte auf Märkten und </a:t>
            </a:r>
            <a:r>
              <a:rPr lang="en-US" dirty="0" err="1"/>
              <a:t>Messen</a:t>
            </a:r>
            <a:r>
              <a:rPr lang="en-US" dirty="0"/>
              <a:t> </a:t>
            </a:r>
            <a:r>
              <a:rPr lang="en-US" dirty="0" err="1"/>
              <a:t>verkaufst</a:t>
            </a:r>
            <a:r>
              <a:rPr lang="en-US" dirty="0"/>
              <a:t> oder verfügbare E-Commerce-</a:t>
            </a:r>
            <a:r>
              <a:rPr lang="en-US" dirty="0" err="1"/>
              <a:t>Plattformen</a:t>
            </a:r>
            <a:r>
              <a:rPr lang="en-US" dirty="0"/>
              <a:t> </a:t>
            </a:r>
            <a:r>
              <a:rPr lang="en-US" dirty="0" err="1"/>
              <a:t>nutzt</a:t>
            </a:r>
            <a:r>
              <a:rPr lang="en-US" dirty="0"/>
              <a:t>. (Der </a:t>
            </a:r>
            <a:r>
              <a:rPr lang="en-US" dirty="0" err="1"/>
              <a:t>Verkauf</a:t>
            </a:r>
            <a:r>
              <a:rPr lang="en-US" dirty="0"/>
              <a:t> von </a:t>
            </a:r>
            <a:r>
              <a:rPr lang="en-US" dirty="0" err="1"/>
              <a:t>Produkten</a:t>
            </a:r>
            <a:r>
              <a:rPr lang="en-US" dirty="0"/>
              <a:t> auf eBay ist ein Beispiel dafür.)</a:t>
            </a:r>
          </a:p>
          <a:p>
            <a:endParaRPr lang="en-US" dirty="0"/>
          </a:p>
        </p:txBody>
      </p:sp>
      <p:grpSp>
        <p:nvGrpSpPr>
          <p:cNvPr id="15" name="Google Shape;612;p39">
            <a:extLst>
              <a:ext uri="{FF2B5EF4-FFF2-40B4-BE49-F238E27FC236}">
                <a16:creationId xmlns:a16="http://schemas.microsoft.com/office/drawing/2014/main" id="{70006170-8D6F-4380-B899-8DC7D7FAB94D}"/>
              </a:ext>
            </a:extLst>
          </p:cNvPr>
          <p:cNvGrpSpPr/>
          <p:nvPr/>
        </p:nvGrpSpPr>
        <p:grpSpPr>
          <a:xfrm>
            <a:off x="343172" y="1073908"/>
            <a:ext cx="651863" cy="618853"/>
            <a:chOff x="3951850" y="2985350"/>
            <a:chExt cx="407950" cy="416500"/>
          </a:xfrm>
        </p:grpSpPr>
        <p:sp>
          <p:nvSpPr>
            <p:cNvPr id="16" name="Google Shape;613;p39">
              <a:extLst>
                <a:ext uri="{FF2B5EF4-FFF2-40B4-BE49-F238E27FC236}">
                  <a16:creationId xmlns:a16="http://schemas.microsoft.com/office/drawing/2014/main" id="{3A8CA48C-D545-447D-9874-B22CA647FDC3}"/>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4;p39">
              <a:extLst>
                <a:ext uri="{FF2B5EF4-FFF2-40B4-BE49-F238E27FC236}">
                  <a16:creationId xmlns:a16="http://schemas.microsoft.com/office/drawing/2014/main" id="{DF2AF818-8CCB-4BD9-AB95-2F21C3134A5C}"/>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5;p39">
              <a:extLst>
                <a:ext uri="{FF2B5EF4-FFF2-40B4-BE49-F238E27FC236}">
                  <a16:creationId xmlns:a16="http://schemas.microsoft.com/office/drawing/2014/main" id="{5896EE36-17A2-4D9B-B279-63881A18CD49}"/>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6;p39">
              <a:extLst>
                <a:ext uri="{FF2B5EF4-FFF2-40B4-BE49-F238E27FC236}">
                  <a16:creationId xmlns:a16="http://schemas.microsoft.com/office/drawing/2014/main" id="{1CD8F601-DD19-4BA9-89C0-5498A09CEF98}"/>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949093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5">
            <a:extLst>
              <a:ext uri="{FF2B5EF4-FFF2-40B4-BE49-F238E27FC236}">
                <a16:creationId xmlns:a16="http://schemas.microsoft.com/office/drawing/2014/main" id="{85EDF7AD-F47B-4797-A30E-1568AE71510A}"/>
              </a:ext>
            </a:extLst>
          </p:cNvPr>
          <p:cNvSpPr txBox="1">
            <a:spLocks/>
          </p:cNvSpPr>
          <p:nvPr/>
        </p:nvSpPr>
        <p:spPr>
          <a:xfrm>
            <a:off x="1598078" y="2064610"/>
            <a:ext cx="10137404" cy="33994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F26B27"/>
                </a:solidFill>
              </a:rPr>
              <a:t>Produkt oder Dienstleistung (</a:t>
            </a:r>
            <a:r>
              <a:rPr lang="en-US" b="1" dirty="0" err="1">
                <a:solidFill>
                  <a:srgbClr val="F26B27"/>
                </a:solidFill>
              </a:rPr>
              <a:t>oder</a:t>
            </a:r>
            <a:r>
              <a:rPr lang="en-US" b="1" dirty="0">
                <a:solidFill>
                  <a:srgbClr val="F26B27"/>
                </a:solidFill>
              </a:rPr>
              <a:t> </a:t>
            </a:r>
            <a:r>
              <a:rPr lang="en-US" b="1" dirty="0" err="1">
                <a:solidFill>
                  <a:srgbClr val="F26B27"/>
                </a:solidFill>
              </a:rPr>
              <a:t>eine</a:t>
            </a:r>
            <a:r>
              <a:rPr lang="en-US" b="1" dirty="0">
                <a:solidFill>
                  <a:srgbClr val="F26B27"/>
                </a:solidFill>
              </a:rPr>
              <a:t> </a:t>
            </a:r>
            <a:r>
              <a:rPr lang="en-US" b="1" dirty="0" err="1">
                <a:solidFill>
                  <a:srgbClr val="F26B27"/>
                </a:solidFill>
              </a:rPr>
              <a:t>Mischung</a:t>
            </a:r>
            <a:r>
              <a:rPr lang="en-US" b="1" dirty="0">
                <a:solidFill>
                  <a:srgbClr val="F26B27"/>
                </a:solidFill>
              </a:rPr>
              <a:t> aus beidem)</a:t>
            </a:r>
          </a:p>
          <a:p>
            <a:pPr algn="just"/>
            <a:r>
              <a:rPr lang="en-US" dirty="0" err="1"/>
              <a:t>Wenn</a:t>
            </a:r>
            <a:r>
              <a:rPr lang="en-US" dirty="0"/>
              <a:t> du eine ausgebildete </a:t>
            </a:r>
            <a:r>
              <a:rPr lang="en-US" dirty="0" err="1"/>
              <a:t>Fachkraft</a:t>
            </a:r>
            <a:r>
              <a:rPr lang="en-US" dirty="0"/>
              <a:t> </a:t>
            </a:r>
            <a:r>
              <a:rPr lang="en-US" dirty="0" err="1"/>
              <a:t>bist</a:t>
            </a:r>
            <a:r>
              <a:rPr lang="en-US" dirty="0"/>
              <a:t>, wie z. B. </a:t>
            </a:r>
            <a:r>
              <a:rPr lang="en-US" dirty="0" err="1"/>
              <a:t>Buchhalterin</a:t>
            </a:r>
            <a:r>
              <a:rPr lang="en-US" dirty="0"/>
              <a:t>, </a:t>
            </a:r>
            <a:r>
              <a:rPr lang="en-US" dirty="0" err="1"/>
              <a:t>Fotografin</a:t>
            </a:r>
            <a:r>
              <a:rPr lang="en-US" dirty="0"/>
              <a:t>, </a:t>
            </a:r>
            <a:r>
              <a:rPr lang="en-US" dirty="0" err="1"/>
              <a:t>Friseurin</a:t>
            </a:r>
            <a:r>
              <a:rPr lang="en-US" dirty="0"/>
              <a:t>, IT-</a:t>
            </a:r>
            <a:r>
              <a:rPr lang="en-US" dirty="0" err="1"/>
              <a:t>Fachfrau</a:t>
            </a:r>
            <a:r>
              <a:rPr lang="en-US" dirty="0"/>
              <a:t> </a:t>
            </a:r>
            <a:r>
              <a:rPr lang="en-US" dirty="0" err="1"/>
              <a:t>oder</a:t>
            </a:r>
            <a:r>
              <a:rPr lang="en-US" dirty="0"/>
              <a:t> </a:t>
            </a:r>
            <a:r>
              <a:rPr lang="en-US" dirty="0" err="1"/>
              <a:t>Köchin</a:t>
            </a:r>
            <a:r>
              <a:rPr lang="en-US" dirty="0"/>
              <a:t>, könnte </a:t>
            </a:r>
            <a:r>
              <a:rPr lang="en-US" dirty="0" err="1"/>
              <a:t>sich</a:t>
            </a:r>
            <a:r>
              <a:rPr lang="en-US" dirty="0"/>
              <a:t> </a:t>
            </a:r>
            <a:r>
              <a:rPr lang="en-US" dirty="0" err="1"/>
              <a:t>dein</a:t>
            </a:r>
            <a:r>
              <a:rPr lang="en-US" dirty="0"/>
              <a:t> Geschäft um die professionellen Dienstleistungen drehen, die du </a:t>
            </a:r>
            <a:r>
              <a:rPr lang="en-US" dirty="0" err="1"/>
              <a:t>anbieten</a:t>
            </a:r>
            <a:r>
              <a:rPr lang="en-US" dirty="0"/>
              <a:t> </a:t>
            </a:r>
            <a:r>
              <a:rPr lang="en-US" dirty="0" err="1"/>
              <a:t>kannst</a:t>
            </a:r>
            <a:r>
              <a:rPr lang="en-US" dirty="0"/>
              <a:t>.</a:t>
            </a:r>
          </a:p>
          <a:p>
            <a:endParaRPr lang="en-US" sz="800" dirty="0"/>
          </a:p>
          <a:p>
            <a:r>
              <a:rPr lang="en-US" dirty="0" err="1"/>
              <a:t>Denke</a:t>
            </a:r>
            <a:r>
              <a:rPr lang="en-US" dirty="0"/>
              <a:t> darüber nach, was dich am </a:t>
            </a:r>
            <a:r>
              <a:rPr lang="en-US" dirty="0" err="1"/>
              <a:t>glücklichsten</a:t>
            </a:r>
            <a:r>
              <a:rPr lang="en-US" dirty="0"/>
              <a:t> </a:t>
            </a:r>
            <a:r>
              <a:rPr lang="en-US" dirty="0" err="1"/>
              <a:t>macht</a:t>
            </a:r>
            <a:r>
              <a:rPr lang="en-US" dirty="0"/>
              <a:t>:</a:t>
            </a:r>
          </a:p>
          <a:p>
            <a:pPr marL="342900" indent="-342900">
              <a:buClr>
                <a:srgbClr val="F26B27"/>
              </a:buClr>
              <a:buFont typeface="Arial" panose="020B0604020202020204" pitchFamily="34" charset="0"/>
              <a:buChar char="•"/>
            </a:pPr>
            <a:r>
              <a:rPr lang="en-US" dirty="0" err="1"/>
              <a:t>Einer</a:t>
            </a:r>
            <a:r>
              <a:rPr lang="en-US" dirty="0"/>
              <a:t> Person zu sagen, </a:t>
            </a:r>
            <a:r>
              <a:rPr lang="en-US" dirty="0" err="1"/>
              <a:t>wie</a:t>
            </a:r>
            <a:r>
              <a:rPr lang="en-US" dirty="0"/>
              <a:t> </a:t>
            </a:r>
            <a:r>
              <a:rPr lang="en-US" dirty="0" err="1"/>
              <a:t>sie</a:t>
            </a:r>
            <a:r>
              <a:rPr lang="en-US" dirty="0"/>
              <a:t> etwas tun soll,</a:t>
            </a:r>
          </a:p>
          <a:p>
            <a:pPr marL="342900" indent="-342900">
              <a:buClr>
                <a:srgbClr val="F26B27"/>
              </a:buClr>
              <a:buFont typeface="Arial" panose="020B0604020202020204" pitchFamily="34" charset="0"/>
              <a:buChar char="•"/>
            </a:pPr>
            <a:r>
              <a:rPr lang="en-US" dirty="0"/>
              <a:t>etwas </a:t>
            </a:r>
            <a:r>
              <a:rPr lang="en-US" dirty="0" err="1"/>
              <a:t>für</a:t>
            </a:r>
            <a:r>
              <a:rPr lang="en-US" dirty="0"/>
              <a:t> </a:t>
            </a:r>
            <a:r>
              <a:rPr lang="en-US" dirty="0" err="1"/>
              <a:t>diese</a:t>
            </a:r>
            <a:r>
              <a:rPr lang="en-US" dirty="0"/>
              <a:t> Person </a:t>
            </a:r>
            <a:r>
              <a:rPr lang="en-US" dirty="0" err="1"/>
              <a:t>zu</a:t>
            </a:r>
            <a:r>
              <a:rPr lang="en-US" dirty="0"/>
              <a:t> tun oder</a:t>
            </a:r>
          </a:p>
          <a:p>
            <a:pPr marL="342900" indent="-342900">
              <a:buClr>
                <a:srgbClr val="F26B27"/>
              </a:buClr>
              <a:buFont typeface="Arial" panose="020B0604020202020204" pitchFamily="34" charset="0"/>
              <a:buChar char="•"/>
            </a:pPr>
            <a:r>
              <a:rPr lang="en-US" dirty="0"/>
              <a:t>der Person die </a:t>
            </a:r>
            <a:r>
              <a:rPr lang="en-US" dirty="0" err="1"/>
              <a:t>Produkte</a:t>
            </a:r>
            <a:r>
              <a:rPr lang="en-US" dirty="0"/>
              <a:t> </a:t>
            </a:r>
            <a:r>
              <a:rPr lang="en-US" dirty="0" err="1"/>
              <a:t>anzubieten</a:t>
            </a:r>
            <a:r>
              <a:rPr lang="en-US" dirty="0"/>
              <a:t>, die sie </a:t>
            </a:r>
            <a:r>
              <a:rPr lang="en-US" dirty="0" err="1"/>
              <a:t>benötigen</a:t>
            </a:r>
            <a:r>
              <a:rPr lang="en-US" dirty="0"/>
              <a:t> </a:t>
            </a:r>
            <a:r>
              <a:rPr lang="en-US" dirty="0" err="1"/>
              <a:t>würde</a:t>
            </a:r>
            <a:r>
              <a:rPr lang="en-US" dirty="0"/>
              <a:t>, um die Arbeit selbst zu erledigen?</a:t>
            </a:r>
          </a:p>
          <a:p>
            <a:endParaRPr lang="en-US" dirty="0"/>
          </a:p>
        </p:txBody>
      </p:sp>
      <p:grpSp>
        <p:nvGrpSpPr>
          <p:cNvPr id="15" name="Google Shape;612;p39">
            <a:extLst>
              <a:ext uri="{FF2B5EF4-FFF2-40B4-BE49-F238E27FC236}">
                <a16:creationId xmlns:a16="http://schemas.microsoft.com/office/drawing/2014/main" id="{70006170-8D6F-4380-B899-8DC7D7FAB94D}"/>
              </a:ext>
            </a:extLst>
          </p:cNvPr>
          <p:cNvGrpSpPr/>
          <p:nvPr/>
        </p:nvGrpSpPr>
        <p:grpSpPr>
          <a:xfrm>
            <a:off x="343172" y="1073908"/>
            <a:ext cx="651863" cy="618853"/>
            <a:chOff x="3951850" y="2985350"/>
            <a:chExt cx="407950" cy="416500"/>
          </a:xfrm>
        </p:grpSpPr>
        <p:sp>
          <p:nvSpPr>
            <p:cNvPr id="16" name="Google Shape;613;p39">
              <a:extLst>
                <a:ext uri="{FF2B5EF4-FFF2-40B4-BE49-F238E27FC236}">
                  <a16:creationId xmlns:a16="http://schemas.microsoft.com/office/drawing/2014/main" id="{3A8CA48C-D545-447D-9874-B22CA647FDC3}"/>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4;p39">
              <a:extLst>
                <a:ext uri="{FF2B5EF4-FFF2-40B4-BE49-F238E27FC236}">
                  <a16:creationId xmlns:a16="http://schemas.microsoft.com/office/drawing/2014/main" id="{DF2AF818-8CCB-4BD9-AB95-2F21C3134A5C}"/>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5;p39">
              <a:extLst>
                <a:ext uri="{FF2B5EF4-FFF2-40B4-BE49-F238E27FC236}">
                  <a16:creationId xmlns:a16="http://schemas.microsoft.com/office/drawing/2014/main" id="{5896EE36-17A2-4D9B-B279-63881A18CD49}"/>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6;p39">
              <a:extLst>
                <a:ext uri="{FF2B5EF4-FFF2-40B4-BE49-F238E27FC236}">
                  <a16:creationId xmlns:a16="http://schemas.microsoft.com/office/drawing/2014/main" id="{1CD8F601-DD19-4BA9-89C0-5498A09CEF98}"/>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 Placeholder 4">
            <a:extLst>
              <a:ext uri="{FF2B5EF4-FFF2-40B4-BE49-F238E27FC236}">
                <a16:creationId xmlns:a16="http://schemas.microsoft.com/office/drawing/2014/main" id="{CC8A855B-88D6-48BD-9ABB-77283FDA4297}"/>
              </a:ext>
            </a:extLst>
          </p:cNvPr>
          <p:cNvSpPr>
            <a:spLocks noGrp="1"/>
          </p:cNvSpPr>
          <p:nvPr>
            <p:ph type="body" sz="quarter" idx="13"/>
          </p:nvPr>
        </p:nvSpPr>
        <p:spPr>
          <a:xfrm>
            <a:off x="1587918" y="1401218"/>
            <a:ext cx="10137404" cy="697353"/>
          </a:xfrm>
        </p:spPr>
        <p:txBody>
          <a:bodyPr/>
          <a:lstStyle/>
          <a:p>
            <a:r>
              <a:rPr lang="en-US" dirty="0"/>
              <a:t>SCHAUEN WIR UNS EINIGE MÖGLICHKEITEN AN ...</a:t>
            </a:r>
          </a:p>
        </p:txBody>
      </p:sp>
      <p:sp>
        <p:nvSpPr>
          <p:cNvPr id="10" name="Textfeld 9">
            <a:extLst>
              <a:ext uri="{FF2B5EF4-FFF2-40B4-BE49-F238E27FC236}">
                <a16:creationId xmlns:a16="http://schemas.microsoft.com/office/drawing/2014/main" id="{E0CBE32D-00DF-4D25-AF39-B9953689B336}"/>
              </a:ext>
            </a:extLst>
          </p:cNvPr>
          <p:cNvSpPr txBox="1"/>
          <p:nvPr/>
        </p:nvSpPr>
        <p:spPr>
          <a:xfrm>
            <a:off x="5090160" y="5942815"/>
            <a:ext cx="6104708" cy="369332"/>
          </a:xfrm>
          <a:prstGeom prst="rect">
            <a:avLst/>
          </a:prstGeom>
          <a:noFill/>
        </p:spPr>
        <p:txBody>
          <a:bodyPr wrap="square">
            <a:spAutoFit/>
          </a:bodyPr>
          <a:lstStyle/>
          <a:p>
            <a:pPr algn="ctr">
              <a:buClr>
                <a:srgbClr val="F26B27"/>
              </a:buClr>
            </a:pPr>
            <a:r>
              <a:rPr lang="en-US" dirty="0" err="1">
                <a:solidFill>
                  <a:schemeClr val="bg1"/>
                </a:solidFill>
                <a:highlight>
                  <a:srgbClr val="1EB3DD"/>
                </a:highlight>
              </a:rPr>
              <a:t>Erfahre</a:t>
            </a:r>
            <a:r>
              <a:rPr lang="en-US" dirty="0">
                <a:solidFill>
                  <a:schemeClr val="bg1"/>
                </a:solidFill>
                <a:highlight>
                  <a:srgbClr val="1EB3DD"/>
                </a:highlight>
              </a:rPr>
              <a:t> </a:t>
            </a:r>
            <a:r>
              <a:rPr lang="en-US" dirty="0" err="1">
                <a:solidFill>
                  <a:schemeClr val="bg1"/>
                </a:solidFill>
                <a:highlight>
                  <a:srgbClr val="1EB3DD"/>
                </a:highlight>
              </a:rPr>
              <a:t>mehr</a:t>
            </a:r>
            <a:r>
              <a:rPr lang="en-US" dirty="0">
                <a:solidFill>
                  <a:schemeClr val="bg1"/>
                </a:solidFill>
                <a:highlight>
                  <a:srgbClr val="1EB3DD"/>
                </a:highlight>
              </a:rPr>
              <a:t> </a:t>
            </a:r>
            <a:r>
              <a:rPr lang="en-US" dirty="0" err="1">
                <a:solidFill>
                  <a:schemeClr val="bg1"/>
                </a:solidFill>
                <a:highlight>
                  <a:srgbClr val="1EB3DD"/>
                </a:highlight>
              </a:rPr>
              <a:t>darüber</a:t>
            </a:r>
            <a:r>
              <a:rPr lang="en-US" dirty="0">
                <a:solidFill>
                  <a:schemeClr val="bg1"/>
                </a:solidFill>
                <a:highlight>
                  <a:srgbClr val="1EB3DD"/>
                </a:highlight>
              </a:rPr>
              <a:t> in Schritt 3.</a:t>
            </a:r>
          </a:p>
        </p:txBody>
      </p:sp>
    </p:spTree>
    <p:extLst>
      <p:ext uri="{BB962C8B-B14F-4D97-AF65-F5344CB8AC3E}">
        <p14:creationId xmlns:p14="http://schemas.microsoft.com/office/powerpoint/2010/main" val="3922849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87918" y="900480"/>
            <a:ext cx="9649486" cy="697353"/>
          </a:xfrm>
        </p:spPr>
        <p:txBody>
          <a:bodyPr>
            <a:normAutofit/>
          </a:bodyPr>
          <a:lstStyle/>
          <a:p>
            <a:r>
              <a:rPr lang="en-US" dirty="0"/>
              <a:t>Es gibt </a:t>
            </a:r>
            <a:r>
              <a:rPr lang="en-US" dirty="0" err="1"/>
              <a:t>drei</a:t>
            </a:r>
            <a:r>
              <a:rPr lang="en-US" dirty="0"/>
              <a:t> </a:t>
            </a:r>
            <a:r>
              <a:rPr lang="en-US" dirty="0" err="1"/>
              <a:t>Wege</a:t>
            </a:r>
            <a:r>
              <a:rPr lang="en-US" dirty="0"/>
              <a:t>, um </a:t>
            </a:r>
            <a:r>
              <a:rPr lang="en-US" dirty="0" err="1"/>
              <a:t>im</a:t>
            </a:r>
            <a:r>
              <a:rPr lang="en-US" dirty="0"/>
              <a:t> Geschäft zu sein</a:t>
            </a: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75006" y="1574924"/>
            <a:ext cx="8319235"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Basierend auf </a:t>
            </a:r>
            <a:r>
              <a:rPr lang="en-US" dirty="0" err="1"/>
              <a:t>deinem</a:t>
            </a:r>
            <a:r>
              <a:rPr lang="en-US" dirty="0"/>
              <a:t> eigenen kulturellen Hintergrund, </a:t>
            </a:r>
            <a:r>
              <a:rPr lang="en-US" dirty="0" err="1"/>
              <a:t>deinen</a:t>
            </a:r>
            <a:r>
              <a:rPr lang="en-US" dirty="0"/>
              <a:t> persönlichen Vorlieben und den Möglichkeiten, die du </a:t>
            </a:r>
            <a:r>
              <a:rPr lang="en-US" dirty="0" err="1"/>
              <a:t>siehst</a:t>
            </a:r>
            <a:r>
              <a:rPr lang="en-US" dirty="0"/>
              <a:t>, gibt es drei </a:t>
            </a:r>
            <a:r>
              <a:rPr lang="en-US" dirty="0" err="1"/>
              <a:t>wesentliche</a:t>
            </a:r>
            <a:r>
              <a:rPr lang="en-US" dirty="0"/>
              <a:t> </a:t>
            </a:r>
            <a:r>
              <a:rPr lang="en-US" dirty="0" err="1"/>
              <a:t>Wege</a:t>
            </a:r>
            <a:r>
              <a:rPr lang="en-US" dirty="0"/>
              <a:t>, um </a:t>
            </a:r>
            <a:r>
              <a:rPr lang="en-US" dirty="0" err="1"/>
              <a:t>im</a:t>
            </a:r>
            <a:r>
              <a:rPr lang="en-US" dirty="0"/>
              <a:t> Geschäft zu sein:</a:t>
            </a:r>
          </a:p>
          <a:p>
            <a:pPr marL="342900" indent="-342900">
              <a:buFont typeface="Arial" panose="020B0604020202020204" pitchFamily="34" charset="0"/>
              <a:buChar char="•"/>
            </a:pPr>
            <a:r>
              <a:rPr lang="en-US" dirty="0" err="1">
                <a:solidFill>
                  <a:srgbClr val="F26B27"/>
                </a:solidFill>
              </a:rPr>
              <a:t>Wirtschaftsunternehmen</a:t>
            </a:r>
            <a:r>
              <a:rPr lang="en-US" dirty="0">
                <a:solidFill>
                  <a:srgbClr val="F26B27"/>
                </a:solidFill>
              </a:rPr>
              <a:t> </a:t>
            </a:r>
            <a:r>
              <a:rPr lang="en-US" dirty="0"/>
              <a:t>– </a:t>
            </a:r>
            <a:r>
              <a:rPr lang="en-US" dirty="0" err="1"/>
              <a:t>vermehrter</a:t>
            </a:r>
            <a:r>
              <a:rPr lang="en-US" dirty="0"/>
              <a:t> Fokus auf Gewinn und Wohlstand</a:t>
            </a:r>
          </a:p>
          <a:p>
            <a:pPr marL="342900" indent="-342900">
              <a:buFont typeface="Arial" panose="020B0604020202020204" pitchFamily="34" charset="0"/>
              <a:buChar char="•"/>
            </a:pPr>
            <a:r>
              <a:rPr lang="en-US" dirty="0">
                <a:solidFill>
                  <a:srgbClr val="1EB3DD"/>
                </a:solidFill>
              </a:rPr>
              <a:t>Soziales </a:t>
            </a:r>
            <a:r>
              <a:rPr lang="en-US" dirty="0" err="1">
                <a:solidFill>
                  <a:srgbClr val="1EB3DD"/>
                </a:solidFill>
              </a:rPr>
              <a:t>Unternehmen</a:t>
            </a:r>
            <a:r>
              <a:rPr lang="en-US" dirty="0">
                <a:solidFill>
                  <a:srgbClr val="1EB3DD"/>
                </a:solidFill>
              </a:rPr>
              <a:t> </a:t>
            </a:r>
            <a:r>
              <a:rPr lang="en-US" dirty="0"/>
              <a:t>– Schwerpunkt ist die Lösung gesellschaftlicher Probleme zum Nutzen der Gemeinschaft, </a:t>
            </a:r>
            <a:br>
              <a:rPr lang="en-US" dirty="0"/>
            </a:br>
            <a:r>
              <a:rPr lang="en-US" dirty="0"/>
              <a:t>z. B. </a:t>
            </a:r>
            <a:r>
              <a:rPr lang="en-US" dirty="0" err="1"/>
              <a:t>Umweltprobleme</a:t>
            </a:r>
            <a:r>
              <a:rPr lang="en-US" dirty="0"/>
              <a:t> </a:t>
            </a:r>
            <a:r>
              <a:rPr lang="en-US" dirty="0" err="1"/>
              <a:t>durch</a:t>
            </a:r>
            <a:r>
              <a:rPr lang="en-US" dirty="0"/>
              <a:t> den </a:t>
            </a:r>
            <a:r>
              <a:rPr lang="en-US" dirty="0" err="1"/>
              <a:t>Klimawandel</a:t>
            </a:r>
            <a:r>
              <a:rPr lang="en-US" dirty="0"/>
              <a:t>, Gesundheit und Wohlbefinden</a:t>
            </a:r>
          </a:p>
          <a:p>
            <a:pPr marL="342900" indent="-342900">
              <a:buFont typeface="Arial" panose="020B0604020202020204" pitchFamily="34" charset="0"/>
              <a:buChar char="•"/>
            </a:pPr>
            <a:r>
              <a:rPr lang="en-US" dirty="0" err="1">
                <a:solidFill>
                  <a:srgbClr val="C54A9A"/>
                </a:solidFill>
              </a:rPr>
              <a:t>Gemeinschaftsunternehmen</a:t>
            </a:r>
            <a:r>
              <a:rPr lang="en-US" dirty="0">
                <a:solidFill>
                  <a:srgbClr val="C54A9A"/>
                </a:solidFill>
              </a:rPr>
              <a:t> </a:t>
            </a:r>
            <a:r>
              <a:rPr lang="en-US" dirty="0"/>
              <a:t>– </a:t>
            </a:r>
            <a:r>
              <a:rPr lang="en-US" dirty="0" err="1"/>
              <a:t>Nutzen</a:t>
            </a:r>
            <a:r>
              <a:rPr lang="en-US" dirty="0"/>
              <a:t> </a:t>
            </a:r>
            <a:r>
              <a:rPr lang="en-US" dirty="0" err="1"/>
              <a:t>dein</a:t>
            </a:r>
            <a:r>
              <a:rPr lang="en-US" dirty="0"/>
              <a:t> </a:t>
            </a:r>
            <a:r>
              <a:rPr lang="en-US" dirty="0" err="1"/>
              <a:t>Geschäft</a:t>
            </a:r>
            <a:r>
              <a:rPr lang="en-US" dirty="0"/>
              <a:t>, um das Leben einer Gemeinschaft zu verbessern</a:t>
            </a:r>
          </a:p>
          <a:p>
            <a:r>
              <a:rPr lang="en-US" dirty="0"/>
              <a:t>Du </a:t>
            </a:r>
            <a:r>
              <a:rPr lang="en-US" dirty="0" err="1"/>
              <a:t>wirst</a:t>
            </a:r>
            <a:r>
              <a:rPr lang="en-US" dirty="0"/>
              <a:t> die </a:t>
            </a:r>
            <a:r>
              <a:rPr lang="en-US" dirty="0" err="1"/>
              <a:t>genauere</a:t>
            </a:r>
            <a:r>
              <a:rPr lang="en-US" dirty="0"/>
              <a:t> </a:t>
            </a:r>
            <a:r>
              <a:rPr lang="en-US" dirty="0" err="1"/>
              <a:t>Handhabung</a:t>
            </a:r>
            <a:r>
              <a:rPr lang="en-US" dirty="0"/>
              <a:t> der einzelnen Optionen später in diesem Kurs kennenlernen.</a:t>
            </a:r>
          </a:p>
          <a:p>
            <a:endParaRPr lang="en-US" dirty="0"/>
          </a:p>
        </p:txBody>
      </p:sp>
      <p:grpSp>
        <p:nvGrpSpPr>
          <p:cNvPr id="9" name="Google Shape;664;p39">
            <a:extLst>
              <a:ext uri="{FF2B5EF4-FFF2-40B4-BE49-F238E27FC236}">
                <a16:creationId xmlns:a16="http://schemas.microsoft.com/office/drawing/2014/main" id="{ADC87A69-CEFA-444F-BCDF-E30A586C0464}"/>
              </a:ext>
            </a:extLst>
          </p:cNvPr>
          <p:cNvGrpSpPr/>
          <p:nvPr/>
        </p:nvGrpSpPr>
        <p:grpSpPr>
          <a:xfrm>
            <a:off x="249190" y="948069"/>
            <a:ext cx="863029" cy="859537"/>
            <a:chOff x="5941025" y="3634400"/>
            <a:chExt cx="467650" cy="467650"/>
          </a:xfrm>
        </p:grpSpPr>
        <p:sp>
          <p:nvSpPr>
            <p:cNvPr id="10" name="Google Shape;665;p39">
              <a:extLst>
                <a:ext uri="{FF2B5EF4-FFF2-40B4-BE49-F238E27FC236}">
                  <a16:creationId xmlns:a16="http://schemas.microsoft.com/office/drawing/2014/main" id="{0B53E7C0-B326-4C05-ACF7-53B14821D7C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6;p39">
              <a:extLst>
                <a:ext uri="{FF2B5EF4-FFF2-40B4-BE49-F238E27FC236}">
                  <a16:creationId xmlns:a16="http://schemas.microsoft.com/office/drawing/2014/main" id="{AF4FF835-A448-445D-8F6B-10DF830C3BA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F71F50F9-4BA8-4F8E-BD87-59CBA7B01C0D}"/>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B1290456-8915-4F2E-A7DB-EE2C0EFE590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28C236BF-F692-45B4-8113-455454A3F229}"/>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68ED79E2-685D-40EA-95FD-4572A3B4C2E8}"/>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roup 20">
            <a:extLst>
              <a:ext uri="{FF2B5EF4-FFF2-40B4-BE49-F238E27FC236}">
                <a16:creationId xmlns:a16="http://schemas.microsoft.com/office/drawing/2014/main" id="{47FD607A-20FC-EA48-9832-DC26EE7DB6E4}"/>
              </a:ext>
            </a:extLst>
          </p:cNvPr>
          <p:cNvGrpSpPr/>
          <p:nvPr/>
        </p:nvGrpSpPr>
        <p:grpSpPr>
          <a:xfrm>
            <a:off x="9549023" y="133675"/>
            <a:ext cx="2389316" cy="4317979"/>
            <a:chOff x="5862037" y="2133456"/>
            <a:chExt cx="1155376" cy="2087999"/>
          </a:xfrm>
        </p:grpSpPr>
        <p:pic>
          <p:nvPicPr>
            <p:cNvPr id="22" name="Picture 21" descr="Icon&#10;&#10;Description automatically generated">
              <a:extLst>
                <a:ext uri="{FF2B5EF4-FFF2-40B4-BE49-F238E27FC236}">
                  <a16:creationId xmlns:a16="http://schemas.microsoft.com/office/drawing/2014/main" id="{2B31D63B-5D30-2349-9179-8196909F002F}"/>
                </a:ext>
              </a:extLst>
            </p:cNvPr>
            <p:cNvPicPr>
              <a:picLocks noChangeAspect="1"/>
            </p:cNvPicPr>
            <p:nvPr/>
          </p:nvPicPr>
          <p:blipFill>
            <a:blip r:embed="rId2"/>
            <a:stretch>
              <a:fillRect/>
            </a:stretch>
          </p:blipFill>
          <p:spPr>
            <a:xfrm>
              <a:off x="5862037" y="2133456"/>
              <a:ext cx="1155376" cy="2087999"/>
            </a:xfrm>
            <a:prstGeom prst="rect">
              <a:avLst/>
            </a:prstGeom>
          </p:spPr>
        </p:pic>
        <p:pic>
          <p:nvPicPr>
            <p:cNvPr id="23" name="Picture 22" descr="Icon&#10;&#10;Description automatically generated">
              <a:extLst>
                <a:ext uri="{FF2B5EF4-FFF2-40B4-BE49-F238E27FC236}">
                  <a16:creationId xmlns:a16="http://schemas.microsoft.com/office/drawing/2014/main" id="{5C5B177D-C3F4-5743-94AE-A28894DD918A}"/>
                </a:ext>
              </a:extLst>
            </p:cNvPr>
            <p:cNvPicPr>
              <a:picLocks noChangeAspect="1"/>
            </p:cNvPicPr>
            <p:nvPr/>
          </p:nvPicPr>
          <p:blipFill>
            <a:blip r:embed="rId3"/>
            <a:stretch>
              <a:fillRect/>
            </a:stretch>
          </p:blipFill>
          <p:spPr>
            <a:xfrm>
              <a:off x="6135231" y="3322925"/>
              <a:ext cx="179368" cy="195618"/>
            </a:xfrm>
            <a:prstGeom prst="rect">
              <a:avLst/>
            </a:prstGeom>
          </p:spPr>
        </p:pic>
      </p:grpSp>
    </p:spTree>
    <p:extLst>
      <p:ext uri="{BB962C8B-B14F-4D97-AF65-F5344CB8AC3E}">
        <p14:creationId xmlns:p14="http://schemas.microsoft.com/office/powerpoint/2010/main" val="37803120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81837" y="0"/>
            <a:ext cx="1422400" cy="405765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FED0CEF-5480-594B-842F-6C552AA6D594}"/>
              </a:ext>
            </a:extLst>
          </p:cNvPr>
          <p:cNvGrpSpPr/>
          <p:nvPr/>
        </p:nvGrpSpPr>
        <p:grpSpPr>
          <a:xfrm>
            <a:off x="6466465" y="821724"/>
            <a:ext cx="5317704" cy="4677840"/>
            <a:chOff x="2639536" y="4480401"/>
            <a:chExt cx="2257853" cy="1986172"/>
          </a:xfrm>
        </p:grpSpPr>
        <p:pic>
          <p:nvPicPr>
            <p:cNvPr id="10" name="Picture 9" descr="Icon&#10;&#10;Description automatically generated">
              <a:extLst>
                <a:ext uri="{FF2B5EF4-FFF2-40B4-BE49-F238E27FC236}">
                  <a16:creationId xmlns:a16="http://schemas.microsoft.com/office/drawing/2014/main" id="{F0BA1E2C-0887-E14E-BC6F-BECA63D90897}"/>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2" name="Picture 11" descr="Icon&#10;&#10;Description automatically generated">
              <a:extLst>
                <a:ext uri="{FF2B5EF4-FFF2-40B4-BE49-F238E27FC236}">
                  <a16:creationId xmlns:a16="http://schemas.microsoft.com/office/drawing/2014/main" id="{FA71FD6B-88CB-214D-9FA8-B0E4BB906725}"/>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477333"/>
            <a:ext cx="3195486" cy="73114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400" b="1" dirty="0"/>
              <a:t>RECHERCHE - TIEFERES EINTAUCHEN IN DEINE GESCHÄFTSIDEE</a:t>
            </a:r>
          </a:p>
        </p:txBody>
      </p:sp>
      <p:sp>
        <p:nvSpPr>
          <p:cNvPr id="16" name="Text Placeholder 6">
            <a:extLst>
              <a:ext uri="{FF2B5EF4-FFF2-40B4-BE49-F238E27FC236}">
                <a16:creationId xmlns:a16="http://schemas.microsoft.com/office/drawing/2014/main" id="{16F5332F-E01D-124A-B55F-F58065F8972E}"/>
              </a:ext>
            </a:extLst>
          </p:cNvPr>
          <p:cNvSpPr txBox="1">
            <a:spLocks/>
          </p:cNvSpPr>
          <p:nvPr/>
        </p:nvSpPr>
        <p:spPr>
          <a:xfrm>
            <a:off x="7154049" y="1650581"/>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400" dirty="0" err="1"/>
              <a:t>Als</a:t>
            </a:r>
            <a:r>
              <a:rPr lang="en-US" sz="2400" dirty="0"/>
              <a:t> </a:t>
            </a:r>
            <a:r>
              <a:rPr lang="en-US" sz="2400" dirty="0" err="1"/>
              <a:t>nächstes</a:t>
            </a:r>
            <a:r>
              <a:rPr lang="en-US" sz="2400" dirty="0"/>
              <a:t>... Schritt 2</a:t>
            </a:r>
          </a:p>
        </p:txBody>
      </p:sp>
      <p:sp>
        <p:nvSpPr>
          <p:cNvPr id="2" name="TextBox 1">
            <a:extLst>
              <a:ext uri="{FF2B5EF4-FFF2-40B4-BE49-F238E27FC236}">
                <a16:creationId xmlns:a16="http://schemas.microsoft.com/office/drawing/2014/main" id="{BC582796-E75A-48B1-9D3F-1CED8A9D4CB2}"/>
              </a:ext>
            </a:extLst>
          </p:cNvPr>
          <p:cNvSpPr txBox="1"/>
          <p:nvPr/>
        </p:nvSpPr>
        <p:spPr>
          <a:xfrm>
            <a:off x="331926" y="2863113"/>
            <a:ext cx="5761015" cy="3231654"/>
          </a:xfrm>
          <a:prstGeom prst="rect">
            <a:avLst/>
          </a:prstGeom>
          <a:noFill/>
        </p:spPr>
        <p:txBody>
          <a:bodyPr wrap="square" rtlCol="0">
            <a:spAutoFit/>
          </a:bodyPr>
          <a:lstStyle/>
          <a:p>
            <a:r>
              <a:rPr lang="de-DE" sz="2800" dirty="0"/>
              <a:t>Hat es dir gefallen, mehr über Schritt 1 zu erfahren?</a:t>
            </a:r>
          </a:p>
          <a:p>
            <a:endParaRPr lang="en-GB" sz="2800" dirty="0"/>
          </a:p>
          <a:p>
            <a:r>
              <a:rPr lang="en-GB" sz="2400" dirty="0" err="1"/>
              <a:t>Diskutiere</a:t>
            </a:r>
            <a:r>
              <a:rPr lang="en-GB" sz="2400" dirty="0"/>
              <a:t> </a:t>
            </a:r>
            <a:r>
              <a:rPr lang="en-GB" sz="2400" dirty="0" err="1"/>
              <a:t>mit</a:t>
            </a:r>
            <a:r>
              <a:rPr lang="en-GB" sz="2400" dirty="0"/>
              <a:t> Gleichgesinnten in unserer </a:t>
            </a:r>
            <a:r>
              <a:rPr lang="en-GB" sz="2400" dirty="0">
                <a:hlinkClick r:id="rId4"/>
              </a:rPr>
              <a:t>geschlossenen EMINENT Facebook-Gruppe </a:t>
            </a:r>
            <a:r>
              <a:rPr lang="en-GB" sz="2400" dirty="0"/>
              <a:t>!</a:t>
            </a:r>
          </a:p>
          <a:p>
            <a:r>
              <a:rPr lang="en-GB" sz="2400" dirty="0"/>
              <a:t>Sie </a:t>
            </a:r>
            <a:r>
              <a:rPr lang="en-GB" sz="2400" dirty="0" err="1"/>
              <a:t>dient</a:t>
            </a:r>
            <a:r>
              <a:rPr lang="en-GB" sz="2400" dirty="0"/>
              <a:t> </a:t>
            </a:r>
            <a:r>
              <a:rPr lang="en-GB" sz="2400" dirty="0" err="1"/>
              <a:t>als</a:t>
            </a:r>
            <a:r>
              <a:rPr lang="en-GB" sz="2400" dirty="0"/>
              <a:t> sicherer Ort, um </a:t>
            </a:r>
            <a:r>
              <a:rPr lang="en-GB" sz="2400" dirty="0" err="1"/>
              <a:t>sich</a:t>
            </a:r>
            <a:r>
              <a:rPr lang="en-GB" sz="2400" dirty="0"/>
              <a:t> </a:t>
            </a:r>
            <a:r>
              <a:rPr lang="en-GB" sz="2400" dirty="0" err="1"/>
              <a:t>über</a:t>
            </a:r>
            <a:r>
              <a:rPr lang="en-GB" sz="2400" dirty="0"/>
              <a:t> </a:t>
            </a:r>
            <a:r>
              <a:rPr lang="en-GB" sz="2400" dirty="0" err="1"/>
              <a:t>deine</a:t>
            </a:r>
            <a:r>
              <a:rPr lang="en-GB" sz="2400" dirty="0"/>
              <a:t> Chancen und Herausforderungen, </a:t>
            </a:r>
            <a:r>
              <a:rPr lang="en-GB" sz="2400" dirty="0" err="1"/>
              <a:t>Freuden</a:t>
            </a:r>
            <a:r>
              <a:rPr lang="en-GB" sz="2400" dirty="0"/>
              <a:t> und </a:t>
            </a:r>
            <a:r>
              <a:rPr lang="en-GB" sz="2400" dirty="0" err="1"/>
              <a:t>Bedenken</a:t>
            </a:r>
            <a:r>
              <a:rPr lang="en-GB" sz="2400" dirty="0"/>
              <a:t> </a:t>
            </a:r>
            <a:r>
              <a:rPr lang="en-GB" sz="2400" dirty="0" err="1"/>
              <a:t>auszutauschen</a:t>
            </a:r>
            <a:r>
              <a:rPr lang="en-GB" sz="2400" dirty="0"/>
              <a:t>. </a:t>
            </a:r>
            <a:endParaRPr lang="en-IE" sz="2400" dirty="0"/>
          </a:p>
        </p:txBody>
      </p:sp>
    </p:spTree>
    <p:extLst>
      <p:ext uri="{BB962C8B-B14F-4D97-AF65-F5344CB8AC3E}">
        <p14:creationId xmlns:p14="http://schemas.microsoft.com/office/powerpoint/2010/main" val="1667090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606411" y="1121434"/>
            <a:ext cx="7199497" cy="5645020"/>
          </a:xfrm>
        </p:spPr>
        <p:txBody>
          <a:bodyPr/>
          <a:lstStyle/>
          <a:p>
            <a:pPr marL="457200" indent="-457200" algn="just">
              <a:buAutoNum type="arabicPeriod"/>
            </a:pPr>
            <a:r>
              <a:rPr lang="en-GB" sz="2200" b="1" i="0" dirty="0" err="1">
                <a:solidFill>
                  <a:srgbClr val="F26B27"/>
                </a:solidFill>
                <a:effectLst/>
              </a:rPr>
              <a:t>Migrantinnen</a:t>
            </a:r>
            <a:r>
              <a:rPr lang="en-GB" sz="2200" b="1" i="0" dirty="0">
                <a:solidFill>
                  <a:srgbClr val="F26B27"/>
                </a:solidFill>
                <a:effectLst/>
              </a:rPr>
              <a:t> </a:t>
            </a:r>
            <a:r>
              <a:rPr lang="en-GB" sz="2200" b="1" i="0" dirty="0" err="1">
                <a:solidFill>
                  <a:srgbClr val="F26B27"/>
                </a:solidFill>
                <a:effectLst/>
              </a:rPr>
              <a:t>müssen</a:t>
            </a:r>
            <a:r>
              <a:rPr lang="en-GB" sz="2200" b="1" i="0" dirty="0">
                <a:solidFill>
                  <a:srgbClr val="F26B27"/>
                </a:solidFill>
                <a:effectLst/>
              </a:rPr>
              <a:t> </a:t>
            </a:r>
            <a:r>
              <a:rPr lang="en-GB" sz="2200" b="1" i="0" dirty="0" err="1">
                <a:solidFill>
                  <a:srgbClr val="F26B27"/>
                </a:solidFill>
                <a:effectLst/>
              </a:rPr>
              <a:t>mehr</a:t>
            </a:r>
            <a:r>
              <a:rPr lang="en-GB" sz="2200" b="1" i="0" dirty="0">
                <a:solidFill>
                  <a:srgbClr val="F26B27"/>
                </a:solidFill>
                <a:effectLst/>
              </a:rPr>
              <a:t> </a:t>
            </a:r>
            <a:r>
              <a:rPr lang="en-GB" sz="2200" b="1" i="0" dirty="0" err="1">
                <a:solidFill>
                  <a:srgbClr val="F26B27"/>
                </a:solidFill>
                <a:effectLst/>
              </a:rPr>
              <a:t>Schwierigkeiten</a:t>
            </a:r>
            <a:r>
              <a:rPr lang="en-GB" sz="2200" b="1" i="0" dirty="0">
                <a:solidFill>
                  <a:srgbClr val="F26B27"/>
                </a:solidFill>
                <a:effectLst/>
              </a:rPr>
              <a:t> </a:t>
            </a:r>
            <a:r>
              <a:rPr lang="en-GB" sz="2200" b="1" i="0" dirty="0" err="1">
                <a:solidFill>
                  <a:srgbClr val="F26B27"/>
                </a:solidFill>
                <a:effectLst/>
              </a:rPr>
              <a:t>meistern</a:t>
            </a:r>
            <a:endParaRPr lang="en-GB" sz="2200" b="1" dirty="0">
              <a:solidFill>
                <a:srgbClr val="F26B27"/>
              </a:solidFill>
            </a:endParaRPr>
          </a:p>
          <a:p>
            <a:pPr lvl="1" algn="just"/>
            <a:r>
              <a:rPr lang="en-GB" sz="2200" b="0" i="0" dirty="0" err="1">
                <a:solidFill>
                  <a:schemeClr val="tx1"/>
                </a:solidFill>
                <a:effectLst/>
              </a:rPr>
              <a:t>Migrantinnen</a:t>
            </a:r>
            <a:r>
              <a:rPr lang="en-GB" sz="2200" b="0" i="0" dirty="0">
                <a:solidFill>
                  <a:schemeClr val="tx1"/>
                </a:solidFill>
                <a:effectLst/>
              </a:rPr>
              <a:t> </a:t>
            </a:r>
            <a:r>
              <a:rPr lang="en-GB" sz="2200" b="0" i="0" dirty="0" err="1">
                <a:solidFill>
                  <a:schemeClr val="tx1"/>
                </a:solidFill>
                <a:effectLst/>
              </a:rPr>
              <a:t>sind</a:t>
            </a:r>
            <a:r>
              <a:rPr lang="en-GB" sz="2200" b="0" i="0" dirty="0">
                <a:solidFill>
                  <a:schemeClr val="tx1"/>
                </a:solidFill>
                <a:effectLst/>
              </a:rPr>
              <a:t> oft </a:t>
            </a:r>
            <a:r>
              <a:rPr lang="en-GB" sz="2200" b="0" i="0" dirty="0" err="1">
                <a:solidFill>
                  <a:schemeClr val="tx1"/>
                </a:solidFill>
                <a:effectLst/>
              </a:rPr>
              <a:t>gute</a:t>
            </a:r>
            <a:r>
              <a:rPr lang="en-GB" sz="2200" b="0" i="0" dirty="0">
                <a:solidFill>
                  <a:schemeClr val="tx1"/>
                </a:solidFill>
                <a:effectLst/>
              </a:rPr>
              <a:t> </a:t>
            </a:r>
            <a:r>
              <a:rPr lang="en-GB" sz="2200" b="0" i="0" dirty="0" err="1">
                <a:solidFill>
                  <a:schemeClr val="tx1"/>
                </a:solidFill>
                <a:effectLst/>
              </a:rPr>
              <a:t>Unternehmerinnen</a:t>
            </a:r>
            <a:r>
              <a:rPr lang="en-GB" sz="2200" b="0" i="0" dirty="0">
                <a:solidFill>
                  <a:schemeClr val="tx1"/>
                </a:solidFill>
                <a:effectLst/>
              </a:rPr>
              <a:t>, da </a:t>
            </a:r>
            <a:r>
              <a:rPr lang="en-GB" sz="2200" b="0" i="0" dirty="0" err="1">
                <a:solidFill>
                  <a:schemeClr val="tx1"/>
                </a:solidFill>
                <a:effectLst/>
              </a:rPr>
              <a:t>sie</a:t>
            </a:r>
            <a:r>
              <a:rPr lang="en-GB" sz="2200" b="0" i="0" dirty="0">
                <a:solidFill>
                  <a:schemeClr val="tx1"/>
                </a:solidFill>
                <a:effectLst/>
              </a:rPr>
              <a:t> </a:t>
            </a:r>
            <a:r>
              <a:rPr lang="en-GB" sz="2200" b="0" i="0" dirty="0" err="1">
                <a:solidFill>
                  <a:schemeClr val="tx1"/>
                </a:solidFill>
                <a:effectLst/>
              </a:rPr>
              <a:t>viele</a:t>
            </a:r>
            <a:r>
              <a:rPr lang="en-GB" sz="2200" b="0" i="0" dirty="0">
                <a:solidFill>
                  <a:schemeClr val="tx1"/>
                </a:solidFill>
                <a:effectLst/>
              </a:rPr>
              <a:t> </a:t>
            </a:r>
            <a:r>
              <a:rPr lang="en-GB" sz="2200" b="0" i="0" dirty="0" err="1">
                <a:solidFill>
                  <a:schemeClr val="tx1"/>
                </a:solidFill>
                <a:effectLst/>
              </a:rPr>
              <a:t>Herausforderungen</a:t>
            </a:r>
            <a:r>
              <a:rPr lang="en-GB" sz="2200" dirty="0">
                <a:solidFill>
                  <a:schemeClr val="tx1"/>
                </a:solidFill>
              </a:rPr>
              <a:t> </a:t>
            </a:r>
            <a:r>
              <a:rPr lang="en-GB" sz="2200" b="0" i="0" dirty="0" err="1">
                <a:solidFill>
                  <a:schemeClr val="tx1"/>
                </a:solidFill>
                <a:effectLst/>
              </a:rPr>
              <a:t>bewältigen</a:t>
            </a:r>
            <a:r>
              <a:rPr lang="en-GB" sz="2200" b="0" i="0" dirty="0">
                <a:solidFill>
                  <a:schemeClr val="tx1"/>
                </a:solidFill>
                <a:effectLst/>
              </a:rPr>
              <a:t> </a:t>
            </a:r>
            <a:r>
              <a:rPr lang="en-GB" sz="2200" b="0" i="0" dirty="0" err="1">
                <a:solidFill>
                  <a:schemeClr val="tx1"/>
                </a:solidFill>
                <a:effectLst/>
              </a:rPr>
              <a:t>müssen</a:t>
            </a:r>
            <a:r>
              <a:rPr lang="en-GB" sz="2200" b="0" i="0" dirty="0">
                <a:solidFill>
                  <a:schemeClr val="tx1"/>
                </a:solidFill>
                <a:effectLst/>
              </a:rPr>
              <a:t>. </a:t>
            </a:r>
            <a:r>
              <a:rPr lang="en-GB" sz="2200" b="0" i="0" dirty="0" err="1">
                <a:solidFill>
                  <a:schemeClr val="tx1"/>
                </a:solidFill>
                <a:effectLst/>
              </a:rPr>
              <a:t>Viele</a:t>
            </a:r>
            <a:r>
              <a:rPr lang="en-GB" sz="2200" b="0" i="0" dirty="0">
                <a:solidFill>
                  <a:schemeClr val="tx1"/>
                </a:solidFill>
                <a:effectLst/>
              </a:rPr>
              <a:t> </a:t>
            </a:r>
            <a:r>
              <a:rPr lang="en-GB" sz="2200" b="0" i="0" dirty="0" err="1">
                <a:solidFill>
                  <a:schemeClr val="tx1"/>
                </a:solidFill>
                <a:effectLst/>
              </a:rPr>
              <a:t>Unternehmerinnen</a:t>
            </a:r>
            <a:r>
              <a:rPr lang="en-GB" sz="2200" b="0" i="0" dirty="0">
                <a:solidFill>
                  <a:schemeClr val="tx1"/>
                </a:solidFill>
                <a:effectLst/>
              </a:rPr>
              <a:t> </a:t>
            </a:r>
            <a:r>
              <a:rPr lang="en-GB" sz="2200" b="0" i="0" dirty="0" err="1">
                <a:solidFill>
                  <a:schemeClr val="tx1"/>
                </a:solidFill>
                <a:effectLst/>
              </a:rPr>
              <a:t>mit</a:t>
            </a:r>
            <a:r>
              <a:rPr lang="en-GB" sz="2200" b="0" i="0" dirty="0">
                <a:solidFill>
                  <a:schemeClr val="tx1"/>
                </a:solidFill>
                <a:effectLst/>
              </a:rPr>
              <a:t> </a:t>
            </a:r>
            <a:r>
              <a:rPr lang="en-GB" sz="2200" b="0" i="0" dirty="0" err="1">
                <a:solidFill>
                  <a:schemeClr val="tx1"/>
                </a:solidFill>
                <a:effectLst/>
              </a:rPr>
              <a:t>Migrationshintergrund</a:t>
            </a:r>
            <a:r>
              <a:rPr lang="en-GB" sz="2200" b="0" i="0" dirty="0">
                <a:solidFill>
                  <a:schemeClr val="tx1"/>
                </a:solidFill>
                <a:effectLst/>
              </a:rPr>
              <a:t> </a:t>
            </a:r>
            <a:r>
              <a:rPr lang="en-GB" sz="2200" b="0" i="0" dirty="0" err="1">
                <a:solidFill>
                  <a:schemeClr val="tx1"/>
                </a:solidFill>
                <a:effectLst/>
              </a:rPr>
              <a:t>müssen</a:t>
            </a:r>
            <a:r>
              <a:rPr lang="en-GB" sz="2200" b="0" i="0" dirty="0">
                <a:solidFill>
                  <a:schemeClr val="tx1"/>
                </a:solidFill>
                <a:effectLst/>
              </a:rPr>
              <a:t> mit </a:t>
            </a:r>
            <a:r>
              <a:rPr lang="en-GB" sz="2200" b="0" i="0" dirty="0" err="1">
                <a:solidFill>
                  <a:schemeClr val="tx1"/>
                </a:solidFill>
                <a:effectLst/>
              </a:rPr>
              <a:t>weniger</a:t>
            </a:r>
            <a:r>
              <a:rPr lang="en-GB" sz="2200" b="0" i="0" dirty="0">
                <a:solidFill>
                  <a:schemeClr val="tx1"/>
                </a:solidFill>
                <a:effectLst/>
              </a:rPr>
              <a:t> Geld</a:t>
            </a:r>
            <a:r>
              <a:rPr lang="en-GB" sz="2200" dirty="0">
                <a:solidFill>
                  <a:schemeClr val="tx1"/>
                </a:solidFill>
              </a:rPr>
              <a:t> und </a:t>
            </a:r>
            <a:r>
              <a:rPr lang="en-GB" sz="2200" dirty="0" err="1">
                <a:solidFill>
                  <a:schemeClr val="tx1"/>
                </a:solidFill>
              </a:rPr>
              <a:t>weniger</a:t>
            </a:r>
            <a:r>
              <a:rPr lang="en-GB" sz="2200" dirty="0">
                <a:solidFill>
                  <a:schemeClr val="tx1"/>
                </a:solidFill>
              </a:rPr>
              <a:t> </a:t>
            </a:r>
            <a:r>
              <a:rPr lang="en-GB" sz="2200" b="0" i="0" dirty="0">
                <a:solidFill>
                  <a:schemeClr val="tx1"/>
                </a:solidFill>
                <a:effectLst/>
              </a:rPr>
              <a:t>Zeit </a:t>
            </a:r>
            <a:r>
              <a:rPr lang="en-GB" sz="2200" b="0" i="0" dirty="0" err="1">
                <a:solidFill>
                  <a:schemeClr val="tx1"/>
                </a:solidFill>
                <a:effectLst/>
              </a:rPr>
              <a:t>auskommen</a:t>
            </a:r>
            <a:r>
              <a:rPr lang="en-GB" sz="2200" b="0" i="0" dirty="0">
                <a:solidFill>
                  <a:schemeClr val="tx1"/>
                </a:solidFill>
                <a:effectLst/>
              </a:rPr>
              <a:t> und </a:t>
            </a:r>
            <a:r>
              <a:rPr lang="en-GB" sz="2200" b="0" i="0" dirty="0" err="1">
                <a:solidFill>
                  <a:schemeClr val="tx1"/>
                </a:solidFill>
                <a:effectLst/>
              </a:rPr>
              <a:t>sind</a:t>
            </a:r>
            <a:r>
              <a:rPr lang="en-GB" sz="2200" b="0" i="0" dirty="0">
                <a:solidFill>
                  <a:schemeClr val="tx1"/>
                </a:solidFill>
                <a:effectLst/>
              </a:rPr>
              <a:t> </a:t>
            </a:r>
            <a:r>
              <a:rPr lang="en-GB" sz="2200" b="0" i="0" dirty="0" err="1">
                <a:solidFill>
                  <a:schemeClr val="tx1"/>
                </a:solidFill>
                <a:effectLst/>
              </a:rPr>
              <a:t>vor</a:t>
            </a:r>
            <a:r>
              <a:rPr lang="en-GB" sz="2200" b="0" i="0" dirty="0">
                <a:solidFill>
                  <a:schemeClr val="tx1"/>
                </a:solidFill>
                <a:effectLst/>
              </a:rPr>
              <a:t> </a:t>
            </a:r>
            <a:r>
              <a:rPr lang="en-GB" sz="2200" b="0" i="0" dirty="0" err="1">
                <a:solidFill>
                  <a:schemeClr val="tx1"/>
                </a:solidFill>
                <a:effectLst/>
              </a:rPr>
              <a:t>mehr</a:t>
            </a:r>
            <a:r>
              <a:rPr lang="en-GB" sz="2200" b="0" i="0" dirty="0">
                <a:solidFill>
                  <a:schemeClr val="tx1"/>
                </a:solidFill>
                <a:effectLst/>
              </a:rPr>
              <a:t> </a:t>
            </a:r>
            <a:r>
              <a:rPr lang="en-GB" sz="2200" b="0" i="0" dirty="0" err="1">
                <a:solidFill>
                  <a:schemeClr val="tx1"/>
                </a:solidFill>
                <a:effectLst/>
              </a:rPr>
              <a:t>Probleme</a:t>
            </a:r>
            <a:r>
              <a:rPr lang="en-GB" sz="2200" b="0" i="0" dirty="0">
                <a:solidFill>
                  <a:schemeClr val="tx1"/>
                </a:solidFill>
                <a:effectLst/>
              </a:rPr>
              <a:t> </a:t>
            </a:r>
            <a:r>
              <a:rPr lang="en-GB" sz="2200" b="0" i="0" dirty="0" err="1">
                <a:solidFill>
                  <a:schemeClr val="tx1"/>
                </a:solidFill>
                <a:effectLst/>
              </a:rPr>
              <a:t>gestellt</a:t>
            </a:r>
            <a:r>
              <a:rPr lang="en-GB" sz="2200" b="0" i="0" dirty="0">
                <a:solidFill>
                  <a:schemeClr val="tx1"/>
                </a:solidFill>
                <a:effectLst/>
              </a:rPr>
              <a:t>. Das </a:t>
            </a:r>
            <a:r>
              <a:rPr lang="en-GB" sz="2200" b="0" i="0" dirty="0" err="1">
                <a:solidFill>
                  <a:schemeClr val="tx1"/>
                </a:solidFill>
                <a:effectLst/>
              </a:rPr>
              <a:t>kann</a:t>
            </a:r>
            <a:r>
              <a:rPr lang="en-GB" sz="2200" b="0" i="0" dirty="0">
                <a:solidFill>
                  <a:schemeClr val="tx1"/>
                </a:solidFill>
                <a:effectLst/>
              </a:rPr>
              <a:t> </a:t>
            </a:r>
            <a:r>
              <a:rPr lang="en-GB" sz="2200" b="0" i="0" dirty="0" err="1">
                <a:solidFill>
                  <a:schemeClr val="tx1"/>
                </a:solidFill>
                <a:effectLst/>
              </a:rPr>
              <a:t>sie</a:t>
            </a:r>
            <a:r>
              <a:rPr lang="en-GB" sz="2200" b="0" i="0" dirty="0">
                <a:solidFill>
                  <a:schemeClr val="tx1"/>
                </a:solidFill>
                <a:effectLst/>
              </a:rPr>
              <a:t> </a:t>
            </a:r>
            <a:r>
              <a:rPr lang="en-GB" sz="2200" b="0" i="0" dirty="0" err="1">
                <a:solidFill>
                  <a:schemeClr val="tx1"/>
                </a:solidFill>
                <a:effectLst/>
              </a:rPr>
              <a:t>aber</a:t>
            </a:r>
            <a:r>
              <a:rPr lang="en-GB" sz="2200" b="0" i="0" dirty="0">
                <a:solidFill>
                  <a:schemeClr val="tx1"/>
                </a:solidFill>
                <a:effectLst/>
              </a:rPr>
              <a:t> </a:t>
            </a:r>
            <a:r>
              <a:rPr lang="en-GB" sz="2200" b="0" i="0" dirty="0" err="1">
                <a:solidFill>
                  <a:schemeClr val="tx1"/>
                </a:solidFill>
                <a:effectLst/>
              </a:rPr>
              <a:t>dazu</a:t>
            </a:r>
            <a:r>
              <a:rPr lang="en-GB" sz="2200" b="0" i="0" dirty="0">
                <a:solidFill>
                  <a:schemeClr val="tx1"/>
                </a:solidFill>
                <a:effectLst/>
              </a:rPr>
              <a:t> </a:t>
            </a:r>
            <a:r>
              <a:rPr lang="en-GB" sz="2200" b="0" i="0" dirty="0" err="1">
                <a:solidFill>
                  <a:schemeClr val="tx1"/>
                </a:solidFill>
                <a:effectLst/>
              </a:rPr>
              <a:t>motivieren</a:t>
            </a:r>
            <a:r>
              <a:rPr lang="en-GB" sz="2200" b="0" i="0" dirty="0">
                <a:solidFill>
                  <a:schemeClr val="tx1"/>
                </a:solidFill>
                <a:effectLst/>
              </a:rPr>
              <a:t>, </a:t>
            </a:r>
            <a:r>
              <a:rPr lang="en-GB" sz="2200" b="0" i="0" dirty="0" err="1">
                <a:solidFill>
                  <a:schemeClr val="tx1"/>
                </a:solidFill>
                <a:effectLst/>
              </a:rPr>
              <a:t>daran</a:t>
            </a:r>
            <a:r>
              <a:rPr lang="en-GB" sz="2200" b="0" i="0" dirty="0">
                <a:solidFill>
                  <a:schemeClr val="tx1"/>
                </a:solidFill>
                <a:effectLst/>
              </a:rPr>
              <a:t> </a:t>
            </a:r>
            <a:r>
              <a:rPr lang="en-GB" sz="2200" b="0" i="0" dirty="0" err="1">
                <a:solidFill>
                  <a:schemeClr val="tx1"/>
                </a:solidFill>
                <a:effectLst/>
              </a:rPr>
              <a:t>zu</a:t>
            </a:r>
            <a:r>
              <a:rPr lang="en-GB" sz="2200" b="0" i="0" dirty="0">
                <a:solidFill>
                  <a:schemeClr val="tx1"/>
                </a:solidFill>
                <a:effectLst/>
              </a:rPr>
              <a:t> </a:t>
            </a:r>
            <a:r>
              <a:rPr lang="en-GB" sz="2200" b="0" i="0" dirty="0" err="1">
                <a:solidFill>
                  <a:schemeClr val="tx1"/>
                </a:solidFill>
                <a:effectLst/>
              </a:rPr>
              <a:t>arbeiten</a:t>
            </a:r>
            <a:r>
              <a:rPr lang="en-GB" sz="2200" b="0" i="0" dirty="0">
                <a:solidFill>
                  <a:schemeClr val="tx1"/>
                </a:solidFill>
                <a:effectLst/>
              </a:rPr>
              <a:t>, </a:t>
            </a:r>
            <a:r>
              <a:rPr lang="en-GB" sz="2200" b="0" i="0" dirty="0" err="1">
                <a:solidFill>
                  <a:schemeClr val="tx1"/>
                </a:solidFill>
                <a:effectLst/>
              </a:rPr>
              <a:t>ihre</a:t>
            </a:r>
            <a:r>
              <a:rPr lang="en-GB" sz="2200" b="0" i="0" dirty="0">
                <a:solidFill>
                  <a:schemeClr val="tx1"/>
                </a:solidFill>
                <a:effectLst/>
              </a:rPr>
              <a:t> Lage </a:t>
            </a:r>
            <a:r>
              <a:rPr lang="en-GB" sz="2200" b="0" i="0" dirty="0" err="1">
                <a:solidFill>
                  <a:schemeClr val="tx1"/>
                </a:solidFill>
                <a:effectLst/>
              </a:rPr>
              <a:t>zu</a:t>
            </a:r>
            <a:r>
              <a:rPr lang="en-GB" sz="2200" b="0" i="0" dirty="0">
                <a:solidFill>
                  <a:schemeClr val="tx1"/>
                </a:solidFill>
                <a:effectLst/>
              </a:rPr>
              <a:t> </a:t>
            </a:r>
            <a:r>
              <a:rPr lang="en-GB" sz="2200" b="0" i="0" dirty="0" err="1">
                <a:solidFill>
                  <a:schemeClr val="tx1"/>
                </a:solidFill>
                <a:effectLst/>
              </a:rPr>
              <a:t>verbessern</a:t>
            </a:r>
            <a:r>
              <a:rPr lang="en-GB" sz="2200" dirty="0">
                <a:solidFill>
                  <a:schemeClr val="tx1"/>
                </a:solidFill>
              </a:rPr>
              <a:t>.</a:t>
            </a:r>
            <a:endParaRPr lang="en-GB" sz="2200" b="0" i="0" dirty="0">
              <a:solidFill>
                <a:schemeClr val="tx1"/>
              </a:solidFill>
              <a:effectLst/>
            </a:endParaRPr>
          </a:p>
          <a:p>
            <a:pPr marL="457200" indent="-457200" algn="just">
              <a:buAutoNum type="arabicPeriod" startAt="2"/>
            </a:pPr>
            <a:r>
              <a:rPr lang="en-GB" sz="2200" b="1" i="0" dirty="0">
                <a:solidFill>
                  <a:srgbClr val="F26B27"/>
                </a:solidFill>
                <a:effectLst/>
              </a:rPr>
              <a:t>Frauen </a:t>
            </a:r>
            <a:r>
              <a:rPr lang="en-GB" sz="2200" b="1" i="0" dirty="0" err="1">
                <a:solidFill>
                  <a:srgbClr val="F26B27"/>
                </a:solidFill>
                <a:effectLst/>
              </a:rPr>
              <a:t>haben</a:t>
            </a:r>
            <a:r>
              <a:rPr lang="en-GB" sz="2200" b="1" i="0" dirty="0">
                <a:solidFill>
                  <a:srgbClr val="F26B27"/>
                </a:solidFill>
                <a:effectLst/>
              </a:rPr>
              <a:t> </a:t>
            </a:r>
            <a:r>
              <a:rPr lang="en-GB" sz="2200" b="1" i="0" dirty="0" err="1">
                <a:solidFill>
                  <a:srgbClr val="F26B27"/>
                </a:solidFill>
                <a:effectLst/>
              </a:rPr>
              <a:t>eine</a:t>
            </a:r>
            <a:r>
              <a:rPr lang="en-GB" sz="2200" b="1" i="0" dirty="0">
                <a:solidFill>
                  <a:srgbClr val="F26B27"/>
                </a:solidFill>
                <a:effectLst/>
              </a:rPr>
              <a:t> </a:t>
            </a:r>
            <a:r>
              <a:rPr lang="en-GB" sz="2200" b="1" i="0" dirty="0" err="1">
                <a:solidFill>
                  <a:srgbClr val="F26B27"/>
                </a:solidFill>
                <a:effectLst/>
              </a:rPr>
              <a:t>ausgeprägte</a:t>
            </a:r>
            <a:r>
              <a:rPr lang="en-GB" sz="2200" b="1" i="0" dirty="0">
                <a:solidFill>
                  <a:srgbClr val="F26B27"/>
                </a:solidFill>
                <a:effectLst/>
              </a:rPr>
              <a:t> </a:t>
            </a:r>
            <a:r>
              <a:rPr lang="en-GB" sz="2200" b="1" i="0" dirty="0" err="1">
                <a:solidFill>
                  <a:srgbClr val="F26B27"/>
                </a:solidFill>
                <a:effectLst/>
              </a:rPr>
              <a:t>soziale</a:t>
            </a:r>
            <a:r>
              <a:rPr lang="en-GB" sz="2200" b="1" i="0" dirty="0">
                <a:solidFill>
                  <a:srgbClr val="F26B27"/>
                </a:solidFill>
                <a:effectLst/>
              </a:rPr>
              <a:t> </a:t>
            </a:r>
            <a:r>
              <a:rPr lang="en-GB" sz="2200" b="1" i="0" dirty="0" err="1">
                <a:solidFill>
                  <a:srgbClr val="F26B27"/>
                </a:solidFill>
                <a:effectLst/>
              </a:rPr>
              <a:t>Intelligenz</a:t>
            </a:r>
            <a:endParaRPr lang="en-GB" sz="2200" b="1" dirty="0">
              <a:solidFill>
                <a:srgbClr val="F26B27"/>
              </a:solidFill>
            </a:endParaRPr>
          </a:p>
          <a:p>
            <a:pPr lvl="1" algn="just"/>
            <a:r>
              <a:rPr lang="en-GB" sz="2200" b="0" i="0" dirty="0" err="1">
                <a:solidFill>
                  <a:schemeClr val="tx1"/>
                </a:solidFill>
                <a:effectLst/>
              </a:rPr>
              <a:t>Soziale</a:t>
            </a:r>
            <a:r>
              <a:rPr lang="en-GB" sz="2200" b="0" i="0" dirty="0">
                <a:solidFill>
                  <a:schemeClr val="tx1"/>
                </a:solidFill>
                <a:effectLst/>
              </a:rPr>
              <a:t> Intelligenz ist die Fähigkeit, sich selbst und andere </a:t>
            </a:r>
            <a:r>
              <a:rPr lang="en-GB" sz="2200" b="0" i="0" dirty="0" err="1">
                <a:solidFill>
                  <a:schemeClr val="tx1"/>
                </a:solidFill>
                <a:effectLst/>
              </a:rPr>
              <a:t>zu</a:t>
            </a:r>
            <a:r>
              <a:rPr lang="en-GB" sz="2200" b="0" i="0" dirty="0">
                <a:solidFill>
                  <a:schemeClr val="tx1"/>
                </a:solidFill>
                <a:effectLst/>
              </a:rPr>
              <a:t> verstehen. Das </a:t>
            </a:r>
            <a:r>
              <a:rPr lang="en-GB" sz="2200" b="0" i="0" dirty="0" err="1">
                <a:solidFill>
                  <a:schemeClr val="tx1"/>
                </a:solidFill>
                <a:effectLst/>
              </a:rPr>
              <a:t>ist</a:t>
            </a:r>
            <a:r>
              <a:rPr lang="en-GB" sz="2200" b="0" i="0" dirty="0">
                <a:solidFill>
                  <a:schemeClr val="tx1"/>
                </a:solidFill>
                <a:effectLst/>
              </a:rPr>
              <a:t> die </a:t>
            </a:r>
            <a:r>
              <a:rPr lang="en-GB" sz="2200" b="0" i="0" dirty="0" err="1">
                <a:solidFill>
                  <a:schemeClr val="tx1"/>
                </a:solidFill>
                <a:effectLst/>
              </a:rPr>
              <a:t>Grundlage</a:t>
            </a:r>
            <a:r>
              <a:rPr lang="en-GB" sz="2200" b="0" i="0" dirty="0">
                <a:solidFill>
                  <a:schemeClr val="tx1"/>
                </a:solidFill>
                <a:effectLst/>
              </a:rPr>
              <a:t>, um </a:t>
            </a:r>
            <a:r>
              <a:rPr lang="en-GB" sz="2200" dirty="0" err="1">
                <a:solidFill>
                  <a:schemeClr val="tx1"/>
                </a:solidFill>
              </a:rPr>
              <a:t>eine</a:t>
            </a:r>
            <a:r>
              <a:rPr lang="en-GB" sz="2200" dirty="0">
                <a:solidFill>
                  <a:schemeClr val="tx1"/>
                </a:solidFill>
              </a:rPr>
              <a:t> </a:t>
            </a:r>
            <a:r>
              <a:rPr lang="en-GB" sz="2200" dirty="0" err="1">
                <a:solidFill>
                  <a:schemeClr val="tx1"/>
                </a:solidFill>
              </a:rPr>
              <a:t>Geschäfts</a:t>
            </a:r>
            <a:r>
              <a:rPr lang="en-GB" sz="2200" dirty="0">
                <a:solidFill>
                  <a:schemeClr val="tx1"/>
                </a:solidFill>
              </a:rPr>
              <a:t>-idee </a:t>
            </a:r>
            <a:r>
              <a:rPr lang="en-GB" sz="2200" dirty="0" err="1">
                <a:solidFill>
                  <a:schemeClr val="tx1"/>
                </a:solidFill>
              </a:rPr>
              <a:t>zu</a:t>
            </a:r>
            <a:r>
              <a:rPr lang="en-GB" sz="2200" dirty="0">
                <a:solidFill>
                  <a:schemeClr val="tx1"/>
                </a:solidFill>
              </a:rPr>
              <a:t> </a:t>
            </a:r>
            <a:r>
              <a:rPr lang="en-GB" sz="2200" dirty="0" err="1">
                <a:solidFill>
                  <a:schemeClr val="tx1"/>
                </a:solidFill>
              </a:rPr>
              <a:t>finden</a:t>
            </a:r>
            <a:r>
              <a:rPr lang="en-GB" sz="2200" dirty="0">
                <a:solidFill>
                  <a:schemeClr val="tx1"/>
                </a:solidFill>
              </a:rPr>
              <a:t>, die </a:t>
            </a:r>
            <a:r>
              <a:rPr lang="en-GB" sz="2200" dirty="0" err="1">
                <a:solidFill>
                  <a:schemeClr val="tx1"/>
                </a:solidFill>
              </a:rPr>
              <a:t>einen</a:t>
            </a:r>
            <a:r>
              <a:rPr lang="en-GB" sz="2200" dirty="0">
                <a:solidFill>
                  <a:schemeClr val="tx1"/>
                </a:solidFill>
              </a:rPr>
              <a:t> </a:t>
            </a:r>
            <a:r>
              <a:rPr lang="en-GB" sz="2200" dirty="0" err="1">
                <a:solidFill>
                  <a:schemeClr val="tx1"/>
                </a:solidFill>
              </a:rPr>
              <a:t>konkreten</a:t>
            </a:r>
            <a:r>
              <a:rPr lang="en-GB" sz="2200" dirty="0">
                <a:solidFill>
                  <a:schemeClr val="tx1"/>
                </a:solidFill>
              </a:rPr>
              <a:t> </a:t>
            </a:r>
            <a:r>
              <a:rPr lang="en-GB" sz="2200" dirty="0" err="1">
                <a:solidFill>
                  <a:schemeClr val="tx1"/>
                </a:solidFill>
              </a:rPr>
              <a:t>Kundenbedarf</a:t>
            </a:r>
            <a:r>
              <a:rPr lang="en-GB" sz="2200" dirty="0">
                <a:solidFill>
                  <a:schemeClr val="tx1"/>
                </a:solidFill>
              </a:rPr>
              <a:t> </a:t>
            </a:r>
            <a:r>
              <a:rPr lang="en-GB" sz="2200" dirty="0" err="1">
                <a:solidFill>
                  <a:schemeClr val="tx1"/>
                </a:solidFill>
              </a:rPr>
              <a:t>erfüllt</a:t>
            </a:r>
            <a:r>
              <a:rPr lang="en-GB" sz="2200" dirty="0">
                <a:solidFill>
                  <a:schemeClr val="tx1"/>
                </a:solidFill>
              </a:rPr>
              <a:t>.</a:t>
            </a:r>
            <a:endParaRPr lang="en-GB" sz="2200" b="1" dirty="0">
              <a:solidFill>
                <a:schemeClr val="tx1"/>
              </a:solidFill>
            </a:endParaRPr>
          </a:p>
          <a:p>
            <a:pPr marL="457200" indent="-457200" algn="just">
              <a:buAutoNum type="arabicPeriod" startAt="3"/>
              <a:tabLst>
                <a:tab pos="361950" algn="l"/>
              </a:tabLst>
            </a:pPr>
            <a:r>
              <a:rPr lang="en-GB" sz="2200" b="1" i="0" dirty="0">
                <a:solidFill>
                  <a:srgbClr val="F26B27"/>
                </a:solidFill>
                <a:effectLst/>
              </a:rPr>
              <a:t>Frauen </a:t>
            </a:r>
            <a:r>
              <a:rPr lang="en-GB" sz="2200" b="1" i="0" dirty="0" err="1">
                <a:solidFill>
                  <a:srgbClr val="F26B27"/>
                </a:solidFill>
                <a:effectLst/>
              </a:rPr>
              <a:t>sind</a:t>
            </a:r>
            <a:r>
              <a:rPr lang="en-GB" sz="2200" b="1" i="0" dirty="0">
                <a:solidFill>
                  <a:srgbClr val="F26B27"/>
                </a:solidFill>
                <a:effectLst/>
              </a:rPr>
              <a:t> </a:t>
            </a:r>
            <a:r>
              <a:rPr lang="en-GB" sz="2200" b="1" i="0" dirty="0" err="1">
                <a:solidFill>
                  <a:srgbClr val="F26B27"/>
                </a:solidFill>
                <a:effectLst/>
              </a:rPr>
              <a:t>gute</a:t>
            </a:r>
            <a:r>
              <a:rPr lang="en-GB" sz="2200" b="1" i="0" dirty="0">
                <a:solidFill>
                  <a:srgbClr val="F26B27"/>
                </a:solidFill>
                <a:effectLst/>
              </a:rPr>
              <a:t> </a:t>
            </a:r>
            <a:r>
              <a:rPr lang="en-GB" sz="2200" b="1" i="0" dirty="0" err="1">
                <a:solidFill>
                  <a:srgbClr val="F26B27"/>
                </a:solidFill>
                <a:effectLst/>
              </a:rPr>
              <a:t>Gesprächspartnerinnen</a:t>
            </a:r>
            <a:r>
              <a:rPr lang="en-GB" sz="2200" b="1" i="0" dirty="0">
                <a:solidFill>
                  <a:srgbClr val="F26B27"/>
                </a:solidFill>
                <a:effectLst/>
              </a:rPr>
              <a:t>/</a:t>
            </a:r>
            <a:r>
              <a:rPr lang="en-GB" sz="2200" b="1" i="0" dirty="0" err="1">
                <a:solidFill>
                  <a:srgbClr val="F26B27"/>
                </a:solidFill>
                <a:effectLst/>
              </a:rPr>
              <a:t>Zuhörerinnen</a:t>
            </a:r>
            <a:endParaRPr lang="en-GB" sz="2200" b="1" dirty="0">
              <a:solidFill>
                <a:srgbClr val="F26B27"/>
              </a:solidFill>
            </a:endParaRPr>
          </a:p>
          <a:p>
            <a:pPr lvl="1" algn="just">
              <a:tabLst>
                <a:tab pos="361950" algn="l"/>
              </a:tabLst>
            </a:pPr>
            <a:r>
              <a:rPr lang="en-GB" sz="2200" i="0" dirty="0" err="1">
                <a:solidFill>
                  <a:schemeClr val="tx1"/>
                </a:solidFill>
                <a:effectLst/>
              </a:rPr>
              <a:t>Hier</a:t>
            </a:r>
            <a:r>
              <a:rPr lang="en-GB" sz="2200" i="0" dirty="0">
                <a:solidFill>
                  <a:schemeClr val="tx1"/>
                </a:solidFill>
                <a:effectLst/>
              </a:rPr>
              <a:t> meinen </a:t>
            </a:r>
            <a:r>
              <a:rPr lang="en-GB" sz="2200" i="0" dirty="0" err="1">
                <a:solidFill>
                  <a:schemeClr val="tx1"/>
                </a:solidFill>
                <a:effectLst/>
              </a:rPr>
              <a:t>wir</a:t>
            </a:r>
            <a:r>
              <a:rPr lang="en-GB" sz="2200" i="0" dirty="0">
                <a:solidFill>
                  <a:schemeClr val="tx1"/>
                </a:solidFill>
                <a:effectLst/>
              </a:rPr>
              <a:t> </a:t>
            </a:r>
            <a:r>
              <a:rPr lang="en-GB" sz="2200" i="0" dirty="0" err="1">
                <a:solidFill>
                  <a:schemeClr val="tx1"/>
                </a:solidFill>
                <a:effectLst/>
              </a:rPr>
              <a:t>keine</a:t>
            </a:r>
            <a:r>
              <a:rPr lang="en-GB" sz="2200" i="0" dirty="0">
                <a:solidFill>
                  <a:schemeClr val="tx1"/>
                </a:solidFill>
                <a:effectLst/>
              </a:rPr>
              <a:t> </a:t>
            </a:r>
            <a:r>
              <a:rPr lang="en-GB" sz="2200" i="0" dirty="0" err="1">
                <a:solidFill>
                  <a:schemeClr val="tx1"/>
                </a:solidFill>
                <a:effectLst/>
              </a:rPr>
              <a:t>Sprachkenntnisse</a:t>
            </a:r>
            <a:r>
              <a:rPr lang="en-GB" sz="2200" i="0" dirty="0">
                <a:solidFill>
                  <a:schemeClr val="tx1"/>
                </a:solidFill>
                <a:effectLst/>
              </a:rPr>
              <a:t> (die wichtig sind), sondern die Fähigkeit, </a:t>
            </a:r>
            <a:r>
              <a:rPr lang="en-GB" sz="2200" b="0" i="0" dirty="0">
                <a:solidFill>
                  <a:schemeClr val="tx1"/>
                </a:solidFill>
                <a:effectLst/>
              </a:rPr>
              <a:t>mehr </a:t>
            </a:r>
            <a:r>
              <a:rPr lang="en-GB" sz="2200" b="0" i="0" dirty="0" err="1">
                <a:solidFill>
                  <a:schemeClr val="tx1"/>
                </a:solidFill>
                <a:effectLst/>
              </a:rPr>
              <a:t>Einfühlungsvermögen</a:t>
            </a:r>
            <a:r>
              <a:rPr lang="en-GB" sz="2200" b="0" i="0" dirty="0">
                <a:solidFill>
                  <a:schemeClr val="tx1"/>
                </a:solidFill>
                <a:effectLst/>
              </a:rPr>
              <a:t> </a:t>
            </a:r>
            <a:r>
              <a:rPr lang="en-GB" sz="2200" b="0" i="0" dirty="0" err="1">
                <a:solidFill>
                  <a:schemeClr val="tx1"/>
                </a:solidFill>
                <a:effectLst/>
              </a:rPr>
              <a:t>zu</a:t>
            </a:r>
            <a:r>
              <a:rPr lang="en-GB" sz="2200" b="0" i="0" dirty="0">
                <a:solidFill>
                  <a:schemeClr val="tx1"/>
                </a:solidFill>
                <a:effectLst/>
              </a:rPr>
              <a:t> </a:t>
            </a:r>
            <a:r>
              <a:rPr lang="en-GB" sz="2200" b="0" i="0" dirty="0" err="1">
                <a:solidFill>
                  <a:schemeClr val="tx1"/>
                </a:solidFill>
                <a:effectLst/>
              </a:rPr>
              <a:t>besitzen</a:t>
            </a:r>
            <a:r>
              <a:rPr lang="en-GB" sz="2200" b="0" i="0" dirty="0">
                <a:solidFill>
                  <a:schemeClr val="tx1"/>
                </a:solidFill>
                <a:effectLst/>
              </a:rPr>
              <a:t>. </a:t>
            </a:r>
            <a:r>
              <a:rPr lang="en-GB" sz="2200" dirty="0">
                <a:solidFill>
                  <a:schemeClr val="tx1"/>
                </a:solidFill>
              </a:rPr>
              <a:t>Auf die </a:t>
            </a:r>
            <a:r>
              <a:rPr lang="en-GB" sz="2200" dirty="0" err="1">
                <a:solidFill>
                  <a:schemeClr val="tx1"/>
                </a:solidFill>
              </a:rPr>
              <a:t>Bedürfnisse</a:t>
            </a:r>
            <a:r>
              <a:rPr lang="en-GB" sz="2200" dirty="0">
                <a:solidFill>
                  <a:schemeClr val="tx1"/>
                </a:solidFill>
              </a:rPr>
              <a:t> </a:t>
            </a:r>
            <a:r>
              <a:rPr lang="en-GB" sz="2200" dirty="0" err="1">
                <a:solidFill>
                  <a:schemeClr val="tx1"/>
                </a:solidFill>
              </a:rPr>
              <a:t>potenzieller</a:t>
            </a:r>
            <a:r>
              <a:rPr lang="en-GB" sz="2200" dirty="0">
                <a:solidFill>
                  <a:schemeClr val="tx1"/>
                </a:solidFill>
              </a:rPr>
              <a:t> </a:t>
            </a:r>
            <a:r>
              <a:rPr lang="en-GB" sz="2200" dirty="0" err="1">
                <a:solidFill>
                  <a:schemeClr val="tx1"/>
                </a:solidFill>
              </a:rPr>
              <a:t>Kunden</a:t>
            </a:r>
            <a:r>
              <a:rPr lang="en-GB" sz="2200" dirty="0">
                <a:solidFill>
                  <a:schemeClr val="tx1"/>
                </a:solidFill>
              </a:rPr>
              <a:t> </a:t>
            </a:r>
            <a:r>
              <a:rPr lang="en-GB" sz="2200" dirty="0" err="1">
                <a:solidFill>
                  <a:schemeClr val="tx1"/>
                </a:solidFill>
              </a:rPr>
              <a:t>zu</a:t>
            </a:r>
            <a:r>
              <a:rPr lang="en-GB" sz="2200" dirty="0">
                <a:solidFill>
                  <a:schemeClr val="tx1"/>
                </a:solidFill>
              </a:rPr>
              <a:t> </a:t>
            </a:r>
            <a:r>
              <a:rPr lang="en-GB" sz="2200" dirty="0" err="1">
                <a:solidFill>
                  <a:schemeClr val="tx1"/>
                </a:solidFill>
              </a:rPr>
              <a:t>hören</a:t>
            </a:r>
            <a:r>
              <a:rPr lang="en-GB" sz="2200" dirty="0">
                <a:solidFill>
                  <a:schemeClr val="tx1"/>
                </a:solidFill>
              </a:rPr>
              <a:t>, </a:t>
            </a:r>
            <a:r>
              <a:rPr lang="en-GB" sz="2200" dirty="0" err="1">
                <a:solidFill>
                  <a:schemeClr val="tx1"/>
                </a:solidFill>
              </a:rPr>
              <a:t>ist</a:t>
            </a:r>
            <a:r>
              <a:rPr lang="en-GB" sz="2200" dirty="0">
                <a:solidFill>
                  <a:schemeClr val="tx1"/>
                </a:solidFill>
              </a:rPr>
              <a:t> </a:t>
            </a:r>
            <a:r>
              <a:rPr lang="en-GB" sz="2200" dirty="0" err="1">
                <a:solidFill>
                  <a:schemeClr val="tx1"/>
                </a:solidFill>
              </a:rPr>
              <a:t>wichtig</a:t>
            </a:r>
            <a:r>
              <a:rPr lang="en-GB" sz="2200" dirty="0">
                <a:solidFill>
                  <a:schemeClr val="tx1"/>
                </a:solidFill>
              </a:rPr>
              <a:t> und </a:t>
            </a:r>
            <a:r>
              <a:rPr lang="en-GB" sz="2200" dirty="0" err="1">
                <a:solidFill>
                  <a:schemeClr val="tx1"/>
                </a:solidFill>
              </a:rPr>
              <a:t>wird</a:t>
            </a:r>
            <a:r>
              <a:rPr lang="en-GB" sz="2200" dirty="0">
                <a:solidFill>
                  <a:schemeClr val="tx1"/>
                </a:solidFill>
              </a:rPr>
              <a:t> oft </a:t>
            </a:r>
            <a:r>
              <a:rPr lang="en-GB" sz="2200" dirty="0" err="1">
                <a:solidFill>
                  <a:schemeClr val="tx1"/>
                </a:solidFill>
              </a:rPr>
              <a:t>unterschätzt</a:t>
            </a:r>
            <a:r>
              <a:rPr lang="en-GB" sz="2200" dirty="0">
                <a:solidFill>
                  <a:schemeClr val="tx1"/>
                </a:solidFill>
              </a:rPr>
              <a:t>.</a:t>
            </a:r>
            <a:endParaRPr lang="en-US" sz="2000" dirty="0"/>
          </a:p>
        </p:txBody>
      </p:sp>
      <p:grpSp>
        <p:nvGrpSpPr>
          <p:cNvPr id="21" name="Google Shape;813;p39">
            <a:extLst>
              <a:ext uri="{FF2B5EF4-FFF2-40B4-BE49-F238E27FC236}">
                <a16:creationId xmlns:a16="http://schemas.microsoft.com/office/drawing/2014/main" id="{A0291C7D-1192-442F-BDDD-0700D8B3F06E}"/>
              </a:ext>
            </a:extLst>
          </p:cNvPr>
          <p:cNvGrpSpPr/>
          <p:nvPr/>
        </p:nvGrpSpPr>
        <p:grpSpPr>
          <a:xfrm>
            <a:off x="410415" y="924714"/>
            <a:ext cx="543438" cy="861583"/>
            <a:chOff x="6718575" y="2318625"/>
            <a:chExt cx="256950" cy="407375"/>
          </a:xfrm>
        </p:grpSpPr>
        <p:sp>
          <p:nvSpPr>
            <p:cNvPr id="22" name="Google Shape;814;p39">
              <a:extLst>
                <a:ext uri="{FF2B5EF4-FFF2-40B4-BE49-F238E27FC236}">
                  <a16:creationId xmlns:a16="http://schemas.microsoft.com/office/drawing/2014/main" id="{AF8651FB-CC1E-4DDC-AB37-06F0B015704E}"/>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39">
              <a:extLst>
                <a:ext uri="{FF2B5EF4-FFF2-40B4-BE49-F238E27FC236}">
                  <a16:creationId xmlns:a16="http://schemas.microsoft.com/office/drawing/2014/main" id="{078818E8-95F6-4965-9666-A8BF52538D1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6;p39">
              <a:extLst>
                <a:ext uri="{FF2B5EF4-FFF2-40B4-BE49-F238E27FC236}">
                  <a16:creationId xmlns:a16="http://schemas.microsoft.com/office/drawing/2014/main" id="{921F668E-9EAE-4343-B39F-D6EA457E29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39">
              <a:extLst>
                <a:ext uri="{FF2B5EF4-FFF2-40B4-BE49-F238E27FC236}">
                  <a16:creationId xmlns:a16="http://schemas.microsoft.com/office/drawing/2014/main" id="{5423E69F-1630-42CE-97CA-C018692613C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p39">
              <a:extLst>
                <a:ext uri="{FF2B5EF4-FFF2-40B4-BE49-F238E27FC236}">
                  <a16:creationId xmlns:a16="http://schemas.microsoft.com/office/drawing/2014/main" id="{EF7A1B93-C6CF-438D-9D0F-2797D305B8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9;p39">
              <a:extLst>
                <a:ext uri="{FF2B5EF4-FFF2-40B4-BE49-F238E27FC236}">
                  <a16:creationId xmlns:a16="http://schemas.microsoft.com/office/drawing/2014/main" id="{511803AF-45E9-4297-8C74-2021265EB90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0;p39">
              <a:extLst>
                <a:ext uri="{FF2B5EF4-FFF2-40B4-BE49-F238E27FC236}">
                  <a16:creationId xmlns:a16="http://schemas.microsoft.com/office/drawing/2014/main" id="{0D264860-0F04-4584-B782-94E753E6E27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39">
              <a:extLst>
                <a:ext uri="{FF2B5EF4-FFF2-40B4-BE49-F238E27FC236}">
                  <a16:creationId xmlns:a16="http://schemas.microsoft.com/office/drawing/2014/main" id="{17D39476-654A-4E7D-B69A-CD9CB588DDD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roup 18">
            <a:extLst>
              <a:ext uri="{FF2B5EF4-FFF2-40B4-BE49-F238E27FC236}">
                <a16:creationId xmlns:a16="http://schemas.microsoft.com/office/drawing/2014/main" id="{B3E6EA47-119F-40FE-83F2-2A989154E06F}"/>
              </a:ext>
            </a:extLst>
          </p:cNvPr>
          <p:cNvGrpSpPr/>
          <p:nvPr/>
        </p:nvGrpSpPr>
        <p:grpSpPr>
          <a:xfrm>
            <a:off x="8617888" y="472149"/>
            <a:ext cx="3163697" cy="3185451"/>
            <a:chOff x="5085861" y="427286"/>
            <a:chExt cx="2020280" cy="1651359"/>
          </a:xfrm>
        </p:grpSpPr>
        <p:pic>
          <p:nvPicPr>
            <p:cNvPr id="20" name="Picture 19" descr="Icon&#10;&#10;Description automatically generated">
              <a:extLst>
                <a:ext uri="{FF2B5EF4-FFF2-40B4-BE49-F238E27FC236}">
                  <a16:creationId xmlns:a16="http://schemas.microsoft.com/office/drawing/2014/main" id="{14B508D2-4EC5-4908-9981-87D68379FA4C}"/>
                </a:ext>
              </a:extLst>
            </p:cNvPr>
            <p:cNvPicPr>
              <a:picLocks noChangeAspect="1"/>
            </p:cNvPicPr>
            <p:nvPr/>
          </p:nvPicPr>
          <p:blipFill>
            <a:blip r:embed="rId2"/>
            <a:stretch>
              <a:fillRect/>
            </a:stretch>
          </p:blipFill>
          <p:spPr>
            <a:xfrm>
              <a:off x="5085861" y="427286"/>
              <a:ext cx="2020280" cy="1651359"/>
            </a:xfrm>
            <a:prstGeom prst="rect">
              <a:avLst/>
            </a:prstGeom>
          </p:spPr>
        </p:pic>
        <p:pic>
          <p:nvPicPr>
            <p:cNvPr id="30" name="Picture 29" descr="Icon&#10;&#10;Description automatically generated">
              <a:extLst>
                <a:ext uri="{FF2B5EF4-FFF2-40B4-BE49-F238E27FC236}">
                  <a16:creationId xmlns:a16="http://schemas.microsoft.com/office/drawing/2014/main" id="{6442E141-A0E1-47A4-B052-EC4D39ACF2FC}"/>
                </a:ext>
              </a:extLst>
            </p:cNvPr>
            <p:cNvPicPr>
              <a:picLocks noChangeAspect="1"/>
            </p:cNvPicPr>
            <p:nvPr/>
          </p:nvPicPr>
          <p:blipFill>
            <a:blip r:embed="rId3"/>
            <a:stretch>
              <a:fillRect/>
            </a:stretch>
          </p:blipFill>
          <p:spPr>
            <a:xfrm rot="861930">
              <a:off x="5418715" y="822114"/>
              <a:ext cx="224095" cy="244396"/>
            </a:xfrm>
            <a:prstGeom prst="rect">
              <a:avLst/>
            </a:prstGeom>
          </p:spPr>
        </p:pic>
      </p:grpSp>
      <p:sp>
        <p:nvSpPr>
          <p:cNvPr id="18" name="Text Placeholder 4">
            <a:extLst>
              <a:ext uri="{FF2B5EF4-FFF2-40B4-BE49-F238E27FC236}">
                <a16:creationId xmlns:a16="http://schemas.microsoft.com/office/drawing/2014/main" id="{22A50168-68D8-4F1A-B26A-5A02F670E393}"/>
              </a:ext>
            </a:extLst>
          </p:cNvPr>
          <p:cNvSpPr txBox="1">
            <a:spLocks/>
          </p:cNvSpPr>
          <p:nvPr/>
        </p:nvSpPr>
        <p:spPr>
          <a:xfrm>
            <a:off x="1451803" y="230817"/>
            <a:ext cx="9338117" cy="8906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600" dirty="0" err="1">
                <a:solidFill>
                  <a:srgbClr val="C54A9A"/>
                </a:solidFill>
              </a:rPr>
              <a:t>Wusstest</a:t>
            </a:r>
            <a:r>
              <a:rPr lang="en-US" sz="2600" dirty="0">
                <a:solidFill>
                  <a:srgbClr val="C54A9A"/>
                </a:solidFill>
              </a:rPr>
              <a:t> du, </a:t>
            </a:r>
            <a:r>
              <a:rPr lang="en-US" sz="2600" dirty="0" err="1">
                <a:solidFill>
                  <a:srgbClr val="C54A9A"/>
                </a:solidFill>
              </a:rPr>
              <a:t>dass</a:t>
            </a:r>
            <a:r>
              <a:rPr lang="en-US" sz="2600" dirty="0">
                <a:solidFill>
                  <a:srgbClr val="C54A9A"/>
                </a:solidFill>
              </a:rPr>
              <a:t> Frauen </a:t>
            </a:r>
            <a:r>
              <a:rPr lang="en-US" sz="2600" dirty="0" err="1">
                <a:solidFill>
                  <a:srgbClr val="C54A9A"/>
                </a:solidFill>
              </a:rPr>
              <a:t>mit</a:t>
            </a:r>
            <a:r>
              <a:rPr lang="en-US" sz="2600" dirty="0">
                <a:solidFill>
                  <a:srgbClr val="C54A9A"/>
                </a:solidFill>
              </a:rPr>
              <a:t> </a:t>
            </a:r>
            <a:r>
              <a:rPr lang="en-US" sz="2600" dirty="0" err="1">
                <a:solidFill>
                  <a:srgbClr val="C54A9A"/>
                </a:solidFill>
              </a:rPr>
              <a:t>Migrationshintergrund</a:t>
            </a:r>
            <a:r>
              <a:rPr lang="en-US" sz="2600" dirty="0">
                <a:solidFill>
                  <a:srgbClr val="C54A9A"/>
                </a:solidFill>
              </a:rPr>
              <a:t> oft </a:t>
            </a:r>
          </a:p>
          <a:p>
            <a:pPr>
              <a:spcBef>
                <a:spcPts val="0"/>
              </a:spcBef>
            </a:pPr>
            <a:r>
              <a:rPr lang="en-US" sz="2600" dirty="0" err="1">
                <a:solidFill>
                  <a:srgbClr val="C54A9A"/>
                </a:solidFill>
              </a:rPr>
              <a:t>großartige</a:t>
            </a:r>
            <a:r>
              <a:rPr lang="en-US" sz="2600" dirty="0">
                <a:solidFill>
                  <a:srgbClr val="C54A9A"/>
                </a:solidFill>
              </a:rPr>
              <a:t> </a:t>
            </a:r>
            <a:r>
              <a:rPr lang="en-US" sz="2600" dirty="0" err="1">
                <a:solidFill>
                  <a:srgbClr val="C54A9A"/>
                </a:solidFill>
              </a:rPr>
              <a:t>Unternehmerinnen</a:t>
            </a:r>
            <a:r>
              <a:rPr lang="en-US" sz="2600" dirty="0">
                <a:solidFill>
                  <a:srgbClr val="C54A9A"/>
                </a:solidFill>
              </a:rPr>
              <a:t> </a:t>
            </a:r>
            <a:r>
              <a:rPr lang="en-US" sz="2600" dirty="0" err="1">
                <a:solidFill>
                  <a:srgbClr val="C54A9A"/>
                </a:solidFill>
              </a:rPr>
              <a:t>sind</a:t>
            </a:r>
            <a:r>
              <a:rPr lang="en-US" sz="2600" dirty="0">
                <a:solidFill>
                  <a:srgbClr val="C54A9A"/>
                </a:solidFill>
              </a:rPr>
              <a:t>? Lass </a:t>
            </a:r>
            <a:r>
              <a:rPr lang="en-US" sz="2600" dirty="0" err="1">
                <a:solidFill>
                  <a:srgbClr val="C54A9A"/>
                </a:solidFill>
              </a:rPr>
              <a:t>uns</a:t>
            </a:r>
            <a:r>
              <a:rPr lang="en-US" sz="2600" dirty="0">
                <a:solidFill>
                  <a:srgbClr val="C54A9A"/>
                </a:solidFill>
              </a:rPr>
              <a:t> </a:t>
            </a:r>
            <a:r>
              <a:rPr lang="en-US" sz="2600" dirty="0" err="1">
                <a:solidFill>
                  <a:srgbClr val="C54A9A"/>
                </a:solidFill>
              </a:rPr>
              <a:t>sehen</a:t>
            </a:r>
            <a:r>
              <a:rPr lang="en-US" sz="2600" dirty="0">
                <a:solidFill>
                  <a:srgbClr val="C54A9A"/>
                </a:solidFill>
              </a:rPr>
              <a:t>, </a:t>
            </a:r>
            <a:r>
              <a:rPr lang="en-US" sz="2600" dirty="0" err="1">
                <a:solidFill>
                  <a:srgbClr val="C54A9A"/>
                </a:solidFill>
              </a:rPr>
              <a:t>warum</a:t>
            </a:r>
            <a:r>
              <a:rPr lang="en-US" sz="2600" dirty="0">
                <a:solidFill>
                  <a:srgbClr val="C54A9A"/>
                </a:solidFill>
              </a:rPr>
              <a:t>…</a:t>
            </a:r>
          </a:p>
        </p:txBody>
      </p:sp>
    </p:spTree>
    <p:extLst>
      <p:ext uri="{BB962C8B-B14F-4D97-AF65-F5344CB8AC3E}">
        <p14:creationId xmlns:p14="http://schemas.microsoft.com/office/powerpoint/2010/main" val="1826762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648257" y="1141157"/>
            <a:ext cx="7109957" cy="5485485"/>
          </a:xfrm>
        </p:spPr>
        <p:txBody>
          <a:bodyPr/>
          <a:lstStyle/>
          <a:p>
            <a:pPr marL="457200" indent="-457200" algn="just">
              <a:buFont typeface="+mj-lt"/>
              <a:buAutoNum type="arabicPeriod" startAt="4"/>
            </a:pPr>
            <a:r>
              <a:rPr lang="en-GB" sz="2200" b="1" i="0" dirty="0" err="1">
                <a:solidFill>
                  <a:srgbClr val="F26B27"/>
                </a:solidFill>
                <a:effectLst/>
              </a:rPr>
              <a:t>Migrantinnen</a:t>
            </a:r>
            <a:r>
              <a:rPr lang="en-GB" sz="2200" b="1" i="0" dirty="0">
                <a:solidFill>
                  <a:srgbClr val="F26B27"/>
                </a:solidFill>
                <a:effectLst/>
              </a:rPr>
              <a:t> </a:t>
            </a:r>
            <a:r>
              <a:rPr lang="en-GB" sz="2200" b="1" i="0" dirty="0" err="1">
                <a:solidFill>
                  <a:srgbClr val="F26B27"/>
                </a:solidFill>
                <a:effectLst/>
              </a:rPr>
              <a:t>sind</a:t>
            </a:r>
            <a:r>
              <a:rPr lang="en-GB" sz="2200" b="1" i="0" dirty="0">
                <a:solidFill>
                  <a:srgbClr val="F26B27"/>
                </a:solidFill>
                <a:effectLst/>
              </a:rPr>
              <a:t> </a:t>
            </a:r>
            <a:r>
              <a:rPr lang="en-GB" sz="2200" b="1" i="0" dirty="0" err="1">
                <a:solidFill>
                  <a:srgbClr val="F26B27"/>
                </a:solidFill>
                <a:effectLst/>
              </a:rPr>
              <a:t>offen</a:t>
            </a:r>
            <a:r>
              <a:rPr lang="en-GB" sz="2200" b="1" i="0" dirty="0">
                <a:solidFill>
                  <a:srgbClr val="F26B27"/>
                </a:solidFill>
                <a:effectLst/>
              </a:rPr>
              <a:t> </a:t>
            </a:r>
            <a:r>
              <a:rPr lang="en-GB" sz="2200" b="1" i="0" dirty="0" err="1">
                <a:solidFill>
                  <a:srgbClr val="F26B27"/>
                </a:solidFill>
                <a:effectLst/>
              </a:rPr>
              <a:t>für</a:t>
            </a:r>
            <a:r>
              <a:rPr lang="en-GB" sz="2200" b="1" i="0" dirty="0">
                <a:solidFill>
                  <a:srgbClr val="F26B27"/>
                </a:solidFill>
                <a:effectLst/>
              </a:rPr>
              <a:t> </a:t>
            </a:r>
            <a:r>
              <a:rPr lang="en-GB" sz="2200" b="1" i="0" dirty="0" err="1">
                <a:solidFill>
                  <a:srgbClr val="F26B27"/>
                </a:solidFill>
                <a:effectLst/>
              </a:rPr>
              <a:t>Veränderungen</a:t>
            </a:r>
            <a:r>
              <a:rPr lang="en-GB" sz="2200" b="1" i="0" dirty="0">
                <a:solidFill>
                  <a:srgbClr val="F26B27"/>
                </a:solidFill>
                <a:effectLst/>
              </a:rPr>
              <a:t> </a:t>
            </a:r>
            <a:r>
              <a:rPr lang="en-GB" sz="2200" dirty="0">
                <a:solidFill>
                  <a:schemeClr val="tx1"/>
                </a:solidFill>
              </a:rPr>
              <a:t>und </a:t>
            </a:r>
            <a:r>
              <a:rPr lang="en-GB" sz="2200" dirty="0" err="1">
                <a:solidFill>
                  <a:schemeClr val="tx1"/>
                </a:solidFill>
              </a:rPr>
              <a:t>überlegen</a:t>
            </a:r>
            <a:r>
              <a:rPr lang="en-GB" sz="2200" dirty="0">
                <a:solidFill>
                  <a:schemeClr val="tx1"/>
                </a:solidFill>
              </a:rPr>
              <a:t> </a:t>
            </a:r>
            <a:r>
              <a:rPr lang="en-GB" sz="2200" dirty="0" err="1">
                <a:solidFill>
                  <a:schemeClr val="tx1"/>
                </a:solidFill>
              </a:rPr>
              <a:t>öfter</a:t>
            </a:r>
            <a:r>
              <a:rPr lang="en-GB" sz="2200" dirty="0">
                <a:solidFill>
                  <a:schemeClr val="tx1"/>
                </a:solidFill>
              </a:rPr>
              <a:t>, </a:t>
            </a:r>
            <a:r>
              <a:rPr lang="en-GB" sz="2200" dirty="0" err="1">
                <a:solidFill>
                  <a:schemeClr val="tx1"/>
                </a:solidFill>
              </a:rPr>
              <a:t>welche</a:t>
            </a:r>
            <a:r>
              <a:rPr lang="en-GB" sz="2200" dirty="0">
                <a:solidFill>
                  <a:schemeClr val="tx1"/>
                </a:solidFill>
              </a:rPr>
              <a:t> </a:t>
            </a:r>
            <a:r>
              <a:rPr lang="en-GB" sz="2200" dirty="0" err="1">
                <a:solidFill>
                  <a:schemeClr val="tx1"/>
                </a:solidFill>
              </a:rPr>
              <a:t>Folgen</a:t>
            </a:r>
            <a:r>
              <a:rPr lang="en-GB" sz="2200" dirty="0">
                <a:solidFill>
                  <a:schemeClr val="tx1"/>
                </a:solidFill>
              </a:rPr>
              <a:t> </a:t>
            </a:r>
            <a:r>
              <a:rPr lang="en-GB" sz="2200" dirty="0" err="1">
                <a:solidFill>
                  <a:schemeClr val="tx1"/>
                </a:solidFill>
              </a:rPr>
              <a:t>ihr</a:t>
            </a:r>
            <a:r>
              <a:rPr lang="en-GB" sz="2200" dirty="0">
                <a:solidFill>
                  <a:schemeClr val="tx1"/>
                </a:solidFill>
              </a:rPr>
              <a:t> </a:t>
            </a:r>
            <a:r>
              <a:rPr lang="en-GB" sz="2200" dirty="0" err="1">
                <a:solidFill>
                  <a:schemeClr val="tx1"/>
                </a:solidFill>
              </a:rPr>
              <a:t>Handeln</a:t>
            </a:r>
            <a:r>
              <a:rPr lang="en-GB" sz="2200" dirty="0">
                <a:solidFill>
                  <a:schemeClr val="tx1"/>
                </a:solidFill>
              </a:rPr>
              <a:t> </a:t>
            </a:r>
            <a:r>
              <a:rPr lang="en-GB" sz="2200" dirty="0" err="1">
                <a:solidFill>
                  <a:schemeClr val="tx1"/>
                </a:solidFill>
              </a:rPr>
              <a:t>für</a:t>
            </a:r>
            <a:r>
              <a:rPr lang="en-GB" sz="2200" dirty="0">
                <a:solidFill>
                  <a:schemeClr val="tx1"/>
                </a:solidFill>
              </a:rPr>
              <a:t> die Zukunft </a:t>
            </a:r>
            <a:r>
              <a:rPr lang="en-GB" sz="2200" dirty="0" err="1">
                <a:solidFill>
                  <a:schemeClr val="tx1"/>
                </a:solidFill>
              </a:rPr>
              <a:t>haben</a:t>
            </a:r>
            <a:r>
              <a:rPr lang="en-GB" sz="2200" dirty="0">
                <a:solidFill>
                  <a:schemeClr val="tx1"/>
                </a:solidFill>
              </a:rPr>
              <a:t> </a:t>
            </a:r>
            <a:r>
              <a:rPr lang="en-GB" sz="2200" dirty="0" err="1">
                <a:solidFill>
                  <a:schemeClr val="tx1"/>
                </a:solidFill>
              </a:rPr>
              <a:t>könnte</a:t>
            </a:r>
            <a:r>
              <a:rPr lang="en-GB" sz="2200" dirty="0">
                <a:solidFill>
                  <a:schemeClr val="tx1"/>
                </a:solidFill>
              </a:rPr>
              <a:t>. </a:t>
            </a:r>
          </a:p>
          <a:p>
            <a:pPr marL="457200" indent="-457200" algn="just">
              <a:buFont typeface="+mj-lt"/>
              <a:buAutoNum type="arabicPeriod" startAt="4"/>
            </a:pPr>
            <a:r>
              <a:rPr lang="en-GB" sz="2200" b="1" i="0" dirty="0">
                <a:solidFill>
                  <a:srgbClr val="F26B27"/>
                </a:solidFill>
                <a:effectLst/>
              </a:rPr>
              <a:t>Frauen </a:t>
            </a:r>
            <a:r>
              <a:rPr lang="en-GB" sz="2200" b="1" i="0" dirty="0" err="1">
                <a:solidFill>
                  <a:srgbClr val="F26B27"/>
                </a:solidFill>
                <a:effectLst/>
              </a:rPr>
              <a:t>arbeiten</a:t>
            </a:r>
            <a:r>
              <a:rPr lang="en-GB" sz="2200" b="1" i="0" dirty="0">
                <a:solidFill>
                  <a:srgbClr val="F26B27"/>
                </a:solidFill>
                <a:effectLst/>
              </a:rPr>
              <a:t> </a:t>
            </a:r>
            <a:r>
              <a:rPr lang="en-GB" sz="2200" b="1" i="0" dirty="0" err="1">
                <a:solidFill>
                  <a:srgbClr val="F26B27"/>
                </a:solidFill>
                <a:effectLst/>
              </a:rPr>
              <a:t>zusammen</a:t>
            </a:r>
            <a:endParaRPr lang="en-GB" sz="2200" b="1" i="0" dirty="0">
              <a:solidFill>
                <a:srgbClr val="F26B27"/>
              </a:solidFill>
              <a:effectLst/>
            </a:endParaRPr>
          </a:p>
          <a:p>
            <a:pPr lvl="1" algn="just"/>
            <a:r>
              <a:rPr lang="en-GB" sz="2200" dirty="0">
                <a:solidFill>
                  <a:schemeClr val="tx1"/>
                </a:solidFill>
              </a:rPr>
              <a:t>Frauen </a:t>
            </a:r>
            <a:r>
              <a:rPr lang="en-GB" sz="2200" dirty="0" err="1">
                <a:solidFill>
                  <a:schemeClr val="tx1"/>
                </a:solidFill>
              </a:rPr>
              <a:t>haben</a:t>
            </a:r>
            <a:r>
              <a:rPr lang="en-GB" sz="2200" dirty="0">
                <a:solidFill>
                  <a:schemeClr val="tx1"/>
                </a:solidFill>
              </a:rPr>
              <a:t> </a:t>
            </a:r>
            <a:r>
              <a:rPr lang="en-GB" sz="2200" dirty="0" err="1">
                <a:solidFill>
                  <a:schemeClr val="tx1"/>
                </a:solidFill>
              </a:rPr>
              <a:t>schon</a:t>
            </a:r>
            <a:r>
              <a:rPr lang="en-GB" sz="2200" dirty="0">
                <a:solidFill>
                  <a:schemeClr val="tx1"/>
                </a:solidFill>
              </a:rPr>
              <a:t> </a:t>
            </a:r>
            <a:r>
              <a:rPr lang="en-GB" sz="2200" err="1">
                <a:solidFill>
                  <a:schemeClr val="tx1"/>
                </a:solidFill>
              </a:rPr>
              <a:t>immer</a:t>
            </a:r>
            <a:r>
              <a:rPr lang="en-GB" sz="2200">
                <a:solidFill>
                  <a:schemeClr val="tx1"/>
                </a:solidFill>
              </a:rPr>
              <a:t> eng zusammengearbeitet, </a:t>
            </a:r>
            <a:r>
              <a:rPr lang="en-GB" sz="2200" dirty="0" err="1">
                <a:solidFill>
                  <a:schemeClr val="tx1"/>
                </a:solidFill>
              </a:rPr>
              <a:t>denn</a:t>
            </a:r>
            <a:r>
              <a:rPr lang="en-GB" sz="2200" dirty="0">
                <a:solidFill>
                  <a:schemeClr val="tx1"/>
                </a:solidFill>
              </a:rPr>
              <a:t> </a:t>
            </a:r>
            <a:r>
              <a:rPr lang="en-GB" sz="2200" dirty="0" err="1">
                <a:solidFill>
                  <a:schemeClr val="tx1"/>
                </a:solidFill>
              </a:rPr>
              <a:t>wir</a:t>
            </a:r>
            <a:r>
              <a:rPr lang="en-GB" sz="2200" dirty="0">
                <a:solidFill>
                  <a:schemeClr val="tx1"/>
                </a:solidFill>
              </a:rPr>
              <a:t> </a:t>
            </a:r>
            <a:r>
              <a:rPr lang="en-GB" sz="2200" dirty="0" err="1">
                <a:solidFill>
                  <a:schemeClr val="tx1"/>
                </a:solidFill>
              </a:rPr>
              <a:t>neigen</a:t>
            </a:r>
            <a:r>
              <a:rPr lang="en-GB" sz="2200" dirty="0">
                <a:solidFill>
                  <a:schemeClr val="tx1"/>
                </a:solidFill>
              </a:rPr>
              <a:t> </a:t>
            </a:r>
            <a:r>
              <a:rPr lang="en-GB" sz="2200" dirty="0" err="1">
                <a:solidFill>
                  <a:schemeClr val="tx1"/>
                </a:solidFill>
              </a:rPr>
              <a:t>dazu</a:t>
            </a:r>
            <a:r>
              <a:rPr lang="en-GB" sz="2200" dirty="0">
                <a:solidFill>
                  <a:schemeClr val="tx1"/>
                </a:solidFill>
              </a:rPr>
              <a:t>, </a:t>
            </a:r>
            <a:r>
              <a:rPr lang="en-GB" sz="2200" dirty="0" err="1">
                <a:solidFill>
                  <a:schemeClr val="tx1"/>
                </a:solidFill>
              </a:rPr>
              <a:t>uns</a:t>
            </a:r>
            <a:r>
              <a:rPr lang="en-GB" sz="2200" dirty="0">
                <a:solidFill>
                  <a:schemeClr val="tx1"/>
                </a:solidFill>
              </a:rPr>
              <a:t> </a:t>
            </a:r>
            <a:r>
              <a:rPr lang="en-GB" sz="2200" dirty="0" err="1">
                <a:solidFill>
                  <a:schemeClr val="tx1"/>
                </a:solidFill>
              </a:rPr>
              <a:t>gegenseitig</a:t>
            </a:r>
            <a:r>
              <a:rPr lang="en-GB" sz="2200" dirty="0">
                <a:solidFill>
                  <a:schemeClr val="tx1"/>
                </a:solidFill>
              </a:rPr>
              <a:t> </a:t>
            </a:r>
            <a:r>
              <a:rPr lang="en-GB" sz="2200" dirty="0" err="1">
                <a:solidFill>
                  <a:schemeClr val="tx1"/>
                </a:solidFill>
              </a:rPr>
              <a:t>zu</a:t>
            </a:r>
            <a:r>
              <a:rPr lang="en-GB" sz="2200" dirty="0">
                <a:solidFill>
                  <a:schemeClr val="tx1"/>
                </a:solidFill>
              </a:rPr>
              <a:t> </a:t>
            </a:r>
            <a:r>
              <a:rPr lang="en-GB" sz="2200" dirty="0" err="1">
                <a:solidFill>
                  <a:schemeClr val="tx1"/>
                </a:solidFill>
              </a:rPr>
              <a:t>stärken</a:t>
            </a:r>
            <a:r>
              <a:rPr lang="en-GB" sz="2200" dirty="0">
                <a:solidFill>
                  <a:schemeClr val="tx1"/>
                </a:solidFill>
              </a:rPr>
              <a:t>. Hast du </a:t>
            </a:r>
            <a:r>
              <a:rPr lang="en-GB" sz="2200" dirty="0" err="1">
                <a:solidFill>
                  <a:schemeClr val="tx1"/>
                </a:solidFill>
              </a:rPr>
              <a:t>schon</a:t>
            </a:r>
            <a:r>
              <a:rPr lang="en-GB" sz="2200" dirty="0">
                <a:solidFill>
                  <a:schemeClr val="tx1"/>
                </a:solidFill>
              </a:rPr>
              <a:t> mal von der Shine-</a:t>
            </a:r>
            <a:r>
              <a:rPr lang="en-GB" sz="2200" dirty="0" err="1">
                <a:solidFill>
                  <a:schemeClr val="tx1"/>
                </a:solidFill>
              </a:rPr>
              <a:t>Theorie</a:t>
            </a:r>
            <a:r>
              <a:rPr lang="en-GB" sz="2200" dirty="0">
                <a:solidFill>
                  <a:schemeClr val="tx1"/>
                </a:solidFill>
              </a:rPr>
              <a:t> </a:t>
            </a:r>
            <a:r>
              <a:rPr lang="en-GB" sz="2200" dirty="0" err="1">
                <a:solidFill>
                  <a:schemeClr val="tx1"/>
                </a:solidFill>
              </a:rPr>
              <a:t>gehört</a:t>
            </a:r>
            <a:r>
              <a:rPr lang="en-GB" sz="2200" dirty="0">
                <a:solidFill>
                  <a:schemeClr val="tx1"/>
                </a:solidFill>
              </a:rPr>
              <a:t>? Die Idee </a:t>
            </a:r>
            <a:r>
              <a:rPr lang="en-GB" sz="2200" dirty="0" err="1">
                <a:solidFill>
                  <a:schemeClr val="tx1"/>
                </a:solidFill>
              </a:rPr>
              <a:t>dahinter</a:t>
            </a:r>
            <a:r>
              <a:rPr lang="en-GB" sz="2200" dirty="0">
                <a:solidFill>
                  <a:schemeClr val="tx1"/>
                </a:solidFill>
              </a:rPr>
              <a:t> </a:t>
            </a:r>
            <a:r>
              <a:rPr lang="en-GB" sz="2200" dirty="0" err="1">
                <a:solidFill>
                  <a:schemeClr val="tx1"/>
                </a:solidFill>
              </a:rPr>
              <a:t>ist</a:t>
            </a:r>
            <a:r>
              <a:rPr lang="en-GB" sz="2200" dirty="0">
                <a:solidFill>
                  <a:schemeClr val="tx1"/>
                </a:solidFill>
              </a:rPr>
              <a:t>, </a:t>
            </a:r>
            <a:r>
              <a:rPr lang="en-GB" sz="2200" dirty="0" err="1">
                <a:solidFill>
                  <a:schemeClr val="tx1"/>
                </a:solidFill>
              </a:rPr>
              <a:t>dass</a:t>
            </a:r>
            <a:r>
              <a:rPr lang="en-GB" sz="2200" dirty="0">
                <a:solidFill>
                  <a:schemeClr val="tx1"/>
                </a:solidFill>
              </a:rPr>
              <a:t> </a:t>
            </a:r>
            <a:r>
              <a:rPr lang="en-GB" sz="2200" dirty="0" err="1">
                <a:solidFill>
                  <a:schemeClr val="tx1"/>
                </a:solidFill>
              </a:rPr>
              <a:t>wir</a:t>
            </a:r>
            <a:r>
              <a:rPr lang="en-GB" sz="2200" dirty="0">
                <a:solidFill>
                  <a:schemeClr val="tx1"/>
                </a:solidFill>
              </a:rPr>
              <a:t> alle </a:t>
            </a:r>
            <a:r>
              <a:rPr lang="en-GB" sz="2200" dirty="0" err="1">
                <a:solidFill>
                  <a:schemeClr val="tx1"/>
                </a:solidFill>
              </a:rPr>
              <a:t>strahlen</a:t>
            </a:r>
            <a:r>
              <a:rPr lang="en-GB" sz="2200" dirty="0">
                <a:solidFill>
                  <a:schemeClr val="tx1"/>
                </a:solidFill>
              </a:rPr>
              <a:t>, </a:t>
            </a:r>
            <a:r>
              <a:rPr lang="en-GB" sz="2200" dirty="0" err="1">
                <a:solidFill>
                  <a:schemeClr val="tx1"/>
                </a:solidFill>
              </a:rPr>
              <a:t>wenn</a:t>
            </a:r>
            <a:r>
              <a:rPr lang="en-GB" sz="2200" dirty="0">
                <a:solidFill>
                  <a:schemeClr val="tx1"/>
                </a:solidFill>
              </a:rPr>
              <a:t> </a:t>
            </a:r>
            <a:r>
              <a:rPr lang="en-GB" sz="2200" dirty="0" err="1">
                <a:solidFill>
                  <a:schemeClr val="tx1"/>
                </a:solidFill>
              </a:rPr>
              <a:t>wir</a:t>
            </a:r>
            <a:r>
              <a:rPr lang="en-GB" sz="2200" dirty="0">
                <a:solidFill>
                  <a:schemeClr val="tx1"/>
                </a:solidFill>
              </a:rPr>
              <a:t> </a:t>
            </a:r>
            <a:r>
              <a:rPr lang="en-GB" sz="2200" dirty="0" err="1">
                <a:solidFill>
                  <a:schemeClr val="tx1"/>
                </a:solidFill>
              </a:rPr>
              <a:t>uns</a:t>
            </a:r>
            <a:r>
              <a:rPr lang="en-GB" sz="2200" dirty="0">
                <a:solidFill>
                  <a:schemeClr val="tx1"/>
                </a:solidFill>
              </a:rPr>
              <a:t> </a:t>
            </a:r>
            <a:r>
              <a:rPr lang="en-GB" sz="2200" dirty="0" err="1">
                <a:solidFill>
                  <a:schemeClr val="tx1"/>
                </a:solidFill>
              </a:rPr>
              <a:t>gegenseitig</a:t>
            </a:r>
            <a:r>
              <a:rPr lang="en-GB" sz="2200" dirty="0">
                <a:solidFill>
                  <a:schemeClr val="tx1"/>
                </a:solidFill>
              </a:rPr>
              <a:t> </a:t>
            </a:r>
            <a:r>
              <a:rPr lang="en-GB" sz="2200" dirty="0" err="1">
                <a:solidFill>
                  <a:schemeClr val="tx1"/>
                </a:solidFill>
              </a:rPr>
              <a:t>dabei</a:t>
            </a:r>
            <a:r>
              <a:rPr lang="en-GB" sz="2200" dirty="0">
                <a:solidFill>
                  <a:schemeClr val="tx1"/>
                </a:solidFill>
              </a:rPr>
              <a:t> </a:t>
            </a:r>
            <a:r>
              <a:rPr lang="en-GB" sz="2200" dirty="0" err="1">
                <a:solidFill>
                  <a:schemeClr val="tx1"/>
                </a:solidFill>
              </a:rPr>
              <a:t>helfen</a:t>
            </a:r>
            <a:r>
              <a:rPr lang="en-GB" sz="2200" dirty="0">
                <a:solidFill>
                  <a:schemeClr val="tx1"/>
                </a:solidFill>
              </a:rPr>
              <a:t>, </a:t>
            </a:r>
            <a:r>
              <a:rPr lang="en-GB" sz="2200" dirty="0" err="1">
                <a:solidFill>
                  <a:schemeClr val="tx1"/>
                </a:solidFill>
              </a:rPr>
              <a:t>uns</a:t>
            </a:r>
            <a:r>
              <a:rPr lang="en-GB" sz="2200" dirty="0">
                <a:solidFill>
                  <a:schemeClr val="tx1"/>
                </a:solidFill>
              </a:rPr>
              <a:t> </a:t>
            </a:r>
            <a:r>
              <a:rPr lang="en-GB" sz="2200" dirty="0" err="1">
                <a:solidFill>
                  <a:schemeClr val="tx1"/>
                </a:solidFill>
              </a:rPr>
              <a:t>zu</a:t>
            </a:r>
            <a:r>
              <a:rPr lang="en-GB" sz="2200" dirty="0">
                <a:solidFill>
                  <a:schemeClr val="tx1"/>
                </a:solidFill>
              </a:rPr>
              <a:t> </a:t>
            </a:r>
            <a:r>
              <a:rPr lang="en-GB" sz="2200" dirty="0" err="1">
                <a:solidFill>
                  <a:schemeClr val="tx1"/>
                </a:solidFill>
              </a:rPr>
              <a:t>verwirklichen</a:t>
            </a:r>
            <a:r>
              <a:rPr lang="en-GB" sz="2200" dirty="0">
                <a:solidFill>
                  <a:schemeClr val="tx1"/>
                </a:solidFill>
              </a:rPr>
              <a:t>.</a:t>
            </a:r>
            <a:endParaRPr lang="de-DE" sz="2200" dirty="0">
              <a:solidFill>
                <a:schemeClr val="tx1"/>
              </a:solidFill>
            </a:endParaRPr>
          </a:p>
          <a:p>
            <a:pPr marL="457200" indent="-457200" algn="just">
              <a:buFont typeface="+mj-lt"/>
              <a:buAutoNum type="arabicPeriod" startAt="4"/>
            </a:pPr>
            <a:r>
              <a:rPr lang="en-GB" sz="2200" b="1" i="0" dirty="0" err="1">
                <a:solidFill>
                  <a:srgbClr val="F26B27"/>
                </a:solidFill>
                <a:effectLst/>
              </a:rPr>
              <a:t>Migrantinnen</a:t>
            </a:r>
            <a:r>
              <a:rPr lang="en-GB" sz="2200" b="1" i="0" dirty="0">
                <a:solidFill>
                  <a:srgbClr val="F26B27"/>
                </a:solidFill>
                <a:effectLst/>
              </a:rPr>
              <a:t> </a:t>
            </a:r>
            <a:r>
              <a:rPr lang="en-GB" sz="2200" b="1" i="0" dirty="0" err="1">
                <a:solidFill>
                  <a:srgbClr val="F26B27"/>
                </a:solidFill>
                <a:effectLst/>
              </a:rPr>
              <a:t>sind</a:t>
            </a:r>
            <a:r>
              <a:rPr lang="en-GB" sz="2200" b="1" i="0" dirty="0">
                <a:solidFill>
                  <a:srgbClr val="F26B27"/>
                </a:solidFill>
                <a:effectLst/>
              </a:rPr>
              <a:t> </a:t>
            </a:r>
            <a:r>
              <a:rPr lang="en-GB" sz="2200" b="1" i="0" dirty="0" err="1">
                <a:solidFill>
                  <a:srgbClr val="F26B27"/>
                </a:solidFill>
                <a:effectLst/>
              </a:rPr>
              <a:t>kreativ</a:t>
            </a:r>
            <a:endParaRPr lang="en-GB" sz="2200" b="1" dirty="0">
              <a:solidFill>
                <a:srgbClr val="F26B27"/>
              </a:solidFill>
            </a:endParaRPr>
          </a:p>
          <a:p>
            <a:pPr lvl="1" algn="just"/>
            <a:r>
              <a:rPr lang="en-GB" sz="2200" dirty="0" err="1">
                <a:solidFill>
                  <a:schemeClr val="tx1"/>
                </a:solidFill>
              </a:rPr>
              <a:t>Viele</a:t>
            </a:r>
            <a:r>
              <a:rPr lang="en-GB" sz="2200" dirty="0">
                <a:solidFill>
                  <a:schemeClr val="tx1"/>
                </a:solidFill>
              </a:rPr>
              <a:t> </a:t>
            </a:r>
            <a:r>
              <a:rPr lang="en-GB" sz="2200" dirty="0" err="1">
                <a:solidFill>
                  <a:schemeClr val="tx1"/>
                </a:solidFill>
              </a:rPr>
              <a:t>bemerkenswerte</a:t>
            </a:r>
            <a:r>
              <a:rPr lang="en-GB" sz="2200" dirty="0">
                <a:solidFill>
                  <a:schemeClr val="tx1"/>
                </a:solidFill>
              </a:rPr>
              <a:t> </a:t>
            </a:r>
            <a:r>
              <a:rPr lang="en-GB" sz="2200" dirty="0" err="1">
                <a:solidFill>
                  <a:schemeClr val="tx1"/>
                </a:solidFill>
              </a:rPr>
              <a:t>Unternehmen</a:t>
            </a:r>
            <a:r>
              <a:rPr lang="en-GB" sz="2200" dirty="0">
                <a:solidFill>
                  <a:schemeClr val="tx1"/>
                </a:solidFill>
              </a:rPr>
              <a:t> und </a:t>
            </a:r>
            <a:r>
              <a:rPr lang="en-GB" sz="2200" dirty="0" err="1">
                <a:solidFill>
                  <a:schemeClr val="tx1"/>
                </a:solidFill>
              </a:rPr>
              <a:t>Produkte</a:t>
            </a:r>
            <a:r>
              <a:rPr lang="en-GB" sz="2200" dirty="0">
                <a:solidFill>
                  <a:schemeClr val="tx1"/>
                </a:solidFill>
              </a:rPr>
              <a:t>, die </a:t>
            </a:r>
            <a:r>
              <a:rPr lang="en-GB" sz="2200" dirty="0" err="1">
                <a:solidFill>
                  <a:schemeClr val="tx1"/>
                </a:solidFill>
              </a:rPr>
              <a:t>heute</a:t>
            </a:r>
            <a:r>
              <a:rPr lang="en-GB" sz="2200" dirty="0">
                <a:solidFill>
                  <a:schemeClr val="tx1"/>
                </a:solidFill>
              </a:rPr>
              <a:t> </a:t>
            </a:r>
            <a:r>
              <a:rPr lang="en-GB" sz="2200" dirty="0" err="1">
                <a:solidFill>
                  <a:schemeClr val="tx1"/>
                </a:solidFill>
              </a:rPr>
              <a:t>existieren</a:t>
            </a:r>
            <a:r>
              <a:rPr lang="en-GB" sz="2200" dirty="0">
                <a:solidFill>
                  <a:schemeClr val="tx1"/>
                </a:solidFill>
              </a:rPr>
              <a:t>, </a:t>
            </a:r>
            <a:r>
              <a:rPr lang="en-GB" sz="2200" dirty="0" err="1">
                <a:solidFill>
                  <a:schemeClr val="tx1"/>
                </a:solidFill>
              </a:rPr>
              <a:t>sind</a:t>
            </a:r>
            <a:r>
              <a:rPr lang="en-GB" sz="2200" dirty="0">
                <a:solidFill>
                  <a:schemeClr val="tx1"/>
                </a:solidFill>
              </a:rPr>
              <a:t> auf die </a:t>
            </a:r>
            <a:r>
              <a:rPr lang="en-GB" sz="2200" dirty="0" err="1">
                <a:solidFill>
                  <a:schemeClr val="tx1"/>
                </a:solidFill>
              </a:rPr>
              <a:t>Kreativität</a:t>
            </a:r>
            <a:r>
              <a:rPr lang="en-GB" sz="2200" dirty="0">
                <a:solidFill>
                  <a:schemeClr val="tx1"/>
                </a:solidFill>
              </a:rPr>
              <a:t> von </a:t>
            </a:r>
            <a:r>
              <a:rPr lang="en-GB" sz="2200" dirty="0" err="1">
                <a:solidFill>
                  <a:schemeClr val="tx1"/>
                </a:solidFill>
              </a:rPr>
              <a:t>Migrantinnen</a:t>
            </a:r>
            <a:r>
              <a:rPr lang="en-GB" sz="2200" dirty="0">
                <a:solidFill>
                  <a:schemeClr val="tx1"/>
                </a:solidFill>
              </a:rPr>
              <a:t> </a:t>
            </a:r>
            <a:r>
              <a:rPr lang="en-GB" sz="2200" dirty="0" err="1">
                <a:solidFill>
                  <a:schemeClr val="tx1"/>
                </a:solidFill>
              </a:rPr>
              <a:t>zurückzuführen</a:t>
            </a:r>
            <a:r>
              <a:rPr lang="en-GB" sz="2200" dirty="0">
                <a:solidFill>
                  <a:schemeClr val="tx1"/>
                </a:solidFill>
              </a:rPr>
              <a:t>. Du </a:t>
            </a:r>
            <a:r>
              <a:rPr lang="en-GB" sz="2200" dirty="0" err="1">
                <a:solidFill>
                  <a:schemeClr val="tx1"/>
                </a:solidFill>
              </a:rPr>
              <a:t>wirst</a:t>
            </a:r>
            <a:r>
              <a:rPr lang="en-GB" sz="2200" dirty="0">
                <a:solidFill>
                  <a:schemeClr val="tx1"/>
                </a:solidFill>
              </a:rPr>
              <a:t> </a:t>
            </a:r>
            <a:r>
              <a:rPr lang="en-GB" sz="2200" dirty="0" err="1">
                <a:solidFill>
                  <a:schemeClr val="tx1"/>
                </a:solidFill>
              </a:rPr>
              <a:t>feststellen</a:t>
            </a:r>
            <a:r>
              <a:rPr lang="en-GB" sz="2200" dirty="0">
                <a:solidFill>
                  <a:schemeClr val="tx1"/>
                </a:solidFill>
              </a:rPr>
              <a:t>, </a:t>
            </a:r>
            <a:r>
              <a:rPr lang="en-GB" sz="2200" dirty="0" err="1">
                <a:solidFill>
                  <a:schemeClr val="tx1"/>
                </a:solidFill>
              </a:rPr>
              <a:t>dass</a:t>
            </a:r>
            <a:r>
              <a:rPr lang="en-GB" sz="2200" dirty="0">
                <a:solidFill>
                  <a:schemeClr val="tx1"/>
                </a:solidFill>
              </a:rPr>
              <a:t> Frauen </a:t>
            </a:r>
            <a:r>
              <a:rPr lang="en-GB" sz="2200" dirty="0" err="1">
                <a:solidFill>
                  <a:schemeClr val="tx1"/>
                </a:solidFill>
              </a:rPr>
              <a:t>mit</a:t>
            </a:r>
            <a:r>
              <a:rPr lang="en-GB" sz="2200" dirty="0">
                <a:solidFill>
                  <a:schemeClr val="tx1"/>
                </a:solidFill>
              </a:rPr>
              <a:t> </a:t>
            </a:r>
            <a:r>
              <a:rPr lang="en-GB" sz="2200" dirty="0" err="1">
                <a:solidFill>
                  <a:schemeClr val="tx1"/>
                </a:solidFill>
              </a:rPr>
              <a:t>Migrationshintergrund</a:t>
            </a:r>
            <a:r>
              <a:rPr lang="en-GB" sz="2200" dirty="0">
                <a:solidFill>
                  <a:schemeClr val="tx1"/>
                </a:solidFill>
              </a:rPr>
              <a:t> oft </a:t>
            </a:r>
            <a:r>
              <a:rPr lang="en-GB" sz="2200" dirty="0" err="1">
                <a:solidFill>
                  <a:schemeClr val="tx1"/>
                </a:solidFill>
              </a:rPr>
              <a:t>über</a:t>
            </a:r>
            <a:r>
              <a:rPr lang="en-GB" sz="2200" dirty="0">
                <a:solidFill>
                  <a:schemeClr val="tx1"/>
                </a:solidFill>
              </a:rPr>
              <a:t> den </a:t>
            </a:r>
            <a:r>
              <a:rPr lang="en-GB" sz="2200" dirty="0" err="1">
                <a:solidFill>
                  <a:schemeClr val="tx1"/>
                </a:solidFill>
              </a:rPr>
              <a:t>Tellerrand</a:t>
            </a:r>
            <a:r>
              <a:rPr lang="en-GB" sz="2200" dirty="0">
                <a:solidFill>
                  <a:schemeClr val="tx1"/>
                </a:solidFill>
              </a:rPr>
              <a:t> </a:t>
            </a:r>
            <a:r>
              <a:rPr lang="en-GB" sz="2200" dirty="0" err="1">
                <a:solidFill>
                  <a:schemeClr val="tx1"/>
                </a:solidFill>
              </a:rPr>
              <a:t>schauen</a:t>
            </a:r>
            <a:r>
              <a:rPr lang="en-GB" sz="2200" dirty="0">
                <a:solidFill>
                  <a:schemeClr val="tx1"/>
                </a:solidFill>
              </a:rPr>
              <a:t>, um </a:t>
            </a:r>
            <a:r>
              <a:rPr lang="en-GB" sz="2200" dirty="0" err="1">
                <a:solidFill>
                  <a:schemeClr val="tx1"/>
                </a:solidFill>
              </a:rPr>
              <a:t>Dienstleistungen</a:t>
            </a:r>
            <a:r>
              <a:rPr lang="en-GB" sz="2200" dirty="0">
                <a:solidFill>
                  <a:schemeClr val="tx1"/>
                </a:solidFill>
              </a:rPr>
              <a:t> </a:t>
            </a:r>
            <a:r>
              <a:rPr lang="en-GB" sz="2200" dirty="0" err="1">
                <a:solidFill>
                  <a:schemeClr val="tx1"/>
                </a:solidFill>
              </a:rPr>
              <a:t>zu</a:t>
            </a:r>
            <a:r>
              <a:rPr lang="en-GB" sz="2200" dirty="0">
                <a:solidFill>
                  <a:schemeClr val="tx1"/>
                </a:solidFill>
              </a:rPr>
              <a:t> </a:t>
            </a:r>
            <a:r>
              <a:rPr lang="en-GB" sz="2200" dirty="0" err="1">
                <a:solidFill>
                  <a:schemeClr val="tx1"/>
                </a:solidFill>
              </a:rPr>
              <a:t>verbessern</a:t>
            </a:r>
            <a:r>
              <a:rPr lang="en-GB" sz="2200" dirty="0">
                <a:solidFill>
                  <a:schemeClr val="tx1"/>
                </a:solidFill>
              </a:rPr>
              <a:t> und </a:t>
            </a:r>
            <a:r>
              <a:rPr lang="en-GB" sz="2200" dirty="0" err="1">
                <a:solidFill>
                  <a:schemeClr val="tx1"/>
                </a:solidFill>
              </a:rPr>
              <a:t>erstaunliche</a:t>
            </a:r>
            <a:r>
              <a:rPr lang="en-GB" sz="2200" dirty="0">
                <a:solidFill>
                  <a:schemeClr val="tx1"/>
                </a:solidFill>
              </a:rPr>
              <a:t> </a:t>
            </a:r>
            <a:r>
              <a:rPr lang="en-GB" sz="2200" dirty="0" err="1">
                <a:solidFill>
                  <a:schemeClr val="tx1"/>
                </a:solidFill>
              </a:rPr>
              <a:t>Produkte</a:t>
            </a:r>
            <a:r>
              <a:rPr lang="en-GB" sz="2200" dirty="0">
                <a:solidFill>
                  <a:schemeClr val="tx1"/>
                </a:solidFill>
              </a:rPr>
              <a:t> </a:t>
            </a:r>
            <a:r>
              <a:rPr lang="en-GB" sz="2200" dirty="0" err="1">
                <a:solidFill>
                  <a:schemeClr val="tx1"/>
                </a:solidFill>
              </a:rPr>
              <a:t>zu</a:t>
            </a:r>
            <a:r>
              <a:rPr lang="en-GB" sz="2200" dirty="0">
                <a:solidFill>
                  <a:schemeClr val="tx1"/>
                </a:solidFill>
              </a:rPr>
              <a:t> </a:t>
            </a:r>
            <a:r>
              <a:rPr lang="en-GB" sz="2200" dirty="0" err="1">
                <a:solidFill>
                  <a:schemeClr val="tx1"/>
                </a:solidFill>
              </a:rPr>
              <a:t>entwickeln</a:t>
            </a:r>
            <a:r>
              <a:rPr lang="en-GB" sz="2200" dirty="0">
                <a:solidFill>
                  <a:schemeClr val="tx1"/>
                </a:solidFill>
              </a:rPr>
              <a:t>.</a:t>
            </a:r>
            <a:endParaRPr lang="de-DE" sz="2200" dirty="0">
              <a:solidFill>
                <a:schemeClr val="tx1"/>
              </a:solidFill>
            </a:endParaRPr>
          </a:p>
          <a:p>
            <a:pPr algn="just"/>
            <a:endParaRPr lang="en-US" sz="2000" dirty="0"/>
          </a:p>
        </p:txBody>
      </p:sp>
      <p:grpSp>
        <p:nvGrpSpPr>
          <p:cNvPr id="21" name="Google Shape;813;p39">
            <a:extLst>
              <a:ext uri="{FF2B5EF4-FFF2-40B4-BE49-F238E27FC236}">
                <a16:creationId xmlns:a16="http://schemas.microsoft.com/office/drawing/2014/main" id="{A0291C7D-1192-442F-BDDD-0700D8B3F06E}"/>
              </a:ext>
            </a:extLst>
          </p:cNvPr>
          <p:cNvGrpSpPr/>
          <p:nvPr/>
        </p:nvGrpSpPr>
        <p:grpSpPr>
          <a:xfrm>
            <a:off x="410415" y="924714"/>
            <a:ext cx="543438" cy="861583"/>
            <a:chOff x="6718575" y="2318625"/>
            <a:chExt cx="256950" cy="407375"/>
          </a:xfrm>
        </p:grpSpPr>
        <p:sp>
          <p:nvSpPr>
            <p:cNvPr id="22" name="Google Shape;814;p39">
              <a:extLst>
                <a:ext uri="{FF2B5EF4-FFF2-40B4-BE49-F238E27FC236}">
                  <a16:creationId xmlns:a16="http://schemas.microsoft.com/office/drawing/2014/main" id="{AF8651FB-CC1E-4DDC-AB37-06F0B015704E}"/>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39">
              <a:extLst>
                <a:ext uri="{FF2B5EF4-FFF2-40B4-BE49-F238E27FC236}">
                  <a16:creationId xmlns:a16="http://schemas.microsoft.com/office/drawing/2014/main" id="{078818E8-95F6-4965-9666-A8BF52538D1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6;p39">
              <a:extLst>
                <a:ext uri="{FF2B5EF4-FFF2-40B4-BE49-F238E27FC236}">
                  <a16:creationId xmlns:a16="http://schemas.microsoft.com/office/drawing/2014/main" id="{921F668E-9EAE-4343-B39F-D6EA457E29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39">
              <a:extLst>
                <a:ext uri="{FF2B5EF4-FFF2-40B4-BE49-F238E27FC236}">
                  <a16:creationId xmlns:a16="http://schemas.microsoft.com/office/drawing/2014/main" id="{5423E69F-1630-42CE-97CA-C018692613C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p39">
              <a:extLst>
                <a:ext uri="{FF2B5EF4-FFF2-40B4-BE49-F238E27FC236}">
                  <a16:creationId xmlns:a16="http://schemas.microsoft.com/office/drawing/2014/main" id="{EF7A1B93-C6CF-438D-9D0F-2797D305B8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9;p39">
              <a:extLst>
                <a:ext uri="{FF2B5EF4-FFF2-40B4-BE49-F238E27FC236}">
                  <a16:creationId xmlns:a16="http://schemas.microsoft.com/office/drawing/2014/main" id="{511803AF-45E9-4297-8C74-2021265EB90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0;p39">
              <a:extLst>
                <a:ext uri="{FF2B5EF4-FFF2-40B4-BE49-F238E27FC236}">
                  <a16:creationId xmlns:a16="http://schemas.microsoft.com/office/drawing/2014/main" id="{0D264860-0F04-4584-B782-94E753E6E27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39">
              <a:extLst>
                <a:ext uri="{FF2B5EF4-FFF2-40B4-BE49-F238E27FC236}">
                  <a16:creationId xmlns:a16="http://schemas.microsoft.com/office/drawing/2014/main" id="{17D39476-654A-4E7D-B69A-CD9CB588DDD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roup 18">
            <a:extLst>
              <a:ext uri="{FF2B5EF4-FFF2-40B4-BE49-F238E27FC236}">
                <a16:creationId xmlns:a16="http://schemas.microsoft.com/office/drawing/2014/main" id="{885AFFCF-9469-4E27-8013-947FEBE46B52}"/>
              </a:ext>
            </a:extLst>
          </p:cNvPr>
          <p:cNvGrpSpPr/>
          <p:nvPr/>
        </p:nvGrpSpPr>
        <p:grpSpPr>
          <a:xfrm>
            <a:off x="8617888" y="472149"/>
            <a:ext cx="3163697" cy="3185451"/>
            <a:chOff x="5085861" y="427286"/>
            <a:chExt cx="2020280" cy="1651359"/>
          </a:xfrm>
        </p:grpSpPr>
        <p:pic>
          <p:nvPicPr>
            <p:cNvPr id="32" name="Picture 19" descr="Icon&#10;&#10;Description automatically generated">
              <a:extLst>
                <a:ext uri="{FF2B5EF4-FFF2-40B4-BE49-F238E27FC236}">
                  <a16:creationId xmlns:a16="http://schemas.microsoft.com/office/drawing/2014/main" id="{2D984D5A-1504-4605-A4D7-3B36BD69CB4A}"/>
                </a:ext>
              </a:extLst>
            </p:cNvPr>
            <p:cNvPicPr>
              <a:picLocks noChangeAspect="1"/>
            </p:cNvPicPr>
            <p:nvPr/>
          </p:nvPicPr>
          <p:blipFill>
            <a:blip r:embed="rId2"/>
            <a:stretch>
              <a:fillRect/>
            </a:stretch>
          </p:blipFill>
          <p:spPr>
            <a:xfrm>
              <a:off x="5085861" y="427286"/>
              <a:ext cx="2020280" cy="1651359"/>
            </a:xfrm>
            <a:prstGeom prst="rect">
              <a:avLst/>
            </a:prstGeom>
          </p:spPr>
        </p:pic>
        <p:pic>
          <p:nvPicPr>
            <p:cNvPr id="33" name="Picture 29" descr="Icon&#10;&#10;Description automatically generated">
              <a:extLst>
                <a:ext uri="{FF2B5EF4-FFF2-40B4-BE49-F238E27FC236}">
                  <a16:creationId xmlns:a16="http://schemas.microsoft.com/office/drawing/2014/main" id="{86DC2D13-F3B6-4E04-801E-F8B87A3A31EA}"/>
                </a:ext>
              </a:extLst>
            </p:cNvPr>
            <p:cNvPicPr>
              <a:picLocks noChangeAspect="1"/>
            </p:cNvPicPr>
            <p:nvPr/>
          </p:nvPicPr>
          <p:blipFill>
            <a:blip r:embed="rId3"/>
            <a:stretch>
              <a:fillRect/>
            </a:stretch>
          </p:blipFill>
          <p:spPr>
            <a:xfrm rot="861930">
              <a:off x="5418715" y="822114"/>
              <a:ext cx="224095" cy="244396"/>
            </a:xfrm>
            <a:prstGeom prst="rect">
              <a:avLst/>
            </a:prstGeom>
          </p:spPr>
        </p:pic>
      </p:grpSp>
      <p:sp>
        <p:nvSpPr>
          <p:cNvPr id="16" name="Text Placeholder 4">
            <a:extLst>
              <a:ext uri="{FF2B5EF4-FFF2-40B4-BE49-F238E27FC236}">
                <a16:creationId xmlns:a16="http://schemas.microsoft.com/office/drawing/2014/main" id="{2DA4146A-B45E-43E1-8C9E-E411B93277D7}"/>
              </a:ext>
            </a:extLst>
          </p:cNvPr>
          <p:cNvSpPr txBox="1">
            <a:spLocks/>
          </p:cNvSpPr>
          <p:nvPr/>
        </p:nvSpPr>
        <p:spPr>
          <a:xfrm>
            <a:off x="1451803" y="230817"/>
            <a:ext cx="9338117" cy="8906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600" dirty="0" err="1">
                <a:solidFill>
                  <a:srgbClr val="C54A9A"/>
                </a:solidFill>
              </a:rPr>
              <a:t>Wusstest</a:t>
            </a:r>
            <a:r>
              <a:rPr lang="en-US" sz="2600" dirty="0">
                <a:solidFill>
                  <a:srgbClr val="C54A9A"/>
                </a:solidFill>
              </a:rPr>
              <a:t> du, </a:t>
            </a:r>
            <a:r>
              <a:rPr lang="en-US" sz="2600" dirty="0" err="1">
                <a:solidFill>
                  <a:srgbClr val="C54A9A"/>
                </a:solidFill>
              </a:rPr>
              <a:t>dass</a:t>
            </a:r>
            <a:r>
              <a:rPr lang="en-US" sz="2600" dirty="0">
                <a:solidFill>
                  <a:srgbClr val="C54A9A"/>
                </a:solidFill>
              </a:rPr>
              <a:t> Frauen </a:t>
            </a:r>
            <a:r>
              <a:rPr lang="en-US" sz="2600" dirty="0" err="1">
                <a:solidFill>
                  <a:srgbClr val="C54A9A"/>
                </a:solidFill>
              </a:rPr>
              <a:t>mit</a:t>
            </a:r>
            <a:r>
              <a:rPr lang="en-US" sz="2600" dirty="0">
                <a:solidFill>
                  <a:srgbClr val="C54A9A"/>
                </a:solidFill>
              </a:rPr>
              <a:t> </a:t>
            </a:r>
            <a:r>
              <a:rPr lang="en-US" sz="2600" dirty="0" err="1">
                <a:solidFill>
                  <a:srgbClr val="C54A9A"/>
                </a:solidFill>
              </a:rPr>
              <a:t>Migrationshintergrund</a:t>
            </a:r>
            <a:r>
              <a:rPr lang="en-US" sz="2600" dirty="0">
                <a:solidFill>
                  <a:srgbClr val="C54A9A"/>
                </a:solidFill>
              </a:rPr>
              <a:t> oft </a:t>
            </a:r>
          </a:p>
          <a:p>
            <a:pPr>
              <a:spcBef>
                <a:spcPts val="0"/>
              </a:spcBef>
            </a:pPr>
            <a:r>
              <a:rPr lang="en-US" sz="2600" dirty="0" err="1">
                <a:solidFill>
                  <a:srgbClr val="C54A9A"/>
                </a:solidFill>
              </a:rPr>
              <a:t>großartige</a:t>
            </a:r>
            <a:r>
              <a:rPr lang="en-US" sz="2600" dirty="0">
                <a:solidFill>
                  <a:srgbClr val="C54A9A"/>
                </a:solidFill>
              </a:rPr>
              <a:t> </a:t>
            </a:r>
            <a:r>
              <a:rPr lang="en-US" sz="2600" dirty="0" err="1">
                <a:solidFill>
                  <a:srgbClr val="C54A9A"/>
                </a:solidFill>
              </a:rPr>
              <a:t>Unternehmerinnen</a:t>
            </a:r>
            <a:r>
              <a:rPr lang="en-US" sz="2600" dirty="0">
                <a:solidFill>
                  <a:srgbClr val="C54A9A"/>
                </a:solidFill>
              </a:rPr>
              <a:t> </a:t>
            </a:r>
            <a:r>
              <a:rPr lang="en-US" sz="2600" dirty="0" err="1">
                <a:solidFill>
                  <a:srgbClr val="C54A9A"/>
                </a:solidFill>
              </a:rPr>
              <a:t>sind</a:t>
            </a:r>
            <a:r>
              <a:rPr lang="en-US" sz="2600" dirty="0">
                <a:solidFill>
                  <a:srgbClr val="C54A9A"/>
                </a:solidFill>
              </a:rPr>
              <a:t>? Lass </a:t>
            </a:r>
            <a:r>
              <a:rPr lang="en-US" sz="2600" dirty="0" err="1">
                <a:solidFill>
                  <a:srgbClr val="C54A9A"/>
                </a:solidFill>
              </a:rPr>
              <a:t>uns</a:t>
            </a:r>
            <a:r>
              <a:rPr lang="en-US" sz="2600" dirty="0">
                <a:solidFill>
                  <a:srgbClr val="C54A9A"/>
                </a:solidFill>
              </a:rPr>
              <a:t> </a:t>
            </a:r>
            <a:r>
              <a:rPr lang="en-US" sz="2600" dirty="0" err="1">
                <a:solidFill>
                  <a:srgbClr val="C54A9A"/>
                </a:solidFill>
              </a:rPr>
              <a:t>sehen</a:t>
            </a:r>
            <a:r>
              <a:rPr lang="en-US" sz="2600" dirty="0">
                <a:solidFill>
                  <a:srgbClr val="C54A9A"/>
                </a:solidFill>
              </a:rPr>
              <a:t>, </a:t>
            </a:r>
            <a:r>
              <a:rPr lang="en-US" sz="2600" dirty="0" err="1">
                <a:solidFill>
                  <a:srgbClr val="C54A9A"/>
                </a:solidFill>
              </a:rPr>
              <a:t>warum</a:t>
            </a:r>
            <a:r>
              <a:rPr lang="en-US" sz="2600" dirty="0">
                <a:solidFill>
                  <a:srgbClr val="C54A9A"/>
                </a:solidFill>
              </a:rPr>
              <a:t>…</a:t>
            </a:r>
          </a:p>
        </p:txBody>
      </p:sp>
    </p:spTree>
    <p:extLst>
      <p:ext uri="{BB962C8B-B14F-4D97-AF65-F5344CB8AC3E}">
        <p14:creationId xmlns:p14="http://schemas.microsoft.com/office/powerpoint/2010/main" val="32658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97994" y="506624"/>
            <a:ext cx="8933469" cy="1029994"/>
          </a:xfrm>
        </p:spPr>
        <p:txBody>
          <a:bodyPr>
            <a:normAutofit/>
          </a:bodyPr>
          <a:lstStyle/>
          <a:p>
            <a:r>
              <a:rPr lang="en-US" sz="2800" dirty="0"/>
              <a:t>WARUM SOLLTEST DU ALS MIGRANTIN ÜBER DEN BERUF ALS UNTERNEHMERIN NACHDENKEN?</a:t>
            </a:r>
          </a:p>
        </p:txBody>
      </p:sp>
      <p:sp>
        <p:nvSpPr>
          <p:cNvPr id="6" name="Text Placeholder 5"/>
          <p:cNvSpPr>
            <a:spLocks noGrp="1"/>
          </p:cNvSpPr>
          <p:nvPr>
            <p:ph type="body" sz="quarter" idx="14"/>
          </p:nvPr>
        </p:nvSpPr>
        <p:spPr>
          <a:xfrm>
            <a:off x="1697994" y="1559556"/>
            <a:ext cx="8817149" cy="5139716"/>
          </a:xfrm>
        </p:spPr>
        <p:txBody>
          <a:bodyPr/>
          <a:lstStyle/>
          <a:p>
            <a:r>
              <a:rPr lang="en-US" dirty="0"/>
              <a:t>Es gibt viele Eigenschaften, die man </a:t>
            </a:r>
            <a:r>
              <a:rPr lang="en-US" dirty="0" err="1"/>
              <a:t>braucht</a:t>
            </a:r>
            <a:r>
              <a:rPr lang="en-US" dirty="0"/>
              <a:t>, um Entrepreneur zu sein, </a:t>
            </a:r>
            <a:r>
              <a:rPr lang="en-US" dirty="0" err="1"/>
              <a:t>wie</a:t>
            </a:r>
            <a:r>
              <a:rPr lang="en-US" dirty="0"/>
              <a:t> </a:t>
            </a:r>
            <a:r>
              <a:rPr lang="en-US" dirty="0" err="1"/>
              <a:t>beispielsweise</a:t>
            </a:r>
            <a:r>
              <a:rPr lang="en-US" dirty="0"/>
              <a:t> </a:t>
            </a:r>
            <a:r>
              <a:rPr lang="en-US" dirty="0" err="1"/>
              <a:t>Entschlossenheit</a:t>
            </a:r>
            <a:r>
              <a:rPr lang="en-US" dirty="0"/>
              <a:t> und Geduld. Unternehmertum ist eine Grundlage für Veränderungen.</a:t>
            </a:r>
          </a:p>
          <a:p>
            <a:pPr marL="342900" indent="-342900">
              <a:buFont typeface="Arial" panose="020B0604020202020204" pitchFamily="34" charset="0"/>
              <a:buChar char="•"/>
            </a:pPr>
            <a:r>
              <a:rPr lang="en-US" dirty="0">
                <a:solidFill>
                  <a:srgbClr val="C54A9A"/>
                </a:solidFill>
              </a:rPr>
              <a:t>Hast du </a:t>
            </a:r>
            <a:r>
              <a:rPr lang="en-US" dirty="0" err="1">
                <a:solidFill>
                  <a:srgbClr val="C54A9A"/>
                </a:solidFill>
              </a:rPr>
              <a:t>schon</a:t>
            </a:r>
            <a:r>
              <a:rPr lang="en-US" dirty="0">
                <a:solidFill>
                  <a:srgbClr val="C54A9A"/>
                </a:solidFill>
              </a:rPr>
              <a:t> </a:t>
            </a:r>
            <a:r>
              <a:rPr lang="en-US" dirty="0" err="1">
                <a:solidFill>
                  <a:srgbClr val="C54A9A"/>
                </a:solidFill>
              </a:rPr>
              <a:t>einmal</a:t>
            </a:r>
            <a:r>
              <a:rPr lang="en-US" dirty="0">
                <a:solidFill>
                  <a:srgbClr val="C54A9A"/>
                </a:solidFill>
              </a:rPr>
              <a:t> darüber nachgedacht, </a:t>
            </a:r>
            <a:r>
              <a:rPr lang="en-US" dirty="0" err="1">
                <a:solidFill>
                  <a:srgbClr val="C54A9A"/>
                </a:solidFill>
              </a:rPr>
              <a:t>ein</a:t>
            </a:r>
            <a:r>
              <a:rPr lang="en-US" dirty="0">
                <a:solidFill>
                  <a:srgbClr val="C54A9A"/>
                </a:solidFill>
              </a:rPr>
              <a:t> eigenes Unternehmen zu gründen?</a:t>
            </a:r>
          </a:p>
          <a:p>
            <a:pPr marL="342900" indent="-342900">
              <a:buFont typeface="Arial" panose="020B0604020202020204" pitchFamily="34" charset="0"/>
              <a:buChar char="•"/>
            </a:pPr>
            <a:r>
              <a:rPr lang="en-US" dirty="0" err="1">
                <a:solidFill>
                  <a:srgbClr val="C54A9A"/>
                </a:solidFill>
              </a:rPr>
              <a:t>Wusstest</a:t>
            </a:r>
            <a:r>
              <a:rPr lang="en-US" dirty="0">
                <a:solidFill>
                  <a:srgbClr val="C54A9A"/>
                </a:solidFill>
              </a:rPr>
              <a:t> du, dass es Vorteile hat, </a:t>
            </a:r>
            <a:r>
              <a:rPr lang="en-US" dirty="0" err="1">
                <a:solidFill>
                  <a:srgbClr val="C54A9A"/>
                </a:solidFill>
              </a:rPr>
              <a:t>selbstständig</a:t>
            </a:r>
            <a:r>
              <a:rPr lang="en-US" dirty="0">
                <a:solidFill>
                  <a:srgbClr val="C54A9A"/>
                </a:solidFill>
              </a:rPr>
              <a:t> </a:t>
            </a:r>
            <a:r>
              <a:rPr lang="en-US" dirty="0" err="1">
                <a:solidFill>
                  <a:srgbClr val="C54A9A"/>
                </a:solidFill>
              </a:rPr>
              <a:t>zu</a:t>
            </a:r>
            <a:r>
              <a:rPr lang="en-US" dirty="0">
                <a:solidFill>
                  <a:srgbClr val="C54A9A"/>
                </a:solidFill>
              </a:rPr>
              <a:t> sein? </a:t>
            </a:r>
          </a:p>
          <a:p>
            <a:r>
              <a:rPr lang="en-US" dirty="0"/>
              <a:t>Es </a:t>
            </a:r>
            <a:r>
              <a:rPr lang="en-US" dirty="0" err="1"/>
              <a:t>kann</a:t>
            </a:r>
            <a:r>
              <a:rPr lang="en-US" dirty="0"/>
              <a:t> </a:t>
            </a:r>
            <a:r>
              <a:rPr lang="en-US" dirty="0" err="1"/>
              <a:t>dir</a:t>
            </a:r>
            <a:r>
              <a:rPr lang="en-US" dirty="0"/>
              <a:t> nicht nur </a:t>
            </a:r>
            <a:r>
              <a:rPr lang="en-US" dirty="0" err="1"/>
              <a:t>Unabhängigkeit</a:t>
            </a:r>
            <a:r>
              <a:rPr lang="en-US" dirty="0"/>
              <a:t> </a:t>
            </a:r>
            <a:r>
              <a:rPr lang="en-US" dirty="0" err="1"/>
              <a:t>verschaffen</a:t>
            </a:r>
            <a:r>
              <a:rPr lang="en-US" dirty="0"/>
              <a:t>, </a:t>
            </a:r>
            <a:r>
              <a:rPr lang="en-US" dirty="0" err="1"/>
              <a:t>sondern</a:t>
            </a:r>
            <a:r>
              <a:rPr lang="en-US" dirty="0"/>
              <a:t> </a:t>
            </a:r>
            <a:r>
              <a:rPr lang="en-US" dirty="0" err="1"/>
              <a:t>auch</a:t>
            </a:r>
            <a:r>
              <a:rPr lang="en-US" dirty="0"/>
              <a:t> </a:t>
            </a:r>
            <a:r>
              <a:rPr lang="en-US" dirty="0" err="1"/>
              <a:t>dabei</a:t>
            </a:r>
            <a:r>
              <a:rPr lang="en-US" dirty="0"/>
              <a:t> helfen, dich in </a:t>
            </a:r>
            <a:r>
              <a:rPr lang="en-US" dirty="0" err="1"/>
              <a:t>einer</a:t>
            </a:r>
            <a:r>
              <a:rPr lang="en-US" dirty="0"/>
              <a:t> </a:t>
            </a:r>
            <a:r>
              <a:rPr lang="en-US" dirty="0" err="1"/>
              <a:t>neuen</a:t>
            </a:r>
            <a:r>
              <a:rPr lang="en-US" dirty="0"/>
              <a:t> Gemeinde </a:t>
            </a:r>
            <a:r>
              <a:rPr lang="en-US" dirty="0" err="1"/>
              <a:t>zu</a:t>
            </a:r>
            <a:r>
              <a:rPr lang="en-US" dirty="0"/>
              <a:t> </a:t>
            </a:r>
            <a:r>
              <a:rPr lang="en-US" dirty="0" err="1"/>
              <a:t>integrieren</a:t>
            </a:r>
            <a:r>
              <a:rPr lang="en-US" dirty="0"/>
              <a:t>! </a:t>
            </a:r>
          </a:p>
          <a:p>
            <a:r>
              <a:rPr lang="en-US" dirty="0">
                <a:solidFill>
                  <a:srgbClr val="1EB3DD"/>
                </a:solidFill>
              </a:rPr>
              <a:t>WARUM? Kleine Unternehmen sind das Rückgrat </a:t>
            </a:r>
            <a:r>
              <a:rPr lang="en-US" dirty="0" err="1">
                <a:solidFill>
                  <a:srgbClr val="1EB3DD"/>
                </a:solidFill>
              </a:rPr>
              <a:t>lokaler</a:t>
            </a:r>
            <a:r>
              <a:rPr lang="en-US" dirty="0">
                <a:solidFill>
                  <a:srgbClr val="1EB3DD"/>
                </a:solidFill>
              </a:rPr>
              <a:t> Gemeinden. </a:t>
            </a:r>
            <a:r>
              <a:rPr lang="en-US" dirty="0" err="1">
                <a:solidFill>
                  <a:srgbClr val="1EB3DD"/>
                </a:solidFill>
              </a:rPr>
              <a:t>Indem</a:t>
            </a:r>
            <a:r>
              <a:rPr lang="en-US" dirty="0">
                <a:solidFill>
                  <a:srgbClr val="1EB3DD"/>
                </a:solidFill>
              </a:rPr>
              <a:t> man ein </a:t>
            </a:r>
            <a:r>
              <a:rPr lang="en-US" dirty="0" err="1">
                <a:solidFill>
                  <a:srgbClr val="1EB3DD"/>
                </a:solidFill>
              </a:rPr>
              <a:t>Unternehmen</a:t>
            </a:r>
            <a:r>
              <a:rPr lang="en-US" dirty="0">
                <a:solidFill>
                  <a:srgbClr val="1EB3DD"/>
                </a:solidFill>
              </a:rPr>
              <a:t> </a:t>
            </a:r>
            <a:r>
              <a:rPr lang="en-US" dirty="0" err="1">
                <a:solidFill>
                  <a:srgbClr val="1EB3DD"/>
                </a:solidFill>
              </a:rPr>
              <a:t>gründet</a:t>
            </a:r>
            <a:r>
              <a:rPr lang="en-US" dirty="0">
                <a:solidFill>
                  <a:srgbClr val="1EB3DD"/>
                </a:solidFill>
              </a:rPr>
              <a:t>, </a:t>
            </a:r>
            <a:r>
              <a:rPr lang="en-US" dirty="0" err="1">
                <a:solidFill>
                  <a:srgbClr val="1EB3DD"/>
                </a:solidFill>
              </a:rPr>
              <a:t>trägt</a:t>
            </a:r>
            <a:r>
              <a:rPr lang="en-US" dirty="0">
                <a:solidFill>
                  <a:srgbClr val="1EB3DD"/>
                </a:solidFill>
              </a:rPr>
              <a:t> man nicht nur zum Charakter und </a:t>
            </a:r>
            <a:r>
              <a:rPr lang="en-US" dirty="0" err="1">
                <a:solidFill>
                  <a:srgbClr val="1EB3DD"/>
                </a:solidFill>
              </a:rPr>
              <a:t>Charme</a:t>
            </a:r>
            <a:r>
              <a:rPr lang="en-US" dirty="0">
                <a:solidFill>
                  <a:srgbClr val="1EB3DD"/>
                </a:solidFill>
              </a:rPr>
              <a:t> der Gemeinschaft bei, sondern auch zu </a:t>
            </a:r>
            <a:r>
              <a:rPr lang="en-US" dirty="0" err="1">
                <a:solidFill>
                  <a:srgbClr val="1EB3DD"/>
                </a:solidFill>
              </a:rPr>
              <a:t>deren</a:t>
            </a:r>
            <a:r>
              <a:rPr lang="en-US" dirty="0">
                <a:solidFill>
                  <a:srgbClr val="1EB3DD"/>
                </a:solidFill>
              </a:rPr>
              <a:t> Zukunft. </a:t>
            </a:r>
            <a:r>
              <a:rPr lang="en-US" dirty="0" err="1">
                <a:solidFill>
                  <a:srgbClr val="1EB3DD"/>
                </a:solidFill>
              </a:rPr>
              <a:t>Dadurch</a:t>
            </a:r>
            <a:r>
              <a:rPr lang="en-US" dirty="0">
                <a:solidFill>
                  <a:srgbClr val="1EB3DD"/>
                </a:solidFill>
              </a:rPr>
              <a:t> </a:t>
            </a:r>
            <a:r>
              <a:rPr lang="en-US" dirty="0" err="1">
                <a:solidFill>
                  <a:srgbClr val="1EB3DD"/>
                </a:solidFill>
              </a:rPr>
              <a:t>kannst</a:t>
            </a:r>
            <a:r>
              <a:rPr lang="en-US" dirty="0">
                <a:solidFill>
                  <a:srgbClr val="1EB3DD"/>
                </a:solidFill>
              </a:rPr>
              <a:t> du in </a:t>
            </a:r>
            <a:r>
              <a:rPr lang="en-US" dirty="0" err="1">
                <a:solidFill>
                  <a:srgbClr val="1EB3DD"/>
                </a:solidFill>
              </a:rPr>
              <a:t>deiner</a:t>
            </a:r>
            <a:r>
              <a:rPr lang="en-US" dirty="0">
                <a:solidFill>
                  <a:srgbClr val="1EB3DD"/>
                </a:solidFill>
              </a:rPr>
              <a:t> Gemeinde </a:t>
            </a:r>
            <a:r>
              <a:rPr lang="en-US" dirty="0" err="1">
                <a:solidFill>
                  <a:srgbClr val="1EB3DD"/>
                </a:solidFill>
              </a:rPr>
              <a:t>Fuß</a:t>
            </a:r>
            <a:r>
              <a:rPr lang="en-US" dirty="0">
                <a:solidFill>
                  <a:srgbClr val="1EB3DD"/>
                </a:solidFill>
              </a:rPr>
              <a:t> </a:t>
            </a:r>
            <a:r>
              <a:rPr lang="en-US" dirty="0" err="1">
                <a:solidFill>
                  <a:srgbClr val="1EB3DD"/>
                </a:solidFill>
              </a:rPr>
              <a:t>fassen</a:t>
            </a:r>
            <a:r>
              <a:rPr lang="en-US" dirty="0">
                <a:solidFill>
                  <a:srgbClr val="1EB3DD"/>
                </a:solidFill>
              </a:rPr>
              <a:t>.</a:t>
            </a:r>
            <a:endParaRPr lang="en-US" dirty="0"/>
          </a:p>
          <a:p>
            <a:r>
              <a:rPr lang="en-US" sz="1000" dirty="0"/>
              <a:t>https://www.investopedia.com/terms/e/entrepreneur.asp</a:t>
            </a:r>
          </a:p>
          <a:p>
            <a:endParaRPr lang="en-US" dirty="0"/>
          </a:p>
        </p:txBody>
      </p:sp>
      <p:grpSp>
        <p:nvGrpSpPr>
          <p:cNvPr id="21" name="Google Shape;813;p39">
            <a:extLst>
              <a:ext uri="{FF2B5EF4-FFF2-40B4-BE49-F238E27FC236}">
                <a16:creationId xmlns:a16="http://schemas.microsoft.com/office/drawing/2014/main" id="{A0291C7D-1192-442F-BDDD-0700D8B3F06E}"/>
              </a:ext>
            </a:extLst>
          </p:cNvPr>
          <p:cNvGrpSpPr/>
          <p:nvPr/>
        </p:nvGrpSpPr>
        <p:grpSpPr>
          <a:xfrm>
            <a:off x="410415" y="924714"/>
            <a:ext cx="543438" cy="861583"/>
            <a:chOff x="6718575" y="2318625"/>
            <a:chExt cx="256950" cy="407375"/>
          </a:xfrm>
        </p:grpSpPr>
        <p:sp>
          <p:nvSpPr>
            <p:cNvPr id="22" name="Google Shape;814;p39">
              <a:extLst>
                <a:ext uri="{FF2B5EF4-FFF2-40B4-BE49-F238E27FC236}">
                  <a16:creationId xmlns:a16="http://schemas.microsoft.com/office/drawing/2014/main" id="{AF8651FB-CC1E-4DDC-AB37-06F0B015704E}"/>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39">
              <a:extLst>
                <a:ext uri="{FF2B5EF4-FFF2-40B4-BE49-F238E27FC236}">
                  <a16:creationId xmlns:a16="http://schemas.microsoft.com/office/drawing/2014/main" id="{078818E8-95F6-4965-9666-A8BF52538D1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6;p39">
              <a:extLst>
                <a:ext uri="{FF2B5EF4-FFF2-40B4-BE49-F238E27FC236}">
                  <a16:creationId xmlns:a16="http://schemas.microsoft.com/office/drawing/2014/main" id="{921F668E-9EAE-4343-B39F-D6EA457E29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39">
              <a:extLst>
                <a:ext uri="{FF2B5EF4-FFF2-40B4-BE49-F238E27FC236}">
                  <a16:creationId xmlns:a16="http://schemas.microsoft.com/office/drawing/2014/main" id="{5423E69F-1630-42CE-97CA-C018692613C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p39">
              <a:extLst>
                <a:ext uri="{FF2B5EF4-FFF2-40B4-BE49-F238E27FC236}">
                  <a16:creationId xmlns:a16="http://schemas.microsoft.com/office/drawing/2014/main" id="{EF7A1B93-C6CF-438D-9D0F-2797D305B8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9;p39">
              <a:extLst>
                <a:ext uri="{FF2B5EF4-FFF2-40B4-BE49-F238E27FC236}">
                  <a16:creationId xmlns:a16="http://schemas.microsoft.com/office/drawing/2014/main" id="{511803AF-45E9-4297-8C74-2021265EB90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0;p39">
              <a:extLst>
                <a:ext uri="{FF2B5EF4-FFF2-40B4-BE49-F238E27FC236}">
                  <a16:creationId xmlns:a16="http://schemas.microsoft.com/office/drawing/2014/main" id="{0D264860-0F04-4584-B782-94E753E6E27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39">
              <a:extLst>
                <a:ext uri="{FF2B5EF4-FFF2-40B4-BE49-F238E27FC236}">
                  <a16:creationId xmlns:a16="http://schemas.microsoft.com/office/drawing/2014/main" id="{17D39476-654A-4E7D-B69A-CD9CB588DDD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82038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6056</Words>
  <Application>Microsoft Office PowerPoint</Application>
  <PresentationFormat>Breitbild</PresentationFormat>
  <Paragraphs>488</Paragraphs>
  <Slides>68</Slides>
  <Notes>0</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68</vt:i4>
      </vt:variant>
    </vt:vector>
  </HeadingPairs>
  <TitlesOfParts>
    <vt:vector size="73" baseType="lpstr">
      <vt:lpstr>Arial</vt:lpstr>
      <vt:lpstr>Calibri</vt:lpstr>
      <vt:lpstr>Calibri Light</vt:lpstr>
      <vt:lpstr>Quattrocento Sans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Erika Nepp</cp:lastModifiedBy>
  <cp:revision>346</cp:revision>
  <dcterms:created xsi:type="dcterms:W3CDTF">2019-11-20T14:08:21Z</dcterms:created>
  <dcterms:modified xsi:type="dcterms:W3CDTF">2021-06-02T06:44:58Z</dcterms:modified>
</cp:coreProperties>
</file>