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3"/>
  </p:notesMasterIdLst>
  <p:sldIdLst>
    <p:sldId id="342" r:id="rId2"/>
    <p:sldId id="667" r:id="rId3"/>
    <p:sldId id="424" r:id="rId4"/>
    <p:sldId id="266" r:id="rId5"/>
    <p:sldId id="562" r:id="rId6"/>
    <p:sldId id="575" r:id="rId7"/>
    <p:sldId id="561" r:id="rId8"/>
    <p:sldId id="563" r:id="rId9"/>
    <p:sldId id="565" r:id="rId10"/>
    <p:sldId id="564" r:id="rId11"/>
    <p:sldId id="567" r:id="rId12"/>
    <p:sldId id="566" r:id="rId13"/>
    <p:sldId id="568" r:id="rId14"/>
    <p:sldId id="570" r:id="rId15"/>
    <p:sldId id="571" r:id="rId16"/>
    <p:sldId id="573" r:id="rId17"/>
    <p:sldId id="574" r:id="rId18"/>
    <p:sldId id="438" r:id="rId19"/>
    <p:sldId id="454" r:id="rId20"/>
    <p:sldId id="578" r:id="rId21"/>
    <p:sldId id="579" r:id="rId22"/>
    <p:sldId id="580" r:id="rId23"/>
    <p:sldId id="582" r:id="rId24"/>
    <p:sldId id="583" r:id="rId25"/>
    <p:sldId id="584" r:id="rId26"/>
    <p:sldId id="585" r:id="rId27"/>
    <p:sldId id="581" r:id="rId28"/>
    <p:sldId id="587" r:id="rId29"/>
    <p:sldId id="588" r:id="rId30"/>
    <p:sldId id="590" r:id="rId31"/>
    <p:sldId id="591" r:id="rId32"/>
    <p:sldId id="641" r:id="rId33"/>
    <p:sldId id="592" r:id="rId34"/>
    <p:sldId id="593" r:id="rId35"/>
    <p:sldId id="594" r:id="rId36"/>
    <p:sldId id="595" r:id="rId37"/>
    <p:sldId id="596" r:id="rId38"/>
    <p:sldId id="597" r:id="rId39"/>
    <p:sldId id="632" r:id="rId40"/>
    <p:sldId id="661" r:id="rId41"/>
    <p:sldId id="633" r:id="rId42"/>
    <p:sldId id="634" r:id="rId43"/>
    <p:sldId id="635" r:id="rId44"/>
    <p:sldId id="636" r:id="rId45"/>
    <p:sldId id="637" r:id="rId46"/>
    <p:sldId id="639" r:id="rId47"/>
    <p:sldId id="643" r:id="rId48"/>
    <p:sldId id="644" r:id="rId49"/>
    <p:sldId id="645" r:id="rId50"/>
    <p:sldId id="646" r:id="rId51"/>
    <p:sldId id="647" r:id="rId52"/>
    <p:sldId id="648" r:id="rId53"/>
    <p:sldId id="650" r:id="rId54"/>
    <p:sldId id="649" r:id="rId55"/>
    <p:sldId id="651" r:id="rId56"/>
    <p:sldId id="652" r:id="rId57"/>
    <p:sldId id="653" r:id="rId58"/>
    <p:sldId id="654" r:id="rId59"/>
    <p:sldId id="655" r:id="rId60"/>
    <p:sldId id="656" r:id="rId61"/>
    <p:sldId id="657" r:id="rId62"/>
    <p:sldId id="658" r:id="rId63"/>
    <p:sldId id="659" r:id="rId64"/>
    <p:sldId id="616" r:id="rId65"/>
    <p:sldId id="660" r:id="rId66"/>
    <p:sldId id="662" r:id="rId67"/>
    <p:sldId id="663" r:id="rId68"/>
    <p:sldId id="664" r:id="rId69"/>
    <p:sldId id="665" r:id="rId70"/>
    <p:sldId id="666" r:id="rId71"/>
    <p:sldId id="413" r:id="rId72"/>
  </p:sldIdLst>
  <p:sldSz cx="12192000" cy="6858000"/>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94F"/>
    <a:srgbClr val="F26B27"/>
    <a:srgbClr val="C54A9A"/>
    <a:srgbClr val="1EB3DD"/>
    <a:srgbClr val="142D55"/>
    <a:srgbClr val="FFC652"/>
    <a:srgbClr val="1C9F49"/>
    <a:srgbClr val="DA2E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4" autoAdjust="0"/>
    <p:restoredTop sz="94729"/>
  </p:normalViewPr>
  <p:slideViewPr>
    <p:cSldViewPr snapToGrid="0" snapToObjects="1">
      <p:cViewPr varScale="1">
        <p:scale>
          <a:sx n="110" d="100"/>
          <a:sy n="110" d="100"/>
        </p:scale>
        <p:origin x="492" y="108"/>
      </p:cViewPr>
      <p:guideLst/>
    </p:cSldViewPr>
  </p:slideViewPr>
  <p:notesTextViewPr>
    <p:cViewPr>
      <p:scale>
        <a:sx n="1" d="1"/>
        <a:sy n="1" d="1"/>
      </p:scale>
      <p:origin x="0" y="0"/>
    </p:cViewPr>
  </p:notesTextViewPr>
  <p:sorterViewPr>
    <p:cViewPr>
      <p:scale>
        <a:sx n="66" d="100"/>
        <a:sy n="66" d="100"/>
      </p:scale>
      <p:origin x="0" y="-1258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01C2BBE5-951B-7448-9280-3E5E86F1213F}" type="datetimeFigureOut">
              <a:rPr lang="en-US" smtClean="0"/>
              <a:t>6/2/2021</a:t>
            </a:fld>
            <a:endParaRPr lang="en-US"/>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Klicken Sie auf , um Master-Textstile zu bearbeiten</a:t>
            </a:r>
          </a:p>
          <a:p>
            <a:pPr lvl="1"/>
            <a:r>
              <a:rPr lang="en-US"/>
              <a:t>Zweite Ebene</a:t>
            </a:r>
          </a:p>
          <a:p>
            <a:pPr lvl="2"/>
            <a:r>
              <a:rPr lang="en-US"/>
              <a:t>Dritte Ebene</a:t>
            </a:r>
          </a:p>
          <a:p>
            <a:pPr lvl="3"/>
            <a:r>
              <a:rPr lang="en-US"/>
              <a:t>Vierte Ebene</a:t>
            </a:r>
          </a:p>
          <a:p>
            <a:pPr lvl="4"/>
            <a:r>
              <a:rPr lang="en-US"/>
              <a:t>Fünfte Ebene</a:t>
            </a:r>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9ED4A299-DD6E-4F4E-AAAF-972CE464E941}" type="slidenum">
              <a:rPr lang="en-US" smtClean="0"/>
              <a:t>‹Nr.›</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quote">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rot="16200000">
            <a:off x="5984599" y="4179308"/>
            <a:ext cx="3245241" cy="91670"/>
          </a:xfrm>
          <a:prstGeom prst="roundRect">
            <a:avLst>
              <a:gd name="adj" fmla="val 50000"/>
            </a:avLst>
          </a:prstGeom>
          <a:solidFill>
            <a:srgbClr val="1EB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398130" y="6140482"/>
            <a:ext cx="2258421" cy="481204"/>
            <a:chOff x="6392185" y="5619479"/>
            <a:chExt cx="4956575" cy="1056102"/>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16" name="Text Placeholder 23"/>
          <p:cNvSpPr>
            <a:spLocks noGrp="1"/>
          </p:cNvSpPr>
          <p:nvPr>
            <p:ph type="body" sz="quarter" idx="13" hasCustomPrompt="1"/>
          </p:nvPr>
        </p:nvSpPr>
        <p:spPr>
          <a:xfrm>
            <a:off x="1675006" y="1074656"/>
            <a:ext cx="53822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5463775" cy="3245241"/>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9" name="Text Placeholder 25"/>
          <p:cNvSpPr>
            <a:spLocks noGrp="1"/>
          </p:cNvSpPr>
          <p:nvPr>
            <p:ph type="body" sz="quarter" idx="15" hasCustomPrompt="1"/>
          </p:nvPr>
        </p:nvSpPr>
        <p:spPr>
          <a:xfrm>
            <a:off x="8063361" y="2602523"/>
            <a:ext cx="3706607" cy="3245241"/>
          </a:xfrm>
        </p:spPr>
        <p:txBody>
          <a:bodyPr anchor="ctr">
            <a:noAutofit/>
          </a:bodyPr>
          <a:lstStyle>
            <a:lvl1pPr marL="0" indent="0" algn="ctr">
              <a:buNone/>
              <a:defRPr sz="2400" i="1"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“Quote”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 Blu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a:off x="10360322" y="6381084"/>
            <a:ext cx="1423827" cy="101701"/>
          </a:xfrm>
          <a:prstGeom prst="roundRect">
            <a:avLst>
              <a:gd name="adj" fmla="val 50000"/>
            </a:avLst>
          </a:prstGeom>
          <a:solidFill>
            <a:srgbClr val="C54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398130" y="6140482"/>
            <a:ext cx="2258421" cy="481204"/>
            <a:chOff x="6392185" y="5619479"/>
            <a:chExt cx="4956575" cy="1056102"/>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16" name="Text Placeholder 23"/>
          <p:cNvSpPr>
            <a:spLocks noGrp="1"/>
          </p:cNvSpPr>
          <p:nvPr>
            <p:ph type="body" sz="quarter" idx="13" hasCustomPrompt="1"/>
          </p:nvPr>
        </p:nvSpPr>
        <p:spPr>
          <a:xfrm>
            <a:off x="1675006" y="1074656"/>
            <a:ext cx="96494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ttom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0" y="3695066"/>
            <a:ext cx="11125201" cy="2342319"/>
          </a:xfrm>
          <a:prstGeom prst="rect">
            <a:avLst/>
          </a:prstGeom>
          <a:ln>
            <a:noFill/>
          </a:ln>
        </p:spPr>
        <p:txBody>
          <a:bodyPr anchor="t"/>
          <a:lstStyle>
            <a:lvl1pPr marL="0" indent="0" algn="ctr">
              <a:buNone/>
              <a:defRPr sz="1800" i="1" baseline="0">
                <a:solidFill>
                  <a:srgbClr val="142D55"/>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19" name="Text Placeholder 23"/>
          <p:cNvSpPr>
            <a:spLocks noGrp="1"/>
          </p:cNvSpPr>
          <p:nvPr>
            <p:ph type="body" sz="quarter" idx="13" hasCustomPrompt="1"/>
          </p:nvPr>
        </p:nvSpPr>
        <p:spPr>
          <a:xfrm>
            <a:off x="1651560" y="1086752"/>
            <a:ext cx="96494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1663856" y="2332892"/>
            <a:ext cx="9637190" cy="1228628"/>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2" name="Group 21"/>
          <p:cNvGrpSpPr/>
          <p:nvPr userDrawn="1"/>
        </p:nvGrpSpPr>
        <p:grpSpPr>
          <a:xfrm>
            <a:off x="9652626" y="6170931"/>
            <a:ext cx="2258421" cy="481204"/>
            <a:chOff x="6392185" y="5619479"/>
            <a:chExt cx="4956575" cy="1056102"/>
          </a:xfrm>
        </p:grpSpPr>
        <p:pic>
          <p:nvPicPr>
            <p:cNvPr id="23" name="Picture 2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24" name="Picture 23"/>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Tree>
    <p:extLst>
      <p:ext uri="{BB962C8B-B14F-4D97-AF65-F5344CB8AC3E}">
        <p14:creationId xmlns:p14="http://schemas.microsoft.com/office/powerpoint/2010/main" val="1107843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26" name="Rounded Rectangle 5"/>
          <p:cNvSpPr/>
          <p:nvPr userDrawn="1"/>
        </p:nvSpPr>
        <p:spPr>
          <a:xfrm>
            <a:off x="4482075" y="363284"/>
            <a:ext cx="7709925" cy="5680998"/>
          </a:xfrm>
          <a:custGeom>
            <a:avLst/>
            <a:gdLst/>
            <a:ahLst/>
            <a:cxnLst/>
            <a:rect l="l" t="t" r="r" b="b"/>
            <a:pathLst>
              <a:path w="5486400" h="3124200">
                <a:moveTo>
                  <a:pt x="1562100" y="0"/>
                </a:moveTo>
                <a:lnTo>
                  <a:pt x="5448300" y="0"/>
                </a:lnTo>
                <a:lnTo>
                  <a:pt x="5486400" y="1924"/>
                </a:lnTo>
                <a:lnTo>
                  <a:pt x="5486400" y="3122276"/>
                </a:lnTo>
                <a:cubicBezTo>
                  <a:pt x="5473760" y="3124048"/>
                  <a:pt x="5461048" y="3124200"/>
                  <a:pt x="5448300" y="3124200"/>
                </a:cubicBezTo>
                <a:lnTo>
                  <a:pt x="1562100" y="3124200"/>
                </a:lnTo>
                <a:cubicBezTo>
                  <a:pt x="699376" y="3124200"/>
                  <a:pt x="0" y="2424824"/>
                  <a:pt x="0" y="1562100"/>
                </a:cubicBezTo>
                <a:cubicBezTo>
                  <a:pt x="0" y="699376"/>
                  <a:pt x="699376" y="0"/>
                  <a:pt x="1562100" y="0"/>
                </a:cubicBezTo>
                <a:close/>
              </a:path>
            </a:pathLst>
          </a:custGeom>
          <a:solidFill>
            <a:srgbClr val="C54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0771750" y="-3967"/>
            <a:ext cx="1420250" cy="1932666"/>
          </a:xfrm>
          <a:prstGeom prst="rect">
            <a:avLst/>
          </a:prstGeom>
          <a:solidFill>
            <a:srgbClr val="F26B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userDrawn="1"/>
        </p:nvGrpSpPr>
        <p:grpSpPr>
          <a:xfrm>
            <a:off x="9652626" y="6170931"/>
            <a:ext cx="2258421" cy="481204"/>
            <a:chOff x="6392185" y="5619479"/>
            <a:chExt cx="4956575" cy="1056102"/>
          </a:xfrm>
        </p:grpSpPr>
        <p:pic>
          <p:nvPicPr>
            <p:cNvPr id="21" name="Picture 2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22" name="Picture 2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25" name="Picture Placeholder 24"/>
          <p:cNvSpPr>
            <a:spLocks noGrp="1"/>
          </p:cNvSpPr>
          <p:nvPr>
            <p:ph type="pic" sz="quarter" idx="10"/>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467192 h 6858000"/>
              <a:gd name="connsiteX3" fmla="*/ 6024481 w 6096000"/>
              <a:gd name="connsiteY3" fmla="*/ 490987 h 6858000"/>
              <a:gd name="connsiteX4" fmla="*/ 4482076 w 6096000"/>
              <a:gd name="connsiteY4" fmla="*/ 3203783 h 6858000"/>
              <a:gd name="connsiteX5" fmla="*/ 6024481 w 6096000"/>
              <a:gd name="connsiteY5" fmla="*/ 5916579 h 6858000"/>
              <a:gd name="connsiteX6" fmla="*/ 6096000 w 6096000"/>
              <a:gd name="connsiteY6" fmla="*/ 5940375 h 6858000"/>
              <a:gd name="connsiteX7" fmla="*/ 6096000 w 6096000"/>
              <a:gd name="connsiteY7" fmla="*/ 6858000 h 6858000"/>
              <a:gd name="connsiteX8" fmla="*/ 0 w 6096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6096000" y="0"/>
                </a:lnTo>
                <a:lnTo>
                  <a:pt x="6096000" y="467192"/>
                </a:lnTo>
                <a:lnTo>
                  <a:pt x="6024481" y="490987"/>
                </a:lnTo>
                <a:cubicBezTo>
                  <a:pt x="5130889" y="850627"/>
                  <a:pt x="4482076" y="1929162"/>
                  <a:pt x="4482076" y="3203783"/>
                </a:cubicBezTo>
                <a:cubicBezTo>
                  <a:pt x="4482076" y="4478404"/>
                  <a:pt x="5130889" y="5556939"/>
                  <a:pt x="6024481" y="5916579"/>
                </a:cubicBezTo>
                <a:lnTo>
                  <a:pt x="6096000" y="5940375"/>
                </a:lnTo>
                <a:lnTo>
                  <a:pt x="6096000" y="6858000"/>
                </a:lnTo>
                <a:lnTo>
                  <a:pt x="0" y="6858000"/>
                </a:lnTo>
                <a:close/>
              </a:path>
            </a:pathLst>
          </a:custGeom>
        </p:spPr>
        <p:txBody>
          <a:bodyPr wrap="square">
            <a:noAutofit/>
          </a:bodyPr>
          <a:lstStyle>
            <a:lvl1pPr marL="0" indent="0" algn="ctr">
              <a:lnSpc>
                <a:spcPct val="100000"/>
              </a:lnSpc>
              <a:spcBef>
                <a:spcPts val="0"/>
              </a:spcBef>
              <a:buNone/>
              <a:defRPr i="1">
                <a:solidFill>
                  <a:srgbClr val="142D55"/>
                </a:solidFill>
              </a:defRPr>
            </a:lvl1pPr>
          </a:lstStyle>
          <a:p>
            <a:endParaRPr lang="en-US" dirty="0"/>
          </a:p>
          <a:p>
            <a:endParaRPr lang="en-US" dirty="0"/>
          </a:p>
          <a:p>
            <a:endParaRPr lang="en-US" dirty="0"/>
          </a:p>
          <a:p>
            <a:endParaRPr lang="en-US" dirty="0"/>
          </a:p>
          <a:p>
            <a:endParaRPr lang="en-US" dirty="0"/>
          </a:p>
          <a:p>
            <a:r>
              <a:rPr lang="en-US" dirty="0"/>
              <a:t>Click to </a:t>
            </a:r>
          </a:p>
          <a:p>
            <a:r>
              <a:rPr lang="en-US" dirty="0"/>
              <a:t>add photo </a:t>
            </a:r>
          </a:p>
        </p:txBody>
      </p:sp>
      <p:sp>
        <p:nvSpPr>
          <p:cNvPr id="27" name="Text Placeholder 23"/>
          <p:cNvSpPr>
            <a:spLocks noGrp="1"/>
          </p:cNvSpPr>
          <p:nvPr>
            <p:ph type="body" sz="quarter" idx="13" hasCustomPrompt="1"/>
          </p:nvPr>
        </p:nvSpPr>
        <p:spPr>
          <a:xfrm>
            <a:off x="6201508" y="2731647"/>
            <a:ext cx="4570242" cy="697353"/>
          </a:xfrm>
        </p:spPr>
        <p:txBody>
          <a:bodyPr>
            <a:noAutofit/>
          </a:bodyPr>
          <a:lstStyle>
            <a:lvl1pPr marL="0" indent="0" algn="l">
              <a:buNone/>
              <a:defRPr sz="4800" baseline="0">
                <a:solidFill>
                  <a:schemeClr val="bg1"/>
                </a:solidFill>
                <a:latin typeface="+mn-lt"/>
              </a:defRPr>
            </a:lvl1pPr>
          </a:lstStyle>
          <a:p>
            <a:pPr lvl="0"/>
            <a:r>
              <a:rPr lang="en-US"/>
              <a:t>DIVIDER </a:t>
            </a:r>
            <a:r>
              <a:rPr lang="en-US" dirty="0"/>
              <a:t>SLIDE</a:t>
            </a:r>
          </a:p>
        </p:txBody>
      </p:sp>
    </p:spTree>
    <p:extLst>
      <p:ext uri="{BB962C8B-B14F-4D97-AF65-F5344CB8AC3E}">
        <p14:creationId xmlns:p14="http://schemas.microsoft.com/office/powerpoint/2010/main" val="846720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26" name="Rounded Rectangle 5"/>
          <p:cNvSpPr/>
          <p:nvPr userDrawn="1"/>
        </p:nvSpPr>
        <p:spPr>
          <a:xfrm>
            <a:off x="4482075" y="363284"/>
            <a:ext cx="7709925" cy="5680998"/>
          </a:xfrm>
          <a:custGeom>
            <a:avLst/>
            <a:gdLst/>
            <a:ahLst/>
            <a:cxnLst/>
            <a:rect l="l" t="t" r="r" b="b"/>
            <a:pathLst>
              <a:path w="5486400" h="3124200">
                <a:moveTo>
                  <a:pt x="1562100" y="0"/>
                </a:moveTo>
                <a:lnTo>
                  <a:pt x="5448300" y="0"/>
                </a:lnTo>
                <a:lnTo>
                  <a:pt x="5486400" y="1924"/>
                </a:lnTo>
                <a:lnTo>
                  <a:pt x="5486400" y="3122276"/>
                </a:lnTo>
                <a:cubicBezTo>
                  <a:pt x="5473760" y="3124048"/>
                  <a:pt x="5461048" y="3124200"/>
                  <a:pt x="5448300" y="3124200"/>
                </a:cubicBezTo>
                <a:lnTo>
                  <a:pt x="1562100" y="3124200"/>
                </a:lnTo>
                <a:cubicBezTo>
                  <a:pt x="699376" y="3124200"/>
                  <a:pt x="0" y="2424824"/>
                  <a:pt x="0" y="1562100"/>
                </a:cubicBezTo>
                <a:cubicBezTo>
                  <a:pt x="0" y="699376"/>
                  <a:pt x="699376" y="0"/>
                  <a:pt x="1562100" y="0"/>
                </a:cubicBezTo>
                <a:close/>
              </a:path>
            </a:pathLst>
          </a:custGeom>
          <a:solidFill>
            <a:srgbClr val="1EB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0771750" y="-3967"/>
            <a:ext cx="1420250" cy="1932666"/>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userDrawn="1"/>
        </p:nvGrpSpPr>
        <p:grpSpPr>
          <a:xfrm>
            <a:off x="9652626" y="6170931"/>
            <a:ext cx="2258421" cy="481204"/>
            <a:chOff x="6392185" y="5619479"/>
            <a:chExt cx="4956575" cy="1056102"/>
          </a:xfrm>
        </p:grpSpPr>
        <p:pic>
          <p:nvPicPr>
            <p:cNvPr id="21" name="Picture 2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22" name="Picture 2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8" name="Picture Placeholder 7"/>
          <p:cNvSpPr>
            <a:spLocks noGrp="1"/>
          </p:cNvSpPr>
          <p:nvPr>
            <p:ph type="pic" sz="quarter" idx="10"/>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467192 h 6858000"/>
              <a:gd name="connsiteX3" fmla="*/ 6024481 w 6096000"/>
              <a:gd name="connsiteY3" fmla="*/ 490987 h 6858000"/>
              <a:gd name="connsiteX4" fmla="*/ 4482076 w 6096000"/>
              <a:gd name="connsiteY4" fmla="*/ 3203783 h 6858000"/>
              <a:gd name="connsiteX5" fmla="*/ 6024481 w 6096000"/>
              <a:gd name="connsiteY5" fmla="*/ 5916579 h 6858000"/>
              <a:gd name="connsiteX6" fmla="*/ 6096000 w 6096000"/>
              <a:gd name="connsiteY6" fmla="*/ 5940375 h 6858000"/>
              <a:gd name="connsiteX7" fmla="*/ 6096000 w 6096000"/>
              <a:gd name="connsiteY7" fmla="*/ 6858000 h 6858000"/>
              <a:gd name="connsiteX8" fmla="*/ 0 w 6096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6096000" y="0"/>
                </a:lnTo>
                <a:lnTo>
                  <a:pt x="6096000" y="467192"/>
                </a:lnTo>
                <a:lnTo>
                  <a:pt x="6024481" y="490987"/>
                </a:lnTo>
                <a:cubicBezTo>
                  <a:pt x="5130889" y="850627"/>
                  <a:pt x="4482076" y="1929162"/>
                  <a:pt x="4482076" y="3203783"/>
                </a:cubicBezTo>
                <a:cubicBezTo>
                  <a:pt x="4482076" y="4478404"/>
                  <a:pt x="5130889" y="5556939"/>
                  <a:pt x="6024481" y="5916579"/>
                </a:cubicBezTo>
                <a:lnTo>
                  <a:pt x="6096000" y="5940375"/>
                </a:lnTo>
                <a:lnTo>
                  <a:pt x="6096000" y="6858000"/>
                </a:lnTo>
                <a:lnTo>
                  <a:pt x="0" y="6858000"/>
                </a:lnTo>
                <a:close/>
              </a:path>
            </a:pathLst>
          </a:custGeom>
        </p:spPr>
        <p:txBody>
          <a:bodyPr wrap="square">
            <a:noAutofit/>
          </a:bodyPr>
          <a:lstStyle>
            <a:lvl1pPr marL="0" indent="0" algn="ctr">
              <a:lnSpc>
                <a:spcPct val="100000"/>
              </a:lnSpc>
              <a:spcBef>
                <a:spcPts val="0"/>
              </a:spcBef>
              <a:buNone/>
              <a:defRPr i="1">
                <a:solidFill>
                  <a:srgbClr val="142D55"/>
                </a:solidFill>
              </a:defRPr>
            </a:lvl1pPr>
          </a:lstStyle>
          <a:p>
            <a:endParaRPr lang="en-US" dirty="0"/>
          </a:p>
          <a:p>
            <a:endParaRPr lang="en-US" dirty="0"/>
          </a:p>
          <a:p>
            <a:endParaRPr lang="en-US" dirty="0"/>
          </a:p>
          <a:p>
            <a:endParaRPr lang="en-US"/>
          </a:p>
          <a:p>
            <a:endParaRPr lang="en-US" dirty="0"/>
          </a:p>
          <a:p>
            <a:r>
              <a:rPr lang="en-US" dirty="0"/>
              <a:t>Click to </a:t>
            </a:r>
          </a:p>
          <a:p>
            <a:r>
              <a:rPr lang="en-US" dirty="0"/>
              <a:t>add photo </a:t>
            </a:r>
          </a:p>
        </p:txBody>
      </p:sp>
      <p:sp>
        <p:nvSpPr>
          <p:cNvPr id="10" name="Text Placeholder 23"/>
          <p:cNvSpPr>
            <a:spLocks noGrp="1"/>
          </p:cNvSpPr>
          <p:nvPr>
            <p:ph type="body" sz="quarter" idx="13" hasCustomPrompt="1"/>
          </p:nvPr>
        </p:nvSpPr>
        <p:spPr>
          <a:xfrm>
            <a:off x="6201508" y="2731647"/>
            <a:ext cx="4570242" cy="697353"/>
          </a:xfrm>
        </p:spPr>
        <p:txBody>
          <a:bodyPr>
            <a:noAutofit/>
          </a:bodyPr>
          <a:lstStyle>
            <a:lvl1pPr marL="0" indent="0" algn="l">
              <a:buNone/>
              <a:defRPr sz="4800" baseline="0">
                <a:solidFill>
                  <a:schemeClr val="bg1"/>
                </a:solidFill>
                <a:latin typeface="+mn-lt"/>
              </a:defRPr>
            </a:lvl1pPr>
          </a:lstStyle>
          <a:p>
            <a:pPr lvl="0"/>
            <a:r>
              <a:rPr lang="en-US"/>
              <a:t>DIVIDER </a:t>
            </a:r>
            <a:r>
              <a:rPr lang="en-US" dirty="0"/>
              <a:t>SLIDE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26" name="Rounded Rectangle 5"/>
          <p:cNvSpPr/>
          <p:nvPr userDrawn="1"/>
        </p:nvSpPr>
        <p:spPr>
          <a:xfrm>
            <a:off x="4482075" y="363284"/>
            <a:ext cx="7709925" cy="5680998"/>
          </a:xfrm>
          <a:custGeom>
            <a:avLst/>
            <a:gdLst/>
            <a:ahLst/>
            <a:cxnLst/>
            <a:rect l="l" t="t" r="r" b="b"/>
            <a:pathLst>
              <a:path w="5486400" h="3124200">
                <a:moveTo>
                  <a:pt x="1562100" y="0"/>
                </a:moveTo>
                <a:lnTo>
                  <a:pt x="5448300" y="0"/>
                </a:lnTo>
                <a:lnTo>
                  <a:pt x="5486400" y="1924"/>
                </a:lnTo>
                <a:lnTo>
                  <a:pt x="5486400" y="3122276"/>
                </a:lnTo>
                <a:cubicBezTo>
                  <a:pt x="5473760" y="3124048"/>
                  <a:pt x="5461048" y="3124200"/>
                  <a:pt x="5448300" y="3124200"/>
                </a:cubicBezTo>
                <a:lnTo>
                  <a:pt x="1562100" y="3124200"/>
                </a:lnTo>
                <a:cubicBezTo>
                  <a:pt x="699376" y="3124200"/>
                  <a:pt x="0" y="2424824"/>
                  <a:pt x="0" y="1562100"/>
                </a:cubicBezTo>
                <a:cubicBezTo>
                  <a:pt x="0" y="699376"/>
                  <a:pt x="699376" y="0"/>
                  <a:pt x="1562100" y="0"/>
                </a:cubicBezTo>
                <a:close/>
              </a:path>
            </a:pathLst>
          </a:custGeom>
          <a:solidFill>
            <a:srgbClr val="F26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0771750" y="-3967"/>
            <a:ext cx="1420250" cy="193266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userDrawn="1"/>
        </p:nvGrpSpPr>
        <p:grpSpPr>
          <a:xfrm>
            <a:off x="9652626" y="6170931"/>
            <a:ext cx="2258421" cy="481204"/>
            <a:chOff x="6392185" y="5619479"/>
            <a:chExt cx="4956575" cy="1056102"/>
          </a:xfrm>
        </p:grpSpPr>
        <p:pic>
          <p:nvPicPr>
            <p:cNvPr id="21" name="Picture 2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22" name="Picture 2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8" name="Picture Placeholder 7"/>
          <p:cNvSpPr>
            <a:spLocks noGrp="1"/>
          </p:cNvSpPr>
          <p:nvPr>
            <p:ph type="pic" sz="quarter" idx="10"/>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467192 h 6858000"/>
              <a:gd name="connsiteX3" fmla="*/ 6024481 w 6096000"/>
              <a:gd name="connsiteY3" fmla="*/ 490987 h 6858000"/>
              <a:gd name="connsiteX4" fmla="*/ 4482076 w 6096000"/>
              <a:gd name="connsiteY4" fmla="*/ 3203783 h 6858000"/>
              <a:gd name="connsiteX5" fmla="*/ 6024481 w 6096000"/>
              <a:gd name="connsiteY5" fmla="*/ 5916579 h 6858000"/>
              <a:gd name="connsiteX6" fmla="*/ 6096000 w 6096000"/>
              <a:gd name="connsiteY6" fmla="*/ 5940375 h 6858000"/>
              <a:gd name="connsiteX7" fmla="*/ 6096000 w 6096000"/>
              <a:gd name="connsiteY7" fmla="*/ 6858000 h 6858000"/>
              <a:gd name="connsiteX8" fmla="*/ 0 w 6096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6096000" y="0"/>
                </a:lnTo>
                <a:lnTo>
                  <a:pt x="6096000" y="467192"/>
                </a:lnTo>
                <a:lnTo>
                  <a:pt x="6024481" y="490987"/>
                </a:lnTo>
                <a:cubicBezTo>
                  <a:pt x="5130889" y="850627"/>
                  <a:pt x="4482076" y="1929162"/>
                  <a:pt x="4482076" y="3203783"/>
                </a:cubicBezTo>
                <a:cubicBezTo>
                  <a:pt x="4482076" y="4478404"/>
                  <a:pt x="5130889" y="5556939"/>
                  <a:pt x="6024481" y="5916579"/>
                </a:cubicBezTo>
                <a:lnTo>
                  <a:pt x="6096000" y="5940375"/>
                </a:lnTo>
                <a:lnTo>
                  <a:pt x="6096000" y="6858000"/>
                </a:lnTo>
                <a:lnTo>
                  <a:pt x="0" y="6858000"/>
                </a:lnTo>
                <a:close/>
              </a:path>
            </a:pathLst>
          </a:custGeom>
        </p:spPr>
        <p:txBody>
          <a:bodyPr wrap="square">
            <a:noAutofit/>
          </a:bodyPr>
          <a:lstStyle>
            <a:lvl1pPr marL="0" indent="0" algn="ctr">
              <a:lnSpc>
                <a:spcPct val="100000"/>
              </a:lnSpc>
              <a:spcBef>
                <a:spcPts val="0"/>
              </a:spcBef>
              <a:buNone/>
              <a:defRPr i="1">
                <a:solidFill>
                  <a:srgbClr val="142D55"/>
                </a:solidFill>
              </a:defRPr>
            </a:lvl1pPr>
          </a:lstStyle>
          <a:p>
            <a:endParaRPr lang="en-US" dirty="0"/>
          </a:p>
          <a:p>
            <a:endParaRPr lang="en-US" dirty="0"/>
          </a:p>
          <a:p>
            <a:endParaRPr lang="en-US" dirty="0"/>
          </a:p>
          <a:p>
            <a:endParaRPr lang="en-US"/>
          </a:p>
          <a:p>
            <a:endParaRPr lang="en-US" dirty="0"/>
          </a:p>
          <a:p>
            <a:r>
              <a:rPr lang="en-US" dirty="0"/>
              <a:t>Click to </a:t>
            </a:r>
          </a:p>
          <a:p>
            <a:r>
              <a:rPr lang="en-US" dirty="0"/>
              <a:t>add photo </a:t>
            </a:r>
          </a:p>
        </p:txBody>
      </p:sp>
      <p:sp>
        <p:nvSpPr>
          <p:cNvPr id="10" name="Text Placeholder 23"/>
          <p:cNvSpPr>
            <a:spLocks noGrp="1"/>
          </p:cNvSpPr>
          <p:nvPr>
            <p:ph type="body" sz="quarter" idx="13" hasCustomPrompt="1"/>
          </p:nvPr>
        </p:nvSpPr>
        <p:spPr>
          <a:xfrm>
            <a:off x="6201508" y="2731647"/>
            <a:ext cx="4570242" cy="697353"/>
          </a:xfrm>
        </p:spPr>
        <p:txBody>
          <a:bodyPr>
            <a:noAutofit/>
          </a:bodyPr>
          <a:lstStyle>
            <a:lvl1pPr marL="0" indent="0" algn="l">
              <a:buNone/>
              <a:defRPr sz="4800" baseline="0">
                <a:solidFill>
                  <a:schemeClr val="bg1"/>
                </a:solidFill>
                <a:latin typeface="+mn-lt"/>
              </a:defRPr>
            </a:lvl1pPr>
          </a:lstStyle>
          <a:p>
            <a:pPr lvl="0"/>
            <a:r>
              <a:rPr lang="en-US"/>
              <a:t>DIVIDER </a:t>
            </a:r>
            <a:r>
              <a:rPr lang="en-US" dirty="0"/>
              <a:t>SLIDE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8" name="Rectangle 7"/>
          <p:cNvSpPr/>
          <p:nvPr userDrawn="1"/>
        </p:nvSpPr>
        <p:spPr>
          <a:xfrm>
            <a:off x="0" y="341322"/>
            <a:ext cx="1421418" cy="1522949"/>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p:cNvSpPr>
            <a:spLocks noGrp="1"/>
          </p:cNvSpPr>
          <p:nvPr>
            <p:ph type="body" sz="quarter" idx="19" hasCustomPrompt="1"/>
          </p:nvPr>
        </p:nvSpPr>
        <p:spPr>
          <a:xfrm>
            <a:off x="1688281" y="1133131"/>
            <a:ext cx="3195486" cy="731140"/>
          </a:xfrm>
        </p:spPr>
        <p:txBody>
          <a:bodyPr anchor="ctr">
            <a:normAutofit/>
          </a:bodyPr>
          <a:lstStyle>
            <a:lvl1pPr marL="0" indent="0" algn="l">
              <a:buNone/>
              <a:defRPr sz="2800" baseline="0">
                <a:solidFill>
                  <a:srgbClr val="142D55"/>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1688281" y="323555"/>
            <a:ext cx="3195485" cy="837258"/>
          </a:xfrm>
        </p:spPr>
        <p:txBody>
          <a:bodyPr anchor="ctr">
            <a:normAutofit/>
          </a:bodyPr>
          <a:lstStyle>
            <a:lvl1pPr marL="0" indent="0" algn="l">
              <a:buNone/>
              <a:defRPr sz="5000" baseline="0">
                <a:solidFill>
                  <a:srgbClr val="142D55"/>
                </a:solidFill>
                <a:latin typeface="+mn-lt"/>
              </a:defRPr>
            </a:lvl1pPr>
          </a:lstStyle>
          <a:p>
            <a:pPr lvl="0"/>
            <a:r>
              <a:rPr lang="en-US" dirty="0"/>
              <a:t>Thank You</a:t>
            </a:r>
          </a:p>
        </p:txBody>
      </p:sp>
      <p:pic>
        <p:nvPicPr>
          <p:cNvPr id="22" name="Picture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3790" y="4867226"/>
            <a:ext cx="4379976" cy="1463040"/>
          </a:xfrm>
          <a:prstGeom prst="rect">
            <a:avLst/>
          </a:prstGeom>
        </p:spPr>
      </p:pic>
      <p:sp>
        <p:nvSpPr>
          <p:cNvPr id="25" name="Footer Placeholder 6"/>
          <p:cNvSpPr txBox="1">
            <a:spLocks noGrp="1"/>
          </p:cNvSpPr>
          <p:nvPr userDrawn="1"/>
        </p:nvSpPr>
        <p:spPr bwMode="auto">
          <a:xfrm>
            <a:off x="9533012" y="5868304"/>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This programme has been funded with support from the European Commission </a:t>
            </a:r>
          </a:p>
        </p:txBody>
      </p:sp>
      <p:pic>
        <p:nvPicPr>
          <p:cNvPr id="26" name="Picture 8"/>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879143" y="5868304"/>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10781837" y="0"/>
            <a:ext cx="1422400" cy="405765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332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nal Slide 2">
    <p:spTree>
      <p:nvGrpSpPr>
        <p:cNvPr id="1" name=""/>
        <p:cNvGrpSpPr/>
        <p:nvPr/>
      </p:nvGrpSpPr>
      <p:grpSpPr>
        <a:xfrm>
          <a:off x="0" y="0"/>
          <a:ext cx="0" cy="0"/>
          <a:chOff x="0" y="0"/>
          <a:chExt cx="0" cy="0"/>
        </a:xfrm>
      </p:grpSpPr>
      <p:sp>
        <p:nvSpPr>
          <p:cNvPr id="8" name="Rectangle 7"/>
          <p:cNvSpPr/>
          <p:nvPr userDrawn="1"/>
        </p:nvSpPr>
        <p:spPr>
          <a:xfrm>
            <a:off x="0" y="4197460"/>
            <a:ext cx="1421418" cy="1522949"/>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p:cNvSpPr>
            <a:spLocks noGrp="1"/>
          </p:cNvSpPr>
          <p:nvPr>
            <p:ph type="pic" sz="quarter" idx="10"/>
          </p:nvPr>
        </p:nvSpPr>
        <p:spPr>
          <a:xfrm>
            <a:off x="6457950" y="323555"/>
            <a:ext cx="5734050" cy="5440996"/>
          </a:xfrm>
          <a:custGeom>
            <a:avLst/>
            <a:gdLst/>
            <a:ahLst/>
            <a:cxnLst/>
            <a:rect l="l" t="t" r="r" b="b"/>
            <a:pathLst>
              <a:path w="4686473" h="4446958">
                <a:moveTo>
                  <a:pt x="3158834" y="2999158"/>
                </a:moveTo>
                <a:lnTo>
                  <a:pt x="4686473" y="2999158"/>
                </a:lnTo>
                <a:lnTo>
                  <a:pt x="4686473" y="4446958"/>
                </a:lnTo>
                <a:lnTo>
                  <a:pt x="3158834" y="4446958"/>
                </a:lnTo>
                <a:close/>
                <a:moveTo>
                  <a:pt x="1579417" y="2999158"/>
                </a:moveTo>
                <a:lnTo>
                  <a:pt x="3107056" y="2999158"/>
                </a:lnTo>
                <a:lnTo>
                  <a:pt x="3107056" y="4446958"/>
                </a:lnTo>
                <a:lnTo>
                  <a:pt x="1579417" y="4446958"/>
                </a:lnTo>
                <a:close/>
                <a:moveTo>
                  <a:pt x="0" y="2999158"/>
                </a:moveTo>
                <a:lnTo>
                  <a:pt x="1527639" y="2999158"/>
                </a:lnTo>
                <a:lnTo>
                  <a:pt x="1527639" y="4446958"/>
                </a:lnTo>
                <a:lnTo>
                  <a:pt x="0" y="4446958"/>
                </a:lnTo>
                <a:close/>
                <a:moveTo>
                  <a:pt x="3158834" y="1499579"/>
                </a:moveTo>
                <a:lnTo>
                  <a:pt x="4686473" y="1499579"/>
                </a:lnTo>
                <a:lnTo>
                  <a:pt x="4686473" y="2947379"/>
                </a:lnTo>
                <a:lnTo>
                  <a:pt x="3158834" y="2947379"/>
                </a:lnTo>
                <a:close/>
                <a:moveTo>
                  <a:pt x="1579417" y="1499579"/>
                </a:moveTo>
                <a:lnTo>
                  <a:pt x="3107056" y="1499579"/>
                </a:lnTo>
                <a:lnTo>
                  <a:pt x="3107056" y="2947379"/>
                </a:lnTo>
                <a:lnTo>
                  <a:pt x="1579417" y="2947379"/>
                </a:lnTo>
                <a:close/>
                <a:moveTo>
                  <a:pt x="0" y="1499579"/>
                </a:moveTo>
                <a:lnTo>
                  <a:pt x="1527639" y="1499579"/>
                </a:lnTo>
                <a:lnTo>
                  <a:pt x="1527639" y="2947379"/>
                </a:lnTo>
                <a:lnTo>
                  <a:pt x="0" y="2947379"/>
                </a:lnTo>
                <a:close/>
                <a:moveTo>
                  <a:pt x="3158834" y="0"/>
                </a:moveTo>
                <a:lnTo>
                  <a:pt x="4686473" y="0"/>
                </a:lnTo>
                <a:lnTo>
                  <a:pt x="4686473" y="1447800"/>
                </a:lnTo>
                <a:lnTo>
                  <a:pt x="3158834" y="1447800"/>
                </a:lnTo>
                <a:close/>
                <a:moveTo>
                  <a:pt x="1579417" y="0"/>
                </a:moveTo>
                <a:lnTo>
                  <a:pt x="3107056" y="0"/>
                </a:lnTo>
                <a:lnTo>
                  <a:pt x="3107056" y="1447800"/>
                </a:lnTo>
                <a:lnTo>
                  <a:pt x="1579417" y="1447800"/>
                </a:lnTo>
                <a:close/>
                <a:moveTo>
                  <a:pt x="0" y="0"/>
                </a:moveTo>
                <a:lnTo>
                  <a:pt x="1527639" y="0"/>
                </a:lnTo>
                <a:lnTo>
                  <a:pt x="1527639" y="1447800"/>
                </a:lnTo>
                <a:lnTo>
                  <a:pt x="0" y="1447800"/>
                </a:lnTo>
                <a:close/>
              </a:path>
            </a:pathLst>
          </a:custGeom>
        </p:spPr>
        <p:txBody>
          <a:bodyPr/>
          <a:lstStyle>
            <a:lvl1pPr marL="0" indent="0" algn="ctr">
              <a:buNone/>
              <a:defRPr sz="1600" i="1" baseline="0">
                <a:solidFill>
                  <a:srgbClr val="142D55"/>
                </a:solidFill>
              </a:defRPr>
            </a:lvl1pPr>
          </a:lstStyle>
          <a:p>
            <a:endParaRPr lang="en-US" dirty="0"/>
          </a:p>
          <a:p>
            <a:endParaRPr lang="en-US" dirty="0"/>
          </a:p>
          <a:p>
            <a:endParaRPr lang="en-US" dirty="0"/>
          </a:p>
          <a:p>
            <a:endParaRPr lang="en-US" dirty="0"/>
          </a:p>
          <a:p>
            <a:r>
              <a:rPr lang="en-US" dirty="0"/>
              <a:t>Click to add photo</a:t>
            </a:r>
          </a:p>
        </p:txBody>
      </p:sp>
      <p:pic>
        <p:nvPicPr>
          <p:cNvPr id="22" name="Picture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4215" y="666454"/>
            <a:ext cx="5396010" cy="1802425"/>
          </a:xfrm>
          <a:prstGeom prst="rect">
            <a:avLst/>
          </a:prstGeom>
        </p:spPr>
      </p:pic>
      <p:sp>
        <p:nvSpPr>
          <p:cNvPr id="25" name="Footer Placeholder 6"/>
          <p:cNvSpPr txBox="1">
            <a:spLocks noGrp="1"/>
          </p:cNvSpPr>
          <p:nvPr userDrawn="1"/>
        </p:nvSpPr>
        <p:spPr bwMode="auto">
          <a:xfrm>
            <a:off x="9533012" y="6034109"/>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This programme has been funded with support from the European Commission </a:t>
            </a:r>
          </a:p>
        </p:txBody>
      </p:sp>
      <p:pic>
        <p:nvPicPr>
          <p:cNvPr id="26" name="Picture 8"/>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879143" y="6034109"/>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23"/>
          <p:cNvSpPr>
            <a:spLocks noGrp="1"/>
          </p:cNvSpPr>
          <p:nvPr>
            <p:ph type="body" sz="quarter" idx="21" hasCustomPrompt="1"/>
          </p:nvPr>
        </p:nvSpPr>
        <p:spPr>
          <a:xfrm>
            <a:off x="1618706" y="5033411"/>
            <a:ext cx="3195486" cy="731140"/>
          </a:xfrm>
        </p:spPr>
        <p:txBody>
          <a:bodyPr anchor="ctr">
            <a:normAutofit/>
          </a:bodyPr>
          <a:lstStyle>
            <a:lvl1pPr marL="0" indent="0" algn="l">
              <a:buNone/>
              <a:defRPr sz="2800" baseline="0">
                <a:solidFill>
                  <a:srgbClr val="142D55"/>
                </a:solidFill>
                <a:latin typeface="+mn-lt"/>
              </a:defRPr>
            </a:lvl1pPr>
          </a:lstStyle>
          <a:p>
            <a:pPr lvl="0"/>
            <a:r>
              <a:rPr lang="en-US" dirty="0"/>
              <a:t>Any Questions?</a:t>
            </a:r>
          </a:p>
        </p:txBody>
      </p:sp>
      <p:sp>
        <p:nvSpPr>
          <p:cNvPr id="12" name="Text Placeholder 23"/>
          <p:cNvSpPr>
            <a:spLocks noGrp="1"/>
          </p:cNvSpPr>
          <p:nvPr>
            <p:ph type="body" sz="quarter" idx="22" hasCustomPrompt="1"/>
          </p:nvPr>
        </p:nvSpPr>
        <p:spPr>
          <a:xfrm>
            <a:off x="1618706" y="4223835"/>
            <a:ext cx="3195485" cy="837258"/>
          </a:xfrm>
        </p:spPr>
        <p:txBody>
          <a:bodyPr anchor="ctr">
            <a:normAutofit/>
          </a:bodyPr>
          <a:lstStyle>
            <a:lvl1pPr marL="0" indent="0" algn="l">
              <a:buNone/>
              <a:defRPr sz="5000" baseline="0">
                <a:solidFill>
                  <a:srgbClr val="142D55"/>
                </a:solidFill>
                <a:latin typeface="+mn-lt"/>
              </a:defRPr>
            </a:lvl1pPr>
          </a:lstStyle>
          <a:p>
            <a:pPr lvl="0"/>
            <a:r>
              <a:rPr lang="en-US" dirty="0"/>
              <a:t>Thank You</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6/2/2021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6/2/2021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6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EMINENT</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883583"/>
            <a:ext cx="5489434"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EMINENT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ove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3953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inal Slide 2">
    <p:spTree>
      <p:nvGrpSpPr>
        <p:cNvPr id="1" name=""/>
        <p:cNvGrpSpPr/>
        <p:nvPr/>
      </p:nvGrpSpPr>
      <p:grpSpPr>
        <a:xfrm>
          <a:off x="0" y="0"/>
          <a:ext cx="0" cy="0"/>
          <a:chOff x="0" y="0"/>
          <a:chExt cx="0" cy="0"/>
        </a:xfrm>
      </p:grpSpPr>
      <p:sp>
        <p:nvSpPr>
          <p:cNvPr id="8" name="Rectangle 7"/>
          <p:cNvSpPr/>
          <p:nvPr userDrawn="1"/>
        </p:nvSpPr>
        <p:spPr>
          <a:xfrm>
            <a:off x="0" y="552739"/>
            <a:ext cx="1421418" cy="1522949"/>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76649" y="453568"/>
            <a:ext cx="4559329" cy="1522949"/>
          </a:xfrm>
          <a:prstGeom prst="rect">
            <a:avLst/>
          </a:prstGeom>
        </p:spPr>
      </p:pic>
      <p:sp>
        <p:nvSpPr>
          <p:cNvPr id="25" name="Footer Placeholder 6"/>
          <p:cNvSpPr txBox="1">
            <a:spLocks noGrp="1"/>
          </p:cNvSpPr>
          <p:nvPr userDrawn="1"/>
        </p:nvSpPr>
        <p:spPr bwMode="auto">
          <a:xfrm>
            <a:off x="9674679" y="5956836"/>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This programme has been funded with support from the European Commission </a:t>
            </a:r>
          </a:p>
        </p:txBody>
      </p:sp>
      <p:pic>
        <p:nvPicPr>
          <p:cNvPr id="26"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810" y="5956836"/>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9153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 Pink">
    <p:spTree>
      <p:nvGrpSpPr>
        <p:cNvPr id="1" name=""/>
        <p:cNvGrpSpPr/>
        <p:nvPr/>
      </p:nvGrpSpPr>
      <p:grpSpPr>
        <a:xfrm>
          <a:off x="0" y="0"/>
          <a:ext cx="0" cy="0"/>
          <a:chOff x="0" y="0"/>
          <a:chExt cx="0" cy="0"/>
        </a:xfrm>
      </p:grpSpPr>
      <p:sp>
        <p:nvSpPr>
          <p:cNvPr id="6" name="Rectangle 5"/>
          <p:cNvSpPr/>
          <p:nvPr userDrawn="1"/>
        </p:nvSpPr>
        <p:spPr>
          <a:xfrm>
            <a:off x="0" y="-1"/>
            <a:ext cx="12192000" cy="6952129"/>
          </a:xfrm>
          <a:prstGeom prst="rect">
            <a:avLst/>
          </a:prstGeom>
          <a:solidFill>
            <a:srgbClr val="EC2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3C55"/>
              </a:solidFill>
            </a:endParaRPr>
          </a:p>
        </p:txBody>
      </p:sp>
      <p:sp>
        <p:nvSpPr>
          <p:cNvPr id="19" name="Text Placeholder 12"/>
          <p:cNvSpPr>
            <a:spLocks noGrp="1"/>
          </p:cNvSpPr>
          <p:nvPr>
            <p:ph type="body" sz="quarter" idx="11" hasCustomPrompt="1"/>
          </p:nvPr>
        </p:nvSpPr>
        <p:spPr>
          <a:xfrm>
            <a:off x="581497" y="4856627"/>
            <a:ext cx="9821959" cy="1582271"/>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US" dirty="0"/>
              <a:t>TITLE</a:t>
            </a: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4892202" cy="4856631"/>
          </a:xfrm>
          <a:prstGeom prst="rect">
            <a:avLst/>
          </a:prstGeom>
          <a:effectLst/>
        </p:spPr>
      </p:pic>
      <p:sp>
        <p:nvSpPr>
          <p:cNvPr id="21" name="Rectangle 20"/>
          <p:cNvSpPr/>
          <p:nvPr userDrawn="1"/>
        </p:nvSpPr>
        <p:spPr>
          <a:xfrm rot="5400000">
            <a:off x="8467688" y="3245230"/>
            <a:ext cx="7124982" cy="461665"/>
          </a:xfrm>
          <a:prstGeom prst="rect">
            <a:avLst/>
          </a:prstGeom>
        </p:spPr>
        <p:txBody>
          <a:bodyPr wrap="square">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F5E21B"/>
                </a:solidFill>
              </a:rPr>
              <a:t>⟨ ⟨</a:t>
            </a:r>
            <a:r>
              <a:rPr lang="en-US" sz="2400" baseline="0" dirty="0">
                <a:solidFill>
                  <a:srgbClr val="F5E21B"/>
                </a:solidFill>
              </a:rPr>
              <a:t> </a:t>
            </a:r>
            <a:r>
              <a:rPr lang="en-US" sz="2400" dirty="0">
                <a:solidFill>
                  <a:srgbClr val="F5E21B"/>
                </a:solidFill>
              </a:rPr>
              <a:t>⟨ ⟨ ⟨</a:t>
            </a:r>
            <a:r>
              <a:rPr lang="en-US" sz="2400" baseline="0" dirty="0">
                <a:solidFill>
                  <a:srgbClr val="F5E21B"/>
                </a:solidFill>
              </a:rPr>
              <a:t> </a:t>
            </a:r>
            <a:r>
              <a:rPr lang="en-US" sz="2400" dirty="0">
                <a:solidFill>
                  <a:srgbClr val="F5E21B"/>
                </a:solidFill>
              </a:rPr>
              <a:t>⟨ ⟨ ⟨</a:t>
            </a:r>
            <a:r>
              <a:rPr lang="en-US" sz="2400" baseline="0" dirty="0">
                <a:solidFill>
                  <a:srgbClr val="F5E21B"/>
                </a:solidFill>
              </a:rPr>
              <a:t> </a:t>
            </a:r>
            <a:r>
              <a:rPr lang="en-US" sz="2400" dirty="0">
                <a:solidFill>
                  <a:srgbClr val="F5E21B"/>
                </a:solidFill>
              </a:rPr>
              <a:t>⟨ ⟨ ⟨ ⟨</a:t>
            </a:r>
            <a:r>
              <a:rPr lang="en-US" sz="2400" baseline="0" dirty="0">
                <a:solidFill>
                  <a:srgbClr val="F5E21B"/>
                </a:solidFill>
              </a:rPr>
              <a:t> </a:t>
            </a:r>
            <a:r>
              <a:rPr lang="en-US" sz="2400" dirty="0">
                <a:solidFill>
                  <a:srgbClr val="F5E21B"/>
                </a:solidFill>
              </a:rPr>
              <a:t>⟨ ⟨ ⟨ ⟨</a:t>
            </a:r>
            <a:r>
              <a:rPr lang="en-US" sz="2400" baseline="0" dirty="0">
                <a:solidFill>
                  <a:srgbClr val="F5E21B"/>
                </a:solidFill>
              </a:rPr>
              <a:t> </a:t>
            </a:r>
            <a:r>
              <a:rPr lang="en-US" sz="2400" dirty="0">
                <a:solidFill>
                  <a:srgbClr val="F5E21B"/>
                </a:solidFill>
              </a:rPr>
              <a:t>⟨ ⟨ ⟨ ⟨</a:t>
            </a:r>
            <a:r>
              <a:rPr lang="en-US" sz="2400" baseline="0" dirty="0">
                <a:solidFill>
                  <a:srgbClr val="F5E21B"/>
                </a:solidFill>
              </a:rPr>
              <a:t> </a:t>
            </a:r>
            <a:r>
              <a:rPr lang="en-US" sz="2400" dirty="0">
                <a:solidFill>
                  <a:srgbClr val="F5E21B"/>
                </a:solidFill>
              </a:rPr>
              <a:t>⟨ ⟨ ⟨ ⟨</a:t>
            </a:r>
            <a:r>
              <a:rPr lang="en-US" sz="2400" baseline="0" dirty="0">
                <a:solidFill>
                  <a:srgbClr val="F5E21B"/>
                </a:solidFill>
              </a:rPr>
              <a:t> </a:t>
            </a:r>
            <a:r>
              <a:rPr lang="en-US" sz="2400" dirty="0">
                <a:solidFill>
                  <a:srgbClr val="F5E21B"/>
                </a:solidFill>
              </a:rPr>
              <a:t>⟨ ⟨ ⟨ ⟨</a:t>
            </a:r>
            <a:r>
              <a:rPr lang="en-US" sz="2400" baseline="0" dirty="0">
                <a:solidFill>
                  <a:srgbClr val="F5E21B"/>
                </a:solidFill>
              </a:rPr>
              <a:t> </a:t>
            </a:r>
            <a:r>
              <a:rPr lang="en-US" sz="2400" dirty="0">
                <a:solidFill>
                  <a:srgbClr val="F5E21B"/>
                </a:solidFill>
              </a:rPr>
              <a:t>⟨ ⟨ ⟨ ⟨</a:t>
            </a:r>
            <a:r>
              <a:rPr lang="en-US" sz="2400" baseline="0" dirty="0">
                <a:solidFill>
                  <a:srgbClr val="F5E21B"/>
                </a:solidFill>
              </a:rPr>
              <a:t> </a:t>
            </a:r>
            <a:r>
              <a:rPr lang="en-US" sz="2400" dirty="0">
                <a:solidFill>
                  <a:srgbClr val="F5E21B"/>
                </a:solidFill>
              </a:rPr>
              <a:t>⟨ ⟨ ⟨ ⟨</a:t>
            </a:r>
            <a:r>
              <a:rPr lang="en-US" sz="2400" baseline="0" dirty="0">
                <a:solidFill>
                  <a:srgbClr val="F5E21B"/>
                </a:solidFill>
              </a:rPr>
              <a:t> </a:t>
            </a:r>
            <a:r>
              <a:rPr lang="en-US" sz="2400" dirty="0">
                <a:solidFill>
                  <a:srgbClr val="F5E21B"/>
                </a:solidFill>
              </a:rPr>
              <a:t>⟨ ⟨</a:t>
            </a:r>
            <a:r>
              <a:rPr lang="en-US" sz="2400" baseline="0" dirty="0">
                <a:solidFill>
                  <a:srgbClr val="F5E21B"/>
                </a:solidFill>
              </a:rPr>
              <a:t> </a:t>
            </a:r>
            <a:r>
              <a:rPr lang="en-US" sz="2400" dirty="0">
                <a:solidFill>
                  <a:srgbClr val="F5E21B"/>
                </a:solidFill>
              </a:rPr>
              <a:t>⟨</a:t>
            </a:r>
            <a:endParaRPr lang="en-US" dirty="0">
              <a:solidFill>
                <a:srgbClr val="F5E21B"/>
              </a:solidFill>
            </a:endParaRPr>
          </a:p>
        </p:txBody>
      </p:sp>
    </p:spTree>
    <p:extLst>
      <p:ext uri="{BB962C8B-B14F-4D97-AF65-F5344CB8AC3E}">
        <p14:creationId xmlns:p14="http://schemas.microsoft.com/office/powerpoint/2010/main" val="26290373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only with 1 colum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2716696" y="873303"/>
            <a:ext cx="8852375" cy="697353"/>
          </a:xfrm>
        </p:spPr>
        <p:txBody>
          <a:bodyPr>
            <a:normAutofit/>
          </a:bodyPr>
          <a:lstStyle>
            <a:lvl1pPr marL="0" indent="0" algn="l">
              <a:buNone/>
              <a:defRPr sz="3600">
                <a:solidFill>
                  <a:srgbClr val="003841"/>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2734103" y="1982978"/>
            <a:ext cx="8834969" cy="3975101"/>
          </a:xfrm>
        </p:spPr>
        <p:txBody>
          <a:bodyP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8" name="Straight Connector 17"/>
          <p:cNvCxnSpPr/>
          <p:nvPr userDrawn="1"/>
        </p:nvCxnSpPr>
        <p:spPr>
          <a:xfrm flipH="1">
            <a:off x="2266122" y="1767276"/>
            <a:ext cx="9676865"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1455" t="29489" r="46765" b="1230"/>
          <a:stretch/>
        </p:blipFill>
        <p:spPr>
          <a:xfrm>
            <a:off x="0" y="0"/>
            <a:ext cx="2496457" cy="2452916"/>
          </a:xfrm>
          <a:prstGeom prst="rect">
            <a:avLst/>
          </a:prstGeom>
        </p:spPr>
      </p:pic>
      <p:grpSp>
        <p:nvGrpSpPr>
          <p:cNvPr id="28" name="Group 27"/>
          <p:cNvGrpSpPr/>
          <p:nvPr userDrawn="1"/>
        </p:nvGrpSpPr>
        <p:grpSpPr>
          <a:xfrm>
            <a:off x="7632699" y="6229411"/>
            <a:ext cx="4559301" cy="651129"/>
            <a:chOff x="7632699" y="6229411"/>
            <a:chExt cx="4559301" cy="651129"/>
          </a:xfrm>
        </p:grpSpPr>
        <p:sp>
          <p:nvSpPr>
            <p:cNvPr id="29" name="テキスト プレースホルダー 36"/>
            <p:cNvSpPr txBox="1">
              <a:spLocks/>
            </p:cNvSpPr>
            <p:nvPr userDrawn="1"/>
          </p:nvSpPr>
          <p:spPr bwMode="auto">
            <a:xfrm>
              <a:off x="7632699" y="6417885"/>
              <a:ext cx="4017615" cy="46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US" altLang="ja-JP" sz="1100" b="0" dirty="0">
                  <a:solidFill>
                    <a:srgbClr val="003841"/>
                  </a:solidFill>
                  <a:latin typeface="Calibri" charset="0"/>
                </a:rPr>
                <a:t>THROUGH</a:t>
              </a:r>
              <a:r>
                <a:rPr lang="en-US" altLang="ja-JP" sz="1100" b="1" dirty="0">
                  <a:solidFill>
                    <a:srgbClr val="003841"/>
                  </a:solidFill>
                  <a:latin typeface="Calibri" charset="0"/>
                </a:rPr>
                <a:t> ENTERPRISE </a:t>
              </a:r>
              <a:r>
                <a:rPr lang="en-US" altLang="ja-JP" sz="1100" b="1" dirty="0">
                  <a:solidFill>
                    <a:srgbClr val="EC2179"/>
                  </a:solidFill>
                  <a:latin typeface="Calibri" charset="0"/>
                </a:rPr>
                <a:t>|</a:t>
              </a:r>
              <a:r>
                <a:rPr lang="en-US" altLang="ja-JP" sz="1100" b="1" baseline="0" dirty="0">
                  <a:solidFill>
                    <a:srgbClr val="EC2179"/>
                  </a:solidFill>
                  <a:latin typeface="Calibri" charset="0"/>
                </a:rPr>
                <a:t> </a:t>
              </a:r>
              <a:r>
                <a:rPr lang="en-US" altLang="ja-JP" sz="1100" b="1" dirty="0">
                  <a:solidFill>
                    <a:srgbClr val="EC2179"/>
                  </a:solidFill>
                  <a:latin typeface="Calibri" charset="0"/>
                </a:rPr>
                <a:t> </a:t>
              </a:r>
              <a:r>
                <a:rPr lang="en-US" sz="1000" b="0" i="1" u="none" strike="noStrike" kern="1200" dirty="0">
                  <a:solidFill>
                    <a:srgbClr val="003841"/>
                  </a:solidFill>
                  <a:effectLst/>
                  <a:latin typeface="+mn-lt"/>
                  <a:ea typeface="MS PGothic" charset="-128"/>
                  <a:cs typeface="Geneva" charset="0"/>
                </a:rPr>
                <a:t>Make your enterprise dreams come through</a:t>
              </a:r>
              <a:endParaRPr lang="en-US" sz="1000" i="1" kern="1200" dirty="0">
                <a:solidFill>
                  <a:srgbClr val="003841"/>
                </a:solidFill>
                <a:latin typeface="+mn-lt"/>
                <a:ea typeface="MS PGothic" charset="-128"/>
                <a:cs typeface="Geneva" charset="0"/>
              </a:endParaRPr>
            </a:p>
          </p:txBody>
        </p:sp>
        <p:pic>
          <p:nvPicPr>
            <p:cNvPr id="30" name="Picture 29"/>
            <p:cNvPicPr>
              <a:picLocks noChangeAspect="1"/>
            </p:cNvPicPr>
            <p:nvPr userDrawn="1"/>
          </p:nvPicPr>
          <p:blipFill rotWithShape="1">
            <a:blip r:embed="rId3">
              <a:extLst>
                <a:ext uri="{28A0092B-C50C-407E-A947-70E740481C1C}">
                  <a14:useLocalDpi xmlns:a14="http://schemas.microsoft.com/office/drawing/2010/main" val="0"/>
                </a:ext>
              </a:extLst>
            </a:blip>
            <a:srcRect r="12179"/>
            <a:stretch/>
          </p:blipFill>
          <p:spPr>
            <a:xfrm>
              <a:off x="11443426" y="6229411"/>
              <a:ext cx="748574" cy="397779"/>
            </a:xfrm>
            <a:prstGeom prst="rect">
              <a:avLst/>
            </a:prstGeom>
          </p:spPr>
        </p:pic>
        <p:sp>
          <p:nvSpPr>
            <p:cNvPr id="31" name="テキスト プレースホルダー 36"/>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ja-JP" altLang="en-US" sz="1100" dirty="0">
                <a:solidFill>
                  <a:srgbClr val="003841"/>
                </a:solidFill>
                <a:latin typeface="Calibri" charset="0"/>
              </a:endParaRPr>
            </a:p>
          </p:txBody>
        </p:sp>
      </p:grpSp>
    </p:spTree>
    <p:extLst>
      <p:ext uri="{BB962C8B-B14F-4D97-AF65-F5344CB8AC3E}">
        <p14:creationId xmlns:p14="http://schemas.microsoft.com/office/powerpoint/2010/main" val="24624074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ext only with 1 colum - LEFT">
    <p:spTree>
      <p:nvGrpSpPr>
        <p:cNvPr id="1" name=""/>
        <p:cNvGrpSpPr/>
        <p:nvPr/>
      </p:nvGrpSpPr>
      <p:grpSpPr>
        <a:xfrm>
          <a:off x="0" y="0"/>
          <a:ext cx="0" cy="0"/>
          <a:chOff x="0" y="0"/>
          <a:chExt cx="0" cy="0"/>
        </a:xfrm>
      </p:grpSpPr>
      <p:sp>
        <p:nvSpPr>
          <p:cNvPr id="57" name="Picture Placeholder 56"/>
          <p:cNvSpPr>
            <a:spLocks noGrp="1"/>
          </p:cNvSpPr>
          <p:nvPr>
            <p:ph type="pic" sz="quarter" idx="17"/>
          </p:nvPr>
        </p:nvSpPr>
        <p:spPr>
          <a:xfrm>
            <a:off x="0" y="0"/>
            <a:ext cx="5527675" cy="6858000"/>
          </a:xfrm>
          <a:custGeom>
            <a:avLst/>
            <a:gdLst>
              <a:gd name="connsiteX0" fmla="*/ 0 w 5527675"/>
              <a:gd name="connsiteY0" fmla="*/ 0 h 6858000"/>
              <a:gd name="connsiteX1" fmla="*/ 5527675 w 5527675"/>
              <a:gd name="connsiteY1" fmla="*/ 0 h 6858000"/>
              <a:gd name="connsiteX2" fmla="*/ 5527675 w 5527675"/>
              <a:gd name="connsiteY2" fmla="*/ 572817 h 6858000"/>
              <a:gd name="connsiteX3" fmla="*/ 4339988 w 5527675"/>
              <a:gd name="connsiteY3" fmla="*/ 572817 h 6858000"/>
              <a:gd name="connsiteX4" fmla="*/ 4339988 w 5527675"/>
              <a:gd name="connsiteY4" fmla="*/ 2129051 h 6858000"/>
              <a:gd name="connsiteX5" fmla="*/ 5527675 w 5527675"/>
              <a:gd name="connsiteY5" fmla="*/ 2129051 h 6858000"/>
              <a:gd name="connsiteX6" fmla="*/ 5527675 w 5527675"/>
              <a:gd name="connsiteY6" fmla="*/ 6858000 h 6858000"/>
              <a:gd name="connsiteX7" fmla="*/ 0 w 55276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27675" h="6858000">
                <a:moveTo>
                  <a:pt x="0" y="0"/>
                </a:moveTo>
                <a:lnTo>
                  <a:pt x="5527675" y="0"/>
                </a:lnTo>
                <a:lnTo>
                  <a:pt x="5527675" y="572817"/>
                </a:lnTo>
                <a:lnTo>
                  <a:pt x="4339988" y="572817"/>
                </a:lnTo>
                <a:lnTo>
                  <a:pt x="4339988" y="2129051"/>
                </a:lnTo>
                <a:lnTo>
                  <a:pt x="5527675" y="2129051"/>
                </a:lnTo>
                <a:lnTo>
                  <a:pt x="5527675" y="6858000"/>
                </a:lnTo>
                <a:lnTo>
                  <a:pt x="0" y="6858000"/>
                </a:lnTo>
                <a:close/>
              </a:path>
            </a:pathLst>
          </a:custGeom>
          <a:noFill/>
        </p:spPr>
        <p:txBody>
          <a:bodyPr wrap="square" anchor="ctr">
            <a:noAutofit/>
          </a:bodyPr>
          <a:lstStyle>
            <a:lvl1pPr algn="ctr">
              <a:defRPr sz="1800">
                <a:solidFill>
                  <a:schemeClr val="bg1">
                    <a:lumMod val="50000"/>
                  </a:schemeClr>
                </a:solidFill>
              </a:defRPr>
            </a:lvl1pPr>
          </a:lstStyle>
          <a:p>
            <a:endParaRPr lang="en-US" dirty="0"/>
          </a:p>
          <a:p>
            <a:endParaRPr lang="en-US" dirty="0"/>
          </a:p>
          <a:p>
            <a:endParaRPr lang="en-US" dirty="0"/>
          </a:p>
          <a:p>
            <a:r>
              <a:rPr lang="en-US" dirty="0"/>
              <a:t>Click to add photo</a:t>
            </a:r>
          </a:p>
        </p:txBody>
      </p:sp>
      <p:sp>
        <p:nvSpPr>
          <p:cNvPr id="58" name="Freeform 57"/>
          <p:cNvSpPr/>
          <p:nvPr userDrawn="1"/>
        </p:nvSpPr>
        <p:spPr>
          <a:xfrm>
            <a:off x="4339988" y="572817"/>
            <a:ext cx="7852012" cy="1556234"/>
          </a:xfrm>
          <a:custGeom>
            <a:avLst/>
            <a:gdLst>
              <a:gd name="connsiteX0" fmla="*/ 0 w 1529000"/>
              <a:gd name="connsiteY0" fmla="*/ 0 h 1556234"/>
              <a:gd name="connsiteX1" fmla="*/ 1529000 w 1529000"/>
              <a:gd name="connsiteY1" fmla="*/ 0 h 1556234"/>
              <a:gd name="connsiteX2" fmla="*/ 1529000 w 1529000"/>
              <a:gd name="connsiteY2" fmla="*/ 1556234 h 1556234"/>
              <a:gd name="connsiteX3" fmla="*/ 0 w 1529000"/>
              <a:gd name="connsiteY3" fmla="*/ 1556234 h 1556234"/>
            </a:gdLst>
            <a:ahLst/>
            <a:cxnLst>
              <a:cxn ang="0">
                <a:pos x="connsiteX0" y="connsiteY0"/>
              </a:cxn>
              <a:cxn ang="0">
                <a:pos x="connsiteX1" y="connsiteY1"/>
              </a:cxn>
              <a:cxn ang="0">
                <a:pos x="connsiteX2" y="connsiteY2"/>
              </a:cxn>
              <a:cxn ang="0">
                <a:pos x="connsiteX3" y="connsiteY3"/>
              </a:cxn>
            </a:cxnLst>
            <a:rect l="l" t="t" r="r" b="b"/>
            <a:pathLst>
              <a:path w="1529000" h="1556234">
                <a:moveTo>
                  <a:pt x="0" y="0"/>
                </a:moveTo>
                <a:lnTo>
                  <a:pt x="1529000" y="0"/>
                </a:lnTo>
                <a:lnTo>
                  <a:pt x="1529000" y="1556234"/>
                </a:lnTo>
                <a:lnTo>
                  <a:pt x="0" y="1556234"/>
                </a:lnTo>
                <a:close/>
              </a:path>
            </a:pathLst>
          </a:custGeom>
          <a:solidFill>
            <a:srgbClr val="EC2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5"/>
          <p:cNvSpPr>
            <a:spLocks noGrp="1"/>
          </p:cNvSpPr>
          <p:nvPr>
            <p:ph type="body" sz="quarter" idx="16" hasCustomPrompt="1"/>
          </p:nvPr>
        </p:nvSpPr>
        <p:spPr>
          <a:xfrm>
            <a:off x="6096465" y="2569085"/>
            <a:ext cx="5553849" cy="3419360"/>
          </a:xfrm>
        </p:spPr>
        <p:txBody>
          <a:bodyP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2" name="Text Placeholder 23"/>
          <p:cNvSpPr>
            <a:spLocks noGrp="1"/>
          </p:cNvSpPr>
          <p:nvPr>
            <p:ph type="body" sz="quarter" idx="15" hasCustomPrompt="1"/>
          </p:nvPr>
        </p:nvSpPr>
        <p:spPr>
          <a:xfrm>
            <a:off x="4563499" y="1002258"/>
            <a:ext cx="7628501" cy="697353"/>
          </a:xfrm>
        </p:spPr>
        <p:txBody>
          <a:bodyPr>
            <a:normAutofit/>
          </a:bodyPr>
          <a:lstStyle>
            <a:lvl1pPr marL="0" indent="0" algn="l">
              <a:buNone/>
              <a:defRPr sz="3600">
                <a:solidFill>
                  <a:schemeClr val="bg1"/>
                </a:solidFill>
                <a:latin typeface="+mn-lt"/>
              </a:defRPr>
            </a:lvl1pPr>
          </a:lstStyle>
          <a:p>
            <a:pPr lvl="0"/>
            <a:r>
              <a:rPr lang="en-US" dirty="0"/>
              <a:t>TITLE</a:t>
            </a:r>
          </a:p>
        </p:txBody>
      </p:sp>
      <p:grpSp>
        <p:nvGrpSpPr>
          <p:cNvPr id="59" name="Group 58"/>
          <p:cNvGrpSpPr/>
          <p:nvPr userDrawn="1"/>
        </p:nvGrpSpPr>
        <p:grpSpPr>
          <a:xfrm>
            <a:off x="7632699" y="6229411"/>
            <a:ext cx="4559301" cy="651129"/>
            <a:chOff x="7632699" y="6229411"/>
            <a:chExt cx="4559301" cy="651129"/>
          </a:xfrm>
        </p:grpSpPr>
        <p:sp>
          <p:nvSpPr>
            <p:cNvPr id="60" name="テキスト プレースホルダー 36"/>
            <p:cNvSpPr txBox="1">
              <a:spLocks/>
            </p:cNvSpPr>
            <p:nvPr userDrawn="1"/>
          </p:nvSpPr>
          <p:spPr bwMode="auto">
            <a:xfrm>
              <a:off x="7632699" y="6417885"/>
              <a:ext cx="4017615" cy="46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US" altLang="ja-JP" sz="1100" b="0" dirty="0">
                  <a:solidFill>
                    <a:srgbClr val="003841"/>
                  </a:solidFill>
                  <a:latin typeface="Calibri" charset="0"/>
                </a:rPr>
                <a:t>THROUGH</a:t>
              </a:r>
              <a:r>
                <a:rPr lang="en-US" altLang="ja-JP" sz="1100" b="1" dirty="0">
                  <a:solidFill>
                    <a:srgbClr val="003841"/>
                  </a:solidFill>
                  <a:latin typeface="Calibri" charset="0"/>
                </a:rPr>
                <a:t> ENTERPRISE </a:t>
              </a:r>
              <a:r>
                <a:rPr lang="en-US" altLang="ja-JP" sz="1100" b="1" dirty="0">
                  <a:solidFill>
                    <a:srgbClr val="EC2179"/>
                  </a:solidFill>
                  <a:latin typeface="Calibri" charset="0"/>
                </a:rPr>
                <a:t>|</a:t>
              </a:r>
              <a:r>
                <a:rPr lang="en-US" altLang="ja-JP" sz="1100" b="1" baseline="0" dirty="0">
                  <a:solidFill>
                    <a:srgbClr val="EC2179"/>
                  </a:solidFill>
                  <a:latin typeface="Calibri" charset="0"/>
                </a:rPr>
                <a:t> </a:t>
              </a:r>
              <a:r>
                <a:rPr lang="en-US" altLang="ja-JP" sz="1100" b="1" dirty="0">
                  <a:solidFill>
                    <a:srgbClr val="EC2179"/>
                  </a:solidFill>
                  <a:latin typeface="Calibri" charset="0"/>
                </a:rPr>
                <a:t> </a:t>
              </a:r>
              <a:r>
                <a:rPr lang="en-US" sz="1000" b="0" i="1" u="none" strike="noStrike" kern="1200" dirty="0">
                  <a:solidFill>
                    <a:srgbClr val="003841"/>
                  </a:solidFill>
                  <a:effectLst/>
                  <a:latin typeface="+mn-lt"/>
                  <a:ea typeface="MS PGothic" charset="-128"/>
                  <a:cs typeface="Geneva" charset="0"/>
                </a:rPr>
                <a:t>Make your enterprise dreams come through</a:t>
              </a:r>
              <a:endParaRPr lang="en-US" sz="1000" i="1" kern="1200" dirty="0">
                <a:solidFill>
                  <a:srgbClr val="003841"/>
                </a:solidFill>
                <a:latin typeface="+mn-lt"/>
                <a:ea typeface="MS PGothic" charset="-128"/>
                <a:cs typeface="Geneva" charset="0"/>
              </a:endParaRPr>
            </a:p>
          </p:txBody>
        </p:sp>
        <p:pic>
          <p:nvPicPr>
            <p:cNvPr id="61" name="Picture 60"/>
            <p:cNvPicPr>
              <a:picLocks noChangeAspect="1"/>
            </p:cNvPicPr>
            <p:nvPr userDrawn="1"/>
          </p:nvPicPr>
          <p:blipFill rotWithShape="1">
            <a:blip r:embed="rId2">
              <a:extLst>
                <a:ext uri="{28A0092B-C50C-407E-A947-70E740481C1C}">
                  <a14:useLocalDpi xmlns:a14="http://schemas.microsoft.com/office/drawing/2010/main" val="0"/>
                </a:ext>
              </a:extLst>
            </a:blip>
            <a:srcRect r="12179"/>
            <a:stretch/>
          </p:blipFill>
          <p:spPr>
            <a:xfrm>
              <a:off x="11443426" y="6229411"/>
              <a:ext cx="748574" cy="397779"/>
            </a:xfrm>
            <a:prstGeom prst="rect">
              <a:avLst/>
            </a:prstGeom>
          </p:spPr>
        </p:pic>
        <p:sp>
          <p:nvSpPr>
            <p:cNvPr id="62" name="テキスト プレースホルダー 36"/>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ja-JP" altLang="en-US" sz="1100" dirty="0">
                <a:solidFill>
                  <a:srgbClr val="003841"/>
                </a:solidFill>
                <a:latin typeface="Calibri" charset="0"/>
              </a:endParaRPr>
            </a:p>
          </p:txBody>
        </p:sp>
      </p:grpSp>
    </p:spTree>
    <p:extLst>
      <p:ext uri="{BB962C8B-B14F-4D97-AF65-F5344CB8AC3E}">
        <p14:creationId xmlns:p14="http://schemas.microsoft.com/office/powerpoint/2010/main" val="19583546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xt only with 1 colum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2591051" y="294018"/>
            <a:ext cx="8852375" cy="697353"/>
          </a:xfrm>
        </p:spPr>
        <p:txBody>
          <a:bodyPr>
            <a:normAutofit/>
          </a:bodyPr>
          <a:lstStyle>
            <a:lvl1pPr marL="0" indent="0" algn="l">
              <a:buNone/>
              <a:defRPr sz="3600">
                <a:solidFill>
                  <a:srgbClr val="003841"/>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2734103" y="1982978"/>
            <a:ext cx="8834969" cy="3975101"/>
          </a:xfrm>
        </p:spPr>
        <p:txBody>
          <a:bodyP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8" name="Straight Connector 17"/>
          <p:cNvCxnSpPr/>
          <p:nvPr userDrawn="1"/>
        </p:nvCxnSpPr>
        <p:spPr>
          <a:xfrm flipH="1">
            <a:off x="2140477" y="1187991"/>
            <a:ext cx="9676865"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1455" t="29489" r="46765" b="1230"/>
          <a:stretch/>
        </p:blipFill>
        <p:spPr>
          <a:xfrm>
            <a:off x="0" y="0"/>
            <a:ext cx="2496457" cy="2452916"/>
          </a:xfrm>
          <a:prstGeom prst="rect">
            <a:avLst/>
          </a:prstGeom>
        </p:spPr>
      </p:pic>
      <p:grpSp>
        <p:nvGrpSpPr>
          <p:cNvPr id="28" name="Group 27"/>
          <p:cNvGrpSpPr/>
          <p:nvPr userDrawn="1"/>
        </p:nvGrpSpPr>
        <p:grpSpPr>
          <a:xfrm>
            <a:off x="7632699" y="6229411"/>
            <a:ext cx="4559301" cy="651129"/>
            <a:chOff x="7632699" y="6229411"/>
            <a:chExt cx="4559301" cy="651129"/>
          </a:xfrm>
        </p:grpSpPr>
        <p:sp>
          <p:nvSpPr>
            <p:cNvPr id="29" name="テキスト プレースホルダー 36"/>
            <p:cNvSpPr txBox="1">
              <a:spLocks/>
            </p:cNvSpPr>
            <p:nvPr userDrawn="1"/>
          </p:nvSpPr>
          <p:spPr bwMode="auto">
            <a:xfrm>
              <a:off x="7632699" y="6417885"/>
              <a:ext cx="4017615" cy="46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US" altLang="ja-JP" sz="1100" b="0" dirty="0">
                  <a:solidFill>
                    <a:srgbClr val="003841"/>
                  </a:solidFill>
                  <a:latin typeface="Calibri" charset="0"/>
                </a:rPr>
                <a:t>THROUGH</a:t>
              </a:r>
              <a:r>
                <a:rPr lang="en-US" altLang="ja-JP" sz="1100" b="1" dirty="0">
                  <a:solidFill>
                    <a:srgbClr val="003841"/>
                  </a:solidFill>
                  <a:latin typeface="Calibri" charset="0"/>
                </a:rPr>
                <a:t> ENTERPRISE </a:t>
              </a:r>
              <a:r>
                <a:rPr lang="en-US" altLang="ja-JP" sz="1100" b="1" dirty="0">
                  <a:solidFill>
                    <a:srgbClr val="EC2179"/>
                  </a:solidFill>
                  <a:latin typeface="Calibri" charset="0"/>
                </a:rPr>
                <a:t>|</a:t>
              </a:r>
              <a:r>
                <a:rPr lang="en-US" altLang="ja-JP" sz="1100" b="1" baseline="0" dirty="0">
                  <a:solidFill>
                    <a:srgbClr val="EC2179"/>
                  </a:solidFill>
                  <a:latin typeface="Calibri" charset="0"/>
                </a:rPr>
                <a:t> </a:t>
              </a:r>
              <a:r>
                <a:rPr lang="en-US" altLang="ja-JP" sz="1100" b="1" dirty="0">
                  <a:solidFill>
                    <a:srgbClr val="EC2179"/>
                  </a:solidFill>
                  <a:latin typeface="Calibri" charset="0"/>
                </a:rPr>
                <a:t> </a:t>
              </a:r>
              <a:r>
                <a:rPr lang="en-US" sz="1000" b="0" i="1" u="none" strike="noStrike" kern="1200" dirty="0">
                  <a:solidFill>
                    <a:srgbClr val="003841"/>
                  </a:solidFill>
                  <a:effectLst/>
                  <a:latin typeface="+mn-lt"/>
                  <a:ea typeface="MS PGothic" charset="-128"/>
                  <a:cs typeface="Geneva" charset="0"/>
                </a:rPr>
                <a:t>Make your enterprise dreams come through</a:t>
              </a:r>
              <a:endParaRPr lang="en-US" sz="1000" i="1" kern="1200" dirty="0">
                <a:solidFill>
                  <a:srgbClr val="003841"/>
                </a:solidFill>
                <a:latin typeface="+mn-lt"/>
                <a:ea typeface="MS PGothic" charset="-128"/>
                <a:cs typeface="Geneva" charset="0"/>
              </a:endParaRPr>
            </a:p>
          </p:txBody>
        </p:sp>
        <p:pic>
          <p:nvPicPr>
            <p:cNvPr id="30" name="Picture 29"/>
            <p:cNvPicPr>
              <a:picLocks noChangeAspect="1"/>
            </p:cNvPicPr>
            <p:nvPr userDrawn="1"/>
          </p:nvPicPr>
          <p:blipFill rotWithShape="1">
            <a:blip r:embed="rId3">
              <a:extLst>
                <a:ext uri="{28A0092B-C50C-407E-A947-70E740481C1C}">
                  <a14:useLocalDpi xmlns:a14="http://schemas.microsoft.com/office/drawing/2010/main" val="0"/>
                </a:ext>
              </a:extLst>
            </a:blip>
            <a:srcRect r="12179"/>
            <a:stretch/>
          </p:blipFill>
          <p:spPr>
            <a:xfrm>
              <a:off x="11443426" y="6229411"/>
              <a:ext cx="748574" cy="397779"/>
            </a:xfrm>
            <a:prstGeom prst="rect">
              <a:avLst/>
            </a:prstGeom>
          </p:spPr>
        </p:pic>
        <p:sp>
          <p:nvSpPr>
            <p:cNvPr id="31" name="テキスト プレースホルダー 36"/>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ja-JP" altLang="en-US" sz="1100" dirty="0">
                <a:solidFill>
                  <a:srgbClr val="003841"/>
                </a:solidFill>
                <a:latin typeface="Calibri" charset="0"/>
              </a:endParaRPr>
            </a:p>
          </p:txBody>
        </p:sp>
      </p:grpSp>
    </p:spTree>
    <p:extLst>
      <p:ext uri="{BB962C8B-B14F-4D97-AF65-F5344CB8AC3E}">
        <p14:creationId xmlns:p14="http://schemas.microsoft.com/office/powerpoint/2010/main" val="15367606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only with 1 colum - LEF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21455" t="29489" r="46765" b="1230"/>
          <a:stretch/>
        </p:blipFill>
        <p:spPr>
          <a:xfrm flipH="1">
            <a:off x="9695543" y="0"/>
            <a:ext cx="2496457" cy="2452916"/>
          </a:xfrm>
          <a:prstGeom prst="rect">
            <a:avLst/>
          </a:prstGeom>
        </p:spPr>
      </p:pic>
      <p:sp>
        <p:nvSpPr>
          <p:cNvPr id="22" name="Text Placeholder 23"/>
          <p:cNvSpPr>
            <a:spLocks noGrp="1"/>
          </p:cNvSpPr>
          <p:nvPr>
            <p:ph type="body" sz="quarter" idx="15" hasCustomPrompt="1"/>
          </p:nvPr>
        </p:nvSpPr>
        <p:spPr>
          <a:xfrm>
            <a:off x="876300" y="873067"/>
            <a:ext cx="8852375" cy="697353"/>
          </a:xfrm>
        </p:spPr>
        <p:txBody>
          <a:bodyPr>
            <a:normAutofit/>
          </a:bodyPr>
          <a:lstStyle>
            <a:lvl1pPr marL="0" indent="0" algn="l">
              <a:buNone/>
              <a:defRPr sz="3600">
                <a:solidFill>
                  <a:srgbClr val="003841"/>
                </a:solidFill>
                <a:latin typeface="+mn-lt"/>
              </a:defRPr>
            </a:lvl1pPr>
          </a:lstStyle>
          <a:p>
            <a:pPr lvl="0"/>
            <a:r>
              <a:rPr lang="en-US" dirty="0"/>
              <a:t>TITLE</a:t>
            </a:r>
          </a:p>
        </p:txBody>
      </p:sp>
      <p:sp>
        <p:nvSpPr>
          <p:cNvPr id="23" name="Text Placeholder 25"/>
          <p:cNvSpPr>
            <a:spLocks noGrp="1"/>
          </p:cNvSpPr>
          <p:nvPr>
            <p:ph type="body" sz="quarter" idx="16" hasCustomPrompt="1"/>
          </p:nvPr>
        </p:nvSpPr>
        <p:spPr>
          <a:xfrm>
            <a:off x="893707" y="1982742"/>
            <a:ext cx="8834969" cy="3975101"/>
          </a:xfrm>
        </p:spPr>
        <p:txBody>
          <a:bodyP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24" name="Straight Connector 23"/>
          <p:cNvCxnSpPr/>
          <p:nvPr userDrawn="1"/>
        </p:nvCxnSpPr>
        <p:spPr>
          <a:xfrm flipH="1">
            <a:off x="425726" y="1767040"/>
            <a:ext cx="9676865"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userDrawn="1"/>
        </p:nvGrpSpPr>
        <p:grpSpPr>
          <a:xfrm>
            <a:off x="0" y="6238604"/>
            <a:ext cx="4698999" cy="480778"/>
            <a:chOff x="0" y="6238604"/>
            <a:chExt cx="4698999" cy="480778"/>
          </a:xfrm>
        </p:grpSpPr>
        <p:pic>
          <p:nvPicPr>
            <p:cNvPr id="26" name="Picture 25"/>
            <p:cNvPicPr>
              <a:picLocks noChangeAspect="1"/>
            </p:cNvPicPr>
            <p:nvPr userDrawn="1"/>
          </p:nvPicPr>
          <p:blipFill rotWithShape="1">
            <a:blip r:embed="rId3">
              <a:extLst>
                <a:ext uri="{28A0092B-C50C-407E-A947-70E740481C1C}">
                  <a14:useLocalDpi xmlns:a14="http://schemas.microsoft.com/office/drawing/2010/main" val="0"/>
                </a:ext>
              </a:extLst>
            </a:blip>
            <a:srcRect r="12179"/>
            <a:stretch/>
          </p:blipFill>
          <p:spPr>
            <a:xfrm flipH="1">
              <a:off x="0" y="6238604"/>
              <a:ext cx="748574" cy="397779"/>
            </a:xfrm>
            <a:prstGeom prst="rect">
              <a:avLst/>
            </a:prstGeom>
          </p:spPr>
        </p:pic>
        <p:sp>
          <p:nvSpPr>
            <p:cNvPr id="27" name="テキスト プレースホルダー 36"/>
            <p:cNvSpPr txBox="1">
              <a:spLocks/>
            </p:cNvSpPr>
            <p:nvPr userDrawn="1"/>
          </p:nvSpPr>
          <p:spPr bwMode="auto">
            <a:xfrm>
              <a:off x="580570" y="6443155"/>
              <a:ext cx="4118429" cy="276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US" altLang="ja-JP" sz="1100" b="0" dirty="0">
                  <a:solidFill>
                    <a:srgbClr val="003841"/>
                  </a:solidFill>
                  <a:latin typeface="Calibri" charset="0"/>
                </a:rPr>
                <a:t>THROUGH</a:t>
              </a:r>
              <a:r>
                <a:rPr lang="en-US" altLang="ja-JP" sz="1100" b="1" dirty="0">
                  <a:solidFill>
                    <a:srgbClr val="003841"/>
                  </a:solidFill>
                  <a:latin typeface="Calibri" charset="0"/>
                </a:rPr>
                <a:t> ENTERPRISE </a:t>
              </a:r>
              <a:r>
                <a:rPr lang="en-US" altLang="ja-JP" sz="1100" b="1" dirty="0">
                  <a:solidFill>
                    <a:srgbClr val="EC2179"/>
                  </a:solidFill>
                  <a:latin typeface="Calibri" charset="0"/>
                </a:rPr>
                <a:t>|</a:t>
              </a:r>
              <a:r>
                <a:rPr lang="en-US" altLang="ja-JP" sz="1100" b="1" baseline="0" dirty="0">
                  <a:solidFill>
                    <a:srgbClr val="EC2179"/>
                  </a:solidFill>
                  <a:latin typeface="Calibri" charset="0"/>
                </a:rPr>
                <a:t> </a:t>
              </a:r>
              <a:r>
                <a:rPr lang="en-US" altLang="ja-JP" sz="1100" b="1" dirty="0">
                  <a:solidFill>
                    <a:srgbClr val="EC2179"/>
                  </a:solidFill>
                  <a:latin typeface="Calibri" charset="0"/>
                </a:rPr>
                <a:t> </a:t>
              </a:r>
              <a:r>
                <a:rPr lang="en-US" sz="1000" b="0" i="1" u="none" strike="noStrike" kern="1200" dirty="0">
                  <a:solidFill>
                    <a:srgbClr val="003841"/>
                  </a:solidFill>
                  <a:effectLst/>
                  <a:latin typeface="+mn-lt"/>
                  <a:ea typeface="MS PGothic" charset="-128"/>
                  <a:cs typeface="Geneva" charset="0"/>
                </a:rPr>
                <a:t>Make your enterprise dreams come through</a:t>
              </a:r>
              <a:endParaRPr lang="en-US" sz="1000" i="1" kern="1200" dirty="0">
                <a:solidFill>
                  <a:srgbClr val="003841"/>
                </a:solidFill>
                <a:latin typeface="+mn-lt"/>
                <a:ea typeface="MS PGothic" charset="-128"/>
                <a:cs typeface="Geneva" charset="0"/>
              </a:endParaRPr>
            </a:p>
          </p:txBody>
        </p:sp>
      </p:grpSp>
    </p:spTree>
    <p:extLst>
      <p:ext uri="{BB962C8B-B14F-4D97-AF65-F5344CB8AC3E}">
        <p14:creationId xmlns:p14="http://schemas.microsoft.com/office/powerpoint/2010/main" val="9447466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ext only with 1 colum - LEFT">
    <p:spTree>
      <p:nvGrpSpPr>
        <p:cNvPr id="1" name=""/>
        <p:cNvGrpSpPr/>
        <p:nvPr/>
      </p:nvGrpSpPr>
      <p:grpSpPr>
        <a:xfrm>
          <a:off x="0" y="0"/>
          <a:ext cx="0" cy="0"/>
          <a:chOff x="0" y="0"/>
          <a:chExt cx="0" cy="0"/>
        </a:xfrm>
      </p:grpSpPr>
      <p:sp>
        <p:nvSpPr>
          <p:cNvPr id="22" name="Text Placeholder 23"/>
          <p:cNvSpPr>
            <a:spLocks noGrp="1"/>
          </p:cNvSpPr>
          <p:nvPr>
            <p:ph type="body" sz="quarter" idx="15" hasCustomPrompt="1"/>
          </p:nvPr>
        </p:nvSpPr>
        <p:spPr>
          <a:xfrm>
            <a:off x="4044987" y="641056"/>
            <a:ext cx="7628501" cy="697353"/>
          </a:xfrm>
        </p:spPr>
        <p:txBody>
          <a:bodyPr>
            <a:normAutofit/>
          </a:bodyPr>
          <a:lstStyle>
            <a:lvl1pPr marL="0" indent="0" algn="l">
              <a:buNone/>
              <a:defRPr sz="3600">
                <a:solidFill>
                  <a:srgbClr val="003841"/>
                </a:solidFill>
                <a:latin typeface="+mn-lt"/>
              </a:defRPr>
            </a:lvl1pPr>
          </a:lstStyle>
          <a:p>
            <a:pPr lvl="0"/>
            <a:r>
              <a:rPr lang="en-US" dirty="0"/>
              <a:t>TITLE</a:t>
            </a:r>
          </a:p>
        </p:txBody>
      </p:sp>
      <p:sp>
        <p:nvSpPr>
          <p:cNvPr id="23" name="Text Placeholder 25"/>
          <p:cNvSpPr>
            <a:spLocks noGrp="1"/>
          </p:cNvSpPr>
          <p:nvPr>
            <p:ph type="body" sz="quarter" idx="16" hasCustomPrompt="1"/>
          </p:nvPr>
        </p:nvSpPr>
        <p:spPr>
          <a:xfrm>
            <a:off x="4062394" y="1750731"/>
            <a:ext cx="7613501" cy="3975101"/>
          </a:xfrm>
        </p:spPr>
        <p:txBody>
          <a:bodyP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24" name="Straight Connector 23"/>
          <p:cNvCxnSpPr/>
          <p:nvPr userDrawn="1"/>
        </p:nvCxnSpPr>
        <p:spPr>
          <a:xfrm flipH="1">
            <a:off x="3796485" y="1535029"/>
            <a:ext cx="8093123"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7"/>
          </p:nvPr>
        </p:nvSpPr>
        <p:spPr>
          <a:xfrm>
            <a:off x="0" y="0"/>
            <a:ext cx="3592513" cy="6858000"/>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Click here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to add photo</a:t>
            </a:r>
          </a:p>
          <a:p>
            <a:endParaRPr lang="en-US" dirty="0"/>
          </a:p>
        </p:txBody>
      </p:sp>
      <p:grpSp>
        <p:nvGrpSpPr>
          <p:cNvPr id="11" name="Group 10"/>
          <p:cNvGrpSpPr/>
          <p:nvPr userDrawn="1"/>
        </p:nvGrpSpPr>
        <p:grpSpPr>
          <a:xfrm>
            <a:off x="7632699" y="6229411"/>
            <a:ext cx="4559301" cy="651129"/>
            <a:chOff x="7632699" y="6229411"/>
            <a:chExt cx="4559301" cy="651129"/>
          </a:xfrm>
        </p:grpSpPr>
        <p:sp>
          <p:nvSpPr>
            <p:cNvPr id="12" name="テキスト プレースホルダー 36"/>
            <p:cNvSpPr txBox="1">
              <a:spLocks/>
            </p:cNvSpPr>
            <p:nvPr userDrawn="1"/>
          </p:nvSpPr>
          <p:spPr bwMode="auto">
            <a:xfrm>
              <a:off x="7632699" y="6417885"/>
              <a:ext cx="4017615" cy="46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US" altLang="ja-JP" sz="1100" b="0" dirty="0">
                  <a:solidFill>
                    <a:srgbClr val="003841"/>
                  </a:solidFill>
                  <a:latin typeface="Calibri" charset="0"/>
                </a:rPr>
                <a:t>THROUGH</a:t>
              </a:r>
              <a:r>
                <a:rPr lang="en-US" altLang="ja-JP" sz="1100" b="1" dirty="0">
                  <a:solidFill>
                    <a:srgbClr val="003841"/>
                  </a:solidFill>
                  <a:latin typeface="Calibri" charset="0"/>
                </a:rPr>
                <a:t> ENTERPRISE </a:t>
              </a:r>
              <a:r>
                <a:rPr lang="en-US" altLang="ja-JP" sz="1100" b="1" dirty="0">
                  <a:solidFill>
                    <a:srgbClr val="EC2179"/>
                  </a:solidFill>
                  <a:latin typeface="Calibri" charset="0"/>
                </a:rPr>
                <a:t>|</a:t>
              </a:r>
              <a:r>
                <a:rPr lang="en-US" altLang="ja-JP" sz="1100" b="1" baseline="0" dirty="0">
                  <a:solidFill>
                    <a:srgbClr val="EC2179"/>
                  </a:solidFill>
                  <a:latin typeface="Calibri" charset="0"/>
                </a:rPr>
                <a:t> </a:t>
              </a:r>
              <a:r>
                <a:rPr lang="en-US" altLang="ja-JP" sz="1100" b="1" dirty="0">
                  <a:solidFill>
                    <a:srgbClr val="EC2179"/>
                  </a:solidFill>
                  <a:latin typeface="Calibri" charset="0"/>
                </a:rPr>
                <a:t> </a:t>
              </a:r>
              <a:r>
                <a:rPr lang="en-US" sz="1000" b="0" i="1" u="none" strike="noStrike" kern="1200" dirty="0">
                  <a:solidFill>
                    <a:srgbClr val="003841"/>
                  </a:solidFill>
                  <a:effectLst/>
                  <a:latin typeface="+mn-lt"/>
                  <a:ea typeface="MS PGothic" charset="-128"/>
                  <a:cs typeface="Geneva" charset="0"/>
                </a:rPr>
                <a:t>Make your enterprise dreams come through</a:t>
              </a:r>
              <a:endParaRPr lang="en-US" sz="1000" i="1" kern="1200" dirty="0">
                <a:solidFill>
                  <a:srgbClr val="003841"/>
                </a:solidFill>
                <a:latin typeface="+mn-lt"/>
                <a:ea typeface="MS PGothic" charset="-128"/>
                <a:cs typeface="Geneva" charset="0"/>
              </a:endParaRPr>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r="12179"/>
            <a:stretch/>
          </p:blipFill>
          <p:spPr>
            <a:xfrm>
              <a:off x="11443426" y="6229411"/>
              <a:ext cx="748574" cy="397779"/>
            </a:xfrm>
            <a:prstGeom prst="rect">
              <a:avLst/>
            </a:prstGeom>
          </p:spPr>
        </p:pic>
        <p:sp>
          <p:nvSpPr>
            <p:cNvPr id="14" name="テキスト プレースホルダー 36"/>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ja-JP" altLang="en-US" sz="1100" dirty="0">
                <a:solidFill>
                  <a:srgbClr val="003841"/>
                </a:solidFill>
                <a:latin typeface="Calibri" charset="0"/>
              </a:endParaRPr>
            </a:p>
          </p:txBody>
        </p:sp>
      </p:grpSp>
    </p:spTree>
    <p:extLst>
      <p:ext uri="{BB962C8B-B14F-4D97-AF65-F5344CB8AC3E}">
        <p14:creationId xmlns:p14="http://schemas.microsoft.com/office/powerpoint/2010/main" val="838153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text only with 1 colum - LEF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21455" t="29489" r="46765" b="1230"/>
          <a:stretch/>
        </p:blipFill>
        <p:spPr>
          <a:xfrm flipH="1">
            <a:off x="9695543" y="0"/>
            <a:ext cx="2496457" cy="2452916"/>
          </a:xfrm>
          <a:prstGeom prst="rect">
            <a:avLst/>
          </a:prstGeom>
        </p:spPr>
      </p:pic>
      <p:sp>
        <p:nvSpPr>
          <p:cNvPr id="22" name="Text Placeholder 23"/>
          <p:cNvSpPr>
            <a:spLocks noGrp="1"/>
          </p:cNvSpPr>
          <p:nvPr>
            <p:ph type="body" sz="quarter" idx="15" hasCustomPrompt="1"/>
          </p:nvPr>
        </p:nvSpPr>
        <p:spPr>
          <a:xfrm>
            <a:off x="876301" y="294018"/>
            <a:ext cx="8852375" cy="697353"/>
          </a:xfrm>
        </p:spPr>
        <p:txBody>
          <a:bodyPr>
            <a:normAutofit/>
          </a:bodyPr>
          <a:lstStyle>
            <a:lvl1pPr marL="0" indent="0" algn="l">
              <a:buNone/>
              <a:defRPr sz="3600">
                <a:solidFill>
                  <a:srgbClr val="003841"/>
                </a:solidFill>
                <a:latin typeface="+mn-lt"/>
              </a:defRPr>
            </a:lvl1pPr>
          </a:lstStyle>
          <a:p>
            <a:pPr lvl="0"/>
            <a:r>
              <a:rPr lang="en-US" dirty="0"/>
              <a:t>TITLE</a:t>
            </a:r>
          </a:p>
        </p:txBody>
      </p:sp>
      <p:sp>
        <p:nvSpPr>
          <p:cNvPr id="23" name="Text Placeholder 25"/>
          <p:cNvSpPr>
            <a:spLocks noGrp="1"/>
          </p:cNvSpPr>
          <p:nvPr>
            <p:ph type="body" sz="quarter" idx="16" hasCustomPrompt="1"/>
          </p:nvPr>
        </p:nvSpPr>
        <p:spPr>
          <a:xfrm>
            <a:off x="893707" y="1982742"/>
            <a:ext cx="8834969" cy="3975101"/>
          </a:xfrm>
        </p:spPr>
        <p:txBody>
          <a:bodyP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24" name="Straight Connector 23"/>
          <p:cNvCxnSpPr/>
          <p:nvPr userDrawn="1"/>
        </p:nvCxnSpPr>
        <p:spPr>
          <a:xfrm flipH="1">
            <a:off x="425727" y="1187991"/>
            <a:ext cx="9676865"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userDrawn="1"/>
        </p:nvGrpSpPr>
        <p:grpSpPr>
          <a:xfrm>
            <a:off x="0" y="6238604"/>
            <a:ext cx="4698999" cy="480778"/>
            <a:chOff x="0" y="6238604"/>
            <a:chExt cx="4698999" cy="480778"/>
          </a:xfrm>
        </p:grpSpPr>
        <p:pic>
          <p:nvPicPr>
            <p:cNvPr id="26" name="Picture 25"/>
            <p:cNvPicPr>
              <a:picLocks noChangeAspect="1"/>
            </p:cNvPicPr>
            <p:nvPr userDrawn="1"/>
          </p:nvPicPr>
          <p:blipFill rotWithShape="1">
            <a:blip r:embed="rId3">
              <a:extLst>
                <a:ext uri="{28A0092B-C50C-407E-A947-70E740481C1C}">
                  <a14:useLocalDpi xmlns:a14="http://schemas.microsoft.com/office/drawing/2010/main" val="0"/>
                </a:ext>
              </a:extLst>
            </a:blip>
            <a:srcRect r="12179"/>
            <a:stretch/>
          </p:blipFill>
          <p:spPr>
            <a:xfrm flipH="1">
              <a:off x="0" y="6238604"/>
              <a:ext cx="748574" cy="397779"/>
            </a:xfrm>
            <a:prstGeom prst="rect">
              <a:avLst/>
            </a:prstGeom>
          </p:spPr>
        </p:pic>
        <p:sp>
          <p:nvSpPr>
            <p:cNvPr id="27" name="テキスト プレースホルダー 36"/>
            <p:cNvSpPr txBox="1">
              <a:spLocks/>
            </p:cNvSpPr>
            <p:nvPr userDrawn="1"/>
          </p:nvSpPr>
          <p:spPr bwMode="auto">
            <a:xfrm>
              <a:off x="580570" y="6443155"/>
              <a:ext cx="4118429" cy="276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US" altLang="ja-JP" sz="1100" b="0" dirty="0">
                  <a:solidFill>
                    <a:srgbClr val="003841"/>
                  </a:solidFill>
                  <a:latin typeface="Calibri" charset="0"/>
                </a:rPr>
                <a:t>THROUGH</a:t>
              </a:r>
              <a:r>
                <a:rPr lang="en-US" altLang="ja-JP" sz="1100" b="1" dirty="0">
                  <a:solidFill>
                    <a:srgbClr val="003841"/>
                  </a:solidFill>
                  <a:latin typeface="Calibri" charset="0"/>
                </a:rPr>
                <a:t> ENTERPRISE </a:t>
              </a:r>
              <a:r>
                <a:rPr lang="en-US" altLang="ja-JP" sz="1100" b="1" dirty="0">
                  <a:solidFill>
                    <a:srgbClr val="EC2179"/>
                  </a:solidFill>
                  <a:latin typeface="Calibri" charset="0"/>
                </a:rPr>
                <a:t>|</a:t>
              </a:r>
              <a:r>
                <a:rPr lang="en-US" altLang="ja-JP" sz="1100" b="1" baseline="0" dirty="0">
                  <a:solidFill>
                    <a:srgbClr val="EC2179"/>
                  </a:solidFill>
                  <a:latin typeface="Calibri" charset="0"/>
                </a:rPr>
                <a:t> </a:t>
              </a:r>
              <a:r>
                <a:rPr lang="en-US" altLang="ja-JP" sz="1100" b="1" dirty="0">
                  <a:solidFill>
                    <a:srgbClr val="EC2179"/>
                  </a:solidFill>
                  <a:latin typeface="Calibri" charset="0"/>
                </a:rPr>
                <a:t> </a:t>
              </a:r>
              <a:r>
                <a:rPr lang="en-US" sz="1000" b="0" i="1" u="none" strike="noStrike" kern="1200" dirty="0">
                  <a:solidFill>
                    <a:srgbClr val="003841"/>
                  </a:solidFill>
                  <a:effectLst/>
                  <a:latin typeface="+mn-lt"/>
                  <a:ea typeface="MS PGothic" charset="-128"/>
                  <a:cs typeface="Geneva" charset="0"/>
                </a:rPr>
                <a:t>Make your enterprise dreams come through</a:t>
              </a:r>
              <a:endParaRPr lang="en-US" sz="1000" i="1" kern="1200" dirty="0">
                <a:solidFill>
                  <a:srgbClr val="003841"/>
                </a:solidFill>
                <a:latin typeface="+mn-lt"/>
                <a:ea typeface="MS PGothic" charset="-128"/>
                <a:cs typeface="Geneva" charset="0"/>
              </a:endParaRPr>
            </a:p>
          </p:txBody>
        </p:sp>
      </p:grpSp>
    </p:spTree>
    <p:extLst>
      <p:ext uri="{BB962C8B-B14F-4D97-AF65-F5344CB8AC3E}">
        <p14:creationId xmlns:p14="http://schemas.microsoft.com/office/powerpoint/2010/main" val="628181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C54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EMINENT</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ext only with 1 colum - LEFT">
    <p:spTree>
      <p:nvGrpSpPr>
        <p:cNvPr id="1" name=""/>
        <p:cNvGrpSpPr/>
        <p:nvPr/>
      </p:nvGrpSpPr>
      <p:grpSpPr>
        <a:xfrm>
          <a:off x="0" y="0"/>
          <a:ext cx="0" cy="0"/>
          <a:chOff x="0" y="0"/>
          <a:chExt cx="0" cy="0"/>
        </a:xfrm>
      </p:grpSpPr>
      <p:sp>
        <p:nvSpPr>
          <p:cNvPr id="57" name="Picture Placeholder 56"/>
          <p:cNvSpPr>
            <a:spLocks noGrp="1"/>
          </p:cNvSpPr>
          <p:nvPr>
            <p:ph type="pic" sz="quarter" idx="17"/>
          </p:nvPr>
        </p:nvSpPr>
        <p:spPr>
          <a:xfrm flipH="1">
            <a:off x="6646462" y="8892"/>
            <a:ext cx="5527675" cy="6858000"/>
          </a:xfrm>
          <a:custGeom>
            <a:avLst/>
            <a:gdLst>
              <a:gd name="connsiteX0" fmla="*/ 0 w 5527675"/>
              <a:gd name="connsiteY0" fmla="*/ 0 h 6858000"/>
              <a:gd name="connsiteX1" fmla="*/ 5527675 w 5527675"/>
              <a:gd name="connsiteY1" fmla="*/ 0 h 6858000"/>
              <a:gd name="connsiteX2" fmla="*/ 5527675 w 5527675"/>
              <a:gd name="connsiteY2" fmla="*/ 572817 h 6858000"/>
              <a:gd name="connsiteX3" fmla="*/ 4339988 w 5527675"/>
              <a:gd name="connsiteY3" fmla="*/ 572817 h 6858000"/>
              <a:gd name="connsiteX4" fmla="*/ 4339988 w 5527675"/>
              <a:gd name="connsiteY4" fmla="*/ 2129051 h 6858000"/>
              <a:gd name="connsiteX5" fmla="*/ 5527675 w 5527675"/>
              <a:gd name="connsiteY5" fmla="*/ 2129051 h 6858000"/>
              <a:gd name="connsiteX6" fmla="*/ 5527675 w 5527675"/>
              <a:gd name="connsiteY6" fmla="*/ 6858000 h 6858000"/>
              <a:gd name="connsiteX7" fmla="*/ 0 w 55276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27675" h="6858000">
                <a:moveTo>
                  <a:pt x="0" y="0"/>
                </a:moveTo>
                <a:lnTo>
                  <a:pt x="5527675" y="0"/>
                </a:lnTo>
                <a:lnTo>
                  <a:pt x="5527675" y="572817"/>
                </a:lnTo>
                <a:lnTo>
                  <a:pt x="4339988" y="572817"/>
                </a:lnTo>
                <a:lnTo>
                  <a:pt x="4339988" y="2129051"/>
                </a:lnTo>
                <a:lnTo>
                  <a:pt x="5527675" y="2129051"/>
                </a:lnTo>
                <a:lnTo>
                  <a:pt x="5527675" y="6858000"/>
                </a:lnTo>
                <a:lnTo>
                  <a:pt x="0" y="6858000"/>
                </a:lnTo>
                <a:close/>
              </a:path>
            </a:pathLst>
          </a:custGeom>
          <a:noFill/>
        </p:spPr>
        <p:txBody>
          <a:bodyPr wrap="square" anchor="ctr">
            <a:noAutofit/>
          </a:bodyPr>
          <a:lstStyle>
            <a:lvl1pPr algn="ctr">
              <a:defRPr sz="1800">
                <a:solidFill>
                  <a:schemeClr val="bg1">
                    <a:lumMod val="50000"/>
                  </a:schemeClr>
                </a:solidFill>
              </a:defRPr>
            </a:lvl1pPr>
          </a:lstStyle>
          <a:p>
            <a:endParaRPr lang="en-US" dirty="0"/>
          </a:p>
          <a:p>
            <a:endParaRPr lang="en-US" dirty="0"/>
          </a:p>
          <a:p>
            <a:endParaRPr lang="en-US" dirty="0"/>
          </a:p>
          <a:p>
            <a:r>
              <a:rPr lang="en-US" dirty="0"/>
              <a:t>Click to add photo</a:t>
            </a:r>
          </a:p>
        </p:txBody>
      </p:sp>
      <p:sp>
        <p:nvSpPr>
          <p:cNvPr id="58" name="Freeform 57"/>
          <p:cNvSpPr/>
          <p:nvPr userDrawn="1"/>
        </p:nvSpPr>
        <p:spPr>
          <a:xfrm>
            <a:off x="0" y="582061"/>
            <a:ext cx="7852012" cy="1556234"/>
          </a:xfrm>
          <a:custGeom>
            <a:avLst/>
            <a:gdLst>
              <a:gd name="connsiteX0" fmla="*/ 0 w 1529000"/>
              <a:gd name="connsiteY0" fmla="*/ 0 h 1556234"/>
              <a:gd name="connsiteX1" fmla="*/ 1529000 w 1529000"/>
              <a:gd name="connsiteY1" fmla="*/ 0 h 1556234"/>
              <a:gd name="connsiteX2" fmla="*/ 1529000 w 1529000"/>
              <a:gd name="connsiteY2" fmla="*/ 1556234 h 1556234"/>
              <a:gd name="connsiteX3" fmla="*/ 0 w 1529000"/>
              <a:gd name="connsiteY3" fmla="*/ 1556234 h 1556234"/>
            </a:gdLst>
            <a:ahLst/>
            <a:cxnLst>
              <a:cxn ang="0">
                <a:pos x="connsiteX0" y="connsiteY0"/>
              </a:cxn>
              <a:cxn ang="0">
                <a:pos x="connsiteX1" y="connsiteY1"/>
              </a:cxn>
              <a:cxn ang="0">
                <a:pos x="connsiteX2" y="connsiteY2"/>
              </a:cxn>
              <a:cxn ang="0">
                <a:pos x="connsiteX3" y="connsiteY3"/>
              </a:cxn>
            </a:cxnLst>
            <a:rect l="l" t="t" r="r" b="b"/>
            <a:pathLst>
              <a:path w="1529000" h="1556234">
                <a:moveTo>
                  <a:pt x="0" y="0"/>
                </a:moveTo>
                <a:lnTo>
                  <a:pt x="1529000" y="0"/>
                </a:lnTo>
                <a:lnTo>
                  <a:pt x="1529000" y="1556234"/>
                </a:lnTo>
                <a:lnTo>
                  <a:pt x="0" y="1556234"/>
                </a:lnTo>
                <a:close/>
              </a:path>
            </a:pathLst>
          </a:custGeom>
          <a:solidFill>
            <a:srgbClr val="EC2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5"/>
          <p:cNvSpPr>
            <a:spLocks noGrp="1"/>
          </p:cNvSpPr>
          <p:nvPr>
            <p:ph type="body" sz="quarter" idx="16" hasCustomPrompt="1"/>
          </p:nvPr>
        </p:nvSpPr>
        <p:spPr>
          <a:xfrm>
            <a:off x="546307" y="2594693"/>
            <a:ext cx="5553849" cy="3419360"/>
          </a:xfrm>
        </p:spPr>
        <p:txBody>
          <a:bodyP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2" name="Text Placeholder 23"/>
          <p:cNvSpPr>
            <a:spLocks noGrp="1"/>
          </p:cNvSpPr>
          <p:nvPr>
            <p:ph type="body" sz="quarter" idx="15" hasCustomPrompt="1"/>
          </p:nvPr>
        </p:nvSpPr>
        <p:spPr>
          <a:xfrm>
            <a:off x="546307" y="1038798"/>
            <a:ext cx="7305705" cy="697353"/>
          </a:xfrm>
        </p:spPr>
        <p:txBody>
          <a:bodyPr>
            <a:normAutofit/>
          </a:bodyPr>
          <a:lstStyle>
            <a:lvl1pPr marL="0" indent="0" algn="l">
              <a:buNone/>
              <a:defRPr sz="3600">
                <a:solidFill>
                  <a:schemeClr val="bg1"/>
                </a:solidFill>
                <a:latin typeface="+mn-lt"/>
              </a:defRPr>
            </a:lvl1pPr>
          </a:lstStyle>
          <a:p>
            <a:pPr lvl="0"/>
            <a:r>
              <a:rPr lang="en-US" dirty="0"/>
              <a:t>TITLE</a:t>
            </a:r>
          </a:p>
        </p:txBody>
      </p:sp>
      <p:grpSp>
        <p:nvGrpSpPr>
          <p:cNvPr id="10" name="Group 9"/>
          <p:cNvGrpSpPr/>
          <p:nvPr userDrawn="1"/>
        </p:nvGrpSpPr>
        <p:grpSpPr>
          <a:xfrm>
            <a:off x="0" y="6238604"/>
            <a:ext cx="4698999" cy="480778"/>
            <a:chOff x="0" y="6238604"/>
            <a:chExt cx="4698999" cy="480778"/>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r="12179"/>
            <a:stretch/>
          </p:blipFill>
          <p:spPr>
            <a:xfrm flipH="1">
              <a:off x="0" y="6238604"/>
              <a:ext cx="748574" cy="397779"/>
            </a:xfrm>
            <a:prstGeom prst="rect">
              <a:avLst/>
            </a:prstGeom>
          </p:spPr>
        </p:pic>
        <p:sp>
          <p:nvSpPr>
            <p:cNvPr id="12" name="テキスト プレースホルダー 36"/>
            <p:cNvSpPr txBox="1">
              <a:spLocks/>
            </p:cNvSpPr>
            <p:nvPr userDrawn="1"/>
          </p:nvSpPr>
          <p:spPr bwMode="auto">
            <a:xfrm>
              <a:off x="580570" y="6443155"/>
              <a:ext cx="4118429" cy="276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US" altLang="ja-JP" sz="1100" b="0" dirty="0">
                  <a:solidFill>
                    <a:srgbClr val="003841"/>
                  </a:solidFill>
                  <a:latin typeface="Calibri" charset="0"/>
                </a:rPr>
                <a:t>THROUGH</a:t>
              </a:r>
              <a:r>
                <a:rPr lang="en-US" altLang="ja-JP" sz="1100" b="1" dirty="0">
                  <a:solidFill>
                    <a:srgbClr val="003841"/>
                  </a:solidFill>
                  <a:latin typeface="Calibri" charset="0"/>
                </a:rPr>
                <a:t> ENTERPRISE </a:t>
              </a:r>
              <a:r>
                <a:rPr lang="en-US" altLang="ja-JP" sz="1100" b="1" dirty="0">
                  <a:solidFill>
                    <a:srgbClr val="EC2179"/>
                  </a:solidFill>
                  <a:latin typeface="Calibri" charset="0"/>
                </a:rPr>
                <a:t>|</a:t>
              </a:r>
              <a:r>
                <a:rPr lang="en-US" altLang="ja-JP" sz="1100" b="1" baseline="0" dirty="0">
                  <a:solidFill>
                    <a:srgbClr val="EC2179"/>
                  </a:solidFill>
                  <a:latin typeface="Calibri" charset="0"/>
                </a:rPr>
                <a:t> </a:t>
              </a:r>
              <a:r>
                <a:rPr lang="en-US" altLang="ja-JP" sz="1100" b="1" dirty="0">
                  <a:solidFill>
                    <a:srgbClr val="EC2179"/>
                  </a:solidFill>
                  <a:latin typeface="Calibri" charset="0"/>
                </a:rPr>
                <a:t> </a:t>
              </a:r>
              <a:r>
                <a:rPr lang="en-US" sz="1000" b="0" i="1" u="none" strike="noStrike" kern="1200" dirty="0">
                  <a:solidFill>
                    <a:srgbClr val="003841"/>
                  </a:solidFill>
                  <a:effectLst/>
                  <a:latin typeface="+mn-lt"/>
                  <a:ea typeface="MS PGothic" charset="-128"/>
                  <a:cs typeface="Geneva" charset="0"/>
                </a:rPr>
                <a:t>Make your enterprise dreams come through</a:t>
              </a:r>
              <a:endParaRPr lang="en-US" sz="1000" i="1" kern="1200" dirty="0">
                <a:solidFill>
                  <a:srgbClr val="003841"/>
                </a:solidFill>
                <a:latin typeface="+mn-lt"/>
                <a:ea typeface="MS PGothic" charset="-128"/>
                <a:cs typeface="Geneva" charset="0"/>
              </a:endParaRPr>
            </a:p>
          </p:txBody>
        </p:sp>
      </p:grpSp>
    </p:spTree>
    <p:extLst>
      <p:ext uri="{BB962C8B-B14F-4D97-AF65-F5344CB8AC3E}">
        <p14:creationId xmlns:p14="http://schemas.microsoft.com/office/powerpoint/2010/main" val="23605921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ext only with 1 colum - LEFT">
    <p:spTree>
      <p:nvGrpSpPr>
        <p:cNvPr id="1" name=""/>
        <p:cNvGrpSpPr/>
        <p:nvPr/>
      </p:nvGrpSpPr>
      <p:grpSpPr>
        <a:xfrm>
          <a:off x="0" y="0"/>
          <a:ext cx="0" cy="0"/>
          <a:chOff x="0" y="0"/>
          <a:chExt cx="0" cy="0"/>
        </a:xfrm>
      </p:grpSpPr>
      <p:sp>
        <p:nvSpPr>
          <p:cNvPr id="22" name="Text Placeholder 23"/>
          <p:cNvSpPr>
            <a:spLocks noGrp="1"/>
          </p:cNvSpPr>
          <p:nvPr>
            <p:ph type="body" sz="quarter" idx="15" hasCustomPrompt="1"/>
          </p:nvPr>
        </p:nvSpPr>
        <p:spPr>
          <a:xfrm>
            <a:off x="523865" y="572817"/>
            <a:ext cx="7628501" cy="697353"/>
          </a:xfrm>
        </p:spPr>
        <p:txBody>
          <a:bodyPr>
            <a:normAutofit/>
          </a:bodyPr>
          <a:lstStyle>
            <a:lvl1pPr marL="0" indent="0" algn="l">
              <a:buNone/>
              <a:defRPr sz="3600">
                <a:solidFill>
                  <a:srgbClr val="003841"/>
                </a:solidFill>
                <a:latin typeface="+mn-lt"/>
              </a:defRPr>
            </a:lvl1pPr>
          </a:lstStyle>
          <a:p>
            <a:pPr lvl="0"/>
            <a:r>
              <a:rPr lang="en-US" dirty="0"/>
              <a:t>TITLE</a:t>
            </a:r>
          </a:p>
        </p:txBody>
      </p:sp>
      <p:sp>
        <p:nvSpPr>
          <p:cNvPr id="23" name="Text Placeholder 25"/>
          <p:cNvSpPr>
            <a:spLocks noGrp="1"/>
          </p:cNvSpPr>
          <p:nvPr>
            <p:ph type="body" sz="quarter" idx="16" hasCustomPrompt="1"/>
          </p:nvPr>
        </p:nvSpPr>
        <p:spPr>
          <a:xfrm>
            <a:off x="541272" y="1682492"/>
            <a:ext cx="7613501" cy="3975101"/>
          </a:xfrm>
        </p:spPr>
        <p:txBody>
          <a:bodyP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24" name="Straight Connector 23"/>
          <p:cNvCxnSpPr/>
          <p:nvPr userDrawn="1"/>
        </p:nvCxnSpPr>
        <p:spPr>
          <a:xfrm flipH="1">
            <a:off x="275363" y="1466790"/>
            <a:ext cx="8093123"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7"/>
          </p:nvPr>
        </p:nvSpPr>
        <p:spPr>
          <a:xfrm>
            <a:off x="8599487" y="0"/>
            <a:ext cx="3592513" cy="6858000"/>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Click here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to add photo</a:t>
            </a:r>
          </a:p>
          <a:p>
            <a:endParaRPr lang="en-US" dirty="0"/>
          </a:p>
        </p:txBody>
      </p:sp>
      <p:grpSp>
        <p:nvGrpSpPr>
          <p:cNvPr id="10" name="Group 9"/>
          <p:cNvGrpSpPr/>
          <p:nvPr userDrawn="1"/>
        </p:nvGrpSpPr>
        <p:grpSpPr>
          <a:xfrm>
            <a:off x="0" y="6238604"/>
            <a:ext cx="4698999" cy="480778"/>
            <a:chOff x="0" y="6238604"/>
            <a:chExt cx="4698999" cy="480778"/>
          </a:xfrm>
        </p:grpSpPr>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r="12179"/>
            <a:stretch/>
          </p:blipFill>
          <p:spPr>
            <a:xfrm flipH="1">
              <a:off x="0" y="6238604"/>
              <a:ext cx="748574" cy="397779"/>
            </a:xfrm>
            <a:prstGeom prst="rect">
              <a:avLst/>
            </a:prstGeom>
          </p:spPr>
        </p:pic>
        <p:sp>
          <p:nvSpPr>
            <p:cNvPr id="16" name="テキスト プレースホルダー 36"/>
            <p:cNvSpPr txBox="1">
              <a:spLocks/>
            </p:cNvSpPr>
            <p:nvPr userDrawn="1"/>
          </p:nvSpPr>
          <p:spPr bwMode="auto">
            <a:xfrm>
              <a:off x="580570" y="6443155"/>
              <a:ext cx="4118429" cy="276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US" altLang="ja-JP" sz="1100" b="0" dirty="0">
                  <a:solidFill>
                    <a:srgbClr val="003841"/>
                  </a:solidFill>
                  <a:latin typeface="Calibri" charset="0"/>
                </a:rPr>
                <a:t>THROUGH</a:t>
              </a:r>
              <a:r>
                <a:rPr lang="en-US" altLang="ja-JP" sz="1100" b="1" dirty="0">
                  <a:solidFill>
                    <a:srgbClr val="003841"/>
                  </a:solidFill>
                  <a:latin typeface="Calibri" charset="0"/>
                </a:rPr>
                <a:t> ENTERPRISE </a:t>
              </a:r>
              <a:r>
                <a:rPr lang="en-US" altLang="ja-JP" sz="1100" b="1" dirty="0">
                  <a:solidFill>
                    <a:srgbClr val="EC2179"/>
                  </a:solidFill>
                  <a:latin typeface="Calibri" charset="0"/>
                </a:rPr>
                <a:t>|</a:t>
              </a:r>
              <a:r>
                <a:rPr lang="en-US" altLang="ja-JP" sz="1100" b="1" baseline="0" dirty="0">
                  <a:solidFill>
                    <a:srgbClr val="EC2179"/>
                  </a:solidFill>
                  <a:latin typeface="Calibri" charset="0"/>
                </a:rPr>
                <a:t> </a:t>
              </a:r>
              <a:r>
                <a:rPr lang="en-US" altLang="ja-JP" sz="1100" b="1" dirty="0">
                  <a:solidFill>
                    <a:srgbClr val="EC2179"/>
                  </a:solidFill>
                  <a:latin typeface="Calibri" charset="0"/>
                </a:rPr>
                <a:t> </a:t>
              </a:r>
              <a:r>
                <a:rPr lang="en-US" sz="1000" b="0" i="1" u="none" strike="noStrike" kern="1200" dirty="0">
                  <a:solidFill>
                    <a:srgbClr val="003841"/>
                  </a:solidFill>
                  <a:effectLst/>
                  <a:latin typeface="+mn-lt"/>
                  <a:ea typeface="MS PGothic" charset="-128"/>
                  <a:cs typeface="Geneva" charset="0"/>
                </a:rPr>
                <a:t>Make your enterprise dreams come through</a:t>
              </a:r>
              <a:endParaRPr lang="en-US" sz="1000" i="1" kern="1200" dirty="0">
                <a:solidFill>
                  <a:srgbClr val="003841"/>
                </a:solidFill>
                <a:latin typeface="+mn-lt"/>
                <a:ea typeface="MS PGothic" charset="-128"/>
                <a:cs typeface="Geneva" charset="0"/>
              </a:endParaRPr>
            </a:p>
          </p:txBody>
        </p:sp>
      </p:grpSp>
    </p:spTree>
    <p:extLst>
      <p:ext uri="{BB962C8B-B14F-4D97-AF65-F5344CB8AC3E}">
        <p14:creationId xmlns:p14="http://schemas.microsoft.com/office/powerpoint/2010/main" val="39820227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aptop slide 2">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8387" t="10823" r="49050" b="5574"/>
          <a:stretch/>
        </p:blipFill>
        <p:spPr>
          <a:xfrm>
            <a:off x="7429500" y="740153"/>
            <a:ext cx="4762500" cy="5612853"/>
          </a:xfrm>
          <a:prstGeom prst="rect">
            <a:avLst/>
          </a:prstGeom>
        </p:spPr>
      </p:pic>
      <p:cxnSp>
        <p:nvCxnSpPr>
          <p:cNvPr id="27" name="Straight Connector 26"/>
          <p:cNvCxnSpPr/>
          <p:nvPr userDrawn="1"/>
        </p:nvCxnSpPr>
        <p:spPr>
          <a:xfrm flipH="1">
            <a:off x="378379" y="1908558"/>
            <a:ext cx="6789867"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8" name="Picture Placeholder 7"/>
          <p:cNvSpPr>
            <a:spLocks noGrp="1"/>
          </p:cNvSpPr>
          <p:nvPr>
            <p:ph type="pic" sz="quarter" idx="15" hasCustomPrompt="1"/>
          </p:nvPr>
        </p:nvSpPr>
        <p:spPr>
          <a:xfrm>
            <a:off x="8802435" y="1223694"/>
            <a:ext cx="3389565"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here to add photo</a:t>
            </a:r>
          </a:p>
        </p:txBody>
      </p:sp>
      <p:sp>
        <p:nvSpPr>
          <p:cNvPr id="9" name="Text Placeholder 23"/>
          <p:cNvSpPr>
            <a:spLocks noGrp="1"/>
          </p:cNvSpPr>
          <p:nvPr>
            <p:ph type="body" sz="quarter" idx="16" hasCustomPrompt="1"/>
          </p:nvPr>
        </p:nvSpPr>
        <p:spPr>
          <a:xfrm>
            <a:off x="643223" y="1079254"/>
            <a:ext cx="6361734" cy="697353"/>
          </a:xfrm>
        </p:spPr>
        <p:txBody>
          <a:bodyPr>
            <a:normAutofit/>
          </a:bodyPr>
          <a:lstStyle>
            <a:lvl1pPr marL="0" indent="0" algn="l">
              <a:buNone/>
              <a:defRPr sz="3600">
                <a:solidFill>
                  <a:srgbClr val="003841"/>
                </a:solidFill>
                <a:latin typeface="+mn-lt"/>
              </a:defRPr>
            </a:lvl1pPr>
          </a:lstStyle>
          <a:p>
            <a:pPr lvl="0"/>
            <a:r>
              <a:rPr lang="en-US" dirty="0"/>
              <a:t>TITLE</a:t>
            </a:r>
          </a:p>
        </p:txBody>
      </p:sp>
      <p:sp>
        <p:nvSpPr>
          <p:cNvPr id="10" name="Text Placeholder 25"/>
          <p:cNvSpPr>
            <a:spLocks noGrp="1"/>
          </p:cNvSpPr>
          <p:nvPr>
            <p:ph type="body" sz="quarter" idx="17" hasCustomPrompt="1"/>
          </p:nvPr>
        </p:nvSpPr>
        <p:spPr>
          <a:xfrm>
            <a:off x="643223" y="2087287"/>
            <a:ext cx="6361734" cy="3642009"/>
          </a:xfrm>
        </p:spPr>
        <p:txBody>
          <a:bodyPr>
            <a:noAutofit/>
          </a:bodyPr>
          <a:lstStyle>
            <a:lvl1pPr marL="0" indent="0" algn="l">
              <a:buNone/>
              <a:defRPr sz="300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grpSp>
        <p:nvGrpSpPr>
          <p:cNvPr id="17" name="Group 16"/>
          <p:cNvGrpSpPr/>
          <p:nvPr userDrawn="1"/>
        </p:nvGrpSpPr>
        <p:grpSpPr>
          <a:xfrm>
            <a:off x="0" y="6238604"/>
            <a:ext cx="4698999" cy="480778"/>
            <a:chOff x="0" y="6238604"/>
            <a:chExt cx="4698999" cy="480778"/>
          </a:xfrm>
        </p:grpSpPr>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r="12179"/>
            <a:stretch/>
          </p:blipFill>
          <p:spPr>
            <a:xfrm flipH="1">
              <a:off x="0" y="6238604"/>
              <a:ext cx="748574" cy="397779"/>
            </a:xfrm>
            <a:prstGeom prst="rect">
              <a:avLst/>
            </a:prstGeom>
          </p:spPr>
        </p:pic>
        <p:sp>
          <p:nvSpPr>
            <p:cNvPr id="19" name="テキスト プレースホルダー 36"/>
            <p:cNvSpPr txBox="1">
              <a:spLocks/>
            </p:cNvSpPr>
            <p:nvPr userDrawn="1"/>
          </p:nvSpPr>
          <p:spPr bwMode="auto">
            <a:xfrm>
              <a:off x="580570" y="6443155"/>
              <a:ext cx="4118429" cy="276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US" altLang="ja-JP" sz="1100" b="0" dirty="0">
                  <a:solidFill>
                    <a:srgbClr val="003841"/>
                  </a:solidFill>
                  <a:latin typeface="Calibri" charset="0"/>
                </a:rPr>
                <a:t>THROUGH</a:t>
              </a:r>
              <a:r>
                <a:rPr lang="en-US" altLang="ja-JP" sz="1100" b="1" dirty="0">
                  <a:solidFill>
                    <a:srgbClr val="003841"/>
                  </a:solidFill>
                  <a:latin typeface="Calibri" charset="0"/>
                </a:rPr>
                <a:t> ENTERPRISE </a:t>
              </a:r>
              <a:r>
                <a:rPr lang="en-US" altLang="ja-JP" sz="1100" b="1" dirty="0">
                  <a:solidFill>
                    <a:srgbClr val="EC2179"/>
                  </a:solidFill>
                  <a:latin typeface="Calibri" charset="0"/>
                </a:rPr>
                <a:t>|</a:t>
              </a:r>
              <a:r>
                <a:rPr lang="en-US" altLang="ja-JP" sz="1100" b="1" baseline="0" dirty="0">
                  <a:solidFill>
                    <a:srgbClr val="EC2179"/>
                  </a:solidFill>
                  <a:latin typeface="Calibri" charset="0"/>
                </a:rPr>
                <a:t> </a:t>
              </a:r>
              <a:r>
                <a:rPr lang="en-US" altLang="ja-JP" sz="1100" b="1" dirty="0">
                  <a:solidFill>
                    <a:srgbClr val="EC2179"/>
                  </a:solidFill>
                  <a:latin typeface="Calibri" charset="0"/>
                </a:rPr>
                <a:t> </a:t>
              </a:r>
              <a:r>
                <a:rPr lang="en-US" sz="1000" b="0" i="1" u="none" strike="noStrike" kern="1200" dirty="0">
                  <a:solidFill>
                    <a:srgbClr val="003841"/>
                  </a:solidFill>
                  <a:effectLst/>
                  <a:latin typeface="+mn-lt"/>
                  <a:ea typeface="MS PGothic" charset="-128"/>
                  <a:cs typeface="Geneva" charset="0"/>
                </a:rPr>
                <a:t>Make your enterprise dreams come through</a:t>
              </a:r>
              <a:endParaRPr lang="en-US" sz="1000" i="1" kern="1200" dirty="0">
                <a:solidFill>
                  <a:srgbClr val="003841"/>
                </a:solidFill>
                <a:latin typeface="+mn-lt"/>
                <a:ea typeface="MS PGothic" charset="-128"/>
                <a:cs typeface="Geneva" charset="0"/>
              </a:endParaRPr>
            </a:p>
          </p:txBody>
        </p:sp>
      </p:grpSp>
    </p:spTree>
    <p:extLst>
      <p:ext uri="{BB962C8B-B14F-4D97-AF65-F5344CB8AC3E}">
        <p14:creationId xmlns:p14="http://schemas.microsoft.com/office/powerpoint/2010/main" val="21395378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ne Slide 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3425" t="-1173" r="6562" b="12394"/>
          <a:stretch/>
        </p:blipFill>
        <p:spPr>
          <a:xfrm>
            <a:off x="2449287" y="1355271"/>
            <a:ext cx="9742714" cy="5502729"/>
          </a:xfrm>
          <a:prstGeom prst="rect">
            <a:avLst/>
          </a:prstGeom>
        </p:spPr>
      </p:pic>
      <p:sp>
        <p:nvSpPr>
          <p:cNvPr id="6" name="Picture Placeholder 5"/>
          <p:cNvSpPr>
            <a:spLocks noGrp="1"/>
          </p:cNvSpPr>
          <p:nvPr>
            <p:ph type="pic" sz="quarter" idx="18" hasCustomPrompt="1"/>
          </p:nvPr>
        </p:nvSpPr>
        <p:spPr>
          <a:xfrm>
            <a:off x="3731480" y="2335213"/>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14" name="Text Placeholder 23"/>
          <p:cNvSpPr>
            <a:spLocks noGrp="1"/>
          </p:cNvSpPr>
          <p:nvPr>
            <p:ph type="body" sz="quarter" idx="13" hasCustomPrompt="1"/>
          </p:nvPr>
        </p:nvSpPr>
        <p:spPr>
          <a:xfrm>
            <a:off x="0" y="213464"/>
            <a:ext cx="12192000" cy="704485"/>
          </a:xfrm>
        </p:spPr>
        <p:txBody>
          <a:bodyPr>
            <a:normAutofit/>
          </a:bodyPr>
          <a:lstStyle>
            <a:lvl1pPr marL="0" indent="0" algn="ctr">
              <a:buNone/>
              <a:defRPr sz="3600">
                <a:solidFill>
                  <a:srgbClr val="003841"/>
                </a:solidFill>
                <a:latin typeface="+mn-lt"/>
              </a:defRPr>
            </a:lvl1pPr>
          </a:lstStyle>
          <a:p>
            <a:pPr lvl="0"/>
            <a:r>
              <a:rPr lang="en-US" dirty="0"/>
              <a:t>TITLE</a:t>
            </a:r>
          </a:p>
        </p:txBody>
      </p:sp>
      <p:cxnSp>
        <p:nvCxnSpPr>
          <p:cNvPr id="15" name="Straight Connector 14"/>
          <p:cNvCxnSpPr/>
          <p:nvPr userDrawn="1"/>
        </p:nvCxnSpPr>
        <p:spPr>
          <a:xfrm flipH="1">
            <a:off x="280404" y="945173"/>
            <a:ext cx="11623126"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userDrawn="1"/>
        </p:nvGrpSpPr>
        <p:grpSpPr>
          <a:xfrm>
            <a:off x="0" y="6238604"/>
            <a:ext cx="4698999" cy="480778"/>
            <a:chOff x="0" y="6238604"/>
            <a:chExt cx="4698999" cy="480778"/>
          </a:xfrm>
        </p:grpSpPr>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r="12179"/>
            <a:stretch/>
          </p:blipFill>
          <p:spPr>
            <a:xfrm flipH="1">
              <a:off x="0" y="6238604"/>
              <a:ext cx="748574" cy="397779"/>
            </a:xfrm>
            <a:prstGeom prst="rect">
              <a:avLst/>
            </a:prstGeom>
          </p:spPr>
        </p:pic>
        <p:sp>
          <p:nvSpPr>
            <p:cNvPr id="18" name="テキスト プレースホルダー 36"/>
            <p:cNvSpPr txBox="1">
              <a:spLocks/>
            </p:cNvSpPr>
            <p:nvPr userDrawn="1"/>
          </p:nvSpPr>
          <p:spPr bwMode="auto">
            <a:xfrm>
              <a:off x="580570" y="6443155"/>
              <a:ext cx="4118429" cy="276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US" altLang="ja-JP" sz="1100" b="0" dirty="0">
                  <a:solidFill>
                    <a:srgbClr val="003841"/>
                  </a:solidFill>
                  <a:latin typeface="Calibri" charset="0"/>
                </a:rPr>
                <a:t>THROUGH</a:t>
              </a:r>
              <a:r>
                <a:rPr lang="en-US" altLang="ja-JP" sz="1100" b="1" dirty="0">
                  <a:solidFill>
                    <a:srgbClr val="003841"/>
                  </a:solidFill>
                  <a:latin typeface="Calibri" charset="0"/>
                </a:rPr>
                <a:t> ENTERPRISE </a:t>
              </a:r>
              <a:r>
                <a:rPr lang="en-US" altLang="ja-JP" sz="1100" b="1" dirty="0">
                  <a:solidFill>
                    <a:srgbClr val="EC2179"/>
                  </a:solidFill>
                  <a:latin typeface="Calibri" charset="0"/>
                </a:rPr>
                <a:t>|</a:t>
              </a:r>
              <a:r>
                <a:rPr lang="en-US" altLang="ja-JP" sz="1100" b="1" baseline="0" dirty="0">
                  <a:solidFill>
                    <a:srgbClr val="EC2179"/>
                  </a:solidFill>
                  <a:latin typeface="Calibri" charset="0"/>
                </a:rPr>
                <a:t> </a:t>
              </a:r>
              <a:r>
                <a:rPr lang="en-US" altLang="ja-JP" sz="1100" b="1" dirty="0">
                  <a:solidFill>
                    <a:srgbClr val="EC2179"/>
                  </a:solidFill>
                  <a:latin typeface="Calibri" charset="0"/>
                </a:rPr>
                <a:t> </a:t>
              </a:r>
              <a:r>
                <a:rPr lang="en-US" sz="1000" b="0" i="1" u="none" strike="noStrike" kern="1200" dirty="0">
                  <a:solidFill>
                    <a:srgbClr val="003841"/>
                  </a:solidFill>
                  <a:effectLst/>
                  <a:latin typeface="+mn-lt"/>
                  <a:ea typeface="MS PGothic" charset="-128"/>
                  <a:cs typeface="Geneva" charset="0"/>
                </a:rPr>
                <a:t>Make your enterprise dreams come through</a:t>
              </a:r>
              <a:endParaRPr lang="en-US" sz="1000" i="1" kern="1200" dirty="0">
                <a:solidFill>
                  <a:srgbClr val="003841"/>
                </a:solidFill>
                <a:latin typeface="+mn-lt"/>
                <a:ea typeface="MS PGothic" charset="-128"/>
                <a:cs typeface="Geneva" charset="0"/>
              </a:endParaRPr>
            </a:p>
          </p:txBody>
        </p:sp>
      </p:grpSp>
    </p:spTree>
    <p:extLst>
      <p:ext uri="{BB962C8B-B14F-4D97-AF65-F5344CB8AC3E}">
        <p14:creationId xmlns:p14="http://schemas.microsoft.com/office/powerpoint/2010/main" val="4035502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7584287" y="0"/>
            <a:ext cx="4607713" cy="6858000"/>
          </a:xfrm>
          <a:prstGeom prst="rect">
            <a:avLst/>
          </a:prstGeom>
          <a:ln>
            <a:noFill/>
          </a:ln>
        </p:spPr>
        <p:txBody>
          <a:bodyPr anchor="t"/>
          <a:lstStyle>
            <a:lvl1pPr marL="0" indent="0" algn="ctr">
              <a:buNone/>
              <a:defRPr sz="1800" i="1" baseline="0">
                <a:solidFill>
                  <a:srgbClr val="142D55"/>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8" name="Rectangle 7"/>
          <p:cNvSpPr/>
          <p:nvPr userDrawn="1"/>
        </p:nvSpPr>
        <p:spPr>
          <a:xfrm>
            <a:off x="-36717" y="3327401"/>
            <a:ext cx="1422400" cy="3530599"/>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6717" y="1252925"/>
            <a:ext cx="1422400" cy="1524001"/>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75390" y="1141350"/>
            <a:ext cx="4947441" cy="1652590"/>
          </a:xfrm>
          <a:prstGeom prst="rect">
            <a:avLst/>
          </a:prstGeom>
        </p:spPr>
      </p:pic>
      <p:sp>
        <p:nvSpPr>
          <p:cNvPr id="9" name="Text Placeholder 23"/>
          <p:cNvSpPr>
            <a:spLocks noGrp="1"/>
          </p:cNvSpPr>
          <p:nvPr>
            <p:ph type="body" sz="quarter" idx="19" hasCustomPrompt="1"/>
          </p:nvPr>
        </p:nvSpPr>
        <p:spPr>
          <a:xfrm>
            <a:off x="1757640" y="4344094"/>
            <a:ext cx="3195486" cy="731140"/>
          </a:xfrm>
        </p:spPr>
        <p:txBody>
          <a:bodyPr anchor="ctr">
            <a:normAutofit/>
          </a:bodyPr>
          <a:lstStyle>
            <a:lvl1pPr marL="0" indent="0" algn="l">
              <a:buNone/>
              <a:defRPr sz="2800" baseline="0">
                <a:solidFill>
                  <a:srgbClr val="142D55"/>
                </a:solidFill>
                <a:latin typeface="+mn-lt"/>
              </a:defRPr>
            </a:lvl1pPr>
          </a:lstStyle>
          <a:p>
            <a:pPr lvl="0"/>
            <a:r>
              <a:rPr lang="en-US" dirty="0"/>
              <a:t>Sub-heading</a:t>
            </a:r>
          </a:p>
        </p:txBody>
      </p:sp>
      <p:sp>
        <p:nvSpPr>
          <p:cNvPr id="11" name="Text Placeholder 23"/>
          <p:cNvSpPr>
            <a:spLocks noGrp="1"/>
          </p:cNvSpPr>
          <p:nvPr>
            <p:ph type="body" sz="quarter" idx="20" hasCustomPrompt="1"/>
          </p:nvPr>
        </p:nvSpPr>
        <p:spPr>
          <a:xfrm>
            <a:off x="1757640" y="3534518"/>
            <a:ext cx="3195485" cy="837258"/>
          </a:xfrm>
        </p:spPr>
        <p:txBody>
          <a:bodyPr anchor="ctr">
            <a:normAutofit/>
          </a:bodyPr>
          <a:lstStyle>
            <a:lvl1pPr marL="0" indent="0" algn="l">
              <a:buNone/>
              <a:defRPr sz="5000" baseline="0">
                <a:solidFill>
                  <a:srgbClr val="142D55"/>
                </a:solidFill>
                <a:latin typeface="+mn-lt"/>
              </a:defRPr>
            </a:lvl1pPr>
          </a:lstStyle>
          <a:p>
            <a:pPr lvl="0"/>
            <a:r>
              <a:rPr lang="en-US" dirty="0"/>
              <a:t>Heading </a:t>
            </a:r>
          </a:p>
        </p:txBody>
      </p:sp>
      <p:sp>
        <p:nvSpPr>
          <p:cNvPr id="12" name="Footer Placeholder 6"/>
          <p:cNvSpPr txBox="1">
            <a:spLocks noGrp="1"/>
          </p:cNvSpPr>
          <p:nvPr userDrawn="1"/>
        </p:nvSpPr>
        <p:spPr bwMode="auto">
          <a:xfrm>
            <a:off x="3529259" y="6051485"/>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This programme has been funded with support from the European Commission </a:t>
            </a:r>
          </a:p>
        </p:txBody>
      </p:sp>
      <p:pic>
        <p:nvPicPr>
          <p:cNvPr id="14" name="Picture 8"/>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875390" y="6051485"/>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951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8" name="Rectangle 7"/>
          <p:cNvSpPr/>
          <p:nvPr userDrawn="1"/>
        </p:nvSpPr>
        <p:spPr>
          <a:xfrm>
            <a:off x="-36717" y="2684585"/>
            <a:ext cx="1422400" cy="4173415"/>
          </a:xfrm>
          <a:prstGeom prst="rect">
            <a:avLst/>
          </a:prstGeom>
          <a:solidFill>
            <a:srgbClr val="F26B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6717" y="643325"/>
            <a:ext cx="1422400" cy="1524001"/>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1056648"/>
            <a:ext cx="54669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6" y="2977661"/>
            <a:ext cx="8817149" cy="3001108"/>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81837" y="0"/>
            <a:ext cx="1422400" cy="405765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userDrawn="1"/>
        </p:nvGrpSpPr>
        <p:grpSpPr>
          <a:xfrm>
            <a:off x="9652626" y="6170931"/>
            <a:ext cx="2258421" cy="481204"/>
            <a:chOff x="6392185" y="5619479"/>
            <a:chExt cx="4956575" cy="1056102"/>
          </a:xfrm>
        </p:grpSpPr>
        <p:pic>
          <p:nvPicPr>
            <p:cNvPr id="25" name="Picture 2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26" name="Picture 2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2 - with icons">
    <p:spTree>
      <p:nvGrpSpPr>
        <p:cNvPr id="1" name=""/>
        <p:cNvGrpSpPr/>
        <p:nvPr/>
      </p:nvGrpSpPr>
      <p:grpSpPr>
        <a:xfrm>
          <a:off x="0" y="0"/>
          <a:ext cx="0" cy="0"/>
          <a:chOff x="0" y="0"/>
          <a:chExt cx="0" cy="0"/>
        </a:xfrm>
      </p:grpSpPr>
      <p:sp>
        <p:nvSpPr>
          <p:cNvPr id="10" name="Rectangle 9"/>
          <p:cNvSpPr/>
          <p:nvPr userDrawn="1"/>
        </p:nvSpPr>
        <p:spPr>
          <a:xfrm>
            <a:off x="-36717" y="643325"/>
            <a:ext cx="1422400" cy="1524001"/>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785664"/>
            <a:ext cx="5745702" cy="1381662"/>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5745702" cy="3644887"/>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7968298" y="-11626"/>
            <a:ext cx="1422400" cy="6869625"/>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userDrawn="1"/>
        </p:nvGrpSpPr>
        <p:grpSpPr>
          <a:xfrm>
            <a:off x="9652626" y="6170931"/>
            <a:ext cx="2258421" cy="481204"/>
            <a:chOff x="6392185" y="5619479"/>
            <a:chExt cx="4956575" cy="1056102"/>
          </a:xfrm>
        </p:grpSpPr>
        <p:pic>
          <p:nvPicPr>
            <p:cNvPr id="25" name="Picture 2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26" name="Picture 2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17" name="Rectangle 16"/>
          <p:cNvSpPr/>
          <p:nvPr userDrawn="1"/>
        </p:nvSpPr>
        <p:spPr>
          <a:xfrm>
            <a:off x="432367" y="2174385"/>
            <a:ext cx="2659582" cy="3745771"/>
          </a:xfrm>
          <a:prstGeom prst="rect">
            <a:avLst/>
          </a:prstGeom>
          <a:noFill/>
          <a:ln w="19050">
            <a:solidFill>
              <a:srgbClr val="F26B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291612" y="2174385"/>
            <a:ext cx="2659582" cy="3745771"/>
          </a:xfrm>
          <a:prstGeom prst="rect">
            <a:avLst/>
          </a:prstGeom>
          <a:noFill/>
          <a:ln w="19050">
            <a:solidFill>
              <a:srgbClr val="1EB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150856" y="2174385"/>
            <a:ext cx="2659582" cy="3745771"/>
          </a:xfrm>
          <a:prstGeom prst="rect">
            <a:avLst/>
          </a:prstGeom>
          <a:noFill/>
          <a:ln w="19050">
            <a:solidFill>
              <a:srgbClr val="C54A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010099" y="2174385"/>
            <a:ext cx="2659582" cy="3745771"/>
          </a:xfrm>
          <a:prstGeom prst="rect">
            <a:avLst/>
          </a:prstGeom>
          <a:noFill/>
          <a:ln w="19050">
            <a:solidFill>
              <a:srgbClr val="FFC6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userDrawn="1"/>
        </p:nvSpPr>
        <p:spPr>
          <a:xfrm>
            <a:off x="878182" y="5632535"/>
            <a:ext cx="1811454" cy="432170"/>
          </a:xfrm>
          <a:prstGeom prst="roundRect">
            <a:avLst/>
          </a:prstGeom>
          <a:solidFill>
            <a:srgbClr val="F26B27"/>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3"/>
          <p:cNvSpPr>
            <a:spLocks noGrp="1"/>
          </p:cNvSpPr>
          <p:nvPr>
            <p:ph type="body" sz="quarter" idx="13" hasCustomPrompt="1"/>
          </p:nvPr>
        </p:nvSpPr>
        <p:spPr>
          <a:xfrm>
            <a:off x="447066" y="211017"/>
            <a:ext cx="11222614" cy="836066"/>
          </a:xfrm>
        </p:spPr>
        <p:txBody>
          <a:bodyPr>
            <a:normAutofit/>
          </a:bodyPr>
          <a:lstStyle>
            <a:lvl1pPr marL="0" indent="0" algn="ctr">
              <a:buNone/>
              <a:defRPr sz="3600">
                <a:solidFill>
                  <a:srgbClr val="142D55"/>
                </a:solidFill>
                <a:latin typeface="+mn-lt"/>
              </a:defRPr>
            </a:lvl1pPr>
          </a:lstStyle>
          <a:p>
            <a:pPr lvl="0"/>
            <a:r>
              <a:rPr lang="en-US" dirty="0"/>
              <a:t>TITLE</a:t>
            </a:r>
          </a:p>
        </p:txBody>
      </p:sp>
      <p:sp>
        <p:nvSpPr>
          <p:cNvPr id="53" name="Text Placeholder 25"/>
          <p:cNvSpPr>
            <a:spLocks noGrp="1"/>
          </p:cNvSpPr>
          <p:nvPr>
            <p:ph type="body" sz="quarter" idx="14" hasCustomPrompt="1"/>
          </p:nvPr>
        </p:nvSpPr>
        <p:spPr>
          <a:xfrm>
            <a:off x="447067" y="1047083"/>
            <a:ext cx="11222614" cy="900332"/>
          </a:xfrm>
        </p:spPr>
        <p:txBody>
          <a:bodyPr>
            <a:noAutofit/>
          </a:bodyPr>
          <a:lstStyle>
            <a:lvl1pPr marL="0" indent="0" algn="ctr">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54" name="Text Placeholder 25"/>
          <p:cNvSpPr>
            <a:spLocks noGrp="1"/>
          </p:cNvSpPr>
          <p:nvPr>
            <p:ph type="body" sz="quarter" idx="15" hasCustomPrompt="1"/>
          </p:nvPr>
        </p:nvSpPr>
        <p:spPr>
          <a:xfrm>
            <a:off x="447066" y="5641570"/>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5" name="Text Placeholder 25"/>
          <p:cNvSpPr>
            <a:spLocks noGrp="1"/>
          </p:cNvSpPr>
          <p:nvPr>
            <p:ph type="body" sz="quarter" idx="16" hasCustomPrompt="1"/>
          </p:nvPr>
        </p:nvSpPr>
        <p:spPr>
          <a:xfrm>
            <a:off x="432367" y="3822812"/>
            <a:ext cx="2659582" cy="716489"/>
          </a:xfrm>
        </p:spPr>
        <p:txBody>
          <a:bodyPr>
            <a:noAutofit/>
          </a:bodyPr>
          <a:lstStyle>
            <a:lvl1pPr marL="0" indent="0" algn="ctr">
              <a:buNone/>
              <a:defRPr sz="18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6" name="Rounded Rectangle 55"/>
          <p:cNvSpPr/>
          <p:nvPr userDrawn="1"/>
        </p:nvSpPr>
        <p:spPr>
          <a:xfrm>
            <a:off x="3719032" y="5632535"/>
            <a:ext cx="1811454" cy="432170"/>
          </a:xfrm>
          <a:prstGeom prst="roundRect">
            <a:avLst/>
          </a:prstGeom>
          <a:solidFill>
            <a:srgbClr val="1EB3DD"/>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25"/>
          <p:cNvSpPr>
            <a:spLocks noGrp="1"/>
          </p:cNvSpPr>
          <p:nvPr>
            <p:ph type="body" sz="quarter" idx="17" hasCustomPrompt="1"/>
          </p:nvPr>
        </p:nvSpPr>
        <p:spPr>
          <a:xfrm>
            <a:off x="3287916" y="5641570"/>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8" name="Text Placeholder 25"/>
          <p:cNvSpPr>
            <a:spLocks noGrp="1"/>
          </p:cNvSpPr>
          <p:nvPr>
            <p:ph type="body" sz="quarter" idx="18" hasCustomPrompt="1"/>
          </p:nvPr>
        </p:nvSpPr>
        <p:spPr>
          <a:xfrm>
            <a:off x="3273217" y="3822812"/>
            <a:ext cx="2659582" cy="716489"/>
          </a:xfrm>
        </p:spPr>
        <p:txBody>
          <a:bodyPr>
            <a:noAutofit/>
          </a:bodyPr>
          <a:lstStyle>
            <a:lvl1pPr marL="0" indent="0" algn="ctr">
              <a:buNone/>
              <a:defRPr sz="18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9" name="Rounded Rectangle 58"/>
          <p:cNvSpPr/>
          <p:nvPr userDrawn="1"/>
        </p:nvSpPr>
        <p:spPr>
          <a:xfrm>
            <a:off x="6616004" y="5632535"/>
            <a:ext cx="1811454" cy="432170"/>
          </a:xfrm>
          <a:prstGeom prst="roundRect">
            <a:avLst/>
          </a:prstGeom>
          <a:solidFill>
            <a:srgbClr val="C54A9A"/>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25"/>
          <p:cNvSpPr>
            <a:spLocks noGrp="1"/>
          </p:cNvSpPr>
          <p:nvPr>
            <p:ph type="body" sz="quarter" idx="19" hasCustomPrompt="1"/>
          </p:nvPr>
        </p:nvSpPr>
        <p:spPr>
          <a:xfrm>
            <a:off x="6184888" y="5641570"/>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1" name="Text Placeholder 25"/>
          <p:cNvSpPr>
            <a:spLocks noGrp="1"/>
          </p:cNvSpPr>
          <p:nvPr>
            <p:ph type="body" sz="quarter" idx="20" hasCustomPrompt="1"/>
          </p:nvPr>
        </p:nvSpPr>
        <p:spPr>
          <a:xfrm>
            <a:off x="6170189" y="3822812"/>
            <a:ext cx="2659582" cy="716489"/>
          </a:xfrm>
        </p:spPr>
        <p:txBody>
          <a:bodyPr>
            <a:noAutofit/>
          </a:bodyPr>
          <a:lstStyle>
            <a:lvl1pPr marL="0" indent="0" algn="ctr">
              <a:buNone/>
              <a:defRPr sz="18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62" name="Rounded Rectangle 61"/>
          <p:cNvSpPr/>
          <p:nvPr userDrawn="1"/>
        </p:nvSpPr>
        <p:spPr>
          <a:xfrm>
            <a:off x="9452468" y="5632535"/>
            <a:ext cx="1811454" cy="432170"/>
          </a:xfrm>
          <a:prstGeom prst="roundRect">
            <a:avLst/>
          </a:prstGeom>
          <a:solidFill>
            <a:srgbClr val="FFC652"/>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Placeholder 25"/>
          <p:cNvSpPr>
            <a:spLocks noGrp="1"/>
          </p:cNvSpPr>
          <p:nvPr>
            <p:ph type="body" sz="quarter" idx="21" hasCustomPrompt="1"/>
          </p:nvPr>
        </p:nvSpPr>
        <p:spPr>
          <a:xfrm>
            <a:off x="9021352" y="5641570"/>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4" name="Text Placeholder 25"/>
          <p:cNvSpPr>
            <a:spLocks noGrp="1"/>
          </p:cNvSpPr>
          <p:nvPr>
            <p:ph type="body" sz="quarter" idx="22" hasCustomPrompt="1"/>
          </p:nvPr>
        </p:nvSpPr>
        <p:spPr>
          <a:xfrm>
            <a:off x="9006653" y="3822812"/>
            <a:ext cx="2659582" cy="716489"/>
          </a:xfrm>
        </p:spPr>
        <p:txBody>
          <a:bodyPr>
            <a:noAutofit/>
          </a:bodyPr>
          <a:lstStyle>
            <a:lvl1pPr marL="0" indent="0" algn="ctr">
              <a:buNone/>
              <a:defRPr sz="18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grpSp>
        <p:nvGrpSpPr>
          <p:cNvPr id="65" name="Group 64"/>
          <p:cNvGrpSpPr/>
          <p:nvPr userDrawn="1"/>
        </p:nvGrpSpPr>
        <p:grpSpPr>
          <a:xfrm>
            <a:off x="5021645" y="6226171"/>
            <a:ext cx="2258421" cy="481204"/>
            <a:chOff x="6392185" y="5619479"/>
            <a:chExt cx="4956575" cy="1056102"/>
          </a:xfrm>
        </p:grpSpPr>
        <p:pic>
          <p:nvPicPr>
            <p:cNvPr id="66" name="Picture 6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67" name="Picture 6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Orang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F26B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a:off x="10360322" y="6381084"/>
            <a:ext cx="1423827" cy="101701"/>
          </a:xfrm>
          <a:prstGeom prst="roundRect">
            <a:avLst>
              <a:gd name="adj" fmla="val 50000"/>
            </a:avLst>
          </a:prstGeom>
          <a:solidFill>
            <a:srgbClr val="C54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398130" y="6140482"/>
            <a:ext cx="2258421" cy="481204"/>
            <a:chOff x="6392185" y="5619479"/>
            <a:chExt cx="4956575" cy="1056102"/>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16" name="Text Placeholder 23"/>
          <p:cNvSpPr>
            <a:spLocks noGrp="1"/>
          </p:cNvSpPr>
          <p:nvPr>
            <p:ph type="body" sz="quarter" idx="13" hasCustomPrompt="1"/>
          </p:nvPr>
        </p:nvSpPr>
        <p:spPr>
          <a:xfrm>
            <a:off x="1675006" y="1074656"/>
            <a:ext cx="96494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999890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 Purpl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a:off x="10360322" y="6381084"/>
            <a:ext cx="1423827" cy="101701"/>
          </a:xfrm>
          <a:prstGeom prst="roundRect">
            <a:avLst>
              <a:gd name="adj" fmla="val 50000"/>
            </a:avLst>
          </a:prstGeom>
          <a:solidFill>
            <a:srgbClr val="1EB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398130" y="6140482"/>
            <a:ext cx="2258421" cy="481204"/>
            <a:chOff x="6392185" y="5619479"/>
            <a:chExt cx="4956575" cy="1056102"/>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16" name="Text Placeholder 23"/>
          <p:cNvSpPr>
            <a:spLocks noGrp="1"/>
          </p:cNvSpPr>
          <p:nvPr>
            <p:ph type="body" sz="quarter" idx="13" hasCustomPrompt="1"/>
          </p:nvPr>
        </p:nvSpPr>
        <p:spPr>
          <a:xfrm>
            <a:off x="1675006" y="1074656"/>
            <a:ext cx="96494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Klicken Sie auf , um den Master-Titelstil zu bearbeiten</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Klicken Sie auf , um Master-Textstile zu bearbeiten</a:t>
            </a:r>
          </a:p>
          <a:p>
            <a:pPr lvl="1"/>
            <a:r>
              <a:rPr lang="en-US"/>
              <a:t>Zweite Ebene</a:t>
            </a:r>
          </a:p>
          <a:p>
            <a:pPr lvl="2"/>
            <a:r>
              <a:rPr lang="en-US"/>
              <a:t>Dritte Ebene</a:t>
            </a:r>
          </a:p>
          <a:p>
            <a:pPr lvl="3"/>
            <a:r>
              <a:rPr lang="en-US"/>
              <a:t>Vierte Ebene</a:t>
            </a:r>
          </a:p>
          <a:p>
            <a:pPr lvl="4"/>
            <a:r>
              <a:rPr lang="en-US"/>
              <a:t>Fünfte Ebene</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6/2/2021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‹Nr.›</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0" r:id="rId4"/>
    <p:sldLayoutId id="2147483660" r:id="rId5"/>
    <p:sldLayoutId id="2147483665" r:id="rId6"/>
    <p:sldLayoutId id="2147483666" r:id="rId7"/>
    <p:sldLayoutId id="2147483651" r:id="rId8"/>
    <p:sldLayoutId id="2147483661" r:id="rId9"/>
    <p:sldLayoutId id="2147483667" r:id="rId10"/>
    <p:sldLayoutId id="2147483662" r:id="rId11"/>
    <p:sldLayoutId id="2147483652" r:id="rId12"/>
    <p:sldLayoutId id="2147483653" r:id="rId13"/>
    <p:sldLayoutId id="2147483663" r:id="rId14"/>
    <p:sldLayoutId id="2147483664" r:id="rId15"/>
    <p:sldLayoutId id="2147483659" r:id="rId16"/>
    <p:sldLayoutId id="2147483668" r:id="rId17"/>
    <p:sldLayoutId id="2147483656" r:id="rId18"/>
    <p:sldLayoutId id="2147483657" r:id="rId19"/>
    <p:sldLayoutId id="214748365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1.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hyperlink" Target="https://flowpilot.io/finanzplan-businessplan-gruender/" TargetMode="Externa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hyperlink" Target="https://gruenderplattform.de/finanzierung-und-foerderung/finanzierung-finden" TargetMode="External"/><Relationship Id="rId2" Type="http://schemas.openxmlformats.org/officeDocument/2006/relationships/slideLayout" Target="../slideLayouts/slideLayout5.xml"/><Relationship Id="rId1" Type="http://schemas.openxmlformats.org/officeDocument/2006/relationships/video" Target="https://www.youtube.com/embed/I76rMe4fu-k?feature=oembed" TargetMode="External"/><Relationship Id="rId6" Type="http://schemas.openxmlformats.org/officeDocument/2006/relationships/hyperlink" Target="https://gruenderplattform.de/finanzierung-und-foerderung/finanzierung-finden/regionale-kreditinstitute" TargetMode="External"/><Relationship Id="rId5" Type="http://schemas.openxmlformats.org/officeDocument/2006/relationships/hyperlink" Target="https://microfinanceireland.ie/" TargetMode="External"/><Relationship Id="rId4" Type="http://schemas.openxmlformats.org/officeDocument/2006/relationships/hyperlink" Target="https://youtu.be/I76rMe4fu-k"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s://www.theupeffect.com/amaella-sustainable-and-ethical-lingerie/" TargetMode="External"/><Relationship Id="rId2" Type="http://schemas.openxmlformats.org/officeDocument/2006/relationships/hyperlink" Target="https://www.amaella.com/" TargetMode="External"/><Relationship Id="rId1" Type="http://schemas.openxmlformats.org/officeDocument/2006/relationships/slideLayout" Target="../slideLayouts/slideLayout5.xml"/><Relationship Id="rId5" Type="http://schemas.openxmlformats.org/officeDocument/2006/relationships/hyperlink" Target="https://translate.google.com/" TargetMode="Externa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socialimpactfinance.eu/fileadmin/redaktion/socialimpactfinance/Dokumente/CrowdfundingManual.pdf" TargetMode="External"/><Relationship Id="rId2" Type="http://schemas.openxmlformats.org/officeDocument/2006/relationships/hyperlink" Target="https://www.thinkbusiness.ie/articles/crowdfunding-in-ireland-guide/" TargetMode="External"/><Relationship Id="rId1" Type="http://schemas.openxmlformats.org/officeDocument/2006/relationships/slideLayout" Target="../slideLayouts/slideLayout5.xml"/><Relationship Id="rId4" Type="http://schemas.openxmlformats.org/officeDocument/2006/relationships/hyperlink" Target="https://translate.google.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hyperlink" Target="http://crucialcrowdfunding.com/" TargetMode="External"/><Relationship Id="rId7" Type="http://schemas.openxmlformats.org/officeDocument/2006/relationships/hyperlink" Target="https://translate.google.com/" TargetMode="External"/><Relationship Id="rId2" Type="http://schemas.openxmlformats.org/officeDocument/2006/relationships/hyperlink" Target="https://www.entrepreneur.com/article/228534" TargetMode="Externa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crucialcrowdfunding.com/downloads/"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5.xml"/><Relationship Id="rId1" Type="http://schemas.openxmlformats.org/officeDocument/2006/relationships/video" Target="https://www.youtube.com/embed/q13UX4UCmKY?feature=oembed" TargetMode="External"/><Relationship Id="rId4" Type="http://schemas.openxmlformats.org/officeDocument/2006/relationships/hyperlink" Target="https://youtu.be/q13UX4UCmKY"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entrepreneur.com/article/227191" TargetMode="External"/><Relationship Id="rId1" Type="http://schemas.openxmlformats.org/officeDocument/2006/relationships/slideLayout" Target="../slideLayouts/slideLayout5.xml"/><Relationship Id="rId5" Type="http://schemas.openxmlformats.org/officeDocument/2006/relationships/hyperlink" Target="https://translate.google.com/" TargetMode="External"/><Relationship Id="rId4" Type="http://schemas.openxmlformats.org/officeDocument/2006/relationships/image" Target="../media/image17.png"/></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femaleangelinvestor.com/women-angel-investors/" TargetMode="External"/><Relationship Id="rId1" Type="http://schemas.openxmlformats.org/officeDocument/2006/relationships/slideLayout" Target="../slideLayouts/slideLayout5.xml"/><Relationship Id="rId5" Type="http://schemas.openxmlformats.org/officeDocument/2006/relationships/hyperlink" Target="https://translate.google.com/" TargetMode="External"/><Relationship Id="rId4" Type="http://schemas.openxmlformats.org/officeDocument/2006/relationships/hyperlink" Target="https://sifted.eu/articles/europes-top-angel-investors/"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startupfunding.co/blog/30-top-angel-groups-venture-capital-firms-for-women-entrepreneurs" TargetMode="External"/><Relationship Id="rId2" Type="http://schemas.openxmlformats.org/officeDocument/2006/relationships/image" Target="../media/image41.png"/><Relationship Id="rId1" Type="http://schemas.openxmlformats.org/officeDocument/2006/relationships/slideLayout" Target="../slideLayouts/slideLayout5.xml"/><Relationship Id="rId4" Type="http://schemas.openxmlformats.org/officeDocument/2006/relationships/hyperlink" Target="https://translate.google.com/" TargetMode="External"/></Relationships>
</file>

<file path=ppt/slides/_rels/slide56.xml.rels><?xml version="1.0" encoding="UTF-8" standalone="yes"?>
<Relationships xmlns="http://schemas.openxmlformats.org/package/2006/relationships"><Relationship Id="rId2" Type="http://schemas.openxmlformats.org/officeDocument/2006/relationships/hyperlink" Target="https://www.enterprise-ireland.com/en/Invest-in-Emerging-Companies/Source-of-Private-Capital/Business-Angels-BES,-Angel-Networks-.html#sthash.iRxug024.dpuf" TargetMode="Externa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hyperlink" Target="https://translate.google.com/" TargetMode="External"/><Relationship Id="rId2" Type="http://schemas.openxmlformats.org/officeDocument/2006/relationships/hyperlink" Target="https://www.forbes.com/sites/allbusiness/2015/02/05/20-things-all-entrepreneurs-should-know-about-angel-investors/?sh=20f04a91c1aa" TargetMode="Externa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hyperlink" Target="https://www.business-angels.de/start-ups/" TargetMode="External"/><Relationship Id="rId2" Type="http://schemas.openxmlformats.org/officeDocument/2006/relationships/hyperlink" Target="http://www.irishinvestmentnetwork.ie/" TargetMode="External"/><Relationship Id="rId1" Type="http://schemas.openxmlformats.org/officeDocument/2006/relationships/slideLayout" Target="../slideLayouts/slideLayout5.xml"/><Relationship Id="rId5" Type="http://schemas.openxmlformats.org/officeDocument/2006/relationships/hyperlink" Target="https://investforum.de/" TargetMode="External"/><Relationship Id="rId4" Type="http://schemas.openxmlformats.org/officeDocument/2006/relationships/hyperlink" Target="https://www.ib-sachsen-anhalt.de/gruender/gruenden-in-sachsen-anhalt/business-angels-netzwerk"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hyperlink" Target="https://translate.google.com/" TargetMode="External"/><Relationship Id="rId2" Type="http://schemas.openxmlformats.org/officeDocument/2006/relationships/hyperlink" Target="20%20Things%20All%20Entrepreneurs%20Should%20Know%20About%20Angel%20Investors" TargetMode="Externa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hyperlink" Target="https://translate.google.com/" TargetMode="External"/><Relationship Id="rId2" Type="http://schemas.openxmlformats.org/officeDocument/2006/relationships/hyperlink" Target="20%20Things%20All%20Entrepreneurs%20Should%20Know%20About%20Angel%20Investors" TargetMode="Externa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3" Type="http://schemas.openxmlformats.org/officeDocument/2006/relationships/hyperlink" Target="https://apply.ycombinator.com/" TargetMode="External"/><Relationship Id="rId2" Type="http://schemas.openxmlformats.org/officeDocument/2006/relationships/hyperlink" Target="http://www.ycombinator.com/why/" TargetMode="External"/><Relationship Id="rId1" Type="http://schemas.openxmlformats.org/officeDocument/2006/relationships/slideLayout" Target="../slideLayouts/slideLayout5.xml"/><Relationship Id="rId4" Type="http://schemas.openxmlformats.org/officeDocument/2006/relationships/hyperlink" Target="http://www.ycombinator.com/"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12.xml"/><Relationship Id="rId1" Type="http://schemas.openxmlformats.org/officeDocument/2006/relationships/video" Target="https://www.youtube.com/embed/DJLwTh65AO0?feature=oembed" TargetMode="External"/><Relationship Id="rId4" Type="http://schemas.openxmlformats.org/officeDocument/2006/relationships/hyperlink" Target="https://www.youtube.com/watch?v=DJLwTh65AO0"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3.png"/><Relationship Id="rId1" Type="http://schemas.openxmlformats.org/officeDocument/2006/relationships/slideLayout" Target="../slideLayouts/slideLayout22.xml"/><Relationship Id="rId4" Type="http://schemas.openxmlformats.org/officeDocument/2006/relationships/hyperlink" Target="https://www.facebook.com/groups/13096756221564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319D827-86F6-DD46-A4C9-B70E7B34BE82}"/>
              </a:ext>
            </a:extLst>
          </p:cNvPr>
          <p:cNvSpPr/>
          <p:nvPr/>
        </p:nvSpPr>
        <p:spPr>
          <a:xfrm>
            <a:off x="10781837" y="4211392"/>
            <a:ext cx="1422400" cy="2646608"/>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23944EB-827D-B14F-B5B1-59B1E5FE8A9D}"/>
              </a:ext>
            </a:extLst>
          </p:cNvPr>
          <p:cNvSpPr/>
          <p:nvPr/>
        </p:nvSpPr>
        <p:spPr>
          <a:xfrm>
            <a:off x="-4942" y="4451"/>
            <a:ext cx="1382350" cy="2880417"/>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A8D7BBC-F29A-F24D-8F80-6FB4F4EFC7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2463" y="1244172"/>
            <a:ext cx="3574585" cy="1194016"/>
          </a:xfrm>
          <a:prstGeom prst="rect">
            <a:avLst/>
          </a:prstGeom>
        </p:spPr>
      </p:pic>
      <p:sp>
        <p:nvSpPr>
          <p:cNvPr id="18" name="Footer Placeholder 6">
            <a:extLst>
              <a:ext uri="{FF2B5EF4-FFF2-40B4-BE49-F238E27FC236}">
                <a16:creationId xmlns:a16="http://schemas.microsoft.com/office/drawing/2014/main" id="{75D30575-47C9-A446-BAAD-CA7BBB5145FB}"/>
              </a:ext>
            </a:extLst>
          </p:cNvPr>
          <p:cNvSpPr txBox="1">
            <a:spLocks noGrp="1"/>
          </p:cNvSpPr>
          <p:nvPr/>
        </p:nvSpPr>
        <p:spPr bwMode="auto">
          <a:xfrm>
            <a:off x="1918247" y="5376630"/>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Dieses Programm wurde mit Unterstützung der Europäischen Kommission finanziert </a:t>
            </a:r>
          </a:p>
        </p:txBody>
      </p:sp>
      <p:pic>
        <p:nvPicPr>
          <p:cNvPr id="19" name="Picture 8">
            <a:extLst>
              <a:ext uri="{FF2B5EF4-FFF2-40B4-BE49-F238E27FC236}">
                <a16:creationId xmlns:a16="http://schemas.microsoft.com/office/drawing/2014/main" id="{7E484368-2679-FF49-894F-57FC64372C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647" y="5376630"/>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Placeholder 12">
            <a:extLst>
              <a:ext uri="{FF2B5EF4-FFF2-40B4-BE49-F238E27FC236}">
                <a16:creationId xmlns:a16="http://schemas.microsoft.com/office/drawing/2014/main" id="{DC1F41B7-7CF4-804D-B5D0-1854D34ADC12}"/>
              </a:ext>
            </a:extLst>
          </p:cNvPr>
          <p:cNvSpPr txBox="1">
            <a:spLocks/>
          </p:cNvSpPr>
          <p:nvPr/>
        </p:nvSpPr>
        <p:spPr>
          <a:xfrm>
            <a:off x="292646" y="501850"/>
            <a:ext cx="2450553" cy="854617"/>
          </a:xfrm>
          <a:prstGeom prst="rect">
            <a:avLst/>
          </a:prstGeom>
          <a:solidFill>
            <a:srgbClr val="FFC000"/>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50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4000" b="1" dirty="0">
                <a:solidFill>
                  <a:schemeClr val="bg1"/>
                </a:solidFill>
              </a:rPr>
              <a:t> SCHRITT 4</a:t>
            </a:r>
          </a:p>
        </p:txBody>
      </p:sp>
      <p:sp>
        <p:nvSpPr>
          <p:cNvPr id="21" name="Text Placeholder 12">
            <a:extLst>
              <a:ext uri="{FF2B5EF4-FFF2-40B4-BE49-F238E27FC236}">
                <a16:creationId xmlns:a16="http://schemas.microsoft.com/office/drawing/2014/main" id="{372E1209-D0BB-B442-9930-592AEADCC1BC}"/>
              </a:ext>
            </a:extLst>
          </p:cNvPr>
          <p:cNvSpPr txBox="1">
            <a:spLocks/>
          </p:cNvSpPr>
          <p:nvPr/>
        </p:nvSpPr>
        <p:spPr>
          <a:xfrm>
            <a:off x="314897" y="1532829"/>
            <a:ext cx="5498262" cy="854617"/>
          </a:xfrm>
          <a:prstGeom prst="rect">
            <a:avLst/>
          </a:prstGeom>
          <a:solidFill>
            <a:srgbClr val="FFC000"/>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50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sz="3200" dirty="0">
                <a:solidFill>
                  <a:schemeClr val="bg1"/>
                </a:solidFill>
              </a:rPr>
              <a:t>FINANZEN UND FINANZIERUNG </a:t>
            </a:r>
            <a:r>
              <a:rPr lang="en-IE" sz="3200" cap="all" dirty="0" err="1">
                <a:solidFill>
                  <a:schemeClr val="bg1"/>
                </a:solidFill>
              </a:rPr>
              <a:t>Deines</a:t>
            </a:r>
            <a:r>
              <a:rPr lang="en-IE" sz="3200" cap="all" dirty="0">
                <a:solidFill>
                  <a:schemeClr val="bg1"/>
                </a:solidFill>
              </a:rPr>
              <a:t> </a:t>
            </a:r>
            <a:r>
              <a:rPr lang="en-IE" sz="3200" dirty="0">
                <a:solidFill>
                  <a:schemeClr val="bg1"/>
                </a:solidFill>
              </a:rPr>
              <a:t>START-UPS</a:t>
            </a:r>
            <a:endParaRPr lang="en-US" sz="3200" dirty="0">
              <a:solidFill>
                <a:schemeClr val="bg1"/>
              </a:solidFill>
            </a:endParaRPr>
          </a:p>
        </p:txBody>
      </p:sp>
      <p:sp>
        <p:nvSpPr>
          <p:cNvPr id="11" name="TextBox 10">
            <a:extLst>
              <a:ext uri="{FF2B5EF4-FFF2-40B4-BE49-F238E27FC236}">
                <a16:creationId xmlns:a16="http://schemas.microsoft.com/office/drawing/2014/main" id="{E5832AA3-D9B0-4987-A7D3-27CB22B8ED09}"/>
              </a:ext>
            </a:extLst>
          </p:cNvPr>
          <p:cNvSpPr txBox="1"/>
          <p:nvPr/>
        </p:nvSpPr>
        <p:spPr>
          <a:xfrm>
            <a:off x="219328" y="5922870"/>
            <a:ext cx="10571943" cy="954107"/>
          </a:xfrm>
          <a:prstGeom prst="rect">
            <a:avLst/>
          </a:prstGeom>
          <a:noFill/>
        </p:spPr>
        <p:txBody>
          <a:bodyPr wrap="square">
            <a:spAutoFit/>
          </a:bodyPr>
          <a:lstStyle/>
          <a:p>
            <a:r>
              <a:rPr lang="en-GB" sz="1400" dirty="0">
                <a:solidFill>
                  <a:srgbClr val="1E494F"/>
                </a:solidFill>
              </a:rPr>
              <a:t>Dieses </a:t>
            </a:r>
            <a:r>
              <a:rPr lang="en-GB" sz="1400" dirty="0" err="1">
                <a:solidFill>
                  <a:srgbClr val="1E494F"/>
                </a:solidFill>
              </a:rPr>
              <a:t>Projekt</a:t>
            </a:r>
            <a:r>
              <a:rPr lang="en-GB" sz="1400" dirty="0">
                <a:solidFill>
                  <a:srgbClr val="1E494F"/>
                </a:solidFill>
              </a:rPr>
              <a:t> </a:t>
            </a:r>
            <a:r>
              <a:rPr lang="en-GB" sz="1400" dirty="0" err="1">
                <a:solidFill>
                  <a:srgbClr val="1E494F"/>
                </a:solidFill>
              </a:rPr>
              <a:t>wurde</a:t>
            </a:r>
            <a:r>
              <a:rPr lang="en-GB" sz="1400" dirty="0">
                <a:solidFill>
                  <a:srgbClr val="1E494F"/>
                </a:solidFill>
              </a:rPr>
              <a:t> </a:t>
            </a:r>
            <a:r>
              <a:rPr lang="en-GB" sz="1400" dirty="0" err="1">
                <a:solidFill>
                  <a:srgbClr val="1E494F"/>
                </a:solidFill>
              </a:rPr>
              <a:t>mit</a:t>
            </a:r>
            <a:r>
              <a:rPr lang="en-GB" sz="1400" dirty="0">
                <a:solidFill>
                  <a:srgbClr val="1E494F"/>
                </a:solidFill>
              </a:rPr>
              <a:t> </a:t>
            </a:r>
            <a:r>
              <a:rPr lang="en-GB" sz="1400" dirty="0" err="1">
                <a:solidFill>
                  <a:srgbClr val="1E494F"/>
                </a:solidFill>
              </a:rPr>
              <a:t>Unterstützung</a:t>
            </a:r>
            <a:r>
              <a:rPr lang="en-GB" sz="1400" dirty="0">
                <a:solidFill>
                  <a:srgbClr val="1E494F"/>
                </a:solidFill>
              </a:rPr>
              <a:t> der </a:t>
            </a:r>
            <a:r>
              <a:rPr lang="en-GB" sz="1400" dirty="0" err="1">
                <a:solidFill>
                  <a:srgbClr val="1E494F"/>
                </a:solidFill>
              </a:rPr>
              <a:t>Europäischen</a:t>
            </a:r>
            <a:r>
              <a:rPr lang="en-GB" sz="1400" dirty="0">
                <a:solidFill>
                  <a:srgbClr val="1E494F"/>
                </a:solidFill>
              </a:rPr>
              <a:t> </a:t>
            </a:r>
            <a:r>
              <a:rPr lang="en-GB" sz="1400" dirty="0" err="1">
                <a:solidFill>
                  <a:srgbClr val="1E494F"/>
                </a:solidFill>
              </a:rPr>
              <a:t>Kommission</a:t>
            </a:r>
            <a:r>
              <a:rPr lang="en-GB" sz="1400" dirty="0">
                <a:solidFill>
                  <a:srgbClr val="1E494F"/>
                </a:solidFill>
              </a:rPr>
              <a:t> </a:t>
            </a:r>
            <a:r>
              <a:rPr lang="en-GB" sz="1400" dirty="0" err="1">
                <a:solidFill>
                  <a:srgbClr val="1E494F"/>
                </a:solidFill>
              </a:rPr>
              <a:t>finanziert</a:t>
            </a:r>
            <a:r>
              <a:rPr lang="en-GB" sz="1400" dirty="0">
                <a:solidFill>
                  <a:srgbClr val="1E494F"/>
                </a:solidFill>
              </a:rPr>
              <a:t>. Die </a:t>
            </a:r>
            <a:r>
              <a:rPr lang="en-GB" sz="1400" dirty="0" err="1">
                <a:solidFill>
                  <a:srgbClr val="1E494F"/>
                </a:solidFill>
              </a:rPr>
              <a:t>Verantwortung</a:t>
            </a:r>
            <a:r>
              <a:rPr lang="en-GB" sz="1400" dirty="0">
                <a:solidFill>
                  <a:srgbClr val="1E494F"/>
                </a:solidFill>
              </a:rPr>
              <a:t> </a:t>
            </a:r>
            <a:r>
              <a:rPr lang="en-GB" sz="1400" dirty="0" err="1">
                <a:solidFill>
                  <a:srgbClr val="1E494F"/>
                </a:solidFill>
              </a:rPr>
              <a:t>für</a:t>
            </a:r>
            <a:r>
              <a:rPr lang="en-GB" sz="1400" dirty="0">
                <a:solidFill>
                  <a:srgbClr val="1E494F"/>
                </a:solidFill>
              </a:rPr>
              <a:t> den </a:t>
            </a:r>
            <a:r>
              <a:rPr lang="en-GB" sz="1400" dirty="0" err="1">
                <a:solidFill>
                  <a:srgbClr val="1E494F"/>
                </a:solidFill>
              </a:rPr>
              <a:t>Inhalt</a:t>
            </a:r>
            <a:r>
              <a:rPr lang="en-GB" sz="1400" dirty="0">
                <a:solidFill>
                  <a:srgbClr val="1E494F"/>
                </a:solidFill>
              </a:rPr>
              <a:t> </a:t>
            </a:r>
            <a:r>
              <a:rPr lang="en-GB" sz="1400" dirty="0" err="1">
                <a:solidFill>
                  <a:srgbClr val="1E494F"/>
                </a:solidFill>
              </a:rPr>
              <a:t>dieser</a:t>
            </a:r>
            <a:r>
              <a:rPr lang="en-GB" sz="1400" dirty="0">
                <a:solidFill>
                  <a:srgbClr val="1E494F"/>
                </a:solidFill>
              </a:rPr>
              <a:t> </a:t>
            </a:r>
            <a:r>
              <a:rPr lang="en-GB" sz="1400" dirty="0" err="1">
                <a:solidFill>
                  <a:srgbClr val="1E494F"/>
                </a:solidFill>
              </a:rPr>
              <a:t>Veröffentlichung</a:t>
            </a:r>
            <a:r>
              <a:rPr lang="en-GB" sz="1400" dirty="0">
                <a:solidFill>
                  <a:srgbClr val="1E494F"/>
                </a:solidFill>
              </a:rPr>
              <a:t> [</a:t>
            </a:r>
            <a:r>
              <a:rPr lang="en-GB" sz="1400" dirty="0" err="1">
                <a:solidFill>
                  <a:srgbClr val="1E494F"/>
                </a:solidFill>
              </a:rPr>
              <a:t>Mitteilung</a:t>
            </a:r>
            <a:r>
              <a:rPr lang="en-GB" sz="1400" dirty="0">
                <a:solidFill>
                  <a:srgbClr val="1E494F"/>
                </a:solidFill>
              </a:rPr>
              <a:t>] </a:t>
            </a:r>
            <a:r>
              <a:rPr lang="en-GB" sz="1400" dirty="0" err="1">
                <a:solidFill>
                  <a:srgbClr val="1E494F"/>
                </a:solidFill>
              </a:rPr>
              <a:t>trägt</a:t>
            </a:r>
            <a:r>
              <a:rPr lang="en-GB" sz="1400" dirty="0">
                <a:solidFill>
                  <a:srgbClr val="1E494F"/>
                </a:solidFill>
              </a:rPr>
              <a:t> </a:t>
            </a:r>
            <a:r>
              <a:rPr lang="en-GB" sz="1400" dirty="0" err="1">
                <a:solidFill>
                  <a:srgbClr val="1E494F"/>
                </a:solidFill>
              </a:rPr>
              <a:t>allein</a:t>
            </a:r>
            <a:r>
              <a:rPr lang="en-GB" sz="1400" dirty="0">
                <a:solidFill>
                  <a:srgbClr val="1E494F"/>
                </a:solidFill>
              </a:rPr>
              <a:t> der </a:t>
            </a:r>
            <a:r>
              <a:rPr lang="en-GB" sz="1400" dirty="0" err="1">
                <a:solidFill>
                  <a:srgbClr val="1E494F"/>
                </a:solidFill>
              </a:rPr>
              <a:t>Verfasser</a:t>
            </a:r>
            <a:r>
              <a:rPr lang="en-GB" sz="1400" dirty="0">
                <a:solidFill>
                  <a:srgbClr val="1E494F"/>
                </a:solidFill>
              </a:rPr>
              <a:t>; die </a:t>
            </a:r>
            <a:r>
              <a:rPr lang="en-GB" sz="1400" dirty="0" err="1">
                <a:solidFill>
                  <a:srgbClr val="1E494F"/>
                </a:solidFill>
              </a:rPr>
              <a:t>Kommission</a:t>
            </a:r>
            <a:r>
              <a:rPr lang="en-GB" sz="1400" dirty="0">
                <a:solidFill>
                  <a:srgbClr val="1E494F"/>
                </a:solidFill>
              </a:rPr>
              <a:t> </a:t>
            </a:r>
            <a:r>
              <a:rPr lang="en-GB" sz="1400" dirty="0" err="1">
                <a:solidFill>
                  <a:srgbClr val="1E494F"/>
                </a:solidFill>
              </a:rPr>
              <a:t>haftet</a:t>
            </a:r>
            <a:r>
              <a:rPr lang="en-GB" sz="1400" dirty="0">
                <a:solidFill>
                  <a:srgbClr val="1E494F"/>
                </a:solidFill>
              </a:rPr>
              <a:t> </a:t>
            </a:r>
            <a:r>
              <a:rPr lang="en-GB" sz="1400" dirty="0" err="1">
                <a:solidFill>
                  <a:srgbClr val="1E494F"/>
                </a:solidFill>
              </a:rPr>
              <a:t>nicht</a:t>
            </a:r>
            <a:r>
              <a:rPr lang="en-GB" sz="1400" dirty="0">
                <a:solidFill>
                  <a:srgbClr val="1E494F"/>
                </a:solidFill>
              </a:rPr>
              <a:t> </a:t>
            </a:r>
            <a:r>
              <a:rPr lang="en-GB" sz="1400" dirty="0" err="1">
                <a:solidFill>
                  <a:srgbClr val="1E494F"/>
                </a:solidFill>
              </a:rPr>
              <a:t>für</a:t>
            </a:r>
            <a:r>
              <a:rPr lang="en-GB" sz="1400" dirty="0">
                <a:solidFill>
                  <a:srgbClr val="1E494F"/>
                </a:solidFill>
              </a:rPr>
              <a:t> die </a:t>
            </a:r>
            <a:r>
              <a:rPr lang="en-GB" sz="1400" dirty="0" err="1">
                <a:solidFill>
                  <a:srgbClr val="1E494F"/>
                </a:solidFill>
              </a:rPr>
              <a:t>weitere</a:t>
            </a:r>
            <a:r>
              <a:rPr lang="en-GB" sz="1400" dirty="0">
                <a:solidFill>
                  <a:srgbClr val="1E494F"/>
                </a:solidFill>
              </a:rPr>
              <a:t> </a:t>
            </a:r>
            <a:r>
              <a:rPr lang="en-GB" sz="1400" dirty="0" err="1">
                <a:solidFill>
                  <a:srgbClr val="1E494F"/>
                </a:solidFill>
              </a:rPr>
              <a:t>Verwendung</a:t>
            </a:r>
            <a:r>
              <a:rPr lang="en-GB" sz="1400" dirty="0">
                <a:solidFill>
                  <a:srgbClr val="1E494F"/>
                </a:solidFill>
              </a:rPr>
              <a:t> der </a:t>
            </a:r>
            <a:r>
              <a:rPr lang="en-GB" sz="1400" dirty="0" err="1">
                <a:solidFill>
                  <a:srgbClr val="1E494F"/>
                </a:solidFill>
              </a:rPr>
              <a:t>darin</a:t>
            </a:r>
            <a:r>
              <a:rPr lang="en-GB" sz="1400" dirty="0">
                <a:solidFill>
                  <a:srgbClr val="1E494F"/>
                </a:solidFill>
              </a:rPr>
              <a:t> </a:t>
            </a:r>
            <a:r>
              <a:rPr lang="en-GB" sz="1400" dirty="0" err="1">
                <a:solidFill>
                  <a:srgbClr val="1E494F"/>
                </a:solidFill>
              </a:rPr>
              <a:t>enthaltenen</a:t>
            </a:r>
            <a:r>
              <a:rPr lang="en-GB" sz="1400" dirty="0">
                <a:solidFill>
                  <a:srgbClr val="1E494F"/>
                </a:solidFill>
              </a:rPr>
              <a:t> </a:t>
            </a:r>
            <a:r>
              <a:rPr lang="en-GB" sz="1400" dirty="0" err="1">
                <a:solidFill>
                  <a:srgbClr val="1E494F"/>
                </a:solidFill>
              </a:rPr>
              <a:t>Angaben</a:t>
            </a:r>
            <a:r>
              <a:rPr lang="en-GB" sz="1400" dirty="0">
                <a:solidFill>
                  <a:srgbClr val="1E494F"/>
                </a:solidFill>
              </a:rPr>
              <a:t>. </a:t>
            </a:r>
          </a:p>
          <a:p>
            <a:r>
              <a:rPr lang="de-DE" sz="1400" dirty="0">
                <a:solidFill>
                  <a:srgbClr val="1E494F"/>
                </a:solidFill>
                <a:effectLst/>
                <a:latin typeface="Calibri" panose="020F0502020204030204" pitchFamily="34" charset="0"/>
                <a:ea typeface="Calibri" panose="020F0502020204030204" pitchFamily="34" charset="0"/>
                <a:cs typeface="Times New Roman" panose="02020603050405020304" pitchFamily="18" charset="0"/>
              </a:rPr>
              <a:t>Aus Gründen der besseren Lesbarkeit wird im Folgenden das generische Maskulinum verwendet. Sämtliche Personenbezeichnungen gelten gleichermaßen für alle Geschlechter.</a:t>
            </a:r>
          </a:p>
        </p:txBody>
      </p:sp>
      <p:sp>
        <p:nvSpPr>
          <p:cNvPr id="16" name="TextBox 15">
            <a:extLst>
              <a:ext uri="{FF2B5EF4-FFF2-40B4-BE49-F238E27FC236}">
                <a16:creationId xmlns:a16="http://schemas.microsoft.com/office/drawing/2014/main" id="{E3FF7010-B9D3-4AF7-A634-5C811A631882}"/>
              </a:ext>
            </a:extLst>
          </p:cNvPr>
          <p:cNvSpPr txBox="1"/>
          <p:nvPr/>
        </p:nvSpPr>
        <p:spPr>
          <a:xfrm>
            <a:off x="408940" y="3439516"/>
            <a:ext cx="5498262" cy="1246495"/>
          </a:xfrm>
          <a:prstGeom prst="rect">
            <a:avLst/>
          </a:prstGeom>
          <a:noFill/>
        </p:spPr>
        <p:txBody>
          <a:bodyPr wrap="square">
            <a:spAutoFit/>
          </a:bodyPr>
          <a:lstStyle/>
          <a:p>
            <a:pPr>
              <a:lnSpc>
                <a:spcPts val="3000"/>
              </a:lnSpc>
            </a:pPr>
            <a:r>
              <a:rPr lang="en-US" sz="2800" dirty="0" err="1"/>
              <a:t>Verwaltung</a:t>
            </a:r>
            <a:r>
              <a:rPr lang="en-US" sz="2800" dirty="0"/>
              <a:t> und Beschaffung von Projektfinanzierungen zum Start </a:t>
            </a:r>
            <a:r>
              <a:rPr lang="en-US" sz="2800" dirty="0" err="1"/>
              <a:t>deines</a:t>
            </a:r>
            <a:r>
              <a:rPr lang="en-US" sz="2800" dirty="0"/>
              <a:t> Unternehmens</a:t>
            </a:r>
          </a:p>
        </p:txBody>
      </p:sp>
      <p:pic>
        <p:nvPicPr>
          <p:cNvPr id="17" name="Picture 16" descr="Graphical user interface&#10;&#10;Description automatically generated">
            <a:extLst>
              <a:ext uri="{FF2B5EF4-FFF2-40B4-BE49-F238E27FC236}">
                <a16:creationId xmlns:a16="http://schemas.microsoft.com/office/drawing/2014/main" id="{D9012AA6-0A9D-4DC1-86B9-94977ECF4D15}"/>
              </a:ext>
            </a:extLst>
          </p:cNvPr>
          <p:cNvPicPr>
            <a:picLocks noChangeAspect="1"/>
          </p:cNvPicPr>
          <p:nvPr/>
        </p:nvPicPr>
        <p:blipFill rotWithShape="1">
          <a:blip r:embed="rId4"/>
          <a:srcRect l="18909" t="13226" r="19291" b="21112"/>
          <a:stretch/>
        </p:blipFill>
        <p:spPr>
          <a:xfrm>
            <a:off x="6284799" y="2870652"/>
            <a:ext cx="4044887" cy="3199806"/>
          </a:xfrm>
          <a:prstGeom prst="rect">
            <a:avLst/>
          </a:prstGeom>
        </p:spPr>
      </p:pic>
    </p:spTree>
    <p:extLst>
      <p:ext uri="{BB962C8B-B14F-4D97-AF65-F5344CB8AC3E}">
        <p14:creationId xmlns:p14="http://schemas.microsoft.com/office/powerpoint/2010/main" val="384748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a:extLst>
              <a:ext uri="{FF2B5EF4-FFF2-40B4-BE49-F238E27FC236}">
                <a16:creationId xmlns:a16="http://schemas.microsoft.com/office/drawing/2014/main" id="{DB7F892A-BDBC-466F-BC89-C71B2F20170B}"/>
              </a:ext>
            </a:extLst>
          </p:cNvPr>
          <p:cNvSpPr>
            <a:spLocks noChangeAspect="1" noChangeArrowheads="1"/>
          </p:cNvSpPr>
          <p:nvPr/>
        </p:nvSpPr>
        <p:spPr bwMode="auto">
          <a:xfrm>
            <a:off x="426720" y="-2240280"/>
            <a:ext cx="5821680" cy="58216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7" name="TextBox 6">
            <a:extLst>
              <a:ext uri="{FF2B5EF4-FFF2-40B4-BE49-F238E27FC236}">
                <a16:creationId xmlns:a16="http://schemas.microsoft.com/office/drawing/2014/main" id="{F1AC6DDE-AD48-432D-993C-8435B36BF9D6}"/>
              </a:ext>
            </a:extLst>
          </p:cNvPr>
          <p:cNvSpPr txBox="1"/>
          <p:nvPr/>
        </p:nvSpPr>
        <p:spPr>
          <a:xfrm>
            <a:off x="481012" y="343507"/>
            <a:ext cx="10226040" cy="646331"/>
          </a:xfrm>
          <a:prstGeom prst="rect">
            <a:avLst/>
          </a:prstGeom>
          <a:noFill/>
        </p:spPr>
        <p:txBody>
          <a:bodyPr wrap="square" rtlCol="0">
            <a:spAutoFit/>
          </a:bodyPr>
          <a:lstStyle/>
          <a:p>
            <a:r>
              <a:rPr lang="en-US" sz="3600" dirty="0">
                <a:solidFill>
                  <a:srgbClr val="1E494F"/>
                </a:solidFill>
              </a:rPr>
              <a:t> KOSTENARTEN</a:t>
            </a:r>
            <a:endParaRPr lang="en-IE" dirty="0"/>
          </a:p>
        </p:txBody>
      </p:sp>
      <p:sp>
        <p:nvSpPr>
          <p:cNvPr id="10" name="TextBox 9">
            <a:extLst>
              <a:ext uri="{FF2B5EF4-FFF2-40B4-BE49-F238E27FC236}">
                <a16:creationId xmlns:a16="http://schemas.microsoft.com/office/drawing/2014/main" id="{CA4B084E-BA17-4DAB-9407-CFB55608347A}"/>
              </a:ext>
            </a:extLst>
          </p:cNvPr>
          <p:cNvSpPr txBox="1"/>
          <p:nvPr/>
        </p:nvSpPr>
        <p:spPr>
          <a:xfrm>
            <a:off x="1629092" y="1409841"/>
            <a:ext cx="8988108" cy="1200329"/>
          </a:xfrm>
          <a:prstGeom prst="rect">
            <a:avLst/>
          </a:prstGeom>
          <a:noFill/>
        </p:spPr>
        <p:txBody>
          <a:bodyPr wrap="square">
            <a:spAutoFit/>
          </a:bodyPr>
          <a:lstStyle/>
          <a:p>
            <a:endParaRPr lang="en-GB" dirty="0">
              <a:solidFill>
                <a:srgbClr val="1EB3DD"/>
              </a:solidFill>
            </a:endParaRPr>
          </a:p>
          <a:p>
            <a:endParaRPr lang="en-GB" sz="1800" b="0" i="0" dirty="0">
              <a:solidFill>
                <a:schemeClr val="accent1"/>
              </a:solidFill>
              <a:effectLst/>
            </a:endParaRPr>
          </a:p>
          <a:p>
            <a:endParaRPr lang="en-GB" sz="1800" b="0" i="0" dirty="0">
              <a:solidFill>
                <a:schemeClr val="accent1"/>
              </a:solidFill>
              <a:effectLst/>
            </a:endParaRPr>
          </a:p>
          <a:p>
            <a:endParaRPr lang="en-GB" sz="1800" b="0" i="0" dirty="0">
              <a:solidFill>
                <a:schemeClr val="accent1"/>
              </a:solidFill>
              <a:effectLst/>
            </a:endParaRPr>
          </a:p>
        </p:txBody>
      </p:sp>
      <p:sp>
        <p:nvSpPr>
          <p:cNvPr id="11" name="TextBox 10">
            <a:extLst>
              <a:ext uri="{FF2B5EF4-FFF2-40B4-BE49-F238E27FC236}">
                <a16:creationId xmlns:a16="http://schemas.microsoft.com/office/drawing/2014/main" id="{2046BE67-F530-4B92-99D0-FB55C48F49CA}"/>
              </a:ext>
            </a:extLst>
          </p:cNvPr>
          <p:cNvSpPr txBox="1"/>
          <p:nvPr/>
        </p:nvSpPr>
        <p:spPr>
          <a:xfrm>
            <a:off x="1661651" y="1409841"/>
            <a:ext cx="6749766" cy="6001643"/>
          </a:xfrm>
          <a:prstGeom prst="rect">
            <a:avLst/>
          </a:prstGeom>
          <a:noFill/>
        </p:spPr>
        <p:txBody>
          <a:bodyPr wrap="square">
            <a:spAutoFit/>
          </a:bodyPr>
          <a:lstStyle/>
          <a:p>
            <a:pPr marL="1466850" indent="-1466850"/>
            <a:r>
              <a:rPr lang="en-US" sz="2000" b="1" dirty="0">
                <a:solidFill>
                  <a:srgbClr val="EC2179"/>
                </a:solidFill>
              </a:rPr>
              <a:t>Fix: 	</a:t>
            </a:r>
            <a:r>
              <a:rPr lang="en-US" sz="2000" dirty="0">
                <a:solidFill>
                  <a:srgbClr val="1E494F"/>
                </a:solidFill>
              </a:rPr>
              <a:t>Fixe Kosten bleiben gleich, egal wie </a:t>
            </a:r>
            <a:r>
              <a:rPr lang="en-US" sz="2000" dirty="0" err="1">
                <a:solidFill>
                  <a:srgbClr val="1E494F"/>
                </a:solidFill>
              </a:rPr>
              <a:t>viel</a:t>
            </a:r>
            <a:r>
              <a:rPr lang="en-US" sz="2000" dirty="0">
                <a:solidFill>
                  <a:srgbClr val="1E494F"/>
                </a:solidFill>
              </a:rPr>
              <a:t> du </a:t>
            </a:r>
            <a:r>
              <a:rPr lang="en-US" sz="2000" dirty="0" err="1">
                <a:solidFill>
                  <a:srgbClr val="1E494F"/>
                </a:solidFill>
              </a:rPr>
              <a:t>produzierst</a:t>
            </a:r>
            <a:r>
              <a:rPr lang="en-US" sz="2000" dirty="0">
                <a:solidFill>
                  <a:srgbClr val="1E494F"/>
                </a:solidFill>
              </a:rPr>
              <a:t>, z. B. Miete, Kredite für </a:t>
            </a:r>
            <a:r>
              <a:rPr lang="en-US" sz="2000" dirty="0" err="1">
                <a:solidFill>
                  <a:srgbClr val="1E494F"/>
                </a:solidFill>
              </a:rPr>
              <a:t>Geräte</a:t>
            </a:r>
            <a:r>
              <a:rPr lang="en-US" sz="2000" dirty="0">
                <a:solidFill>
                  <a:srgbClr val="1E494F"/>
                </a:solidFill>
              </a:rPr>
              <a:t>. </a:t>
            </a:r>
          </a:p>
          <a:p>
            <a:pPr marL="1466850" indent="-1466850"/>
            <a:endParaRPr lang="en-US" sz="2000" b="1" dirty="0">
              <a:solidFill>
                <a:srgbClr val="EC2179"/>
              </a:solidFill>
            </a:endParaRPr>
          </a:p>
          <a:p>
            <a:pPr marL="1466850" indent="-1466850"/>
            <a:r>
              <a:rPr lang="en-US" sz="2000" b="1" dirty="0">
                <a:solidFill>
                  <a:srgbClr val="EC2179"/>
                </a:solidFill>
              </a:rPr>
              <a:t>Variabel: 	</a:t>
            </a:r>
            <a:r>
              <a:rPr lang="en-US" sz="2000" dirty="0">
                <a:solidFill>
                  <a:srgbClr val="1E494F"/>
                </a:solidFill>
              </a:rPr>
              <a:t>Variable Kosten beziehen sich auf die Menge der </a:t>
            </a:r>
            <a:r>
              <a:rPr lang="en-US" sz="2000" dirty="0" err="1">
                <a:solidFill>
                  <a:srgbClr val="1E494F"/>
                </a:solidFill>
              </a:rPr>
              <a:t>produzierten</a:t>
            </a:r>
            <a:r>
              <a:rPr lang="en-US" sz="2000" dirty="0">
                <a:solidFill>
                  <a:srgbClr val="1E494F"/>
                </a:solidFill>
              </a:rPr>
              <a:t> Waren </a:t>
            </a:r>
            <a:r>
              <a:rPr lang="en-US" sz="2000" dirty="0" err="1">
                <a:solidFill>
                  <a:srgbClr val="1E494F"/>
                </a:solidFill>
              </a:rPr>
              <a:t>oder</a:t>
            </a:r>
            <a:r>
              <a:rPr lang="en-US" sz="2000" dirty="0">
                <a:solidFill>
                  <a:srgbClr val="1E494F"/>
                </a:solidFill>
              </a:rPr>
              <a:t> </a:t>
            </a:r>
            <a:r>
              <a:rPr lang="en-US" sz="2000" dirty="0" err="1">
                <a:solidFill>
                  <a:srgbClr val="1E494F"/>
                </a:solidFill>
              </a:rPr>
              <a:t>Dienstleistungen</a:t>
            </a:r>
            <a:r>
              <a:rPr lang="en-US" sz="2000" dirty="0">
                <a:solidFill>
                  <a:srgbClr val="1E494F"/>
                </a:solidFill>
              </a:rPr>
              <a:t>. Sie stehen in </a:t>
            </a:r>
            <a:r>
              <a:rPr lang="en-US" sz="2000" dirty="0" err="1">
                <a:solidFill>
                  <a:srgbClr val="1E494F"/>
                </a:solidFill>
              </a:rPr>
              <a:t>direktem</a:t>
            </a:r>
            <a:r>
              <a:rPr lang="en-US" sz="2000" dirty="0">
                <a:solidFill>
                  <a:srgbClr val="1E494F"/>
                </a:solidFill>
              </a:rPr>
              <a:t> </a:t>
            </a:r>
            <a:r>
              <a:rPr lang="en-US" sz="2000" dirty="0" err="1">
                <a:solidFill>
                  <a:srgbClr val="1E494F"/>
                </a:solidFill>
              </a:rPr>
              <a:t>Zusammenhang</a:t>
            </a:r>
            <a:r>
              <a:rPr lang="en-US" sz="2000" dirty="0">
                <a:solidFill>
                  <a:srgbClr val="1E494F"/>
                </a:solidFill>
              </a:rPr>
              <a:t> </a:t>
            </a:r>
            <a:r>
              <a:rPr lang="en-US" sz="2000" dirty="0" err="1">
                <a:solidFill>
                  <a:srgbClr val="1E494F"/>
                </a:solidFill>
              </a:rPr>
              <a:t>mit</a:t>
            </a:r>
            <a:r>
              <a:rPr lang="en-US" sz="2000" dirty="0">
                <a:solidFill>
                  <a:srgbClr val="1E494F"/>
                </a:solidFill>
              </a:rPr>
              <a:t> </a:t>
            </a:r>
            <a:r>
              <a:rPr lang="en-US" sz="2000" dirty="0" err="1">
                <a:solidFill>
                  <a:srgbClr val="1E494F"/>
                </a:solidFill>
              </a:rPr>
              <a:t>Aktivitätsänderungen</a:t>
            </a:r>
            <a:r>
              <a:rPr lang="en-US" sz="2000" dirty="0">
                <a:solidFill>
                  <a:srgbClr val="1E494F"/>
                </a:solidFill>
              </a:rPr>
              <a:t>, z. B. Materialien, Lager, Verpackung, </a:t>
            </a:r>
            <a:r>
              <a:rPr lang="en-US" sz="2000" dirty="0" err="1">
                <a:solidFill>
                  <a:srgbClr val="1E494F"/>
                </a:solidFill>
              </a:rPr>
              <a:t>Betriebsmittel</a:t>
            </a:r>
            <a:r>
              <a:rPr lang="en-US" sz="2000" dirty="0">
                <a:solidFill>
                  <a:srgbClr val="1E494F"/>
                </a:solidFill>
              </a:rPr>
              <a:t>. Je </a:t>
            </a:r>
            <a:r>
              <a:rPr lang="en-US" sz="2000" dirty="0" err="1">
                <a:solidFill>
                  <a:srgbClr val="1E494F"/>
                </a:solidFill>
              </a:rPr>
              <a:t>mehr</a:t>
            </a:r>
            <a:r>
              <a:rPr lang="en-US" sz="2000" dirty="0">
                <a:solidFill>
                  <a:srgbClr val="1E494F"/>
                </a:solidFill>
              </a:rPr>
              <a:t> du </a:t>
            </a:r>
            <a:r>
              <a:rPr lang="en-US" sz="2000" dirty="0" err="1">
                <a:solidFill>
                  <a:srgbClr val="1E494F"/>
                </a:solidFill>
              </a:rPr>
              <a:t>verkaufst</a:t>
            </a:r>
            <a:r>
              <a:rPr lang="en-US" sz="2000" dirty="0">
                <a:solidFill>
                  <a:srgbClr val="1E494F"/>
                </a:solidFill>
              </a:rPr>
              <a:t>, desto höher </a:t>
            </a:r>
            <a:r>
              <a:rPr lang="en-US" sz="2000" dirty="0" err="1">
                <a:solidFill>
                  <a:srgbClr val="1E494F"/>
                </a:solidFill>
              </a:rPr>
              <a:t>sind</a:t>
            </a:r>
            <a:r>
              <a:rPr lang="en-US" sz="2000" dirty="0">
                <a:solidFill>
                  <a:srgbClr val="1E494F"/>
                </a:solidFill>
              </a:rPr>
              <a:t> die variablen Kosten. Ein </a:t>
            </a:r>
            <a:r>
              <a:rPr lang="en-US" sz="2000" dirty="0" err="1">
                <a:solidFill>
                  <a:srgbClr val="1E494F"/>
                </a:solidFill>
              </a:rPr>
              <a:t>Beispiel</a:t>
            </a:r>
            <a:r>
              <a:rPr lang="en-US" sz="2000" dirty="0">
                <a:solidFill>
                  <a:srgbClr val="1E494F"/>
                </a:solidFill>
              </a:rPr>
              <a:t>: Du </a:t>
            </a:r>
            <a:r>
              <a:rPr lang="en-US" sz="2000" dirty="0" err="1">
                <a:solidFill>
                  <a:srgbClr val="1E494F"/>
                </a:solidFill>
              </a:rPr>
              <a:t>produzierst</a:t>
            </a:r>
            <a:r>
              <a:rPr lang="en-US" sz="2000" dirty="0">
                <a:solidFill>
                  <a:srgbClr val="1E494F"/>
                </a:solidFill>
              </a:rPr>
              <a:t> Keramikbecher zu einem Preis von 2 € pro Becher. </a:t>
            </a:r>
            <a:r>
              <a:rPr lang="en-US" sz="2000" dirty="0" err="1">
                <a:solidFill>
                  <a:srgbClr val="1E494F"/>
                </a:solidFill>
              </a:rPr>
              <a:t>Wenn</a:t>
            </a:r>
            <a:r>
              <a:rPr lang="en-US" sz="2000" dirty="0">
                <a:solidFill>
                  <a:srgbClr val="1E494F"/>
                </a:solidFill>
              </a:rPr>
              <a:t> du 500 </a:t>
            </a:r>
            <a:r>
              <a:rPr lang="en-US" sz="2000" dirty="0" err="1">
                <a:solidFill>
                  <a:srgbClr val="1E494F"/>
                </a:solidFill>
              </a:rPr>
              <a:t>Stück</a:t>
            </a:r>
            <a:r>
              <a:rPr lang="en-US" sz="2000" dirty="0">
                <a:solidFill>
                  <a:srgbClr val="1E494F"/>
                </a:solidFill>
              </a:rPr>
              <a:t> </a:t>
            </a:r>
            <a:r>
              <a:rPr lang="en-US" sz="2000" dirty="0" err="1">
                <a:solidFill>
                  <a:srgbClr val="1E494F"/>
                </a:solidFill>
              </a:rPr>
              <a:t>produzierst</a:t>
            </a:r>
            <a:r>
              <a:rPr lang="en-US" sz="2000" dirty="0">
                <a:solidFill>
                  <a:srgbClr val="1E494F"/>
                </a:solidFill>
              </a:rPr>
              <a:t>, </a:t>
            </a:r>
            <a:r>
              <a:rPr lang="en-US" sz="2000" dirty="0" err="1">
                <a:solidFill>
                  <a:srgbClr val="1E494F"/>
                </a:solidFill>
              </a:rPr>
              <a:t>betragen</a:t>
            </a:r>
            <a:r>
              <a:rPr lang="en-US" sz="2000" dirty="0">
                <a:solidFill>
                  <a:srgbClr val="1E494F"/>
                </a:solidFill>
              </a:rPr>
              <a:t> die variablen Kosten 1.000 €. </a:t>
            </a:r>
          </a:p>
          <a:p>
            <a:pPr marL="1466850" indent="-1466850"/>
            <a:endParaRPr lang="en-US" sz="2000" dirty="0">
              <a:solidFill>
                <a:srgbClr val="1E494F"/>
              </a:solidFill>
            </a:endParaRPr>
          </a:p>
          <a:p>
            <a:r>
              <a:rPr lang="en-US" sz="2000" dirty="0">
                <a:solidFill>
                  <a:srgbClr val="1E494F"/>
                </a:solidFill>
              </a:rPr>
              <a:t>Zurück </a:t>
            </a:r>
            <a:r>
              <a:rPr lang="en-US" sz="2000" dirty="0" err="1">
                <a:solidFill>
                  <a:srgbClr val="1E494F"/>
                </a:solidFill>
              </a:rPr>
              <a:t>zu</a:t>
            </a:r>
            <a:r>
              <a:rPr lang="en-US" sz="2000" dirty="0">
                <a:solidFill>
                  <a:srgbClr val="1E494F"/>
                </a:solidFill>
              </a:rPr>
              <a:t> </a:t>
            </a:r>
            <a:r>
              <a:rPr lang="en-US" sz="2000" dirty="0" err="1">
                <a:solidFill>
                  <a:srgbClr val="1E494F"/>
                </a:solidFill>
              </a:rPr>
              <a:t>Fixkosten</a:t>
            </a:r>
            <a:r>
              <a:rPr lang="en-US" sz="2000" dirty="0">
                <a:solidFill>
                  <a:srgbClr val="1E494F"/>
                </a:solidFill>
              </a:rPr>
              <a:t>: W</a:t>
            </a:r>
            <a:r>
              <a:rPr lang="en-GB" sz="2000" dirty="0" err="1">
                <a:solidFill>
                  <a:srgbClr val="1E494F"/>
                </a:solidFill>
              </a:rPr>
              <a:t>enn</a:t>
            </a:r>
            <a:r>
              <a:rPr lang="en-GB" sz="2000" dirty="0">
                <a:solidFill>
                  <a:srgbClr val="1E494F"/>
                </a:solidFill>
              </a:rPr>
              <a:t> </a:t>
            </a:r>
            <a:r>
              <a:rPr lang="en-GB" sz="2000" dirty="0" err="1">
                <a:solidFill>
                  <a:srgbClr val="1E494F"/>
                </a:solidFill>
              </a:rPr>
              <a:t>deine</a:t>
            </a:r>
            <a:r>
              <a:rPr lang="en-GB" sz="2000" dirty="0">
                <a:solidFill>
                  <a:srgbClr val="1E494F"/>
                </a:solidFill>
              </a:rPr>
              <a:t> Miete 100 € pro Monat beträgt, </a:t>
            </a:r>
            <a:r>
              <a:rPr lang="en-GB" sz="2000" dirty="0" err="1">
                <a:solidFill>
                  <a:srgbClr val="1E494F"/>
                </a:solidFill>
              </a:rPr>
              <a:t>dann</a:t>
            </a:r>
            <a:r>
              <a:rPr lang="en-GB" sz="2000" dirty="0">
                <a:solidFill>
                  <a:srgbClr val="1E494F"/>
                </a:solidFill>
              </a:rPr>
              <a:t> ändert </a:t>
            </a:r>
            <a:r>
              <a:rPr lang="en-GB" sz="2000" dirty="0" err="1">
                <a:solidFill>
                  <a:srgbClr val="1E494F"/>
                </a:solidFill>
              </a:rPr>
              <a:t>sich</a:t>
            </a:r>
            <a:r>
              <a:rPr lang="en-GB" sz="2000" dirty="0">
                <a:solidFill>
                  <a:srgbClr val="1E494F"/>
                </a:solidFill>
              </a:rPr>
              <a:t> das </a:t>
            </a:r>
            <a:r>
              <a:rPr lang="en-GB" sz="2000" dirty="0" err="1">
                <a:solidFill>
                  <a:srgbClr val="1E494F"/>
                </a:solidFill>
              </a:rPr>
              <a:t>nicht</a:t>
            </a:r>
            <a:r>
              <a:rPr lang="en-GB" sz="2000" dirty="0">
                <a:solidFill>
                  <a:srgbClr val="1E494F"/>
                </a:solidFill>
              </a:rPr>
              <a:t>, </a:t>
            </a:r>
            <a:r>
              <a:rPr lang="en-GB" sz="2000" dirty="0" err="1">
                <a:solidFill>
                  <a:srgbClr val="1E494F"/>
                </a:solidFill>
              </a:rPr>
              <a:t>wenn</a:t>
            </a:r>
            <a:r>
              <a:rPr lang="en-GB" sz="2000" dirty="0">
                <a:solidFill>
                  <a:srgbClr val="1E494F"/>
                </a:solidFill>
              </a:rPr>
              <a:t> du 10 Tassen oder 1.000 </a:t>
            </a:r>
            <a:r>
              <a:rPr lang="en-GB" sz="2000" dirty="0" err="1">
                <a:solidFill>
                  <a:srgbClr val="1E494F"/>
                </a:solidFill>
              </a:rPr>
              <a:t>Tassen</a:t>
            </a:r>
            <a:r>
              <a:rPr lang="en-GB" sz="2000" dirty="0">
                <a:solidFill>
                  <a:srgbClr val="1E494F"/>
                </a:solidFill>
              </a:rPr>
              <a:t> </a:t>
            </a:r>
            <a:r>
              <a:rPr lang="en-GB" sz="2000" dirty="0" err="1">
                <a:solidFill>
                  <a:srgbClr val="1E494F"/>
                </a:solidFill>
              </a:rPr>
              <a:t>verkaufst</a:t>
            </a:r>
            <a:r>
              <a:rPr lang="en-GB" sz="2000" dirty="0">
                <a:solidFill>
                  <a:srgbClr val="1E494F"/>
                </a:solidFill>
              </a:rPr>
              <a:t>.</a:t>
            </a:r>
          </a:p>
          <a:p>
            <a:pPr marL="1466850" indent="-1466850"/>
            <a:endParaRPr lang="en-US" sz="2200" dirty="0">
              <a:solidFill>
                <a:srgbClr val="1E494F"/>
              </a:solidFill>
            </a:endParaRPr>
          </a:p>
          <a:p>
            <a:pPr marL="342900" indent="-342900">
              <a:buClr>
                <a:srgbClr val="EC2179"/>
              </a:buClr>
              <a:buFont typeface="Arial" charset="0"/>
              <a:buChar char="•"/>
            </a:pPr>
            <a:endParaRPr lang="en-US" sz="2200" dirty="0">
              <a:solidFill>
                <a:srgbClr val="1E494F"/>
              </a:solidFill>
            </a:endParaRPr>
          </a:p>
        </p:txBody>
      </p:sp>
      <p:pic>
        <p:nvPicPr>
          <p:cNvPr id="12" name="Picture 11">
            <a:extLst>
              <a:ext uri="{FF2B5EF4-FFF2-40B4-BE49-F238E27FC236}">
                <a16:creationId xmlns:a16="http://schemas.microsoft.com/office/drawing/2014/main" id="{93FF5FCD-0259-433A-B863-CACC073E3B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8306" y="1401997"/>
            <a:ext cx="2724254" cy="2179403"/>
          </a:xfrm>
          <a:prstGeom prst="rect">
            <a:avLst/>
          </a:prstGeom>
        </p:spPr>
      </p:pic>
      <p:sp>
        <p:nvSpPr>
          <p:cNvPr id="14" name="Rectangle 13">
            <a:extLst>
              <a:ext uri="{FF2B5EF4-FFF2-40B4-BE49-F238E27FC236}">
                <a16:creationId xmlns:a16="http://schemas.microsoft.com/office/drawing/2014/main" id="{ACE0C14A-FEE8-4741-80E0-8BADE59E2B07}"/>
              </a:ext>
            </a:extLst>
          </p:cNvPr>
          <p:cNvSpPr/>
          <p:nvPr/>
        </p:nvSpPr>
        <p:spPr>
          <a:xfrm>
            <a:off x="10225024" y="3148728"/>
            <a:ext cx="1118128" cy="369332"/>
          </a:xfrm>
          <a:prstGeom prst="rect">
            <a:avLst/>
          </a:prstGeom>
        </p:spPr>
        <p:txBody>
          <a:bodyPr wrap="none">
            <a:spAutoFit/>
          </a:bodyPr>
          <a:lstStyle/>
          <a:p>
            <a:pPr algn="ctr"/>
            <a:r>
              <a:rPr lang="en-US" b="1" dirty="0">
                <a:solidFill>
                  <a:srgbClr val="EC2179"/>
                </a:solidFill>
              </a:rPr>
              <a:t>VARIABEL</a:t>
            </a:r>
          </a:p>
        </p:txBody>
      </p:sp>
      <p:sp>
        <p:nvSpPr>
          <p:cNvPr id="15" name="Rectangle 14">
            <a:extLst>
              <a:ext uri="{FF2B5EF4-FFF2-40B4-BE49-F238E27FC236}">
                <a16:creationId xmlns:a16="http://schemas.microsoft.com/office/drawing/2014/main" id="{EFEDDFEB-8B70-4C21-BEF4-0E3767F6F03E}"/>
              </a:ext>
            </a:extLst>
          </p:cNvPr>
          <p:cNvSpPr/>
          <p:nvPr/>
        </p:nvSpPr>
        <p:spPr>
          <a:xfrm>
            <a:off x="8732412" y="3134440"/>
            <a:ext cx="478015" cy="369332"/>
          </a:xfrm>
          <a:prstGeom prst="rect">
            <a:avLst/>
          </a:prstGeom>
        </p:spPr>
        <p:txBody>
          <a:bodyPr wrap="none">
            <a:spAutoFit/>
          </a:bodyPr>
          <a:lstStyle/>
          <a:p>
            <a:pPr algn="ctr"/>
            <a:r>
              <a:rPr lang="en-US" b="1" dirty="0">
                <a:solidFill>
                  <a:srgbClr val="EC2179"/>
                </a:solidFill>
              </a:rPr>
              <a:t>FIX</a:t>
            </a:r>
          </a:p>
        </p:txBody>
      </p:sp>
    </p:spTree>
    <p:extLst>
      <p:ext uri="{BB962C8B-B14F-4D97-AF65-F5344CB8AC3E}">
        <p14:creationId xmlns:p14="http://schemas.microsoft.com/office/powerpoint/2010/main" val="1186811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a:extLst>
              <a:ext uri="{FF2B5EF4-FFF2-40B4-BE49-F238E27FC236}">
                <a16:creationId xmlns:a16="http://schemas.microsoft.com/office/drawing/2014/main" id="{DB7F892A-BDBC-466F-BC89-C71B2F20170B}"/>
              </a:ext>
            </a:extLst>
          </p:cNvPr>
          <p:cNvSpPr>
            <a:spLocks noChangeAspect="1" noChangeArrowheads="1"/>
          </p:cNvSpPr>
          <p:nvPr/>
        </p:nvSpPr>
        <p:spPr bwMode="auto">
          <a:xfrm>
            <a:off x="426720" y="-2240280"/>
            <a:ext cx="5821680" cy="58216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7" name="TextBox 6">
            <a:extLst>
              <a:ext uri="{FF2B5EF4-FFF2-40B4-BE49-F238E27FC236}">
                <a16:creationId xmlns:a16="http://schemas.microsoft.com/office/drawing/2014/main" id="{F1AC6DDE-AD48-432D-993C-8435B36BF9D6}"/>
              </a:ext>
            </a:extLst>
          </p:cNvPr>
          <p:cNvSpPr txBox="1"/>
          <p:nvPr/>
        </p:nvSpPr>
        <p:spPr>
          <a:xfrm>
            <a:off x="481012" y="343507"/>
            <a:ext cx="11060748" cy="1477328"/>
          </a:xfrm>
          <a:prstGeom prst="rect">
            <a:avLst/>
          </a:prstGeom>
          <a:noFill/>
        </p:spPr>
        <p:txBody>
          <a:bodyPr wrap="square" rtlCol="0">
            <a:spAutoFit/>
          </a:bodyPr>
          <a:lstStyle/>
          <a:p>
            <a:r>
              <a:rPr lang="en-US" sz="3600" dirty="0">
                <a:solidFill>
                  <a:srgbClr val="1E494F"/>
                </a:solidFill>
              </a:rPr>
              <a:t> PREISGESTALTUNG UND GEWINNERZIELUNG</a:t>
            </a:r>
          </a:p>
          <a:p>
            <a:endParaRPr lang="en-US" sz="3600" dirty="0">
              <a:solidFill>
                <a:srgbClr val="1E494F"/>
              </a:solidFill>
            </a:endParaRPr>
          </a:p>
          <a:p>
            <a:endParaRPr lang="en-IE" dirty="0"/>
          </a:p>
        </p:txBody>
      </p:sp>
      <p:sp>
        <p:nvSpPr>
          <p:cNvPr id="10" name="TextBox 9">
            <a:extLst>
              <a:ext uri="{FF2B5EF4-FFF2-40B4-BE49-F238E27FC236}">
                <a16:creationId xmlns:a16="http://schemas.microsoft.com/office/drawing/2014/main" id="{CA4B084E-BA17-4DAB-9407-CFB55608347A}"/>
              </a:ext>
            </a:extLst>
          </p:cNvPr>
          <p:cNvSpPr txBox="1"/>
          <p:nvPr/>
        </p:nvSpPr>
        <p:spPr>
          <a:xfrm>
            <a:off x="1629092" y="1409841"/>
            <a:ext cx="8988108" cy="1200329"/>
          </a:xfrm>
          <a:prstGeom prst="rect">
            <a:avLst/>
          </a:prstGeom>
          <a:noFill/>
        </p:spPr>
        <p:txBody>
          <a:bodyPr wrap="square">
            <a:spAutoFit/>
          </a:bodyPr>
          <a:lstStyle/>
          <a:p>
            <a:endParaRPr lang="en-GB" dirty="0">
              <a:solidFill>
                <a:srgbClr val="1EB3DD"/>
              </a:solidFill>
            </a:endParaRPr>
          </a:p>
          <a:p>
            <a:endParaRPr lang="en-GB" sz="1800" b="0" i="0" dirty="0">
              <a:solidFill>
                <a:schemeClr val="accent1"/>
              </a:solidFill>
              <a:effectLst/>
            </a:endParaRPr>
          </a:p>
          <a:p>
            <a:endParaRPr lang="en-GB" sz="1800" b="0" i="0" dirty="0">
              <a:solidFill>
                <a:schemeClr val="accent1"/>
              </a:solidFill>
              <a:effectLst/>
            </a:endParaRPr>
          </a:p>
          <a:p>
            <a:endParaRPr lang="en-GB" sz="1800" b="0" i="0" dirty="0">
              <a:solidFill>
                <a:schemeClr val="accent1"/>
              </a:solidFill>
              <a:effectLst/>
            </a:endParaRPr>
          </a:p>
        </p:txBody>
      </p:sp>
      <p:sp>
        <p:nvSpPr>
          <p:cNvPr id="11" name="TextBox 10">
            <a:extLst>
              <a:ext uri="{FF2B5EF4-FFF2-40B4-BE49-F238E27FC236}">
                <a16:creationId xmlns:a16="http://schemas.microsoft.com/office/drawing/2014/main" id="{2046BE67-F530-4B92-99D0-FB55C48F49CA}"/>
              </a:ext>
            </a:extLst>
          </p:cNvPr>
          <p:cNvSpPr txBox="1"/>
          <p:nvPr/>
        </p:nvSpPr>
        <p:spPr>
          <a:xfrm>
            <a:off x="1661650" y="1409841"/>
            <a:ext cx="8901257" cy="5601533"/>
          </a:xfrm>
          <a:prstGeom prst="rect">
            <a:avLst/>
          </a:prstGeom>
          <a:noFill/>
        </p:spPr>
        <p:txBody>
          <a:bodyPr wrap="square">
            <a:spAutoFit/>
          </a:bodyPr>
          <a:lstStyle/>
          <a:p>
            <a:pPr marL="342900" indent="-342900">
              <a:buClr>
                <a:srgbClr val="EC2179"/>
              </a:buClr>
              <a:buFont typeface="Arial" charset="0"/>
              <a:buChar char="•"/>
            </a:pPr>
            <a:r>
              <a:rPr lang="en-US" sz="2400" dirty="0">
                <a:solidFill>
                  <a:srgbClr val="1E494F"/>
                </a:solidFill>
              </a:rPr>
              <a:t>Die Preisgestaltung </a:t>
            </a:r>
            <a:r>
              <a:rPr lang="en-US" sz="2400" dirty="0" err="1">
                <a:solidFill>
                  <a:srgbClr val="1E494F"/>
                </a:solidFill>
              </a:rPr>
              <a:t>für</a:t>
            </a:r>
            <a:r>
              <a:rPr lang="en-US" sz="2400" dirty="0">
                <a:solidFill>
                  <a:srgbClr val="1E494F"/>
                </a:solidFill>
              </a:rPr>
              <a:t> </a:t>
            </a:r>
            <a:r>
              <a:rPr lang="en-US" sz="2400" dirty="0" err="1">
                <a:solidFill>
                  <a:srgbClr val="1E494F"/>
                </a:solidFill>
              </a:rPr>
              <a:t>dein</a:t>
            </a:r>
            <a:r>
              <a:rPr lang="en-US" sz="2400" dirty="0">
                <a:solidFill>
                  <a:srgbClr val="1E494F"/>
                </a:solidFill>
              </a:rPr>
              <a:t> Produkt </a:t>
            </a:r>
            <a:r>
              <a:rPr lang="en-US" sz="2400" dirty="0" err="1">
                <a:solidFill>
                  <a:srgbClr val="1E494F"/>
                </a:solidFill>
              </a:rPr>
              <a:t>oder</a:t>
            </a:r>
            <a:r>
              <a:rPr lang="en-US" sz="2400" dirty="0">
                <a:solidFill>
                  <a:srgbClr val="1E494F"/>
                </a:solidFill>
              </a:rPr>
              <a:t> </a:t>
            </a:r>
            <a:r>
              <a:rPr lang="en-US" sz="2400" dirty="0" err="1">
                <a:solidFill>
                  <a:srgbClr val="1E494F"/>
                </a:solidFill>
              </a:rPr>
              <a:t>deine</a:t>
            </a:r>
            <a:r>
              <a:rPr lang="en-US" sz="2400" dirty="0">
                <a:solidFill>
                  <a:srgbClr val="1E494F"/>
                </a:solidFill>
              </a:rPr>
              <a:t> Dienstleistung ist eine der wichtigsten Geschäftsentscheidungen, die du </a:t>
            </a:r>
            <a:r>
              <a:rPr lang="en-US" sz="2400" dirty="0" err="1">
                <a:solidFill>
                  <a:srgbClr val="1E494F"/>
                </a:solidFill>
              </a:rPr>
              <a:t>treffen</a:t>
            </a:r>
            <a:r>
              <a:rPr lang="en-US" sz="2400" dirty="0">
                <a:solidFill>
                  <a:srgbClr val="1E494F"/>
                </a:solidFill>
              </a:rPr>
              <a:t> </a:t>
            </a:r>
            <a:r>
              <a:rPr lang="en-US" sz="2400" dirty="0" err="1">
                <a:solidFill>
                  <a:srgbClr val="1E494F"/>
                </a:solidFill>
              </a:rPr>
              <a:t>wirst</a:t>
            </a:r>
            <a:r>
              <a:rPr lang="en-US" sz="2400" dirty="0">
                <a:solidFill>
                  <a:srgbClr val="1E494F"/>
                </a:solidFill>
              </a:rPr>
              <a:t>.</a:t>
            </a:r>
          </a:p>
          <a:p>
            <a:pPr marL="342900" indent="-342900">
              <a:buClr>
                <a:srgbClr val="EC2179"/>
              </a:buClr>
              <a:buFont typeface="Arial" charset="0"/>
              <a:buChar char="•"/>
            </a:pPr>
            <a:r>
              <a:rPr lang="en-US" sz="2400" dirty="0">
                <a:solidFill>
                  <a:srgbClr val="1E494F"/>
                </a:solidFill>
              </a:rPr>
              <a:t>Du </a:t>
            </a:r>
            <a:r>
              <a:rPr lang="en-US" sz="2400" dirty="0" err="1">
                <a:solidFill>
                  <a:srgbClr val="1E494F"/>
                </a:solidFill>
              </a:rPr>
              <a:t>musst</a:t>
            </a:r>
            <a:r>
              <a:rPr lang="en-US" sz="2400" dirty="0">
                <a:solidFill>
                  <a:srgbClr val="1E494F"/>
                </a:solidFill>
              </a:rPr>
              <a:t> </a:t>
            </a:r>
            <a:r>
              <a:rPr lang="en-US" sz="2400" dirty="0" err="1">
                <a:solidFill>
                  <a:srgbClr val="1E494F"/>
                </a:solidFill>
              </a:rPr>
              <a:t>deine</a:t>
            </a:r>
            <a:r>
              <a:rPr lang="en-US" sz="2400" dirty="0">
                <a:solidFill>
                  <a:srgbClr val="1E494F"/>
                </a:solidFill>
              </a:rPr>
              <a:t> Produkte zu einem Preis anbieten, den </a:t>
            </a:r>
            <a:r>
              <a:rPr lang="en-US" sz="2400" dirty="0" err="1">
                <a:solidFill>
                  <a:srgbClr val="1E494F"/>
                </a:solidFill>
              </a:rPr>
              <a:t>deine</a:t>
            </a:r>
            <a:r>
              <a:rPr lang="en-US" sz="2400" dirty="0">
                <a:solidFill>
                  <a:srgbClr val="1E494F"/>
                </a:solidFill>
              </a:rPr>
              <a:t> Zielgruppe bereit ist zu zahlen - und der </a:t>
            </a:r>
            <a:r>
              <a:rPr lang="en-US" sz="2400" dirty="0" err="1">
                <a:solidFill>
                  <a:srgbClr val="1E494F"/>
                </a:solidFill>
              </a:rPr>
              <a:t>für</a:t>
            </a:r>
            <a:r>
              <a:rPr lang="en-US" sz="2400" dirty="0">
                <a:solidFill>
                  <a:srgbClr val="1E494F"/>
                </a:solidFill>
              </a:rPr>
              <a:t> dich einen Gewinn abwirft - </a:t>
            </a:r>
            <a:r>
              <a:rPr lang="en-US" sz="2400" dirty="0" err="1">
                <a:solidFill>
                  <a:srgbClr val="1E494F"/>
                </a:solidFill>
              </a:rPr>
              <a:t>oder</a:t>
            </a:r>
            <a:r>
              <a:rPr lang="en-US" sz="2400" dirty="0">
                <a:solidFill>
                  <a:srgbClr val="1E494F"/>
                </a:solidFill>
              </a:rPr>
              <a:t> du </a:t>
            </a:r>
            <a:r>
              <a:rPr lang="en-US" sz="2400" dirty="0" err="1">
                <a:solidFill>
                  <a:srgbClr val="1E494F"/>
                </a:solidFill>
              </a:rPr>
              <a:t>wirst</a:t>
            </a:r>
            <a:r>
              <a:rPr lang="en-US" sz="2400" dirty="0">
                <a:solidFill>
                  <a:srgbClr val="1E494F"/>
                </a:solidFill>
              </a:rPr>
              <a:t> nicht lange im Geschäft bleiben!</a:t>
            </a:r>
          </a:p>
          <a:p>
            <a:pPr marL="342900" indent="-342900">
              <a:buClr>
                <a:srgbClr val="EC2179"/>
              </a:buClr>
              <a:buFont typeface="Arial" charset="0"/>
              <a:buChar char="•"/>
            </a:pPr>
            <a:r>
              <a:rPr lang="en-US" sz="2400" dirty="0">
                <a:solidFill>
                  <a:srgbClr val="1E494F"/>
                </a:solidFill>
              </a:rPr>
              <a:t>Die Preisgestaltung muss </a:t>
            </a:r>
            <a:r>
              <a:rPr lang="en-US" sz="2400" dirty="0" err="1">
                <a:solidFill>
                  <a:srgbClr val="1E494F"/>
                </a:solidFill>
              </a:rPr>
              <a:t>deine</a:t>
            </a:r>
            <a:r>
              <a:rPr lang="en-US" sz="2400" dirty="0">
                <a:solidFill>
                  <a:srgbClr val="1E494F"/>
                </a:solidFill>
              </a:rPr>
              <a:t> Kosten berücksichtigen, aber auch die Auswirkungen des Wettbewerbs und die Wertvorstellung des Kunden.</a:t>
            </a:r>
          </a:p>
          <a:p>
            <a:pPr marL="342900" indent="-342900">
              <a:buClr>
                <a:srgbClr val="EC2179"/>
              </a:buClr>
              <a:buFont typeface="Arial" charset="0"/>
              <a:buChar char="•"/>
            </a:pPr>
            <a:r>
              <a:rPr lang="en-US" sz="2400" b="1" dirty="0" err="1">
                <a:solidFill>
                  <a:srgbClr val="EC2179"/>
                </a:solidFill>
              </a:rPr>
              <a:t>Preisbündelung</a:t>
            </a:r>
            <a:r>
              <a:rPr lang="en-US" sz="2400" b="1" dirty="0">
                <a:solidFill>
                  <a:srgbClr val="EC2179"/>
                </a:solidFill>
              </a:rPr>
              <a:t> </a:t>
            </a:r>
            <a:r>
              <a:rPr lang="en-US" sz="2400" dirty="0">
                <a:solidFill>
                  <a:srgbClr val="1E494F"/>
                </a:solidFill>
              </a:rPr>
              <a:t>- Das </a:t>
            </a:r>
            <a:r>
              <a:rPr lang="en-US" sz="2400" dirty="0" err="1">
                <a:solidFill>
                  <a:srgbClr val="1E494F"/>
                </a:solidFill>
              </a:rPr>
              <a:t>Kombinieren</a:t>
            </a:r>
            <a:r>
              <a:rPr lang="en-US" sz="2400" dirty="0">
                <a:solidFill>
                  <a:srgbClr val="1E494F"/>
                </a:solidFill>
              </a:rPr>
              <a:t> von Produkten und Dienstleistungen kann eine Möglichkeit sein, den </a:t>
            </a:r>
            <a:r>
              <a:rPr lang="en-US" sz="2400" dirty="0" err="1">
                <a:solidFill>
                  <a:srgbClr val="1E494F"/>
                </a:solidFill>
              </a:rPr>
              <a:t>Preis</a:t>
            </a:r>
            <a:r>
              <a:rPr lang="en-US" sz="2400" dirty="0">
                <a:solidFill>
                  <a:srgbClr val="1E494F"/>
                </a:solidFill>
              </a:rPr>
              <a:t> (und damit den Gewinn) zu erhöhen, indem ein Mehrwert angeboten wird, der dich kurzfristig </a:t>
            </a:r>
            <a:r>
              <a:rPr lang="en-US" sz="2400" dirty="0" err="1">
                <a:solidFill>
                  <a:srgbClr val="1E494F"/>
                </a:solidFill>
              </a:rPr>
              <a:t>nichts</a:t>
            </a:r>
            <a:r>
              <a:rPr lang="en-US" sz="2400" dirty="0">
                <a:solidFill>
                  <a:srgbClr val="1E494F"/>
                </a:solidFill>
              </a:rPr>
              <a:t> </a:t>
            </a:r>
            <a:r>
              <a:rPr lang="en-US" sz="2400" dirty="0" err="1">
                <a:solidFill>
                  <a:srgbClr val="1E494F"/>
                </a:solidFill>
              </a:rPr>
              <a:t>kostet</a:t>
            </a:r>
            <a:r>
              <a:rPr lang="en-US" sz="2400" dirty="0">
                <a:solidFill>
                  <a:srgbClr val="1E494F"/>
                </a:solidFill>
              </a:rPr>
              <a:t> (</a:t>
            </a:r>
            <a:r>
              <a:rPr lang="en-US" sz="2400" dirty="0" err="1">
                <a:solidFill>
                  <a:srgbClr val="1E494F"/>
                </a:solidFill>
              </a:rPr>
              <a:t>z.B.</a:t>
            </a:r>
            <a:r>
              <a:rPr lang="en-US" sz="2400" dirty="0">
                <a:solidFill>
                  <a:srgbClr val="1E494F"/>
                </a:solidFill>
              </a:rPr>
              <a:t> </a:t>
            </a:r>
            <a:r>
              <a:rPr lang="en-US" sz="2400" dirty="0" err="1">
                <a:solidFill>
                  <a:srgbClr val="1E494F"/>
                </a:solidFill>
              </a:rPr>
              <a:t>Wartungs</a:t>
            </a:r>
            <a:r>
              <a:rPr lang="en-US" sz="2400" dirty="0">
                <a:solidFill>
                  <a:srgbClr val="1E494F"/>
                </a:solidFill>
              </a:rPr>
              <a:t>- und </a:t>
            </a:r>
            <a:r>
              <a:rPr lang="en-US" sz="2400" dirty="0" err="1">
                <a:solidFill>
                  <a:srgbClr val="1E494F"/>
                </a:solidFill>
              </a:rPr>
              <a:t>Supportpakete</a:t>
            </a:r>
            <a:r>
              <a:rPr lang="en-US" sz="2400" dirty="0">
                <a:solidFill>
                  <a:srgbClr val="1E494F"/>
                </a:solidFill>
              </a:rPr>
              <a:t> </a:t>
            </a:r>
            <a:r>
              <a:rPr lang="en-US" sz="2400" dirty="0" err="1">
                <a:solidFill>
                  <a:srgbClr val="1E494F"/>
                </a:solidFill>
              </a:rPr>
              <a:t>beim</a:t>
            </a:r>
            <a:r>
              <a:rPr lang="en-US" sz="2400" dirty="0">
                <a:solidFill>
                  <a:srgbClr val="1E494F"/>
                </a:solidFill>
              </a:rPr>
              <a:t> </a:t>
            </a:r>
            <a:r>
              <a:rPr lang="en-US" sz="2400" dirty="0" err="1">
                <a:solidFill>
                  <a:srgbClr val="1E494F"/>
                </a:solidFill>
              </a:rPr>
              <a:t>Kauf</a:t>
            </a:r>
            <a:r>
              <a:rPr lang="en-US" sz="2400" dirty="0">
                <a:solidFill>
                  <a:srgbClr val="1E494F"/>
                </a:solidFill>
              </a:rPr>
              <a:t> von </a:t>
            </a:r>
            <a:r>
              <a:rPr lang="en-US" sz="2400" dirty="0" err="1">
                <a:solidFill>
                  <a:srgbClr val="1E494F"/>
                </a:solidFill>
              </a:rPr>
              <a:t>Waren</a:t>
            </a:r>
            <a:r>
              <a:rPr lang="en-US" sz="2400" dirty="0">
                <a:solidFill>
                  <a:srgbClr val="1E494F"/>
                </a:solidFill>
              </a:rPr>
              <a:t>)</a:t>
            </a:r>
          </a:p>
          <a:p>
            <a:pPr marL="342900" indent="-342900">
              <a:buClr>
                <a:srgbClr val="EC2179"/>
              </a:buClr>
              <a:buFont typeface="Arial" charset="0"/>
              <a:buChar char="•"/>
            </a:pPr>
            <a:endParaRPr lang="en-US" sz="2400" dirty="0">
              <a:solidFill>
                <a:srgbClr val="1E494F"/>
              </a:solidFill>
            </a:endParaRPr>
          </a:p>
          <a:p>
            <a:pPr marL="342900" indent="-342900">
              <a:buClr>
                <a:srgbClr val="EC2179"/>
              </a:buClr>
              <a:buFont typeface="Arial" charset="0"/>
              <a:buChar char="•"/>
            </a:pPr>
            <a:endParaRPr lang="en-US" sz="2200" dirty="0">
              <a:solidFill>
                <a:srgbClr val="1E494F"/>
              </a:solidFill>
            </a:endParaRPr>
          </a:p>
        </p:txBody>
      </p:sp>
    </p:spTree>
    <p:extLst>
      <p:ext uri="{BB962C8B-B14F-4D97-AF65-F5344CB8AC3E}">
        <p14:creationId xmlns:p14="http://schemas.microsoft.com/office/powerpoint/2010/main" val="2887225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1AC6DDE-AD48-432D-993C-8435B36BF9D6}"/>
              </a:ext>
            </a:extLst>
          </p:cNvPr>
          <p:cNvSpPr txBox="1"/>
          <p:nvPr/>
        </p:nvSpPr>
        <p:spPr>
          <a:xfrm>
            <a:off x="481011" y="343507"/>
            <a:ext cx="12018663" cy="2031325"/>
          </a:xfrm>
          <a:prstGeom prst="rect">
            <a:avLst/>
          </a:prstGeom>
          <a:noFill/>
        </p:spPr>
        <p:txBody>
          <a:bodyPr wrap="square" rtlCol="0">
            <a:spAutoFit/>
          </a:bodyPr>
          <a:lstStyle/>
          <a:p>
            <a:r>
              <a:rPr lang="en-US" sz="3600" dirty="0">
                <a:solidFill>
                  <a:srgbClr val="1E494F"/>
                </a:solidFill>
              </a:rPr>
              <a:t>2 WEGE ZUR KALKULATION/PREISGESTALTUNG</a:t>
            </a:r>
          </a:p>
          <a:p>
            <a:endParaRPr lang="en-US" sz="3600" dirty="0">
              <a:solidFill>
                <a:srgbClr val="1E494F"/>
              </a:solidFill>
            </a:endParaRPr>
          </a:p>
          <a:p>
            <a:endParaRPr lang="en-US" sz="3600" dirty="0">
              <a:solidFill>
                <a:srgbClr val="1E494F"/>
              </a:solidFill>
            </a:endParaRPr>
          </a:p>
          <a:p>
            <a:endParaRPr lang="en-IE" dirty="0"/>
          </a:p>
        </p:txBody>
      </p:sp>
      <p:sp>
        <p:nvSpPr>
          <p:cNvPr id="10" name="TextBox 9">
            <a:extLst>
              <a:ext uri="{FF2B5EF4-FFF2-40B4-BE49-F238E27FC236}">
                <a16:creationId xmlns:a16="http://schemas.microsoft.com/office/drawing/2014/main" id="{CA4B084E-BA17-4DAB-9407-CFB55608347A}"/>
              </a:ext>
            </a:extLst>
          </p:cNvPr>
          <p:cNvSpPr txBox="1"/>
          <p:nvPr/>
        </p:nvSpPr>
        <p:spPr>
          <a:xfrm>
            <a:off x="2878772" y="1430346"/>
            <a:ext cx="6385998" cy="3908762"/>
          </a:xfrm>
          <a:prstGeom prst="rect">
            <a:avLst/>
          </a:prstGeom>
          <a:noFill/>
        </p:spPr>
        <p:txBody>
          <a:bodyPr wrap="square">
            <a:spAutoFit/>
          </a:bodyPr>
          <a:lstStyle/>
          <a:p>
            <a:r>
              <a:rPr lang="en-US" sz="2400" dirty="0">
                <a:solidFill>
                  <a:srgbClr val="EC2179"/>
                </a:solidFill>
              </a:rPr>
              <a:t>GESAMTKOSTENANSATZ</a:t>
            </a:r>
          </a:p>
          <a:p>
            <a:endParaRPr lang="en-US" sz="2400" dirty="0">
              <a:solidFill>
                <a:srgbClr val="EC2179"/>
              </a:solidFill>
            </a:endParaRPr>
          </a:p>
          <a:p>
            <a:pPr marL="342900" indent="-342900">
              <a:buClr>
                <a:srgbClr val="EC2179"/>
              </a:buClr>
              <a:buFont typeface="Arial" charset="0"/>
              <a:buChar char="•"/>
            </a:pPr>
            <a:r>
              <a:rPr lang="en-US" sz="2200" dirty="0" err="1">
                <a:solidFill>
                  <a:srgbClr val="1E494F"/>
                </a:solidFill>
              </a:rPr>
              <a:t>Berechne</a:t>
            </a:r>
            <a:r>
              <a:rPr lang="en-US" sz="2200" dirty="0">
                <a:solidFill>
                  <a:srgbClr val="1E494F"/>
                </a:solidFill>
              </a:rPr>
              <a:t> alle Kosten für ein Produkt</a:t>
            </a:r>
          </a:p>
          <a:p>
            <a:pPr marL="342900" indent="-342900">
              <a:buClr>
                <a:srgbClr val="EC2179"/>
              </a:buClr>
              <a:buFont typeface="Arial" charset="0"/>
              <a:buChar char="•"/>
            </a:pPr>
            <a:r>
              <a:rPr lang="en-US" sz="2200" dirty="0" err="1">
                <a:solidFill>
                  <a:srgbClr val="1E494F"/>
                </a:solidFill>
              </a:rPr>
              <a:t>Bestimme</a:t>
            </a:r>
            <a:r>
              <a:rPr lang="en-US" sz="2200" dirty="0">
                <a:solidFill>
                  <a:srgbClr val="1E494F"/>
                </a:solidFill>
              </a:rPr>
              <a:t> die Anzahl der Einheiten - wie </a:t>
            </a:r>
            <a:r>
              <a:rPr lang="en-US" sz="2200" dirty="0" err="1">
                <a:solidFill>
                  <a:srgbClr val="1E494F"/>
                </a:solidFill>
              </a:rPr>
              <a:t>viele</a:t>
            </a:r>
            <a:r>
              <a:rPr lang="en-US" sz="2200" dirty="0">
                <a:solidFill>
                  <a:srgbClr val="1E494F"/>
                </a:solidFill>
              </a:rPr>
              <a:t> </a:t>
            </a:r>
            <a:r>
              <a:rPr lang="en-US" sz="2200" dirty="0" err="1">
                <a:solidFill>
                  <a:srgbClr val="1E494F"/>
                </a:solidFill>
              </a:rPr>
              <a:t>kannst</a:t>
            </a:r>
            <a:r>
              <a:rPr lang="en-US" sz="2200" dirty="0">
                <a:solidFill>
                  <a:srgbClr val="1E494F"/>
                </a:solidFill>
              </a:rPr>
              <a:t> du herstellen und vor allem, </a:t>
            </a:r>
            <a:r>
              <a:rPr lang="en-US" sz="2200" dirty="0" err="1">
                <a:solidFill>
                  <a:srgbClr val="1E494F"/>
                </a:solidFill>
              </a:rPr>
              <a:t>wie</a:t>
            </a:r>
            <a:r>
              <a:rPr lang="en-US" sz="2200" dirty="0">
                <a:solidFill>
                  <a:srgbClr val="1E494F"/>
                </a:solidFill>
              </a:rPr>
              <a:t> </a:t>
            </a:r>
            <a:r>
              <a:rPr lang="en-US" sz="2200" dirty="0" err="1">
                <a:solidFill>
                  <a:srgbClr val="1E494F"/>
                </a:solidFill>
              </a:rPr>
              <a:t>viele</a:t>
            </a:r>
            <a:r>
              <a:rPr lang="en-US" sz="2200" dirty="0">
                <a:solidFill>
                  <a:srgbClr val="1E494F"/>
                </a:solidFill>
              </a:rPr>
              <a:t> </a:t>
            </a:r>
            <a:r>
              <a:rPr lang="en-US" sz="2200" dirty="0" err="1">
                <a:solidFill>
                  <a:srgbClr val="1E494F"/>
                </a:solidFill>
              </a:rPr>
              <a:t>kannst</a:t>
            </a:r>
            <a:r>
              <a:rPr lang="en-US" sz="2200" dirty="0">
                <a:solidFill>
                  <a:srgbClr val="1E494F"/>
                </a:solidFill>
              </a:rPr>
              <a:t> du </a:t>
            </a:r>
            <a:r>
              <a:rPr lang="en-US" sz="2200" dirty="0" err="1">
                <a:solidFill>
                  <a:srgbClr val="1E494F"/>
                </a:solidFill>
              </a:rPr>
              <a:t>verkaufen</a:t>
            </a:r>
            <a:r>
              <a:rPr lang="en-US" sz="2200" dirty="0">
                <a:solidFill>
                  <a:srgbClr val="1E494F"/>
                </a:solidFill>
              </a:rPr>
              <a:t> (da </a:t>
            </a:r>
            <a:r>
              <a:rPr lang="en-US" sz="2200" dirty="0" err="1">
                <a:solidFill>
                  <a:srgbClr val="1E494F"/>
                </a:solidFill>
              </a:rPr>
              <a:t>gibt</a:t>
            </a:r>
            <a:r>
              <a:rPr lang="en-US" sz="2200" dirty="0">
                <a:solidFill>
                  <a:srgbClr val="1E494F"/>
                </a:solidFill>
              </a:rPr>
              <a:t> es </a:t>
            </a:r>
            <a:r>
              <a:rPr lang="en-US" sz="2200" dirty="0" err="1">
                <a:solidFill>
                  <a:srgbClr val="1E494F"/>
                </a:solidFill>
              </a:rPr>
              <a:t>einen</a:t>
            </a:r>
            <a:r>
              <a:rPr lang="en-US" sz="2200" dirty="0">
                <a:solidFill>
                  <a:srgbClr val="1E494F"/>
                </a:solidFill>
              </a:rPr>
              <a:t> Unterschied!)</a:t>
            </a:r>
          </a:p>
          <a:p>
            <a:pPr marL="342900" indent="-342900">
              <a:buClr>
                <a:srgbClr val="EC2179"/>
              </a:buClr>
              <a:buFont typeface="Arial" charset="0"/>
              <a:buChar char="•"/>
            </a:pPr>
            <a:r>
              <a:rPr lang="en-US" sz="2200" dirty="0" err="1">
                <a:solidFill>
                  <a:srgbClr val="1E494F"/>
                </a:solidFill>
              </a:rPr>
              <a:t>Teile</a:t>
            </a:r>
            <a:r>
              <a:rPr lang="en-US" sz="2200" dirty="0">
                <a:solidFill>
                  <a:srgbClr val="1E494F"/>
                </a:solidFill>
              </a:rPr>
              <a:t> die Gesamtkosten durch die Anzahl der Einheiten</a:t>
            </a:r>
          </a:p>
          <a:p>
            <a:pPr marL="342900" indent="-342900">
              <a:buClr>
                <a:srgbClr val="EC2179"/>
              </a:buClr>
              <a:buFont typeface="Arial" charset="0"/>
              <a:buChar char="•"/>
            </a:pPr>
            <a:r>
              <a:rPr lang="en-US" sz="2200" dirty="0" err="1">
                <a:solidFill>
                  <a:srgbClr val="1E494F"/>
                </a:solidFill>
              </a:rPr>
              <a:t>Addiere</a:t>
            </a:r>
            <a:r>
              <a:rPr lang="en-US" sz="2200" dirty="0">
                <a:solidFill>
                  <a:srgbClr val="1E494F"/>
                </a:solidFill>
              </a:rPr>
              <a:t> den </a:t>
            </a:r>
            <a:r>
              <a:rPr lang="en-US" sz="2200" dirty="0" err="1">
                <a:solidFill>
                  <a:srgbClr val="1E494F"/>
                </a:solidFill>
              </a:rPr>
              <a:t>Gewinn</a:t>
            </a:r>
            <a:r>
              <a:rPr lang="en-US" sz="2200" dirty="0">
                <a:solidFill>
                  <a:srgbClr val="1E494F"/>
                </a:solidFill>
              </a:rPr>
              <a:t> - die magische Zahl, die den Preis für den Kunden generiert</a:t>
            </a:r>
          </a:p>
          <a:p>
            <a:endParaRPr lang="en-US" sz="2400" dirty="0">
              <a:solidFill>
                <a:srgbClr val="EC2179"/>
              </a:solidFill>
            </a:endParaRPr>
          </a:p>
        </p:txBody>
      </p:sp>
      <p:sp>
        <p:nvSpPr>
          <p:cNvPr id="13" name="Oval 12">
            <a:extLst>
              <a:ext uri="{FF2B5EF4-FFF2-40B4-BE49-F238E27FC236}">
                <a16:creationId xmlns:a16="http://schemas.microsoft.com/office/drawing/2014/main" id="{DDC68ED6-13EE-41DA-ACE1-9810762DF24B}"/>
              </a:ext>
            </a:extLst>
          </p:cNvPr>
          <p:cNvSpPr/>
          <p:nvPr/>
        </p:nvSpPr>
        <p:spPr>
          <a:xfrm>
            <a:off x="2065694" y="1422585"/>
            <a:ext cx="671512" cy="671512"/>
          </a:xfrm>
          <a:prstGeom prst="ellipse">
            <a:avLst/>
          </a:prstGeom>
          <a:solidFill>
            <a:srgbClr val="EC2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pic>
        <p:nvPicPr>
          <p:cNvPr id="16" name="Picture 15" descr="Graphical user interface&#10;&#10;Description automatically generated">
            <a:extLst>
              <a:ext uri="{FF2B5EF4-FFF2-40B4-BE49-F238E27FC236}">
                <a16:creationId xmlns:a16="http://schemas.microsoft.com/office/drawing/2014/main" id="{4015545D-7644-42CD-93DB-6F3C5B209A1C}"/>
              </a:ext>
            </a:extLst>
          </p:cNvPr>
          <p:cNvPicPr>
            <a:picLocks noChangeAspect="1"/>
          </p:cNvPicPr>
          <p:nvPr/>
        </p:nvPicPr>
        <p:blipFill rotWithShape="1">
          <a:blip r:embed="rId2"/>
          <a:srcRect l="18909" t="13226" r="19291" b="21112"/>
          <a:stretch/>
        </p:blipFill>
        <p:spPr>
          <a:xfrm>
            <a:off x="8934928" y="1818551"/>
            <a:ext cx="2362788" cy="1869141"/>
          </a:xfrm>
          <a:prstGeom prst="rect">
            <a:avLst/>
          </a:prstGeom>
        </p:spPr>
      </p:pic>
      <p:sp>
        <p:nvSpPr>
          <p:cNvPr id="17" name="TextBox 16">
            <a:extLst>
              <a:ext uri="{FF2B5EF4-FFF2-40B4-BE49-F238E27FC236}">
                <a16:creationId xmlns:a16="http://schemas.microsoft.com/office/drawing/2014/main" id="{F9E4767B-5939-4A5C-A039-602F944089A5}"/>
              </a:ext>
            </a:extLst>
          </p:cNvPr>
          <p:cNvSpPr txBox="1"/>
          <p:nvPr/>
        </p:nvSpPr>
        <p:spPr>
          <a:xfrm>
            <a:off x="2680923" y="5088957"/>
            <a:ext cx="3154680" cy="1315745"/>
          </a:xfrm>
          <a:prstGeom prst="rect">
            <a:avLst/>
          </a:prstGeom>
          <a:noFill/>
        </p:spPr>
        <p:txBody>
          <a:bodyPr wrap="square">
            <a:spAutoFit/>
          </a:bodyPr>
          <a:lstStyle/>
          <a:p>
            <a:pPr>
              <a:lnSpc>
                <a:spcPct val="100000"/>
              </a:lnSpc>
              <a:spcBef>
                <a:spcPts val="300"/>
              </a:spcBef>
            </a:pPr>
            <a:r>
              <a:rPr lang="en-US" b="1" dirty="0">
                <a:solidFill>
                  <a:srgbClr val="EC2179"/>
                </a:solidFill>
              </a:rPr>
              <a:t>Vorteile </a:t>
            </a:r>
          </a:p>
          <a:p>
            <a:pPr marL="342900" indent="-342900">
              <a:lnSpc>
                <a:spcPct val="100000"/>
              </a:lnSpc>
              <a:spcBef>
                <a:spcPts val="300"/>
              </a:spcBef>
              <a:buClr>
                <a:srgbClr val="EC2179"/>
              </a:buClr>
              <a:buFont typeface="Arial" charset="0"/>
              <a:buChar char="•"/>
            </a:pPr>
            <a:r>
              <a:rPr lang="en-US" dirty="0" err="1">
                <a:solidFill>
                  <a:srgbClr val="1E494F"/>
                </a:solidFill>
              </a:rPr>
              <a:t>Einfach</a:t>
            </a:r>
            <a:r>
              <a:rPr lang="en-US" dirty="0">
                <a:solidFill>
                  <a:srgbClr val="1E494F"/>
                </a:solidFill>
              </a:rPr>
              <a:t> </a:t>
            </a:r>
            <a:r>
              <a:rPr lang="en-US" dirty="0" err="1">
                <a:solidFill>
                  <a:srgbClr val="1E494F"/>
                </a:solidFill>
              </a:rPr>
              <a:t>anzuwenden</a:t>
            </a:r>
            <a:endParaRPr lang="en-US" dirty="0">
              <a:solidFill>
                <a:srgbClr val="1E494F"/>
              </a:solidFill>
            </a:endParaRPr>
          </a:p>
          <a:p>
            <a:pPr marL="342900" indent="-342900">
              <a:lnSpc>
                <a:spcPct val="100000"/>
              </a:lnSpc>
              <a:spcBef>
                <a:spcPts val="300"/>
              </a:spcBef>
              <a:buClr>
                <a:srgbClr val="EC2179"/>
              </a:buClr>
              <a:buFont typeface="Arial" charset="0"/>
              <a:buChar char="•"/>
            </a:pPr>
            <a:r>
              <a:rPr lang="en-US" dirty="0" err="1">
                <a:solidFill>
                  <a:srgbClr val="1E494F"/>
                </a:solidFill>
              </a:rPr>
              <a:t>Sichert</a:t>
            </a:r>
            <a:r>
              <a:rPr lang="en-US" dirty="0">
                <a:solidFill>
                  <a:srgbClr val="1E494F"/>
                </a:solidFill>
              </a:rPr>
              <a:t> </a:t>
            </a:r>
            <a:r>
              <a:rPr lang="en-US" dirty="0" err="1">
                <a:solidFill>
                  <a:srgbClr val="1E494F"/>
                </a:solidFill>
              </a:rPr>
              <a:t>dir</a:t>
            </a:r>
            <a:r>
              <a:rPr lang="en-US" dirty="0">
                <a:solidFill>
                  <a:srgbClr val="1E494F"/>
                </a:solidFill>
              </a:rPr>
              <a:t> </a:t>
            </a:r>
            <a:r>
              <a:rPr lang="en-US" dirty="0" err="1">
                <a:solidFill>
                  <a:srgbClr val="1E494F"/>
                </a:solidFill>
              </a:rPr>
              <a:t>einen</a:t>
            </a:r>
            <a:r>
              <a:rPr lang="en-US" dirty="0">
                <a:solidFill>
                  <a:srgbClr val="1E494F"/>
                </a:solidFill>
              </a:rPr>
              <a:t> Gewinn</a:t>
            </a:r>
          </a:p>
          <a:p>
            <a:pPr marL="342900" indent="-342900">
              <a:lnSpc>
                <a:spcPct val="100000"/>
              </a:lnSpc>
              <a:spcBef>
                <a:spcPts val="300"/>
              </a:spcBef>
              <a:buFont typeface="Arial" charset="0"/>
              <a:buChar char="•"/>
            </a:pPr>
            <a:endParaRPr lang="en-US" dirty="0"/>
          </a:p>
        </p:txBody>
      </p:sp>
      <p:sp>
        <p:nvSpPr>
          <p:cNvPr id="18" name="TextBox 17">
            <a:extLst>
              <a:ext uri="{FF2B5EF4-FFF2-40B4-BE49-F238E27FC236}">
                <a16:creationId xmlns:a16="http://schemas.microsoft.com/office/drawing/2014/main" id="{814EE2F7-A4D2-45E8-AC01-C12413F91F15}"/>
              </a:ext>
            </a:extLst>
          </p:cNvPr>
          <p:cNvSpPr txBox="1"/>
          <p:nvPr/>
        </p:nvSpPr>
        <p:spPr>
          <a:xfrm>
            <a:off x="6133554" y="5088957"/>
            <a:ext cx="4054632" cy="1554272"/>
          </a:xfrm>
          <a:prstGeom prst="rect">
            <a:avLst/>
          </a:prstGeom>
          <a:noFill/>
        </p:spPr>
        <p:txBody>
          <a:bodyPr wrap="square">
            <a:spAutoFit/>
          </a:bodyPr>
          <a:lstStyle/>
          <a:p>
            <a:pPr>
              <a:lnSpc>
                <a:spcPct val="100000"/>
              </a:lnSpc>
              <a:spcBef>
                <a:spcPts val="300"/>
              </a:spcBef>
            </a:pPr>
            <a:r>
              <a:rPr lang="en-US" b="1" dirty="0">
                <a:solidFill>
                  <a:srgbClr val="EC2179"/>
                </a:solidFill>
              </a:rPr>
              <a:t>Benachteiligungen </a:t>
            </a:r>
            <a:endParaRPr lang="en-US" dirty="0"/>
          </a:p>
          <a:p>
            <a:pPr marL="342900" indent="-342900">
              <a:lnSpc>
                <a:spcPct val="100000"/>
              </a:lnSpc>
              <a:spcBef>
                <a:spcPts val="300"/>
              </a:spcBef>
              <a:buClr>
                <a:srgbClr val="EC2179"/>
              </a:buClr>
              <a:buFont typeface="Arial" charset="0"/>
              <a:buChar char="•"/>
            </a:pPr>
            <a:r>
              <a:rPr lang="en-US" dirty="0">
                <a:solidFill>
                  <a:srgbClr val="1E494F"/>
                </a:solidFill>
              </a:rPr>
              <a:t>Nicht geeignet für schwankende Geschäfte</a:t>
            </a:r>
          </a:p>
          <a:p>
            <a:pPr marL="342900" indent="-342900">
              <a:lnSpc>
                <a:spcPct val="100000"/>
              </a:lnSpc>
              <a:spcBef>
                <a:spcPts val="300"/>
              </a:spcBef>
              <a:buClr>
                <a:srgbClr val="EC2179"/>
              </a:buClr>
              <a:buFont typeface="Arial" charset="0"/>
              <a:buChar char="•"/>
            </a:pPr>
            <a:r>
              <a:rPr lang="en-US" dirty="0">
                <a:solidFill>
                  <a:srgbClr val="1E494F"/>
                </a:solidFill>
              </a:rPr>
              <a:t>Mangelnde Flexibilität für neue Geschäftsentscheidungen</a:t>
            </a:r>
          </a:p>
        </p:txBody>
      </p:sp>
    </p:spTree>
    <p:extLst>
      <p:ext uri="{BB962C8B-B14F-4D97-AF65-F5344CB8AC3E}">
        <p14:creationId xmlns:p14="http://schemas.microsoft.com/office/powerpoint/2010/main" val="1011688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A4B084E-BA17-4DAB-9407-CFB55608347A}"/>
              </a:ext>
            </a:extLst>
          </p:cNvPr>
          <p:cNvSpPr txBox="1"/>
          <p:nvPr/>
        </p:nvSpPr>
        <p:spPr>
          <a:xfrm>
            <a:off x="2878771" y="1430346"/>
            <a:ext cx="6325614" cy="5047536"/>
          </a:xfrm>
          <a:prstGeom prst="rect">
            <a:avLst/>
          </a:prstGeom>
          <a:noFill/>
        </p:spPr>
        <p:txBody>
          <a:bodyPr wrap="square">
            <a:spAutoFit/>
          </a:bodyPr>
          <a:lstStyle/>
          <a:p>
            <a:r>
              <a:rPr lang="en-US" sz="2400" dirty="0">
                <a:solidFill>
                  <a:srgbClr val="EC2179"/>
                </a:solidFill>
              </a:rPr>
              <a:t>BEISPIEL FÜR EINEN GESAMTKOSTENANSATZ</a:t>
            </a:r>
          </a:p>
          <a:p>
            <a:endParaRPr lang="en-US" sz="3200" b="1" dirty="0">
              <a:solidFill>
                <a:srgbClr val="EC2179"/>
              </a:solidFill>
            </a:endParaRPr>
          </a:p>
          <a:p>
            <a:pPr marL="342900" indent="-342900">
              <a:buClr>
                <a:srgbClr val="EC2179"/>
              </a:buClr>
              <a:buFont typeface="Arial" charset="0"/>
              <a:buChar char="•"/>
            </a:pPr>
            <a:r>
              <a:rPr lang="en-US" sz="2200" dirty="0">
                <a:solidFill>
                  <a:srgbClr val="1E494F"/>
                </a:solidFill>
              </a:rPr>
              <a:t>Die Gesamtkosten einschließlich aller fixen und variablen Kosten für den Betrieb </a:t>
            </a:r>
            <a:r>
              <a:rPr lang="en-US" sz="2200" dirty="0" err="1">
                <a:solidFill>
                  <a:srgbClr val="1E494F"/>
                </a:solidFill>
              </a:rPr>
              <a:t>meines</a:t>
            </a:r>
            <a:r>
              <a:rPr lang="en-US" sz="2200" dirty="0">
                <a:solidFill>
                  <a:srgbClr val="1E494F"/>
                </a:solidFill>
              </a:rPr>
              <a:t> Becher-</a:t>
            </a:r>
            <a:r>
              <a:rPr lang="en-US" sz="2200" dirty="0" err="1">
                <a:solidFill>
                  <a:srgbClr val="1E494F"/>
                </a:solidFill>
              </a:rPr>
              <a:t>unternehmens</a:t>
            </a:r>
            <a:r>
              <a:rPr lang="en-US" sz="2200" dirty="0">
                <a:solidFill>
                  <a:srgbClr val="1E494F"/>
                </a:solidFill>
              </a:rPr>
              <a:t> für 1 Jahr betragen </a:t>
            </a:r>
            <a:r>
              <a:rPr lang="en-US" sz="2200" b="1" dirty="0">
                <a:solidFill>
                  <a:srgbClr val="1E494F"/>
                </a:solidFill>
              </a:rPr>
              <a:t>10.000 €. </a:t>
            </a:r>
          </a:p>
          <a:p>
            <a:pPr marL="342900" indent="-342900">
              <a:buClr>
                <a:srgbClr val="EC2179"/>
              </a:buClr>
              <a:buFont typeface="Arial" charset="0"/>
              <a:buChar char="•"/>
            </a:pPr>
            <a:r>
              <a:rPr lang="en-US" sz="2200" dirty="0">
                <a:solidFill>
                  <a:srgbClr val="1E494F"/>
                </a:solidFill>
              </a:rPr>
              <a:t>Ich prognostiziere, dass ich </a:t>
            </a:r>
            <a:r>
              <a:rPr lang="en-US" sz="2200" b="1" dirty="0">
                <a:solidFill>
                  <a:srgbClr val="1E494F"/>
                </a:solidFill>
              </a:rPr>
              <a:t>10.000 </a:t>
            </a:r>
            <a:r>
              <a:rPr lang="en-US" sz="2200" dirty="0">
                <a:solidFill>
                  <a:srgbClr val="1E494F"/>
                </a:solidFill>
              </a:rPr>
              <a:t>Becher (Einheiten) verkaufen kann</a:t>
            </a:r>
          </a:p>
          <a:p>
            <a:pPr marL="342900" indent="-342900">
              <a:buClr>
                <a:srgbClr val="EC2179"/>
              </a:buClr>
              <a:buFont typeface="Arial" charset="0"/>
              <a:buChar char="•"/>
            </a:pPr>
            <a:r>
              <a:rPr lang="en-US" sz="2200" dirty="0">
                <a:solidFill>
                  <a:srgbClr val="1E494F"/>
                </a:solidFill>
              </a:rPr>
              <a:t>Ich möchte einen Gewinn von </a:t>
            </a:r>
            <a:r>
              <a:rPr lang="en-US" sz="2200" b="1" dirty="0">
                <a:solidFill>
                  <a:srgbClr val="1E494F"/>
                </a:solidFill>
              </a:rPr>
              <a:t>40 % </a:t>
            </a:r>
            <a:r>
              <a:rPr lang="en-US" sz="2200" dirty="0">
                <a:solidFill>
                  <a:srgbClr val="1E494F"/>
                </a:solidFill>
              </a:rPr>
              <a:t>erzielen</a:t>
            </a:r>
          </a:p>
          <a:p>
            <a:pPr marL="342900" indent="-342900">
              <a:buClr>
                <a:srgbClr val="EC2179"/>
              </a:buClr>
              <a:buFont typeface="Arial" charset="0"/>
              <a:buChar char="•"/>
            </a:pPr>
            <a:r>
              <a:rPr lang="en-US" sz="2200" dirty="0">
                <a:solidFill>
                  <a:srgbClr val="1E494F"/>
                </a:solidFill>
              </a:rPr>
              <a:t>Der dem Kunden angebotene Preis beträgt </a:t>
            </a:r>
            <a:r>
              <a:rPr lang="en-US" sz="2200" b="1" dirty="0">
                <a:solidFill>
                  <a:srgbClr val="1E494F"/>
                </a:solidFill>
              </a:rPr>
              <a:t>1,40 € </a:t>
            </a:r>
            <a:r>
              <a:rPr lang="en-US" sz="2200" dirty="0">
                <a:solidFill>
                  <a:srgbClr val="1E494F"/>
                </a:solidFill>
              </a:rPr>
              <a:t>pro Einheit</a:t>
            </a:r>
          </a:p>
          <a:p>
            <a:pPr marL="342900" indent="-342900">
              <a:buClr>
                <a:srgbClr val="EC2179"/>
              </a:buClr>
              <a:buFont typeface="Arial" charset="0"/>
              <a:buChar char="•"/>
            </a:pPr>
            <a:endParaRPr lang="en-US" sz="2200" dirty="0"/>
          </a:p>
          <a:p>
            <a:r>
              <a:rPr lang="en-US" sz="2200" i="1" dirty="0">
                <a:solidFill>
                  <a:srgbClr val="EC2179"/>
                </a:solidFill>
              </a:rPr>
              <a:t>10.000 € geteilt durch 10.000 Becher = 1 € pro Becher </a:t>
            </a:r>
          </a:p>
          <a:p>
            <a:r>
              <a:rPr lang="en-US" sz="2200" i="1" dirty="0" err="1">
                <a:solidFill>
                  <a:srgbClr val="EC2179"/>
                </a:solidFill>
              </a:rPr>
              <a:t>Gewinn</a:t>
            </a:r>
            <a:r>
              <a:rPr lang="en-US" sz="2200" i="1" dirty="0">
                <a:solidFill>
                  <a:srgbClr val="EC2179"/>
                </a:solidFill>
              </a:rPr>
              <a:t> </a:t>
            </a:r>
            <a:r>
              <a:rPr lang="en-US" sz="2200" i="1" dirty="0" err="1">
                <a:solidFill>
                  <a:srgbClr val="EC2179"/>
                </a:solidFill>
              </a:rPr>
              <a:t>hinzufügen</a:t>
            </a:r>
            <a:r>
              <a:rPr lang="en-US" sz="2200" i="1">
                <a:solidFill>
                  <a:srgbClr val="EC2179"/>
                </a:solidFill>
              </a:rPr>
              <a:t>: 100 % = 1,00 € </a:t>
            </a:r>
            <a:r>
              <a:rPr lang="en-US" sz="2200" i="1">
                <a:solidFill>
                  <a:srgbClr val="EC2179"/>
                </a:solidFill>
                <a:sym typeface="Wingdings" panose="05000000000000000000" pitchFamily="2" charset="2"/>
              </a:rPr>
              <a:t> </a:t>
            </a:r>
            <a:r>
              <a:rPr lang="en-US" sz="2200" i="1">
                <a:solidFill>
                  <a:srgbClr val="EC2179"/>
                </a:solidFill>
              </a:rPr>
              <a:t>140 % = 1,40 €</a:t>
            </a:r>
            <a:endParaRPr lang="en-US" sz="2200" i="1" dirty="0">
              <a:solidFill>
                <a:srgbClr val="EC2179"/>
              </a:solidFill>
            </a:endParaRPr>
          </a:p>
          <a:p>
            <a:endParaRPr lang="en-US" sz="2400" dirty="0">
              <a:solidFill>
                <a:srgbClr val="EC2179"/>
              </a:solidFill>
            </a:endParaRPr>
          </a:p>
        </p:txBody>
      </p:sp>
      <p:sp>
        <p:nvSpPr>
          <p:cNvPr id="13" name="Oval 12">
            <a:extLst>
              <a:ext uri="{FF2B5EF4-FFF2-40B4-BE49-F238E27FC236}">
                <a16:creationId xmlns:a16="http://schemas.microsoft.com/office/drawing/2014/main" id="{DDC68ED6-13EE-41DA-ACE1-9810762DF24B}"/>
              </a:ext>
            </a:extLst>
          </p:cNvPr>
          <p:cNvSpPr/>
          <p:nvPr/>
        </p:nvSpPr>
        <p:spPr>
          <a:xfrm>
            <a:off x="2065694" y="1422585"/>
            <a:ext cx="671512" cy="671512"/>
          </a:xfrm>
          <a:prstGeom prst="ellipse">
            <a:avLst/>
          </a:prstGeom>
          <a:solidFill>
            <a:srgbClr val="EC2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pic>
        <p:nvPicPr>
          <p:cNvPr id="16" name="Picture 15" descr="Graphical user interface&#10;&#10;Description automatically generated">
            <a:extLst>
              <a:ext uri="{FF2B5EF4-FFF2-40B4-BE49-F238E27FC236}">
                <a16:creationId xmlns:a16="http://schemas.microsoft.com/office/drawing/2014/main" id="{4015545D-7644-42CD-93DB-6F3C5B209A1C}"/>
              </a:ext>
            </a:extLst>
          </p:cNvPr>
          <p:cNvPicPr>
            <a:picLocks noChangeAspect="1"/>
          </p:cNvPicPr>
          <p:nvPr/>
        </p:nvPicPr>
        <p:blipFill rotWithShape="1">
          <a:blip r:embed="rId2"/>
          <a:srcRect l="18909" t="13226" r="19291" b="21112"/>
          <a:stretch/>
        </p:blipFill>
        <p:spPr>
          <a:xfrm>
            <a:off x="8934928" y="1818551"/>
            <a:ext cx="2362788" cy="1869141"/>
          </a:xfrm>
          <a:prstGeom prst="rect">
            <a:avLst/>
          </a:prstGeom>
        </p:spPr>
      </p:pic>
      <p:sp>
        <p:nvSpPr>
          <p:cNvPr id="11" name="TextBox 6">
            <a:extLst>
              <a:ext uri="{FF2B5EF4-FFF2-40B4-BE49-F238E27FC236}">
                <a16:creationId xmlns:a16="http://schemas.microsoft.com/office/drawing/2014/main" id="{059AB697-4B8D-4861-A3B4-07D36C1C7564}"/>
              </a:ext>
            </a:extLst>
          </p:cNvPr>
          <p:cNvSpPr txBox="1"/>
          <p:nvPr/>
        </p:nvSpPr>
        <p:spPr>
          <a:xfrm>
            <a:off x="481011" y="343507"/>
            <a:ext cx="12018663" cy="2031325"/>
          </a:xfrm>
          <a:prstGeom prst="rect">
            <a:avLst/>
          </a:prstGeom>
          <a:noFill/>
        </p:spPr>
        <p:txBody>
          <a:bodyPr wrap="square" rtlCol="0">
            <a:spAutoFit/>
          </a:bodyPr>
          <a:lstStyle/>
          <a:p>
            <a:r>
              <a:rPr lang="en-US" sz="3600" dirty="0">
                <a:solidFill>
                  <a:srgbClr val="1E494F"/>
                </a:solidFill>
              </a:rPr>
              <a:t>2 WEGE ZUR KALKULATION/PREISGESTALTUNG</a:t>
            </a:r>
          </a:p>
          <a:p>
            <a:endParaRPr lang="en-US" sz="3600" dirty="0">
              <a:solidFill>
                <a:srgbClr val="1E494F"/>
              </a:solidFill>
            </a:endParaRPr>
          </a:p>
          <a:p>
            <a:endParaRPr lang="en-US" sz="3600" dirty="0">
              <a:solidFill>
                <a:srgbClr val="1E494F"/>
              </a:solidFill>
            </a:endParaRPr>
          </a:p>
          <a:p>
            <a:endParaRPr lang="en-IE" dirty="0"/>
          </a:p>
        </p:txBody>
      </p:sp>
    </p:spTree>
    <p:extLst>
      <p:ext uri="{BB962C8B-B14F-4D97-AF65-F5344CB8AC3E}">
        <p14:creationId xmlns:p14="http://schemas.microsoft.com/office/powerpoint/2010/main" val="2920315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A4B084E-BA17-4DAB-9407-CFB55608347A}"/>
              </a:ext>
            </a:extLst>
          </p:cNvPr>
          <p:cNvSpPr txBox="1"/>
          <p:nvPr/>
        </p:nvSpPr>
        <p:spPr>
          <a:xfrm>
            <a:off x="2818720" y="1404952"/>
            <a:ext cx="7656239" cy="5724644"/>
          </a:xfrm>
          <a:prstGeom prst="rect">
            <a:avLst/>
          </a:prstGeom>
          <a:noFill/>
        </p:spPr>
        <p:txBody>
          <a:bodyPr wrap="square">
            <a:spAutoFit/>
          </a:bodyPr>
          <a:lstStyle/>
          <a:p>
            <a:r>
              <a:rPr lang="en-US" sz="2400" dirty="0">
                <a:solidFill>
                  <a:srgbClr val="EC2179"/>
                </a:solidFill>
              </a:rPr>
              <a:t>BEISPIEL FÜR EINEN GESAMTKOSTENANSATZ</a:t>
            </a:r>
          </a:p>
          <a:p>
            <a:pPr>
              <a:spcBef>
                <a:spcPts val="1200"/>
              </a:spcBef>
            </a:pPr>
            <a:r>
              <a:rPr lang="en-US" sz="2200" b="1" dirty="0">
                <a:solidFill>
                  <a:srgbClr val="EC2179"/>
                </a:solidFill>
              </a:rPr>
              <a:t>Break-Even berechnen</a:t>
            </a:r>
          </a:p>
          <a:p>
            <a:pPr>
              <a:spcBef>
                <a:spcPts val="500"/>
              </a:spcBef>
            </a:pPr>
            <a:r>
              <a:rPr lang="en-US" sz="2200" dirty="0">
                <a:solidFill>
                  <a:srgbClr val="1E494F"/>
                </a:solidFill>
              </a:rPr>
              <a:t>Um </a:t>
            </a:r>
            <a:r>
              <a:rPr lang="en-US" sz="2200" dirty="0" err="1">
                <a:solidFill>
                  <a:srgbClr val="1E494F"/>
                </a:solidFill>
              </a:rPr>
              <a:t>profitabel</a:t>
            </a:r>
            <a:r>
              <a:rPr lang="en-US" sz="2200" dirty="0">
                <a:solidFill>
                  <a:srgbClr val="1E494F"/>
                </a:solidFill>
              </a:rPr>
              <a:t> zu sein, </a:t>
            </a:r>
            <a:r>
              <a:rPr lang="en-US" sz="2200" dirty="0" err="1">
                <a:solidFill>
                  <a:srgbClr val="1E494F"/>
                </a:solidFill>
              </a:rPr>
              <a:t>sollte</a:t>
            </a:r>
            <a:r>
              <a:rPr lang="en-US" sz="2200" dirty="0">
                <a:solidFill>
                  <a:srgbClr val="1E494F"/>
                </a:solidFill>
              </a:rPr>
              <a:t> man den Break-Even-</a:t>
            </a:r>
            <a:r>
              <a:rPr lang="en-US" sz="2200" dirty="0" err="1">
                <a:solidFill>
                  <a:srgbClr val="1E494F"/>
                </a:solidFill>
              </a:rPr>
              <a:t>Punkt</a:t>
            </a:r>
            <a:r>
              <a:rPr lang="en-US" sz="2200" dirty="0">
                <a:solidFill>
                  <a:srgbClr val="1E494F"/>
                </a:solidFill>
              </a:rPr>
              <a:t> </a:t>
            </a:r>
            <a:r>
              <a:rPr lang="en-US" sz="2200" dirty="0" err="1">
                <a:solidFill>
                  <a:srgbClr val="1E494F"/>
                </a:solidFill>
              </a:rPr>
              <a:t>kennen</a:t>
            </a:r>
            <a:r>
              <a:rPr lang="en-US" sz="2200" dirty="0">
                <a:solidFill>
                  <a:srgbClr val="1E494F"/>
                </a:solidFill>
              </a:rPr>
              <a:t>. Das </a:t>
            </a:r>
            <a:r>
              <a:rPr lang="en-US" sz="2200" dirty="0" err="1">
                <a:solidFill>
                  <a:srgbClr val="1E494F"/>
                </a:solidFill>
              </a:rPr>
              <a:t>ist</a:t>
            </a:r>
            <a:r>
              <a:rPr lang="en-US" sz="2200" dirty="0">
                <a:solidFill>
                  <a:srgbClr val="1E494F"/>
                </a:solidFill>
              </a:rPr>
              <a:t> der </a:t>
            </a:r>
            <a:r>
              <a:rPr lang="en-US" sz="2200" dirty="0" err="1">
                <a:solidFill>
                  <a:srgbClr val="1E494F"/>
                </a:solidFill>
              </a:rPr>
              <a:t>Punkt</a:t>
            </a:r>
            <a:r>
              <a:rPr lang="en-US" sz="2200" dirty="0">
                <a:solidFill>
                  <a:srgbClr val="1E494F"/>
                </a:solidFill>
              </a:rPr>
              <a:t>, an dem der Gesamtumsatz gleich den Gesamtkosten oder Ausgaben ist. An diesem Punkt gibt es keinen Gewinn oder Verlust - du </a:t>
            </a:r>
            <a:r>
              <a:rPr lang="en-US" sz="2200" dirty="0" err="1">
                <a:solidFill>
                  <a:srgbClr val="1E494F"/>
                </a:solidFill>
              </a:rPr>
              <a:t>erreichst</a:t>
            </a:r>
            <a:r>
              <a:rPr lang="en-US" sz="2200" dirty="0">
                <a:solidFill>
                  <a:srgbClr val="1E494F"/>
                </a:solidFill>
              </a:rPr>
              <a:t> die </a:t>
            </a:r>
            <a:r>
              <a:rPr lang="en-US" sz="2200" dirty="0" err="1">
                <a:solidFill>
                  <a:srgbClr val="1E494F"/>
                </a:solidFill>
              </a:rPr>
              <a:t>Gewinnschwelle</a:t>
            </a:r>
            <a:r>
              <a:rPr lang="en-US" sz="2200" dirty="0">
                <a:solidFill>
                  <a:srgbClr val="1E494F"/>
                </a:solidFill>
              </a:rPr>
              <a:t>.</a:t>
            </a:r>
          </a:p>
          <a:p>
            <a:pPr>
              <a:spcBef>
                <a:spcPts val="500"/>
              </a:spcBef>
            </a:pPr>
            <a:endParaRPr lang="en-US" sz="1100" dirty="0"/>
          </a:p>
          <a:p>
            <a:pPr>
              <a:spcBef>
                <a:spcPts val="500"/>
              </a:spcBef>
            </a:pPr>
            <a:r>
              <a:rPr lang="en-US" sz="2200" b="1" dirty="0" err="1">
                <a:solidFill>
                  <a:srgbClr val="EC2179"/>
                </a:solidFill>
              </a:rPr>
              <a:t>Warum</a:t>
            </a:r>
            <a:r>
              <a:rPr lang="en-US" sz="2200" b="1" dirty="0">
                <a:solidFill>
                  <a:srgbClr val="EC2179"/>
                </a:solidFill>
              </a:rPr>
              <a:t> </a:t>
            </a:r>
            <a:r>
              <a:rPr lang="en-US" sz="2200" b="1" dirty="0" err="1">
                <a:solidFill>
                  <a:srgbClr val="EC2179"/>
                </a:solidFill>
              </a:rPr>
              <a:t>ist</a:t>
            </a:r>
            <a:r>
              <a:rPr lang="en-US" sz="2200" b="1" dirty="0">
                <a:solidFill>
                  <a:srgbClr val="EC2179"/>
                </a:solidFill>
              </a:rPr>
              <a:t> </a:t>
            </a:r>
            <a:r>
              <a:rPr lang="en-US" sz="2200" b="1" dirty="0" err="1">
                <a:solidFill>
                  <a:srgbClr val="EC2179"/>
                </a:solidFill>
              </a:rPr>
              <a:t>dein</a:t>
            </a:r>
            <a:r>
              <a:rPr lang="en-US" sz="2200" b="1" dirty="0">
                <a:solidFill>
                  <a:srgbClr val="EC2179"/>
                </a:solidFill>
              </a:rPr>
              <a:t> Break-Even-</a:t>
            </a:r>
            <a:r>
              <a:rPr lang="en-US" sz="2200" b="1" dirty="0" err="1">
                <a:solidFill>
                  <a:srgbClr val="EC2179"/>
                </a:solidFill>
              </a:rPr>
              <a:t>Punkt</a:t>
            </a:r>
            <a:r>
              <a:rPr lang="en-US" sz="2200" b="1" dirty="0">
                <a:solidFill>
                  <a:srgbClr val="EC2179"/>
                </a:solidFill>
              </a:rPr>
              <a:t> </a:t>
            </a:r>
            <a:r>
              <a:rPr lang="en-US" sz="2200" b="1" dirty="0" err="1">
                <a:solidFill>
                  <a:srgbClr val="EC2179"/>
                </a:solidFill>
              </a:rPr>
              <a:t>wichtig</a:t>
            </a:r>
            <a:r>
              <a:rPr lang="en-US" sz="2200" b="1" dirty="0">
                <a:solidFill>
                  <a:srgbClr val="EC2179"/>
                </a:solidFill>
              </a:rPr>
              <a:t>?</a:t>
            </a:r>
          </a:p>
          <a:p>
            <a:pPr>
              <a:spcBef>
                <a:spcPts val="500"/>
              </a:spcBef>
            </a:pPr>
            <a:r>
              <a:rPr lang="en-US" sz="2200" dirty="0">
                <a:solidFill>
                  <a:srgbClr val="1E494F"/>
                </a:solidFill>
              </a:rPr>
              <a:t>Dein Unternehmen könnte </a:t>
            </a:r>
            <a:r>
              <a:rPr lang="en-US" sz="2200" dirty="0" err="1">
                <a:solidFill>
                  <a:srgbClr val="1E494F"/>
                </a:solidFill>
              </a:rPr>
              <a:t>viel</a:t>
            </a:r>
            <a:r>
              <a:rPr lang="en-US" sz="2200" dirty="0">
                <a:solidFill>
                  <a:srgbClr val="1E494F"/>
                </a:solidFill>
              </a:rPr>
              <a:t> </a:t>
            </a:r>
            <a:r>
              <a:rPr lang="en-US" sz="2200" dirty="0" err="1">
                <a:solidFill>
                  <a:srgbClr val="1E494F"/>
                </a:solidFill>
              </a:rPr>
              <a:t>Umsatz</a:t>
            </a:r>
            <a:r>
              <a:rPr lang="en-US" sz="2200" dirty="0">
                <a:solidFill>
                  <a:srgbClr val="1E494F"/>
                </a:solidFill>
              </a:rPr>
              <a:t> </a:t>
            </a:r>
            <a:r>
              <a:rPr lang="en-US" sz="2200" dirty="0" err="1">
                <a:solidFill>
                  <a:srgbClr val="1E494F"/>
                </a:solidFill>
              </a:rPr>
              <a:t>generieren</a:t>
            </a:r>
            <a:r>
              <a:rPr lang="en-US" sz="2200" dirty="0">
                <a:solidFill>
                  <a:srgbClr val="1E494F"/>
                </a:solidFill>
              </a:rPr>
              <a:t>, aber immer noch einen Verlust machen. Die Kenntnis des Break-Even-</a:t>
            </a:r>
            <a:r>
              <a:rPr lang="en-US" sz="2200" dirty="0" err="1">
                <a:solidFill>
                  <a:srgbClr val="1E494F"/>
                </a:solidFill>
              </a:rPr>
              <a:t>Punkts</a:t>
            </a:r>
            <a:r>
              <a:rPr lang="en-US" sz="2200" dirty="0">
                <a:solidFill>
                  <a:srgbClr val="1E494F"/>
                </a:solidFill>
              </a:rPr>
              <a:t> ist entscheidend für die Festlegung von Preisen, Verkaufsbudgets und die Erstellung </a:t>
            </a:r>
            <a:r>
              <a:rPr lang="en-US" sz="2200" dirty="0" err="1">
                <a:solidFill>
                  <a:srgbClr val="1E494F"/>
                </a:solidFill>
              </a:rPr>
              <a:t>eines</a:t>
            </a:r>
            <a:r>
              <a:rPr lang="en-US" sz="2200" dirty="0">
                <a:solidFill>
                  <a:srgbClr val="1E494F"/>
                </a:solidFill>
              </a:rPr>
              <a:t> </a:t>
            </a:r>
            <a:r>
              <a:rPr lang="en-US" sz="2200" dirty="0" err="1">
                <a:solidFill>
                  <a:srgbClr val="1E494F"/>
                </a:solidFill>
              </a:rPr>
              <a:t>Businessplans</a:t>
            </a:r>
            <a:r>
              <a:rPr lang="en-US" sz="2200" dirty="0">
                <a:solidFill>
                  <a:srgbClr val="1E494F"/>
                </a:solidFill>
              </a:rPr>
              <a:t>.</a:t>
            </a:r>
          </a:p>
          <a:p>
            <a:pPr>
              <a:spcBef>
                <a:spcPts val="500"/>
              </a:spcBef>
            </a:pPr>
            <a:endParaRPr lang="en-US" sz="800" dirty="0"/>
          </a:p>
          <a:p>
            <a:pPr>
              <a:spcBef>
                <a:spcPts val="500"/>
              </a:spcBef>
            </a:pPr>
            <a:r>
              <a:rPr lang="en-US" sz="2200" i="1" dirty="0">
                <a:solidFill>
                  <a:srgbClr val="EC2179"/>
                </a:solidFill>
              </a:rPr>
              <a:t>Die zweite </a:t>
            </a:r>
            <a:r>
              <a:rPr lang="en-US" sz="2200" i="1" dirty="0" err="1">
                <a:solidFill>
                  <a:srgbClr val="EC2179"/>
                </a:solidFill>
              </a:rPr>
              <a:t>Kalkulationsmethode</a:t>
            </a:r>
            <a:r>
              <a:rPr lang="en-US" sz="2200" i="1" dirty="0">
                <a:solidFill>
                  <a:srgbClr val="EC2179"/>
                </a:solidFill>
              </a:rPr>
              <a:t> (</a:t>
            </a:r>
            <a:r>
              <a:rPr lang="en-US" sz="2200" i="1" dirty="0" err="1">
                <a:solidFill>
                  <a:srgbClr val="EC2179"/>
                </a:solidFill>
              </a:rPr>
              <a:t>Beitragsansatz</a:t>
            </a:r>
            <a:r>
              <a:rPr lang="en-US" sz="2200" i="1" dirty="0">
                <a:solidFill>
                  <a:srgbClr val="EC2179"/>
                </a:solidFill>
              </a:rPr>
              <a:t>) spiegelt den Break Even besser wider.</a:t>
            </a:r>
          </a:p>
          <a:p>
            <a:endParaRPr lang="en-US" sz="2400" dirty="0">
              <a:solidFill>
                <a:srgbClr val="EC2179"/>
              </a:solidFill>
            </a:endParaRPr>
          </a:p>
        </p:txBody>
      </p:sp>
      <p:sp>
        <p:nvSpPr>
          <p:cNvPr id="13" name="Oval 12">
            <a:extLst>
              <a:ext uri="{FF2B5EF4-FFF2-40B4-BE49-F238E27FC236}">
                <a16:creationId xmlns:a16="http://schemas.microsoft.com/office/drawing/2014/main" id="{DDC68ED6-13EE-41DA-ACE1-9810762DF24B}"/>
              </a:ext>
            </a:extLst>
          </p:cNvPr>
          <p:cNvSpPr/>
          <p:nvPr/>
        </p:nvSpPr>
        <p:spPr>
          <a:xfrm>
            <a:off x="2065694" y="1422585"/>
            <a:ext cx="671512" cy="671512"/>
          </a:xfrm>
          <a:prstGeom prst="ellipse">
            <a:avLst/>
          </a:prstGeom>
          <a:solidFill>
            <a:srgbClr val="EC2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1" name="TextBox 6">
            <a:extLst>
              <a:ext uri="{FF2B5EF4-FFF2-40B4-BE49-F238E27FC236}">
                <a16:creationId xmlns:a16="http://schemas.microsoft.com/office/drawing/2014/main" id="{53968C15-37FB-422A-A9F0-2F4E6E336DCC}"/>
              </a:ext>
            </a:extLst>
          </p:cNvPr>
          <p:cNvSpPr txBox="1"/>
          <p:nvPr/>
        </p:nvSpPr>
        <p:spPr>
          <a:xfrm>
            <a:off x="481011" y="343507"/>
            <a:ext cx="12018663" cy="2031325"/>
          </a:xfrm>
          <a:prstGeom prst="rect">
            <a:avLst/>
          </a:prstGeom>
          <a:noFill/>
        </p:spPr>
        <p:txBody>
          <a:bodyPr wrap="square" rtlCol="0">
            <a:spAutoFit/>
          </a:bodyPr>
          <a:lstStyle/>
          <a:p>
            <a:r>
              <a:rPr lang="en-US" sz="3600" dirty="0">
                <a:solidFill>
                  <a:srgbClr val="1E494F"/>
                </a:solidFill>
              </a:rPr>
              <a:t>2 WEGE ZUR KALKULATION/PREISGESTALTUNG</a:t>
            </a:r>
          </a:p>
          <a:p>
            <a:endParaRPr lang="en-US" sz="3600" dirty="0">
              <a:solidFill>
                <a:srgbClr val="1E494F"/>
              </a:solidFill>
            </a:endParaRPr>
          </a:p>
          <a:p>
            <a:endParaRPr lang="en-US" sz="3600" dirty="0">
              <a:solidFill>
                <a:srgbClr val="1E494F"/>
              </a:solidFill>
            </a:endParaRPr>
          </a:p>
          <a:p>
            <a:endParaRPr lang="en-IE" dirty="0"/>
          </a:p>
        </p:txBody>
      </p:sp>
    </p:spTree>
    <p:extLst>
      <p:ext uri="{BB962C8B-B14F-4D97-AF65-F5344CB8AC3E}">
        <p14:creationId xmlns:p14="http://schemas.microsoft.com/office/powerpoint/2010/main" val="1775624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A4B084E-BA17-4DAB-9407-CFB55608347A}"/>
              </a:ext>
            </a:extLst>
          </p:cNvPr>
          <p:cNvSpPr txBox="1"/>
          <p:nvPr/>
        </p:nvSpPr>
        <p:spPr>
          <a:xfrm>
            <a:off x="2818720" y="1422585"/>
            <a:ext cx="7656239" cy="1077218"/>
          </a:xfrm>
          <a:prstGeom prst="rect">
            <a:avLst/>
          </a:prstGeom>
          <a:noFill/>
        </p:spPr>
        <p:txBody>
          <a:bodyPr wrap="square">
            <a:spAutoFit/>
          </a:bodyPr>
          <a:lstStyle/>
          <a:p>
            <a:r>
              <a:rPr lang="en-US" sz="2400" b="1" dirty="0">
                <a:solidFill>
                  <a:srgbClr val="EC2179"/>
                </a:solidFill>
              </a:rPr>
              <a:t>BEITRAGSANSATZ</a:t>
            </a:r>
          </a:p>
          <a:p>
            <a:endParaRPr lang="en-US" sz="1600" b="1" dirty="0">
              <a:solidFill>
                <a:srgbClr val="EC2179"/>
              </a:solidFill>
            </a:endParaRPr>
          </a:p>
          <a:p>
            <a:endParaRPr lang="en-US" sz="2400" dirty="0">
              <a:solidFill>
                <a:srgbClr val="EC2179"/>
              </a:solidFill>
            </a:endParaRPr>
          </a:p>
        </p:txBody>
      </p:sp>
      <p:sp>
        <p:nvSpPr>
          <p:cNvPr id="13" name="Oval 12">
            <a:extLst>
              <a:ext uri="{FF2B5EF4-FFF2-40B4-BE49-F238E27FC236}">
                <a16:creationId xmlns:a16="http://schemas.microsoft.com/office/drawing/2014/main" id="{DDC68ED6-13EE-41DA-ACE1-9810762DF24B}"/>
              </a:ext>
            </a:extLst>
          </p:cNvPr>
          <p:cNvSpPr/>
          <p:nvPr/>
        </p:nvSpPr>
        <p:spPr>
          <a:xfrm>
            <a:off x="2065694" y="1422585"/>
            <a:ext cx="671512" cy="671512"/>
          </a:xfrm>
          <a:prstGeom prst="ellipse">
            <a:avLst/>
          </a:prstGeom>
          <a:solidFill>
            <a:srgbClr val="EC2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11" name="TextBox 10">
            <a:extLst>
              <a:ext uri="{FF2B5EF4-FFF2-40B4-BE49-F238E27FC236}">
                <a16:creationId xmlns:a16="http://schemas.microsoft.com/office/drawing/2014/main" id="{EEA35A60-B484-4838-87FE-D938C25B1793}"/>
              </a:ext>
            </a:extLst>
          </p:cNvPr>
          <p:cNvSpPr txBox="1"/>
          <p:nvPr/>
        </p:nvSpPr>
        <p:spPr>
          <a:xfrm>
            <a:off x="2791497" y="1867067"/>
            <a:ext cx="7793113" cy="5170646"/>
          </a:xfrm>
          <a:prstGeom prst="rect">
            <a:avLst/>
          </a:prstGeom>
          <a:noFill/>
        </p:spPr>
        <p:txBody>
          <a:bodyPr wrap="square">
            <a:spAutoFit/>
          </a:bodyPr>
          <a:lstStyle/>
          <a:p>
            <a:pPr marL="342900" indent="-342900">
              <a:buClr>
                <a:srgbClr val="EC2179"/>
              </a:buClr>
              <a:buFont typeface="Arial" charset="0"/>
              <a:buChar char="•"/>
            </a:pPr>
            <a:r>
              <a:rPr lang="en-US" sz="2200" dirty="0">
                <a:solidFill>
                  <a:srgbClr val="1E494F"/>
                </a:solidFill>
              </a:rPr>
              <a:t>Festlegung des Verkaufspreises - beeinflusst durch den Markt, z. B. was der Kunde zahlen </a:t>
            </a:r>
            <a:r>
              <a:rPr lang="en-US" sz="2200" dirty="0" err="1">
                <a:solidFill>
                  <a:srgbClr val="1E494F"/>
                </a:solidFill>
              </a:rPr>
              <a:t>wird</a:t>
            </a:r>
            <a:r>
              <a:rPr lang="en-US" sz="2200" dirty="0">
                <a:solidFill>
                  <a:srgbClr val="1E494F"/>
                </a:solidFill>
              </a:rPr>
              <a:t> und was die Konkurrenz verlangt</a:t>
            </a:r>
          </a:p>
          <a:p>
            <a:pPr marL="342900" indent="-342900">
              <a:buClr>
                <a:srgbClr val="EC2179"/>
              </a:buClr>
              <a:buFont typeface="Arial" charset="0"/>
              <a:buChar char="•"/>
            </a:pPr>
            <a:r>
              <a:rPr lang="en-US" sz="2200" dirty="0">
                <a:solidFill>
                  <a:srgbClr val="1E494F"/>
                </a:solidFill>
              </a:rPr>
              <a:t>Aufteilung der Kosten in variabel und fix</a:t>
            </a:r>
          </a:p>
          <a:p>
            <a:pPr marL="342900" indent="-342900">
              <a:buClr>
                <a:srgbClr val="EC2179"/>
              </a:buClr>
              <a:buFont typeface="Arial" charset="0"/>
              <a:buChar char="•"/>
            </a:pPr>
            <a:r>
              <a:rPr lang="en-US" sz="2200" dirty="0" err="1">
                <a:solidFill>
                  <a:srgbClr val="1E494F"/>
                </a:solidFill>
              </a:rPr>
              <a:t>Berechne</a:t>
            </a:r>
            <a:r>
              <a:rPr lang="en-US" sz="2200" dirty="0">
                <a:solidFill>
                  <a:srgbClr val="1E494F"/>
                </a:solidFill>
              </a:rPr>
              <a:t> den "Beitrag" - Verkaufspreis abzüglich variabler Kosten.</a:t>
            </a:r>
          </a:p>
          <a:p>
            <a:pPr marL="342900" indent="-342900">
              <a:buClr>
                <a:srgbClr val="EC2179"/>
              </a:buClr>
              <a:buFont typeface="Arial" charset="0"/>
              <a:buChar char="•"/>
            </a:pPr>
            <a:endParaRPr lang="en-US" sz="2200" dirty="0">
              <a:solidFill>
                <a:srgbClr val="1E494F"/>
              </a:solidFill>
            </a:endParaRPr>
          </a:p>
          <a:p>
            <a:r>
              <a:rPr lang="en-US" sz="2200" b="1" dirty="0">
                <a:solidFill>
                  <a:srgbClr val="EC2179"/>
                </a:solidFill>
              </a:rPr>
              <a:t>Beispiel</a:t>
            </a:r>
          </a:p>
          <a:p>
            <a:pPr marL="342900" indent="-342900">
              <a:buClr>
                <a:srgbClr val="EC2179"/>
              </a:buClr>
              <a:buFont typeface="Arial" charset="0"/>
              <a:buChar char="•"/>
            </a:pPr>
            <a:r>
              <a:rPr lang="en-US" sz="2200" dirty="0">
                <a:solidFill>
                  <a:srgbClr val="1E494F"/>
                </a:solidFill>
              </a:rPr>
              <a:t>Unsere Wettbewerber verkaufen ihre Tasse für 2,50 € und die Kunden scheinen diesen Preis gerne zu zahlen</a:t>
            </a:r>
          </a:p>
          <a:p>
            <a:pPr marL="342900" indent="-342900">
              <a:buClr>
                <a:srgbClr val="EC2179"/>
              </a:buClr>
              <a:buFont typeface="Arial" charset="0"/>
              <a:buChar char="•"/>
            </a:pPr>
            <a:r>
              <a:rPr lang="en-US" sz="2200" dirty="0">
                <a:solidFill>
                  <a:srgbClr val="1E494F"/>
                </a:solidFill>
              </a:rPr>
              <a:t>Unsere variablen Kosten für die Herstellung des Bechers betragen 0,75 €.</a:t>
            </a:r>
          </a:p>
          <a:p>
            <a:pPr marL="342900" indent="-342900">
              <a:buClr>
                <a:srgbClr val="EC2179"/>
              </a:buClr>
              <a:buFont typeface="Arial" charset="0"/>
              <a:buChar char="•"/>
            </a:pPr>
            <a:r>
              <a:rPr lang="en-US" sz="2200" dirty="0">
                <a:solidFill>
                  <a:srgbClr val="1E494F"/>
                </a:solidFill>
              </a:rPr>
              <a:t>Der Beitrag beträgt also 1,25 €, mit dem wir unsere Fixkosten (Miete etc.) </a:t>
            </a:r>
            <a:r>
              <a:rPr lang="en-US" sz="2200" dirty="0" err="1">
                <a:solidFill>
                  <a:srgbClr val="1E494F"/>
                </a:solidFill>
              </a:rPr>
              <a:t>abbezahlen</a:t>
            </a:r>
            <a:r>
              <a:rPr lang="en-US" sz="2200" dirty="0">
                <a:solidFill>
                  <a:srgbClr val="1E494F"/>
                </a:solidFill>
              </a:rPr>
              <a:t>. </a:t>
            </a:r>
            <a:r>
              <a:rPr lang="en-US" sz="2200" dirty="0" err="1">
                <a:solidFill>
                  <a:srgbClr val="1E494F"/>
                </a:solidFill>
              </a:rPr>
              <a:t>Wenn</a:t>
            </a:r>
            <a:r>
              <a:rPr lang="en-US" sz="2200" dirty="0">
                <a:solidFill>
                  <a:srgbClr val="1E494F"/>
                </a:solidFill>
              </a:rPr>
              <a:t> die Fixkosten vollständig bezahlt sind, ist der </a:t>
            </a:r>
            <a:r>
              <a:rPr lang="en-US" sz="2200" dirty="0" err="1">
                <a:solidFill>
                  <a:srgbClr val="1E494F"/>
                </a:solidFill>
              </a:rPr>
              <a:t>Beitragssaldo</a:t>
            </a:r>
            <a:r>
              <a:rPr lang="en-US" sz="2200" dirty="0">
                <a:solidFill>
                  <a:srgbClr val="1E494F"/>
                </a:solidFill>
              </a:rPr>
              <a:t> der </a:t>
            </a:r>
            <a:r>
              <a:rPr lang="en-US" sz="2200" dirty="0" err="1">
                <a:solidFill>
                  <a:srgbClr val="1E494F"/>
                </a:solidFill>
              </a:rPr>
              <a:t>Gewinn</a:t>
            </a:r>
            <a:r>
              <a:rPr lang="en-US" sz="2200" dirty="0">
                <a:solidFill>
                  <a:srgbClr val="1E494F"/>
                </a:solidFill>
              </a:rPr>
              <a:t>.</a:t>
            </a:r>
          </a:p>
          <a:p>
            <a:pPr>
              <a:buClr>
                <a:srgbClr val="EC2179"/>
              </a:buClr>
            </a:pPr>
            <a:endParaRPr lang="en-US" sz="2200" dirty="0">
              <a:solidFill>
                <a:srgbClr val="1E494F"/>
              </a:solidFill>
            </a:endParaRPr>
          </a:p>
        </p:txBody>
      </p:sp>
      <p:sp>
        <p:nvSpPr>
          <p:cNvPr id="12" name="TextBox 6">
            <a:extLst>
              <a:ext uri="{FF2B5EF4-FFF2-40B4-BE49-F238E27FC236}">
                <a16:creationId xmlns:a16="http://schemas.microsoft.com/office/drawing/2014/main" id="{F34F1572-C048-42F3-B3F6-1D0D4DA10AA7}"/>
              </a:ext>
            </a:extLst>
          </p:cNvPr>
          <p:cNvSpPr txBox="1"/>
          <p:nvPr/>
        </p:nvSpPr>
        <p:spPr>
          <a:xfrm>
            <a:off x="481011" y="343507"/>
            <a:ext cx="12018663" cy="2031325"/>
          </a:xfrm>
          <a:prstGeom prst="rect">
            <a:avLst/>
          </a:prstGeom>
          <a:noFill/>
        </p:spPr>
        <p:txBody>
          <a:bodyPr wrap="square" rtlCol="0">
            <a:spAutoFit/>
          </a:bodyPr>
          <a:lstStyle/>
          <a:p>
            <a:r>
              <a:rPr lang="en-US" sz="3600" dirty="0">
                <a:solidFill>
                  <a:srgbClr val="1E494F"/>
                </a:solidFill>
              </a:rPr>
              <a:t>2 WEGE ZUR KALKULATION/PREISGESTALTUNG</a:t>
            </a:r>
          </a:p>
          <a:p>
            <a:endParaRPr lang="en-US" sz="3600" dirty="0">
              <a:solidFill>
                <a:srgbClr val="1E494F"/>
              </a:solidFill>
            </a:endParaRPr>
          </a:p>
          <a:p>
            <a:endParaRPr lang="en-US" sz="3600" dirty="0">
              <a:solidFill>
                <a:srgbClr val="1E494F"/>
              </a:solidFill>
            </a:endParaRPr>
          </a:p>
          <a:p>
            <a:endParaRPr lang="en-IE" dirty="0"/>
          </a:p>
        </p:txBody>
      </p:sp>
    </p:spTree>
    <p:extLst>
      <p:ext uri="{BB962C8B-B14F-4D97-AF65-F5344CB8AC3E}">
        <p14:creationId xmlns:p14="http://schemas.microsoft.com/office/powerpoint/2010/main" val="2500682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1AC6DDE-AD48-432D-993C-8435B36BF9D6}"/>
              </a:ext>
            </a:extLst>
          </p:cNvPr>
          <p:cNvSpPr txBox="1"/>
          <p:nvPr/>
        </p:nvSpPr>
        <p:spPr>
          <a:xfrm>
            <a:off x="481012" y="343507"/>
            <a:ext cx="11060748" cy="1815882"/>
          </a:xfrm>
          <a:prstGeom prst="rect">
            <a:avLst/>
          </a:prstGeom>
          <a:noFill/>
        </p:spPr>
        <p:txBody>
          <a:bodyPr wrap="square" rtlCol="0">
            <a:spAutoFit/>
          </a:bodyPr>
          <a:lstStyle/>
          <a:p>
            <a:r>
              <a:rPr lang="en-US" sz="3600" dirty="0">
                <a:solidFill>
                  <a:srgbClr val="1E494F"/>
                </a:solidFill>
              </a:rPr>
              <a:t>4 PRICING-REGELN, DIE DU KENNEN SOLLTEST</a:t>
            </a:r>
          </a:p>
          <a:p>
            <a:r>
              <a:rPr lang="en-US" sz="2200" dirty="0">
                <a:solidFill>
                  <a:srgbClr val="1E494F"/>
                </a:solidFill>
              </a:rPr>
              <a:t>Es gibt einige wichtige Überlegungen bei der Preisgestaltung. </a:t>
            </a:r>
          </a:p>
          <a:p>
            <a:endParaRPr lang="en-US" sz="3600" dirty="0">
              <a:solidFill>
                <a:srgbClr val="1E494F"/>
              </a:solidFill>
            </a:endParaRPr>
          </a:p>
          <a:p>
            <a:endParaRPr lang="en-IE" dirty="0"/>
          </a:p>
        </p:txBody>
      </p:sp>
      <p:sp>
        <p:nvSpPr>
          <p:cNvPr id="11" name="TextBox 10">
            <a:extLst>
              <a:ext uri="{FF2B5EF4-FFF2-40B4-BE49-F238E27FC236}">
                <a16:creationId xmlns:a16="http://schemas.microsoft.com/office/drawing/2014/main" id="{EEA35A60-B484-4838-87FE-D938C25B1793}"/>
              </a:ext>
            </a:extLst>
          </p:cNvPr>
          <p:cNvSpPr txBox="1"/>
          <p:nvPr/>
        </p:nvSpPr>
        <p:spPr>
          <a:xfrm>
            <a:off x="1618851" y="1690264"/>
            <a:ext cx="7616590" cy="5170646"/>
          </a:xfrm>
          <a:prstGeom prst="rect">
            <a:avLst/>
          </a:prstGeom>
          <a:noFill/>
        </p:spPr>
        <p:txBody>
          <a:bodyPr wrap="square">
            <a:spAutoFit/>
          </a:bodyPr>
          <a:lstStyle/>
          <a:p>
            <a:pPr marL="457200" indent="-457200">
              <a:buFont typeface="+mj-lt"/>
              <a:buAutoNum type="arabicPeriod"/>
            </a:pPr>
            <a:r>
              <a:rPr lang="en-US" sz="2200" b="1" dirty="0" err="1">
                <a:solidFill>
                  <a:srgbClr val="1EB3DD"/>
                </a:solidFill>
              </a:rPr>
              <a:t>Achte</a:t>
            </a:r>
            <a:r>
              <a:rPr lang="en-US" sz="2200" b="1" dirty="0">
                <a:solidFill>
                  <a:srgbClr val="1EB3DD"/>
                </a:solidFill>
              </a:rPr>
              <a:t> auf die </a:t>
            </a:r>
            <a:r>
              <a:rPr lang="en-US" sz="2200" b="1" dirty="0" err="1">
                <a:solidFill>
                  <a:srgbClr val="1EB3DD"/>
                </a:solidFill>
              </a:rPr>
              <a:t>benötigte</a:t>
            </a:r>
            <a:r>
              <a:rPr lang="en-US" sz="2200" b="1" dirty="0">
                <a:solidFill>
                  <a:srgbClr val="1EB3DD"/>
                </a:solidFill>
              </a:rPr>
              <a:t> Zeit</a:t>
            </a:r>
          </a:p>
          <a:p>
            <a:pPr marL="493713"/>
            <a:r>
              <a:rPr lang="en-US" sz="2200" dirty="0" err="1">
                <a:solidFill>
                  <a:srgbClr val="1E494F"/>
                </a:solidFill>
              </a:rPr>
              <a:t>Tracke</a:t>
            </a:r>
            <a:r>
              <a:rPr lang="en-US" sz="2200" dirty="0">
                <a:solidFill>
                  <a:srgbClr val="1E494F"/>
                </a:solidFill>
              </a:rPr>
              <a:t> </a:t>
            </a:r>
            <a:r>
              <a:rPr lang="en-US" sz="2200" dirty="0" err="1">
                <a:solidFill>
                  <a:srgbClr val="1E494F"/>
                </a:solidFill>
              </a:rPr>
              <a:t>deine</a:t>
            </a:r>
            <a:r>
              <a:rPr lang="en-US" sz="2200" dirty="0">
                <a:solidFill>
                  <a:srgbClr val="1E494F"/>
                </a:solidFill>
              </a:rPr>
              <a:t> Zeit über Wochen/Monate hinweg, um herauszufinden, wie viel Zeit du im Durchschnitt </a:t>
            </a:r>
            <a:r>
              <a:rPr lang="en-US" sz="2200" dirty="0" err="1">
                <a:solidFill>
                  <a:srgbClr val="1E494F"/>
                </a:solidFill>
              </a:rPr>
              <a:t>tatsächlich</a:t>
            </a:r>
            <a:r>
              <a:rPr lang="en-US" sz="2200" dirty="0">
                <a:solidFill>
                  <a:srgbClr val="1E494F"/>
                </a:solidFill>
              </a:rPr>
              <a:t> </a:t>
            </a:r>
            <a:r>
              <a:rPr lang="en-US" sz="2200" dirty="0" err="1">
                <a:solidFill>
                  <a:srgbClr val="1E494F"/>
                </a:solidFill>
              </a:rPr>
              <a:t>benötigst</a:t>
            </a:r>
            <a:r>
              <a:rPr lang="en-US" sz="2200" dirty="0">
                <a:solidFill>
                  <a:srgbClr val="1E494F"/>
                </a:solidFill>
              </a:rPr>
              <a:t>, um </a:t>
            </a:r>
            <a:r>
              <a:rPr lang="en-US" sz="2200" dirty="0" err="1">
                <a:solidFill>
                  <a:srgbClr val="1E494F"/>
                </a:solidFill>
              </a:rPr>
              <a:t>deine</a:t>
            </a:r>
            <a:r>
              <a:rPr lang="en-US" sz="2200" dirty="0">
                <a:solidFill>
                  <a:srgbClr val="1E494F"/>
                </a:solidFill>
              </a:rPr>
              <a:t> </a:t>
            </a:r>
            <a:r>
              <a:rPr lang="en-US" sz="2200" dirty="0" err="1">
                <a:solidFill>
                  <a:srgbClr val="1E494F"/>
                </a:solidFill>
              </a:rPr>
              <a:t>Waren</a:t>
            </a:r>
            <a:r>
              <a:rPr lang="en-US" sz="2200" dirty="0">
                <a:solidFill>
                  <a:srgbClr val="1E494F"/>
                </a:solidFill>
              </a:rPr>
              <a:t> </a:t>
            </a:r>
            <a:r>
              <a:rPr lang="en-US" sz="2200" dirty="0" err="1">
                <a:solidFill>
                  <a:srgbClr val="1E494F"/>
                </a:solidFill>
              </a:rPr>
              <a:t>oder</a:t>
            </a:r>
            <a:r>
              <a:rPr lang="en-US" sz="2200" dirty="0">
                <a:solidFill>
                  <a:srgbClr val="1E494F"/>
                </a:solidFill>
              </a:rPr>
              <a:t> </a:t>
            </a:r>
            <a:r>
              <a:rPr lang="en-US" sz="2200" dirty="0" err="1">
                <a:solidFill>
                  <a:srgbClr val="1E494F"/>
                </a:solidFill>
              </a:rPr>
              <a:t>Dienstleistungen</a:t>
            </a:r>
            <a:r>
              <a:rPr lang="en-US" sz="2200" dirty="0">
                <a:solidFill>
                  <a:srgbClr val="1E494F"/>
                </a:solidFill>
              </a:rPr>
              <a:t> </a:t>
            </a:r>
            <a:r>
              <a:rPr lang="en-US" sz="2200" dirty="0" err="1">
                <a:solidFill>
                  <a:srgbClr val="1E494F"/>
                </a:solidFill>
              </a:rPr>
              <a:t>herzustellen</a:t>
            </a:r>
            <a:r>
              <a:rPr lang="en-US" sz="2200" dirty="0">
                <a:solidFill>
                  <a:srgbClr val="1E494F"/>
                </a:solidFill>
              </a:rPr>
              <a:t>/anzubieten. Mit der Zeit </a:t>
            </a:r>
            <a:r>
              <a:rPr lang="en-US" sz="2200" dirty="0" err="1">
                <a:solidFill>
                  <a:srgbClr val="1E494F"/>
                </a:solidFill>
              </a:rPr>
              <a:t>wirst</a:t>
            </a:r>
            <a:r>
              <a:rPr lang="en-US" sz="2200" dirty="0">
                <a:solidFill>
                  <a:srgbClr val="1E494F"/>
                </a:solidFill>
              </a:rPr>
              <a:t> du </a:t>
            </a:r>
            <a:r>
              <a:rPr lang="en-US" sz="2200" dirty="0" err="1">
                <a:solidFill>
                  <a:srgbClr val="1E494F"/>
                </a:solidFill>
              </a:rPr>
              <a:t>immer</a:t>
            </a:r>
            <a:r>
              <a:rPr lang="en-US" sz="2200" dirty="0">
                <a:solidFill>
                  <a:srgbClr val="1E494F"/>
                </a:solidFill>
              </a:rPr>
              <a:t> schneller und besser in dem, was du </a:t>
            </a:r>
            <a:r>
              <a:rPr lang="en-US" sz="2200" dirty="0" err="1">
                <a:solidFill>
                  <a:srgbClr val="1E494F"/>
                </a:solidFill>
              </a:rPr>
              <a:t>tust</a:t>
            </a:r>
            <a:r>
              <a:rPr lang="en-US" sz="2200" dirty="0">
                <a:solidFill>
                  <a:srgbClr val="1E494F"/>
                </a:solidFill>
              </a:rPr>
              <a:t> – du </a:t>
            </a:r>
            <a:r>
              <a:rPr lang="en-US" sz="2200" dirty="0" err="1">
                <a:solidFill>
                  <a:srgbClr val="1E494F"/>
                </a:solidFill>
              </a:rPr>
              <a:t>musst</a:t>
            </a:r>
            <a:r>
              <a:rPr lang="en-US" sz="2200" dirty="0">
                <a:solidFill>
                  <a:srgbClr val="1E494F"/>
                </a:solidFill>
              </a:rPr>
              <a:t> jedoch wissen, wie viel Zeit du für eine bestimmte Aufgabe </a:t>
            </a:r>
            <a:r>
              <a:rPr lang="en-US" sz="2200" dirty="0" err="1">
                <a:solidFill>
                  <a:srgbClr val="1E494F"/>
                </a:solidFill>
              </a:rPr>
              <a:t>aufwendest</a:t>
            </a:r>
            <a:r>
              <a:rPr lang="en-US" sz="2200" dirty="0">
                <a:solidFill>
                  <a:srgbClr val="1E494F"/>
                </a:solidFill>
              </a:rPr>
              <a:t>, um sicherzustellen, </a:t>
            </a:r>
            <a:r>
              <a:rPr lang="en-US" sz="2200" dirty="0" err="1">
                <a:solidFill>
                  <a:srgbClr val="1E494F"/>
                </a:solidFill>
              </a:rPr>
              <a:t>dass</a:t>
            </a:r>
            <a:r>
              <a:rPr lang="en-US" sz="2200" dirty="0">
                <a:solidFill>
                  <a:srgbClr val="1E494F"/>
                </a:solidFill>
              </a:rPr>
              <a:t> </a:t>
            </a:r>
            <a:r>
              <a:rPr lang="en-US" sz="2200" dirty="0" err="1">
                <a:solidFill>
                  <a:srgbClr val="1E494F"/>
                </a:solidFill>
              </a:rPr>
              <a:t>deine</a:t>
            </a:r>
            <a:r>
              <a:rPr lang="en-US" sz="2200" dirty="0">
                <a:solidFill>
                  <a:srgbClr val="1E494F"/>
                </a:solidFill>
              </a:rPr>
              <a:t> gesamte Arbeitszeit berücksichtigt wird. Dein Stundensatz ist sehr wichtig, um ihn für Schätzungszwecke zu verwenden.</a:t>
            </a:r>
          </a:p>
          <a:p>
            <a:pPr marL="493713"/>
            <a:endParaRPr lang="en-US" sz="2200" dirty="0"/>
          </a:p>
          <a:p>
            <a:pPr marL="457200" indent="-457200">
              <a:buFont typeface="+mj-lt"/>
              <a:buAutoNum type="arabicPeriod" startAt="2"/>
            </a:pPr>
            <a:r>
              <a:rPr lang="en-US" sz="2200" b="1" dirty="0">
                <a:solidFill>
                  <a:srgbClr val="1EB3DD"/>
                </a:solidFill>
              </a:rPr>
              <a:t>Wie groß ist der </a:t>
            </a:r>
            <a:r>
              <a:rPr lang="en-US" sz="2200" b="1" dirty="0" err="1">
                <a:solidFill>
                  <a:srgbClr val="1EB3DD"/>
                </a:solidFill>
              </a:rPr>
              <a:t>Budgetrahmen</a:t>
            </a:r>
            <a:r>
              <a:rPr lang="en-US" sz="2200" b="1" dirty="0">
                <a:solidFill>
                  <a:srgbClr val="1EB3DD"/>
                </a:solidFill>
              </a:rPr>
              <a:t> der Kunden und was </a:t>
            </a:r>
            <a:r>
              <a:rPr lang="en-US" sz="2200" b="1" dirty="0" err="1">
                <a:solidFill>
                  <a:srgbClr val="1EB3DD"/>
                </a:solidFill>
              </a:rPr>
              <a:t>verlangen</a:t>
            </a:r>
            <a:r>
              <a:rPr lang="en-US" sz="2200" b="1" dirty="0">
                <a:solidFill>
                  <a:srgbClr val="1EB3DD"/>
                </a:solidFill>
              </a:rPr>
              <a:t> </a:t>
            </a:r>
            <a:r>
              <a:rPr lang="en-US" sz="2200" b="1" dirty="0" err="1">
                <a:solidFill>
                  <a:srgbClr val="1EB3DD"/>
                </a:solidFill>
              </a:rPr>
              <a:t>deine</a:t>
            </a:r>
            <a:r>
              <a:rPr lang="en-US" sz="2200" b="1" dirty="0">
                <a:solidFill>
                  <a:srgbClr val="1EB3DD"/>
                </a:solidFill>
              </a:rPr>
              <a:t> Mitbewerber? </a:t>
            </a:r>
          </a:p>
          <a:p>
            <a:pPr marL="493713"/>
            <a:r>
              <a:rPr lang="en-US" sz="2200" dirty="0">
                <a:solidFill>
                  <a:srgbClr val="1E494F"/>
                </a:solidFill>
              </a:rPr>
              <a:t>Du </a:t>
            </a:r>
            <a:r>
              <a:rPr lang="en-US" sz="2200" dirty="0" err="1">
                <a:solidFill>
                  <a:srgbClr val="1E494F"/>
                </a:solidFill>
              </a:rPr>
              <a:t>solltest</a:t>
            </a:r>
            <a:r>
              <a:rPr lang="en-US" sz="2200" dirty="0">
                <a:solidFill>
                  <a:srgbClr val="1E494F"/>
                </a:solidFill>
              </a:rPr>
              <a:t> wissen, was </a:t>
            </a:r>
            <a:r>
              <a:rPr lang="en-US" sz="2200" dirty="0" err="1">
                <a:solidFill>
                  <a:srgbClr val="1E494F"/>
                </a:solidFill>
              </a:rPr>
              <a:t>deine</a:t>
            </a:r>
            <a:r>
              <a:rPr lang="en-US" sz="2200" dirty="0">
                <a:solidFill>
                  <a:srgbClr val="1E494F"/>
                </a:solidFill>
              </a:rPr>
              <a:t> Konkurrenten verlangen.</a:t>
            </a:r>
          </a:p>
          <a:p>
            <a:pPr>
              <a:buClr>
                <a:srgbClr val="EC2179"/>
              </a:buClr>
            </a:pPr>
            <a:endParaRPr lang="en-US" sz="2200" dirty="0">
              <a:solidFill>
                <a:srgbClr val="1E494F"/>
              </a:solidFill>
            </a:endParaRPr>
          </a:p>
        </p:txBody>
      </p:sp>
      <p:pic>
        <p:nvPicPr>
          <p:cNvPr id="12" name="Picture 11" descr="A picture containing text, silhouette&#10;&#10;Description automatically generated">
            <a:extLst>
              <a:ext uri="{FF2B5EF4-FFF2-40B4-BE49-F238E27FC236}">
                <a16:creationId xmlns:a16="http://schemas.microsoft.com/office/drawing/2014/main" id="{ABD27587-D0A2-4F18-B98E-DD7D85C09412}"/>
              </a:ext>
            </a:extLst>
          </p:cNvPr>
          <p:cNvPicPr>
            <a:picLocks noChangeAspect="1"/>
          </p:cNvPicPr>
          <p:nvPr/>
        </p:nvPicPr>
        <p:blipFill rotWithShape="1">
          <a:blip r:embed="rId2"/>
          <a:srcRect l="20018" t="14370" r="18181" b="20440"/>
          <a:stretch/>
        </p:blipFill>
        <p:spPr>
          <a:xfrm>
            <a:off x="9373268" y="2473528"/>
            <a:ext cx="2601218" cy="2042953"/>
          </a:xfrm>
          <a:prstGeom prst="rect">
            <a:avLst/>
          </a:prstGeom>
        </p:spPr>
      </p:pic>
    </p:spTree>
    <p:extLst>
      <p:ext uri="{BB962C8B-B14F-4D97-AF65-F5344CB8AC3E}">
        <p14:creationId xmlns:p14="http://schemas.microsoft.com/office/powerpoint/2010/main" val="2684735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EA35A60-B484-4838-87FE-D938C25B1793}"/>
              </a:ext>
            </a:extLst>
          </p:cNvPr>
          <p:cNvSpPr txBox="1"/>
          <p:nvPr/>
        </p:nvSpPr>
        <p:spPr>
          <a:xfrm>
            <a:off x="1570922" y="1476904"/>
            <a:ext cx="7877878" cy="5509200"/>
          </a:xfrm>
          <a:prstGeom prst="rect">
            <a:avLst/>
          </a:prstGeom>
          <a:noFill/>
        </p:spPr>
        <p:txBody>
          <a:bodyPr wrap="square">
            <a:spAutoFit/>
          </a:bodyPr>
          <a:lstStyle/>
          <a:p>
            <a:pPr marL="457200" indent="-457200">
              <a:buFont typeface="+mj-lt"/>
              <a:buAutoNum type="arabicPeriod" startAt="3"/>
            </a:pPr>
            <a:r>
              <a:rPr lang="en-US" sz="2200" b="1" dirty="0" err="1">
                <a:solidFill>
                  <a:srgbClr val="1EB3DD"/>
                </a:solidFill>
              </a:rPr>
              <a:t>Zahle</a:t>
            </a:r>
            <a:r>
              <a:rPr lang="en-US" sz="2200" b="1" dirty="0">
                <a:solidFill>
                  <a:srgbClr val="1EB3DD"/>
                </a:solidFill>
              </a:rPr>
              <a:t> </a:t>
            </a:r>
            <a:r>
              <a:rPr lang="en-US" sz="2200" b="1" dirty="0" err="1">
                <a:solidFill>
                  <a:srgbClr val="1EB3DD"/>
                </a:solidFill>
              </a:rPr>
              <a:t>dir</a:t>
            </a:r>
            <a:r>
              <a:rPr lang="en-US" sz="2200" b="1" dirty="0">
                <a:solidFill>
                  <a:srgbClr val="1EB3DD"/>
                </a:solidFill>
              </a:rPr>
              <a:t> selbst ein Gehalt</a:t>
            </a:r>
          </a:p>
          <a:p>
            <a:pPr marL="450850"/>
            <a:r>
              <a:rPr lang="en-US" sz="2200" dirty="0"/>
              <a:t>Ein eigenes Unternehmen zu gründen und zu führen ist ein starkes Gefühl. Es ist jedoch sehr wichtig, </a:t>
            </a:r>
            <a:r>
              <a:rPr lang="en-US" sz="2200" dirty="0" err="1"/>
              <a:t>persönliche</a:t>
            </a:r>
            <a:r>
              <a:rPr lang="en-US" sz="2200" dirty="0"/>
              <a:t> und </a:t>
            </a:r>
            <a:r>
              <a:rPr lang="en-US" sz="2200" dirty="0" err="1"/>
              <a:t>geschäftliche</a:t>
            </a:r>
            <a:r>
              <a:rPr lang="en-US" sz="2200" dirty="0"/>
              <a:t> Finanzen zu trennen. Es ist klug, sich selbst ein Gehalt zu zahlen. Dein Gehalt </a:t>
            </a:r>
            <a:r>
              <a:rPr lang="en-US" sz="2200" dirty="0" err="1"/>
              <a:t>als</a:t>
            </a:r>
            <a:r>
              <a:rPr lang="en-US" sz="2200" dirty="0"/>
              <a:t> </a:t>
            </a:r>
            <a:r>
              <a:rPr lang="en-US" sz="2200" dirty="0" err="1"/>
              <a:t>Geschäftsinhaberin</a:t>
            </a:r>
            <a:r>
              <a:rPr lang="en-US" sz="2200" dirty="0"/>
              <a:t> </a:t>
            </a:r>
            <a:r>
              <a:rPr lang="en-US" sz="2200" dirty="0" err="1"/>
              <a:t>kann</a:t>
            </a:r>
            <a:r>
              <a:rPr lang="en-US" sz="2200" dirty="0"/>
              <a:t> fix sein, muss es aber nicht. Plane aber feste Lohnkosten in </a:t>
            </a:r>
            <a:r>
              <a:rPr lang="en-US" sz="2200" dirty="0" err="1"/>
              <a:t>deine</a:t>
            </a:r>
            <a:r>
              <a:rPr lang="en-US" sz="2200" dirty="0"/>
              <a:t> Kalkulation ein - auch </a:t>
            </a:r>
            <a:r>
              <a:rPr lang="en-US" sz="2200" dirty="0" err="1"/>
              <a:t>wenn</a:t>
            </a:r>
            <a:r>
              <a:rPr lang="en-US" sz="2200" dirty="0"/>
              <a:t> du mit </a:t>
            </a:r>
            <a:r>
              <a:rPr lang="en-US" sz="2200" dirty="0" err="1"/>
              <a:t>einem</a:t>
            </a:r>
            <a:r>
              <a:rPr lang="en-US" sz="2200" dirty="0"/>
              <a:t> </a:t>
            </a:r>
            <a:r>
              <a:rPr lang="en-US" sz="2200" dirty="0" err="1"/>
              <a:t>Mindestkostensatz</a:t>
            </a:r>
            <a:r>
              <a:rPr lang="en-US" sz="2200" dirty="0"/>
              <a:t> </a:t>
            </a:r>
            <a:r>
              <a:rPr lang="en-US" sz="2200" dirty="0" err="1"/>
              <a:t>beginnst</a:t>
            </a:r>
            <a:r>
              <a:rPr lang="en-US" sz="2200" dirty="0"/>
              <a:t>. In der Praxis ist es in der Anfangszeit eine gute Methode, sich selbst einen Teil des Gewinns zu zahlen, den du in einem Monat </a:t>
            </a:r>
            <a:r>
              <a:rPr lang="en-US" sz="2200" dirty="0" err="1"/>
              <a:t>erzielst</a:t>
            </a:r>
            <a:r>
              <a:rPr lang="en-US" sz="2200" dirty="0"/>
              <a:t> (Provisionsbasis).</a:t>
            </a:r>
          </a:p>
          <a:p>
            <a:pPr marL="450850"/>
            <a:endParaRPr lang="en-US" sz="2200" dirty="0"/>
          </a:p>
          <a:p>
            <a:pPr marL="457200" indent="-457200">
              <a:buFont typeface="+mj-lt"/>
              <a:buAutoNum type="arabicPeriod" startAt="4"/>
            </a:pPr>
            <a:r>
              <a:rPr lang="en-US" sz="2200" b="1" dirty="0" err="1">
                <a:solidFill>
                  <a:srgbClr val="1EB3DD"/>
                </a:solidFill>
              </a:rPr>
              <a:t>Führe</a:t>
            </a:r>
            <a:r>
              <a:rPr lang="en-US" sz="2200" b="1" dirty="0">
                <a:solidFill>
                  <a:srgbClr val="1EB3DD"/>
                </a:solidFill>
              </a:rPr>
              <a:t> </a:t>
            </a:r>
            <a:r>
              <a:rPr lang="en-US" sz="2200" b="1" dirty="0" err="1">
                <a:solidFill>
                  <a:srgbClr val="1EB3DD"/>
                </a:solidFill>
              </a:rPr>
              <a:t>genaue</a:t>
            </a:r>
            <a:r>
              <a:rPr lang="en-US" sz="2200" b="1" dirty="0">
                <a:solidFill>
                  <a:srgbClr val="1EB3DD"/>
                </a:solidFill>
              </a:rPr>
              <a:t> Aufzeichnungen </a:t>
            </a:r>
            <a:r>
              <a:rPr lang="en-US" sz="2200" dirty="0"/>
              <a:t>über alle </a:t>
            </a:r>
            <a:r>
              <a:rPr lang="en-US" sz="2200" dirty="0" err="1"/>
              <a:t>Einnahmen</a:t>
            </a:r>
            <a:r>
              <a:rPr lang="en-US" sz="2200" dirty="0"/>
              <a:t> und Ausgaben, die </a:t>
            </a:r>
            <a:r>
              <a:rPr lang="en-US" sz="2200" dirty="0" err="1"/>
              <a:t>mit</a:t>
            </a:r>
            <a:r>
              <a:rPr lang="en-US" sz="2200" dirty="0"/>
              <a:t> dem Geschäft zusammenhängen. So </a:t>
            </a:r>
            <a:r>
              <a:rPr lang="en-US" sz="2200" dirty="0" err="1"/>
              <a:t>behälst</a:t>
            </a:r>
            <a:r>
              <a:rPr lang="en-US" sz="2200" dirty="0"/>
              <a:t> du die Kontrolle </a:t>
            </a:r>
            <a:r>
              <a:rPr lang="en-US" sz="2200" dirty="0" err="1"/>
              <a:t>über</a:t>
            </a:r>
            <a:r>
              <a:rPr lang="en-US" sz="2200" dirty="0"/>
              <a:t> </a:t>
            </a:r>
            <a:r>
              <a:rPr lang="en-US" sz="2200" dirty="0" err="1"/>
              <a:t>dein</a:t>
            </a:r>
            <a:r>
              <a:rPr lang="en-US" sz="2200" dirty="0"/>
              <a:t> Unternehmen und </a:t>
            </a:r>
            <a:r>
              <a:rPr lang="en-US" sz="2200" dirty="0" err="1"/>
              <a:t>kannst</a:t>
            </a:r>
            <a:r>
              <a:rPr lang="en-US" sz="2200" dirty="0"/>
              <a:t> </a:t>
            </a:r>
            <a:r>
              <a:rPr lang="en-US" sz="2200" dirty="0" err="1"/>
              <a:t>überprüfen</a:t>
            </a:r>
            <a:r>
              <a:rPr lang="en-US" sz="2200" dirty="0"/>
              <a:t>, </a:t>
            </a:r>
            <a:r>
              <a:rPr lang="en-US" sz="2200" dirty="0" err="1"/>
              <a:t>ob</a:t>
            </a:r>
            <a:r>
              <a:rPr lang="en-US" sz="2200" dirty="0"/>
              <a:t> alle </a:t>
            </a:r>
            <a:r>
              <a:rPr lang="en-US" sz="2200" dirty="0" err="1"/>
              <a:t>Rechnungen</a:t>
            </a:r>
            <a:r>
              <a:rPr lang="en-US" sz="2200" dirty="0"/>
              <a:t> </a:t>
            </a:r>
            <a:r>
              <a:rPr lang="en-US" sz="2200" dirty="0" err="1"/>
              <a:t>bezahlt</a:t>
            </a:r>
            <a:r>
              <a:rPr lang="en-US" sz="2200" dirty="0"/>
              <a:t> </a:t>
            </a:r>
            <a:r>
              <a:rPr lang="en-US" sz="2200" dirty="0" err="1"/>
              <a:t>werden</a:t>
            </a:r>
            <a:r>
              <a:rPr lang="en-US" sz="2200" dirty="0"/>
              <a:t> </a:t>
            </a:r>
            <a:r>
              <a:rPr lang="en-US" sz="2200" dirty="0" err="1"/>
              <a:t>können</a:t>
            </a:r>
            <a:r>
              <a:rPr lang="en-US" sz="2200" dirty="0"/>
              <a:t>.</a:t>
            </a:r>
          </a:p>
          <a:p>
            <a:pPr>
              <a:buClr>
                <a:srgbClr val="EC2179"/>
              </a:buClr>
            </a:pPr>
            <a:endParaRPr lang="en-US" sz="2200" dirty="0">
              <a:solidFill>
                <a:srgbClr val="1E494F"/>
              </a:solidFill>
            </a:endParaRPr>
          </a:p>
        </p:txBody>
      </p:sp>
      <p:pic>
        <p:nvPicPr>
          <p:cNvPr id="12" name="Picture 11" descr="A picture containing text, silhouette&#10;&#10;Description automatically generated">
            <a:extLst>
              <a:ext uri="{FF2B5EF4-FFF2-40B4-BE49-F238E27FC236}">
                <a16:creationId xmlns:a16="http://schemas.microsoft.com/office/drawing/2014/main" id="{ABD27587-D0A2-4F18-B98E-DD7D85C09412}"/>
              </a:ext>
            </a:extLst>
          </p:cNvPr>
          <p:cNvPicPr>
            <a:picLocks noChangeAspect="1"/>
          </p:cNvPicPr>
          <p:nvPr/>
        </p:nvPicPr>
        <p:blipFill rotWithShape="1">
          <a:blip r:embed="rId2"/>
          <a:srcRect l="20018" t="14370" r="18181" b="20440"/>
          <a:stretch/>
        </p:blipFill>
        <p:spPr>
          <a:xfrm>
            <a:off x="9373268" y="2473528"/>
            <a:ext cx="2601218" cy="2042953"/>
          </a:xfrm>
          <a:prstGeom prst="rect">
            <a:avLst/>
          </a:prstGeom>
        </p:spPr>
      </p:pic>
      <p:sp>
        <p:nvSpPr>
          <p:cNvPr id="10" name="TextBox 6">
            <a:extLst>
              <a:ext uri="{FF2B5EF4-FFF2-40B4-BE49-F238E27FC236}">
                <a16:creationId xmlns:a16="http://schemas.microsoft.com/office/drawing/2014/main" id="{2900BA9A-139F-45F4-83D5-88D784B43C09}"/>
              </a:ext>
            </a:extLst>
          </p:cNvPr>
          <p:cNvSpPr txBox="1"/>
          <p:nvPr/>
        </p:nvSpPr>
        <p:spPr>
          <a:xfrm>
            <a:off x="481012" y="343507"/>
            <a:ext cx="11060748" cy="1815882"/>
          </a:xfrm>
          <a:prstGeom prst="rect">
            <a:avLst/>
          </a:prstGeom>
          <a:noFill/>
        </p:spPr>
        <p:txBody>
          <a:bodyPr wrap="square" rtlCol="0">
            <a:spAutoFit/>
          </a:bodyPr>
          <a:lstStyle/>
          <a:p>
            <a:r>
              <a:rPr lang="en-US" sz="3600" dirty="0">
                <a:solidFill>
                  <a:srgbClr val="1E494F"/>
                </a:solidFill>
              </a:rPr>
              <a:t>4 PRICING-REGELN, DIE DU KENNEN SOLLTEST</a:t>
            </a:r>
          </a:p>
          <a:p>
            <a:r>
              <a:rPr lang="en-US" sz="2200" dirty="0">
                <a:solidFill>
                  <a:srgbClr val="1E494F"/>
                </a:solidFill>
              </a:rPr>
              <a:t>Es gibt einige wichtige Überlegungen bei der Preisgestaltung. </a:t>
            </a:r>
          </a:p>
          <a:p>
            <a:endParaRPr lang="en-US" sz="3600" dirty="0">
              <a:solidFill>
                <a:srgbClr val="1E494F"/>
              </a:solidFill>
            </a:endParaRPr>
          </a:p>
          <a:p>
            <a:endParaRPr lang="en-IE" dirty="0"/>
          </a:p>
        </p:txBody>
      </p:sp>
    </p:spTree>
    <p:extLst>
      <p:ext uri="{BB962C8B-B14F-4D97-AF65-F5344CB8AC3E}">
        <p14:creationId xmlns:p14="http://schemas.microsoft.com/office/powerpoint/2010/main" val="2974965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782614" y="2602858"/>
            <a:ext cx="5311108" cy="1402471"/>
          </a:xfrm>
        </p:spPr>
        <p:txBody>
          <a:bodyPr/>
          <a:lstStyle/>
          <a:p>
            <a:r>
              <a:rPr lang="en-US" dirty="0"/>
              <a:t>WELCHE FINANZIELLEN MITTEL BENÖTIGST DU FÜR DEN START?</a:t>
            </a:r>
          </a:p>
        </p:txBody>
      </p:sp>
      <p:grpSp>
        <p:nvGrpSpPr>
          <p:cNvPr id="4" name="Group 3">
            <a:extLst>
              <a:ext uri="{FF2B5EF4-FFF2-40B4-BE49-F238E27FC236}">
                <a16:creationId xmlns:a16="http://schemas.microsoft.com/office/drawing/2014/main" id="{CCC943E7-CFB6-482D-923A-8A7CEDFB51CB}"/>
              </a:ext>
            </a:extLst>
          </p:cNvPr>
          <p:cNvGrpSpPr/>
          <p:nvPr/>
        </p:nvGrpSpPr>
        <p:grpSpPr>
          <a:xfrm>
            <a:off x="1771957" y="2283998"/>
            <a:ext cx="3328363" cy="2074642"/>
            <a:chOff x="2950517" y="2985038"/>
            <a:chExt cx="2842847" cy="1218363"/>
          </a:xfrm>
        </p:grpSpPr>
        <p:pic>
          <p:nvPicPr>
            <p:cNvPr id="5" name="Picture 4" descr="A picture containing text, clipart&#10;&#10;Description automatically generated">
              <a:extLst>
                <a:ext uri="{FF2B5EF4-FFF2-40B4-BE49-F238E27FC236}">
                  <a16:creationId xmlns:a16="http://schemas.microsoft.com/office/drawing/2014/main" id="{0668EF88-56B0-4606-AE3D-6C4543FEEA99}"/>
                </a:ext>
              </a:extLst>
            </p:cNvPr>
            <p:cNvPicPr>
              <a:picLocks noChangeAspect="1"/>
            </p:cNvPicPr>
            <p:nvPr/>
          </p:nvPicPr>
          <p:blipFill>
            <a:blip r:embed="rId2"/>
            <a:stretch>
              <a:fillRect/>
            </a:stretch>
          </p:blipFill>
          <p:spPr>
            <a:xfrm>
              <a:off x="2950517" y="2985038"/>
              <a:ext cx="2842847" cy="1218363"/>
            </a:xfrm>
            <a:prstGeom prst="rect">
              <a:avLst/>
            </a:prstGeom>
          </p:spPr>
        </p:pic>
        <p:pic>
          <p:nvPicPr>
            <p:cNvPr id="7" name="Picture 6" descr="Icon&#10;&#10;Description automatically generated">
              <a:extLst>
                <a:ext uri="{FF2B5EF4-FFF2-40B4-BE49-F238E27FC236}">
                  <a16:creationId xmlns:a16="http://schemas.microsoft.com/office/drawing/2014/main" id="{BA9D4E1D-9ED9-4DA0-AE6B-AABAEBD10671}"/>
                </a:ext>
              </a:extLst>
            </p:cNvPr>
            <p:cNvPicPr>
              <a:picLocks noChangeAspect="1"/>
            </p:cNvPicPr>
            <p:nvPr/>
          </p:nvPicPr>
          <p:blipFill>
            <a:blip r:embed="rId3"/>
            <a:stretch>
              <a:fillRect/>
            </a:stretch>
          </p:blipFill>
          <p:spPr>
            <a:xfrm rot="20334973" flipH="1">
              <a:off x="3588381" y="3330994"/>
              <a:ext cx="236383" cy="257797"/>
            </a:xfrm>
            <a:prstGeom prst="rect">
              <a:avLst/>
            </a:prstGeom>
          </p:spPr>
        </p:pic>
      </p:grpSp>
    </p:spTree>
    <p:extLst>
      <p:ext uri="{BB962C8B-B14F-4D97-AF65-F5344CB8AC3E}">
        <p14:creationId xmlns:p14="http://schemas.microsoft.com/office/powerpoint/2010/main" val="1818816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014DC1-796F-4608-B2A1-DA1E5E514DE3}"/>
              </a:ext>
            </a:extLst>
          </p:cNvPr>
          <p:cNvSpPr>
            <a:spLocks noGrp="1"/>
          </p:cNvSpPr>
          <p:nvPr>
            <p:ph type="body" sz="quarter" idx="13"/>
          </p:nvPr>
        </p:nvSpPr>
        <p:spPr>
          <a:xfrm>
            <a:off x="1675006" y="997584"/>
            <a:ext cx="9685252" cy="1126103"/>
          </a:xfrm>
        </p:spPr>
        <p:txBody>
          <a:bodyPr>
            <a:normAutofit lnSpcReduction="10000"/>
          </a:bodyPr>
          <a:lstStyle/>
          <a:p>
            <a:r>
              <a:rPr lang="en-US" dirty="0"/>
              <a:t>4 UNTERNEHMENSBEREICHE, </a:t>
            </a:r>
          </a:p>
          <a:p>
            <a:r>
              <a:rPr lang="en-US" dirty="0"/>
              <a:t>FÜR DIE DU EINE FINANZIERUNG BENÖTIGST</a:t>
            </a:r>
            <a:endParaRPr lang="en-GB" dirty="0"/>
          </a:p>
        </p:txBody>
      </p:sp>
      <p:grpSp>
        <p:nvGrpSpPr>
          <p:cNvPr id="5" name="Google Shape;534;p39">
            <a:extLst>
              <a:ext uri="{FF2B5EF4-FFF2-40B4-BE49-F238E27FC236}">
                <a16:creationId xmlns:a16="http://schemas.microsoft.com/office/drawing/2014/main" id="{AB097C61-6B6C-4979-91D0-787D62696EC0}"/>
              </a:ext>
            </a:extLst>
          </p:cNvPr>
          <p:cNvGrpSpPr/>
          <p:nvPr/>
        </p:nvGrpSpPr>
        <p:grpSpPr>
          <a:xfrm>
            <a:off x="198032" y="1043571"/>
            <a:ext cx="991447" cy="697353"/>
            <a:chOff x="4595425" y="1707325"/>
            <a:chExt cx="470075" cy="288625"/>
          </a:xfrm>
        </p:grpSpPr>
        <p:sp>
          <p:nvSpPr>
            <p:cNvPr id="6" name="Google Shape;535;p39">
              <a:extLst>
                <a:ext uri="{FF2B5EF4-FFF2-40B4-BE49-F238E27FC236}">
                  <a16:creationId xmlns:a16="http://schemas.microsoft.com/office/drawing/2014/main" id="{84E13BC0-31F8-4878-83CD-3095212631B2}"/>
                </a:ext>
              </a:extLst>
            </p:cNvPr>
            <p:cNvSpPr/>
            <p:nvPr/>
          </p:nvSpPr>
          <p:spPr>
            <a:xfrm>
              <a:off x="4809750" y="1707325"/>
              <a:ext cx="41425" cy="41425"/>
            </a:xfrm>
            <a:custGeom>
              <a:avLst/>
              <a:gdLst/>
              <a:ahLst/>
              <a:cxnLst/>
              <a:rect l="l" t="t" r="r" b="b"/>
              <a:pathLst>
                <a:path w="1657" h="1657" fill="none" extrusionOk="0">
                  <a:moveTo>
                    <a:pt x="0" y="829"/>
                  </a:moveTo>
                  <a:lnTo>
                    <a:pt x="0" y="829"/>
                  </a:lnTo>
                  <a:lnTo>
                    <a:pt x="25" y="658"/>
                  </a:lnTo>
                  <a:lnTo>
                    <a:pt x="73" y="512"/>
                  </a:lnTo>
                  <a:lnTo>
                    <a:pt x="146" y="366"/>
                  </a:lnTo>
                  <a:lnTo>
                    <a:pt x="244" y="244"/>
                  </a:lnTo>
                  <a:lnTo>
                    <a:pt x="366" y="147"/>
                  </a:lnTo>
                  <a:lnTo>
                    <a:pt x="512" y="74"/>
                  </a:lnTo>
                  <a:lnTo>
                    <a:pt x="658" y="25"/>
                  </a:lnTo>
                  <a:lnTo>
                    <a:pt x="828" y="1"/>
                  </a:lnTo>
                  <a:lnTo>
                    <a:pt x="828" y="1"/>
                  </a:lnTo>
                  <a:lnTo>
                    <a:pt x="999" y="25"/>
                  </a:lnTo>
                  <a:lnTo>
                    <a:pt x="1145" y="74"/>
                  </a:lnTo>
                  <a:lnTo>
                    <a:pt x="1291" y="147"/>
                  </a:lnTo>
                  <a:lnTo>
                    <a:pt x="1413" y="244"/>
                  </a:lnTo>
                  <a:lnTo>
                    <a:pt x="1510" y="366"/>
                  </a:lnTo>
                  <a:lnTo>
                    <a:pt x="1583" y="512"/>
                  </a:lnTo>
                  <a:lnTo>
                    <a:pt x="1632" y="658"/>
                  </a:lnTo>
                  <a:lnTo>
                    <a:pt x="1656" y="829"/>
                  </a:lnTo>
                  <a:lnTo>
                    <a:pt x="1656" y="829"/>
                  </a:lnTo>
                  <a:lnTo>
                    <a:pt x="1632" y="999"/>
                  </a:lnTo>
                  <a:lnTo>
                    <a:pt x="1583" y="1170"/>
                  </a:lnTo>
                  <a:lnTo>
                    <a:pt x="1510" y="1291"/>
                  </a:lnTo>
                  <a:lnTo>
                    <a:pt x="1413" y="1413"/>
                  </a:lnTo>
                  <a:lnTo>
                    <a:pt x="1291" y="1535"/>
                  </a:lnTo>
                  <a:lnTo>
                    <a:pt x="1145" y="1608"/>
                  </a:lnTo>
                  <a:lnTo>
                    <a:pt x="999" y="1657"/>
                  </a:lnTo>
                  <a:lnTo>
                    <a:pt x="828" y="1657"/>
                  </a:lnTo>
                  <a:lnTo>
                    <a:pt x="828" y="1657"/>
                  </a:lnTo>
                  <a:lnTo>
                    <a:pt x="658" y="1657"/>
                  </a:lnTo>
                  <a:lnTo>
                    <a:pt x="512" y="1608"/>
                  </a:lnTo>
                  <a:lnTo>
                    <a:pt x="366" y="1535"/>
                  </a:lnTo>
                  <a:lnTo>
                    <a:pt x="244" y="1413"/>
                  </a:lnTo>
                  <a:lnTo>
                    <a:pt x="146" y="1291"/>
                  </a:lnTo>
                  <a:lnTo>
                    <a:pt x="73" y="1170"/>
                  </a:lnTo>
                  <a:lnTo>
                    <a:pt x="25" y="999"/>
                  </a:lnTo>
                  <a:lnTo>
                    <a:pt x="0" y="829"/>
                  </a:lnTo>
                  <a:lnTo>
                    <a:pt x="0" y="829"/>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536;p39">
              <a:extLst>
                <a:ext uri="{FF2B5EF4-FFF2-40B4-BE49-F238E27FC236}">
                  <a16:creationId xmlns:a16="http://schemas.microsoft.com/office/drawing/2014/main" id="{1999BE1E-05F1-4411-9179-930B39F99801}"/>
                </a:ext>
              </a:extLst>
            </p:cNvPr>
            <p:cNvSpPr/>
            <p:nvPr/>
          </p:nvSpPr>
          <p:spPr>
            <a:xfrm>
              <a:off x="5024075" y="1761525"/>
              <a:ext cx="41425" cy="41425"/>
            </a:xfrm>
            <a:custGeom>
              <a:avLst/>
              <a:gdLst/>
              <a:ahLst/>
              <a:cxnLst/>
              <a:rect l="l" t="t" r="r" b="b"/>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6" y="828"/>
                  </a:lnTo>
                  <a:lnTo>
                    <a:pt x="1656"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537;p39">
              <a:extLst>
                <a:ext uri="{FF2B5EF4-FFF2-40B4-BE49-F238E27FC236}">
                  <a16:creationId xmlns:a16="http://schemas.microsoft.com/office/drawing/2014/main" id="{C9A4EEBB-A9F8-4100-8D8D-7D3A1A198970}"/>
                </a:ext>
              </a:extLst>
            </p:cNvPr>
            <p:cNvSpPr/>
            <p:nvPr/>
          </p:nvSpPr>
          <p:spPr>
            <a:xfrm>
              <a:off x="4628900" y="1760300"/>
              <a:ext cx="403100" cy="177825"/>
            </a:xfrm>
            <a:custGeom>
              <a:avLst/>
              <a:gdLst/>
              <a:ahLst/>
              <a:cxnLst/>
              <a:rect l="l" t="t" r="r" b="b"/>
              <a:pathLst>
                <a:path w="16124" h="7113" fill="none" extrusionOk="0">
                  <a:moveTo>
                    <a:pt x="14663" y="7112"/>
                  </a:moveTo>
                  <a:lnTo>
                    <a:pt x="16124" y="2095"/>
                  </a:lnTo>
                  <a:lnTo>
                    <a:pt x="16124" y="2095"/>
                  </a:lnTo>
                  <a:lnTo>
                    <a:pt x="16002" y="2046"/>
                  </a:lnTo>
                  <a:lnTo>
                    <a:pt x="15880" y="1973"/>
                  </a:lnTo>
                  <a:lnTo>
                    <a:pt x="15759" y="1876"/>
                  </a:lnTo>
                  <a:lnTo>
                    <a:pt x="15661" y="1778"/>
                  </a:lnTo>
                  <a:lnTo>
                    <a:pt x="11131" y="3434"/>
                  </a:lnTo>
                  <a:lnTo>
                    <a:pt x="8403" y="0"/>
                  </a:lnTo>
                  <a:lnTo>
                    <a:pt x="8403" y="0"/>
                  </a:lnTo>
                  <a:lnTo>
                    <a:pt x="8233" y="25"/>
                  </a:lnTo>
                  <a:lnTo>
                    <a:pt x="8062" y="25"/>
                  </a:lnTo>
                  <a:lnTo>
                    <a:pt x="8062" y="25"/>
                  </a:lnTo>
                  <a:lnTo>
                    <a:pt x="7892" y="25"/>
                  </a:lnTo>
                  <a:lnTo>
                    <a:pt x="7721" y="0"/>
                  </a:lnTo>
                  <a:lnTo>
                    <a:pt x="4994" y="3434"/>
                  </a:lnTo>
                  <a:lnTo>
                    <a:pt x="464" y="1778"/>
                  </a:lnTo>
                  <a:lnTo>
                    <a:pt x="464" y="1778"/>
                  </a:lnTo>
                  <a:lnTo>
                    <a:pt x="366" y="1876"/>
                  </a:lnTo>
                  <a:lnTo>
                    <a:pt x="244" y="1973"/>
                  </a:lnTo>
                  <a:lnTo>
                    <a:pt x="123" y="2046"/>
                  </a:lnTo>
                  <a:lnTo>
                    <a:pt x="1" y="2095"/>
                  </a:lnTo>
                  <a:lnTo>
                    <a:pt x="1462" y="711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538;p39">
              <a:extLst>
                <a:ext uri="{FF2B5EF4-FFF2-40B4-BE49-F238E27FC236}">
                  <a16:creationId xmlns:a16="http://schemas.microsoft.com/office/drawing/2014/main" id="{A08C8885-99F4-49B8-8FAB-DF6075F50B9A}"/>
                </a:ext>
              </a:extLst>
            </p:cNvPr>
            <p:cNvSpPr/>
            <p:nvPr/>
          </p:nvSpPr>
          <p:spPr>
            <a:xfrm>
              <a:off x="4595425" y="1761525"/>
              <a:ext cx="41425" cy="41425"/>
            </a:xfrm>
            <a:custGeom>
              <a:avLst/>
              <a:gdLst/>
              <a:ahLst/>
              <a:cxnLst/>
              <a:rect l="l" t="t" r="r" b="b"/>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7" y="828"/>
                  </a:lnTo>
                  <a:lnTo>
                    <a:pt x="1657"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539;p39">
              <a:extLst>
                <a:ext uri="{FF2B5EF4-FFF2-40B4-BE49-F238E27FC236}">
                  <a16:creationId xmlns:a16="http://schemas.microsoft.com/office/drawing/2014/main" id="{37E37405-C6C8-49D6-8157-565930C7CDA2}"/>
                </a:ext>
              </a:extLst>
            </p:cNvPr>
            <p:cNvSpPr/>
            <p:nvPr/>
          </p:nvSpPr>
          <p:spPr>
            <a:xfrm>
              <a:off x="4667275" y="1951475"/>
              <a:ext cx="326375" cy="44475"/>
            </a:xfrm>
            <a:custGeom>
              <a:avLst/>
              <a:gdLst/>
              <a:ahLst/>
              <a:cxnLst/>
              <a:rect l="l" t="t" r="r" b="b"/>
              <a:pathLst>
                <a:path w="13055" h="1779" fill="none" extrusionOk="0">
                  <a:moveTo>
                    <a:pt x="6527" y="1535"/>
                  </a:moveTo>
                  <a:lnTo>
                    <a:pt x="6527" y="1535"/>
                  </a:lnTo>
                  <a:lnTo>
                    <a:pt x="8232" y="1535"/>
                  </a:lnTo>
                  <a:lnTo>
                    <a:pt x="9815" y="1584"/>
                  </a:lnTo>
                  <a:lnTo>
                    <a:pt x="11252" y="1657"/>
                  </a:lnTo>
                  <a:lnTo>
                    <a:pt x="12543" y="1779"/>
                  </a:lnTo>
                  <a:lnTo>
                    <a:pt x="13054" y="1"/>
                  </a:lnTo>
                  <a:lnTo>
                    <a:pt x="0" y="1"/>
                  </a:lnTo>
                  <a:lnTo>
                    <a:pt x="512" y="1779"/>
                  </a:lnTo>
                  <a:lnTo>
                    <a:pt x="512" y="1779"/>
                  </a:lnTo>
                  <a:lnTo>
                    <a:pt x="1803" y="1681"/>
                  </a:lnTo>
                  <a:lnTo>
                    <a:pt x="3239" y="1584"/>
                  </a:lnTo>
                  <a:lnTo>
                    <a:pt x="4823" y="1535"/>
                  </a:lnTo>
                  <a:lnTo>
                    <a:pt x="6527" y="1535"/>
                  </a:lnTo>
                  <a:lnTo>
                    <a:pt x="6527" y="1535"/>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9" name="TextBox 18">
            <a:extLst>
              <a:ext uri="{FF2B5EF4-FFF2-40B4-BE49-F238E27FC236}">
                <a16:creationId xmlns:a16="http://schemas.microsoft.com/office/drawing/2014/main" id="{1FBFD278-19D7-4A13-A0FE-CF8CB5EF0524}"/>
              </a:ext>
            </a:extLst>
          </p:cNvPr>
          <p:cNvSpPr txBox="1"/>
          <p:nvPr/>
        </p:nvSpPr>
        <p:spPr>
          <a:xfrm>
            <a:off x="737440" y="2418429"/>
            <a:ext cx="6595013" cy="3785652"/>
          </a:xfrm>
          <a:prstGeom prst="rect">
            <a:avLst/>
          </a:prstGeom>
          <a:noFill/>
        </p:spPr>
        <p:txBody>
          <a:bodyPr wrap="square">
            <a:spAutoFit/>
          </a:bodyPr>
          <a:lstStyle/>
          <a:p>
            <a:r>
              <a:rPr lang="en-US" sz="2000" dirty="0">
                <a:solidFill>
                  <a:srgbClr val="1E494F"/>
                </a:solidFill>
              </a:rPr>
              <a:t>Während viele Unternehmen mit wenig Geld gegründet werden können, ist es fast unmöglich, ein Unternehmen </a:t>
            </a:r>
            <a:r>
              <a:rPr lang="en-US" sz="2000" dirty="0" err="1">
                <a:solidFill>
                  <a:srgbClr val="1E494F"/>
                </a:solidFill>
              </a:rPr>
              <a:t>ganz</a:t>
            </a:r>
            <a:r>
              <a:rPr lang="en-US" sz="2000" dirty="0">
                <a:solidFill>
                  <a:srgbClr val="1E494F"/>
                </a:solidFill>
              </a:rPr>
              <a:t> </a:t>
            </a:r>
            <a:r>
              <a:rPr lang="en-US" sz="2000" dirty="0" err="1">
                <a:solidFill>
                  <a:srgbClr val="1E494F"/>
                </a:solidFill>
              </a:rPr>
              <a:t>ohne</a:t>
            </a:r>
            <a:r>
              <a:rPr lang="en-US" sz="2000" dirty="0">
                <a:solidFill>
                  <a:srgbClr val="1E494F"/>
                </a:solidFill>
              </a:rPr>
              <a:t> Budget </a:t>
            </a:r>
            <a:r>
              <a:rPr lang="en-US" sz="2000" dirty="0" err="1">
                <a:solidFill>
                  <a:srgbClr val="1E494F"/>
                </a:solidFill>
              </a:rPr>
              <a:t>zu</a:t>
            </a:r>
            <a:r>
              <a:rPr lang="en-US" sz="2000" dirty="0">
                <a:solidFill>
                  <a:srgbClr val="1E494F"/>
                </a:solidFill>
              </a:rPr>
              <a:t> gründen. Du must </a:t>
            </a:r>
            <a:r>
              <a:rPr lang="en-US" sz="2000" dirty="0" err="1">
                <a:solidFill>
                  <a:srgbClr val="1E494F"/>
                </a:solidFill>
              </a:rPr>
              <a:t>prüfen</a:t>
            </a:r>
            <a:r>
              <a:rPr lang="en-US" sz="2000" dirty="0">
                <a:solidFill>
                  <a:srgbClr val="1E494F"/>
                </a:solidFill>
              </a:rPr>
              <a:t>, welche Mittel du für die </a:t>
            </a:r>
            <a:r>
              <a:rPr lang="en-US" sz="2000" dirty="0" err="1">
                <a:solidFill>
                  <a:srgbClr val="1E494F"/>
                </a:solidFill>
              </a:rPr>
              <a:t>Gründung</a:t>
            </a:r>
            <a:r>
              <a:rPr lang="en-US" sz="2000" dirty="0">
                <a:solidFill>
                  <a:srgbClr val="1E494F"/>
                </a:solidFill>
              </a:rPr>
              <a:t> </a:t>
            </a:r>
            <a:r>
              <a:rPr lang="en-US" sz="2000" dirty="0" err="1">
                <a:solidFill>
                  <a:srgbClr val="1E494F"/>
                </a:solidFill>
              </a:rPr>
              <a:t>benötigst</a:t>
            </a:r>
            <a:r>
              <a:rPr lang="en-US" sz="2000" dirty="0">
                <a:solidFill>
                  <a:srgbClr val="1E494F"/>
                </a:solidFill>
              </a:rPr>
              <a:t> und </a:t>
            </a:r>
            <a:r>
              <a:rPr lang="en-US" sz="2000" dirty="0" err="1">
                <a:solidFill>
                  <a:srgbClr val="1E494F"/>
                </a:solidFill>
              </a:rPr>
              <a:t>wie</a:t>
            </a:r>
            <a:r>
              <a:rPr lang="en-US" sz="2000" dirty="0">
                <a:solidFill>
                  <a:srgbClr val="1E494F"/>
                </a:solidFill>
              </a:rPr>
              <a:t> du diese Mittel </a:t>
            </a:r>
            <a:r>
              <a:rPr lang="en-US" sz="2000" dirty="0" err="1">
                <a:solidFill>
                  <a:srgbClr val="1E494F"/>
                </a:solidFill>
              </a:rPr>
              <a:t>aufbringen</a:t>
            </a:r>
            <a:r>
              <a:rPr lang="en-US" sz="2000" dirty="0">
                <a:solidFill>
                  <a:srgbClr val="1E494F"/>
                </a:solidFill>
              </a:rPr>
              <a:t> </a:t>
            </a:r>
            <a:r>
              <a:rPr lang="en-US" sz="2000" dirty="0" err="1">
                <a:solidFill>
                  <a:srgbClr val="1E494F"/>
                </a:solidFill>
              </a:rPr>
              <a:t>wirst</a:t>
            </a:r>
            <a:r>
              <a:rPr lang="en-US" sz="2000" dirty="0">
                <a:solidFill>
                  <a:srgbClr val="1E494F"/>
                </a:solidFill>
              </a:rPr>
              <a:t>. </a:t>
            </a:r>
          </a:p>
          <a:p>
            <a:endParaRPr lang="en-US" sz="2000" dirty="0">
              <a:solidFill>
                <a:srgbClr val="1E494F"/>
              </a:solidFill>
            </a:endParaRPr>
          </a:p>
          <a:p>
            <a:r>
              <a:rPr lang="en-US" sz="2000" b="1" dirty="0" err="1">
                <a:solidFill>
                  <a:srgbClr val="1EB3DD"/>
                </a:solidFill>
              </a:rPr>
              <a:t>Grundsätzlich</a:t>
            </a:r>
            <a:r>
              <a:rPr lang="en-US" sz="2000" b="1" dirty="0">
                <a:solidFill>
                  <a:srgbClr val="1EB3DD"/>
                </a:solidFill>
              </a:rPr>
              <a:t> </a:t>
            </a:r>
            <a:r>
              <a:rPr lang="en-US" sz="2000" b="1" dirty="0" err="1">
                <a:solidFill>
                  <a:srgbClr val="1EB3DD"/>
                </a:solidFill>
              </a:rPr>
              <a:t>wird</a:t>
            </a:r>
            <a:r>
              <a:rPr lang="en-US" sz="2000" b="1" dirty="0">
                <a:solidFill>
                  <a:srgbClr val="1EB3DD"/>
                </a:solidFill>
              </a:rPr>
              <a:t> Geld </a:t>
            </a:r>
            <a:r>
              <a:rPr lang="en-US" sz="2000" b="1" dirty="0" err="1">
                <a:solidFill>
                  <a:srgbClr val="1EB3DD"/>
                </a:solidFill>
              </a:rPr>
              <a:t>für</a:t>
            </a:r>
            <a:r>
              <a:rPr lang="en-US" sz="2000" b="1" dirty="0">
                <a:solidFill>
                  <a:srgbClr val="1EB3DD"/>
                </a:solidFill>
              </a:rPr>
              <a:t> 4 </a:t>
            </a:r>
            <a:r>
              <a:rPr lang="en-US" sz="2000" b="1" dirty="0" err="1">
                <a:solidFill>
                  <a:srgbClr val="1EB3DD"/>
                </a:solidFill>
              </a:rPr>
              <a:t>wichtige</a:t>
            </a:r>
            <a:r>
              <a:rPr lang="en-US" sz="2000" b="1" dirty="0">
                <a:solidFill>
                  <a:srgbClr val="1EB3DD"/>
                </a:solidFill>
              </a:rPr>
              <a:t> </a:t>
            </a:r>
            <a:r>
              <a:rPr lang="en-US" sz="2000" b="1" dirty="0" err="1">
                <a:solidFill>
                  <a:srgbClr val="1EB3DD"/>
                </a:solidFill>
              </a:rPr>
              <a:t>Phasen</a:t>
            </a:r>
            <a:r>
              <a:rPr lang="en-US" sz="2000" b="1" dirty="0">
                <a:solidFill>
                  <a:srgbClr val="1EB3DD"/>
                </a:solidFill>
              </a:rPr>
              <a:t> </a:t>
            </a:r>
            <a:r>
              <a:rPr lang="en-US" sz="2000" b="1" dirty="0" err="1">
                <a:solidFill>
                  <a:srgbClr val="1EB3DD"/>
                </a:solidFill>
              </a:rPr>
              <a:t>benötigt</a:t>
            </a:r>
            <a:endParaRPr lang="en-US" sz="2000" b="1" dirty="0">
              <a:solidFill>
                <a:srgbClr val="1EB3DD"/>
              </a:solidFill>
            </a:endParaRPr>
          </a:p>
          <a:p>
            <a:r>
              <a:rPr lang="en-US" sz="2000" dirty="0">
                <a:solidFill>
                  <a:srgbClr val="1E494F"/>
                </a:solidFill>
              </a:rPr>
              <a:t>1) Die anfängliche </a:t>
            </a:r>
            <a:r>
              <a:rPr lang="en-US" sz="2000" dirty="0" err="1">
                <a:solidFill>
                  <a:srgbClr val="1E494F"/>
                </a:solidFill>
              </a:rPr>
              <a:t>Entwicklung</a:t>
            </a:r>
            <a:r>
              <a:rPr lang="en-US" sz="2000" dirty="0">
                <a:solidFill>
                  <a:srgbClr val="1E494F"/>
                </a:solidFill>
              </a:rPr>
              <a:t> des </a:t>
            </a:r>
            <a:r>
              <a:rPr lang="en-US" sz="2000" dirty="0" err="1">
                <a:solidFill>
                  <a:srgbClr val="1E494F"/>
                </a:solidFill>
              </a:rPr>
              <a:t>Produkts</a:t>
            </a:r>
            <a:r>
              <a:rPr lang="en-US" sz="2000" dirty="0">
                <a:solidFill>
                  <a:srgbClr val="1E494F"/>
                </a:solidFill>
              </a:rPr>
              <a:t> </a:t>
            </a:r>
            <a:r>
              <a:rPr lang="en-US" sz="2000" dirty="0" err="1">
                <a:solidFill>
                  <a:srgbClr val="1E494F"/>
                </a:solidFill>
              </a:rPr>
              <a:t>oder</a:t>
            </a:r>
            <a:r>
              <a:rPr lang="en-US" sz="2000" dirty="0">
                <a:solidFill>
                  <a:srgbClr val="1E494F"/>
                </a:solidFill>
              </a:rPr>
              <a:t> der Dienstleistung</a:t>
            </a:r>
          </a:p>
          <a:p>
            <a:r>
              <a:rPr lang="en-US" sz="2000" dirty="0">
                <a:solidFill>
                  <a:srgbClr val="1E494F"/>
                </a:solidFill>
              </a:rPr>
              <a:t>2) Die </a:t>
            </a:r>
            <a:r>
              <a:rPr lang="en-US" sz="2000" dirty="0" err="1">
                <a:solidFill>
                  <a:srgbClr val="1E494F"/>
                </a:solidFill>
              </a:rPr>
              <a:t>Markteinführung</a:t>
            </a:r>
            <a:r>
              <a:rPr lang="en-US" sz="2000" dirty="0">
                <a:solidFill>
                  <a:srgbClr val="1E494F"/>
                </a:solidFill>
              </a:rPr>
              <a:t> des </a:t>
            </a:r>
            <a:r>
              <a:rPr lang="en-US" sz="2000" dirty="0" err="1">
                <a:solidFill>
                  <a:srgbClr val="1E494F"/>
                </a:solidFill>
              </a:rPr>
              <a:t>Produkts</a:t>
            </a:r>
            <a:r>
              <a:rPr lang="en-US" sz="2000" dirty="0">
                <a:solidFill>
                  <a:srgbClr val="1E494F"/>
                </a:solidFill>
              </a:rPr>
              <a:t> </a:t>
            </a:r>
            <a:r>
              <a:rPr lang="en-US" sz="2000" dirty="0" err="1">
                <a:solidFill>
                  <a:srgbClr val="1E494F"/>
                </a:solidFill>
              </a:rPr>
              <a:t>oder</a:t>
            </a:r>
            <a:r>
              <a:rPr lang="en-US" sz="2000" dirty="0">
                <a:solidFill>
                  <a:srgbClr val="1E494F"/>
                </a:solidFill>
              </a:rPr>
              <a:t> der Dienstleistung</a:t>
            </a:r>
          </a:p>
          <a:p>
            <a:r>
              <a:rPr lang="en-US" sz="2000" dirty="0">
                <a:solidFill>
                  <a:srgbClr val="1E494F"/>
                </a:solidFill>
              </a:rPr>
              <a:t>3) Cashflow zum </a:t>
            </a:r>
            <a:r>
              <a:rPr lang="en-US" sz="2000" dirty="0" err="1">
                <a:solidFill>
                  <a:srgbClr val="1E494F"/>
                </a:solidFill>
              </a:rPr>
              <a:t>Betrieb</a:t>
            </a:r>
            <a:r>
              <a:rPr lang="en-US" sz="2000" dirty="0">
                <a:solidFill>
                  <a:srgbClr val="1E494F"/>
                </a:solidFill>
              </a:rPr>
              <a:t> des Unternehmens</a:t>
            </a:r>
          </a:p>
          <a:p>
            <a:r>
              <a:rPr lang="en-US" sz="2000" dirty="0">
                <a:solidFill>
                  <a:srgbClr val="1E494F"/>
                </a:solidFill>
              </a:rPr>
              <a:t>4) Finanzierung </a:t>
            </a:r>
            <a:r>
              <a:rPr lang="en-US" sz="2000" dirty="0" err="1">
                <a:solidFill>
                  <a:srgbClr val="1E494F"/>
                </a:solidFill>
              </a:rPr>
              <a:t>für</a:t>
            </a:r>
            <a:r>
              <a:rPr lang="en-US" sz="2000" dirty="0">
                <a:solidFill>
                  <a:srgbClr val="1E494F"/>
                </a:solidFill>
              </a:rPr>
              <a:t> dich </a:t>
            </a:r>
            <a:r>
              <a:rPr lang="en-US" sz="2000" dirty="0" err="1">
                <a:solidFill>
                  <a:srgbClr val="1E494F"/>
                </a:solidFill>
              </a:rPr>
              <a:t>zum</a:t>
            </a:r>
            <a:r>
              <a:rPr lang="en-US" sz="2000" dirty="0">
                <a:solidFill>
                  <a:srgbClr val="1E494F"/>
                </a:solidFill>
              </a:rPr>
              <a:t> Leben!</a:t>
            </a:r>
          </a:p>
        </p:txBody>
      </p:sp>
      <p:pic>
        <p:nvPicPr>
          <p:cNvPr id="20" name="Picture 19" descr="Graphical user interface&#10;&#10;Description automatically generated">
            <a:extLst>
              <a:ext uri="{FF2B5EF4-FFF2-40B4-BE49-F238E27FC236}">
                <a16:creationId xmlns:a16="http://schemas.microsoft.com/office/drawing/2014/main" id="{847C84F0-1F05-48E6-AD36-D99C7434B74C}"/>
              </a:ext>
            </a:extLst>
          </p:cNvPr>
          <p:cNvPicPr>
            <a:picLocks noChangeAspect="1"/>
          </p:cNvPicPr>
          <p:nvPr/>
        </p:nvPicPr>
        <p:blipFill rotWithShape="1">
          <a:blip r:embed="rId2"/>
          <a:srcRect l="18909" t="13226" r="19291" b="21112"/>
          <a:stretch/>
        </p:blipFill>
        <p:spPr>
          <a:xfrm>
            <a:off x="8436748" y="2865173"/>
            <a:ext cx="2362788" cy="1869141"/>
          </a:xfrm>
          <a:prstGeom prst="rect">
            <a:avLst/>
          </a:prstGeom>
        </p:spPr>
      </p:pic>
    </p:spTree>
    <p:extLst>
      <p:ext uri="{BB962C8B-B14F-4D97-AF65-F5344CB8AC3E}">
        <p14:creationId xmlns:p14="http://schemas.microsoft.com/office/powerpoint/2010/main" val="1536712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a:extLst>
              <a:ext uri="{FF2B5EF4-FFF2-40B4-BE49-F238E27FC236}">
                <a16:creationId xmlns:a16="http://schemas.microsoft.com/office/drawing/2014/main" id="{DB7F892A-BDBC-466F-BC89-C71B2F20170B}"/>
              </a:ext>
            </a:extLst>
          </p:cNvPr>
          <p:cNvSpPr>
            <a:spLocks noChangeAspect="1" noChangeArrowheads="1"/>
          </p:cNvSpPr>
          <p:nvPr/>
        </p:nvSpPr>
        <p:spPr bwMode="auto">
          <a:xfrm>
            <a:off x="426720" y="-2240280"/>
            <a:ext cx="5821680" cy="58216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6" name="Picture 5">
            <a:extLst>
              <a:ext uri="{FF2B5EF4-FFF2-40B4-BE49-F238E27FC236}">
                <a16:creationId xmlns:a16="http://schemas.microsoft.com/office/drawing/2014/main" id="{B1AE6D05-05B6-4ECB-AD2D-303BA4B40D0B}"/>
              </a:ext>
            </a:extLst>
          </p:cNvPr>
          <p:cNvPicPr>
            <a:picLocks noChangeAspect="1"/>
          </p:cNvPicPr>
          <p:nvPr/>
        </p:nvPicPr>
        <p:blipFill>
          <a:blip r:embed="rId2"/>
          <a:stretch>
            <a:fillRect/>
          </a:stretch>
        </p:blipFill>
        <p:spPr>
          <a:xfrm>
            <a:off x="-311265" y="2997302"/>
            <a:ext cx="13498945" cy="3860698"/>
          </a:xfrm>
          <a:prstGeom prst="rect">
            <a:avLst/>
          </a:prstGeom>
        </p:spPr>
      </p:pic>
      <p:sp>
        <p:nvSpPr>
          <p:cNvPr id="7" name="TextBox 6">
            <a:extLst>
              <a:ext uri="{FF2B5EF4-FFF2-40B4-BE49-F238E27FC236}">
                <a16:creationId xmlns:a16="http://schemas.microsoft.com/office/drawing/2014/main" id="{F1AC6DDE-AD48-432D-993C-8435B36BF9D6}"/>
              </a:ext>
            </a:extLst>
          </p:cNvPr>
          <p:cNvSpPr txBox="1"/>
          <p:nvPr/>
        </p:nvSpPr>
        <p:spPr>
          <a:xfrm>
            <a:off x="426720" y="107538"/>
            <a:ext cx="10226040" cy="2662267"/>
          </a:xfrm>
          <a:prstGeom prst="rect">
            <a:avLst/>
          </a:prstGeom>
          <a:noFill/>
        </p:spPr>
        <p:txBody>
          <a:bodyPr wrap="square" rtlCol="0">
            <a:spAutoFit/>
          </a:bodyPr>
          <a:lstStyle/>
          <a:p>
            <a:pPr>
              <a:spcAft>
                <a:spcPts val="600"/>
              </a:spcAft>
            </a:pPr>
            <a:r>
              <a:rPr lang="en-US" sz="2400" dirty="0">
                <a:solidFill>
                  <a:srgbClr val="1EB3DD"/>
                </a:solidFill>
              </a:rPr>
              <a:t>EMINENT möchte </a:t>
            </a:r>
            <a:r>
              <a:rPr lang="en-IE" sz="2400" b="0" i="0" u="none" strike="noStrike" baseline="0" dirty="0">
                <a:solidFill>
                  <a:srgbClr val="1EB3DD"/>
                </a:solidFill>
              </a:rPr>
              <a:t>Unternehmerinnen mit Migrationshintergrund </a:t>
            </a:r>
            <a:r>
              <a:rPr lang="en-IE" sz="2400" b="1" i="0" u="sng" strike="noStrike" baseline="0" dirty="0" err="1">
                <a:solidFill>
                  <a:srgbClr val="1EB3DD"/>
                </a:solidFill>
              </a:rPr>
              <a:t>befähigen</a:t>
            </a:r>
            <a:r>
              <a:rPr lang="en-IE" sz="2400" b="0" i="0" u="none" strike="noStrike" baseline="0" dirty="0">
                <a:solidFill>
                  <a:srgbClr val="1EB3DD"/>
                </a:solidFill>
              </a:rPr>
              <a:t>. </a:t>
            </a:r>
            <a:r>
              <a:rPr lang="en-IE" sz="2400" b="0" i="0" u="none" strike="noStrike" baseline="0" dirty="0" err="1">
                <a:solidFill>
                  <a:srgbClr val="1EB3DD"/>
                </a:solidFill>
              </a:rPr>
              <a:t>Wir</a:t>
            </a:r>
            <a:r>
              <a:rPr lang="en-IE" sz="2400" b="0" i="0" u="none" strike="noStrike" baseline="0" dirty="0">
                <a:solidFill>
                  <a:srgbClr val="1EB3DD"/>
                </a:solidFill>
              </a:rPr>
              <a:t> </a:t>
            </a:r>
            <a:r>
              <a:rPr lang="en-IE" sz="2400" b="0" i="0" u="none" strike="noStrike" baseline="0" dirty="0" err="1">
                <a:solidFill>
                  <a:srgbClr val="1EB3DD"/>
                </a:solidFill>
              </a:rPr>
              <a:t>möchten</a:t>
            </a:r>
            <a:r>
              <a:rPr lang="en-IE" sz="2400" b="0" i="0" u="none" strike="noStrike" baseline="0" dirty="0">
                <a:solidFill>
                  <a:srgbClr val="1EB3DD"/>
                </a:solidFill>
              </a:rPr>
              <a:t> dich auf </a:t>
            </a:r>
            <a:r>
              <a:rPr lang="en-IE" sz="2400" b="0" i="0" u="none" strike="noStrike" baseline="0" dirty="0" err="1">
                <a:solidFill>
                  <a:srgbClr val="1EB3DD"/>
                </a:solidFill>
              </a:rPr>
              <a:t>eine</a:t>
            </a:r>
            <a:r>
              <a:rPr lang="en-IE" sz="2400" b="0" i="0" u="none" strike="noStrike" baseline="0" dirty="0">
                <a:solidFill>
                  <a:srgbClr val="1EB3DD"/>
                </a:solidFill>
              </a:rPr>
              <a:t> </a:t>
            </a:r>
            <a:r>
              <a:rPr lang="en-IE" sz="2400" b="0" i="0" u="none" strike="noStrike" baseline="0" dirty="0" err="1">
                <a:solidFill>
                  <a:srgbClr val="1EB3DD"/>
                </a:solidFill>
              </a:rPr>
              <a:t>Lernreise</a:t>
            </a:r>
            <a:r>
              <a:rPr lang="en-IE" sz="2400" b="0" i="0" u="none" strike="noStrike" baseline="0" dirty="0">
                <a:solidFill>
                  <a:srgbClr val="1EB3DD"/>
                </a:solidFill>
              </a:rPr>
              <a:t> </a:t>
            </a:r>
            <a:r>
              <a:rPr lang="en-IE" sz="2400" b="0" i="0" u="none" strike="noStrike" baseline="0" dirty="0" err="1">
                <a:solidFill>
                  <a:srgbClr val="1EB3DD"/>
                </a:solidFill>
              </a:rPr>
              <a:t>mitnehmen</a:t>
            </a:r>
            <a:r>
              <a:rPr lang="en-IE" sz="2400" b="0" i="0" u="none" strike="noStrike" baseline="0" dirty="0">
                <a:solidFill>
                  <a:srgbClr val="1EB3DD"/>
                </a:solidFill>
              </a:rPr>
              <a:t>, um </a:t>
            </a:r>
            <a:r>
              <a:rPr lang="en-IE" sz="2400" b="0" i="0" u="none" strike="noStrike" baseline="0" dirty="0" err="1">
                <a:solidFill>
                  <a:srgbClr val="1EB3DD"/>
                </a:solidFill>
              </a:rPr>
              <a:t>dir</a:t>
            </a:r>
            <a:r>
              <a:rPr lang="en-IE" sz="2400" b="0" i="0" u="none" strike="noStrike" baseline="0" dirty="0">
                <a:solidFill>
                  <a:srgbClr val="1EB3DD"/>
                </a:solidFill>
              </a:rPr>
              <a:t> das </a:t>
            </a:r>
            <a:r>
              <a:rPr lang="en-GB" sz="2400" b="0" i="0" u="none" strike="noStrike" baseline="0" dirty="0">
                <a:solidFill>
                  <a:srgbClr val="1EB3DD"/>
                </a:solidFill>
              </a:rPr>
              <a:t>Wissen und die Fähigkeiten </a:t>
            </a:r>
            <a:r>
              <a:rPr lang="en-GB" sz="2400" b="0" i="0" u="none" strike="noStrike" baseline="0" dirty="0" err="1">
                <a:solidFill>
                  <a:srgbClr val="1EB3DD"/>
                </a:solidFill>
              </a:rPr>
              <a:t>zu</a:t>
            </a:r>
            <a:r>
              <a:rPr lang="en-GB" sz="2400" b="0" i="0" u="none" strike="noStrike" baseline="0" dirty="0">
                <a:solidFill>
                  <a:srgbClr val="1EB3DD"/>
                </a:solidFill>
              </a:rPr>
              <a:t> </a:t>
            </a:r>
            <a:r>
              <a:rPr lang="en-IE" sz="2400" b="0" i="0" u="none" strike="noStrike" baseline="0" dirty="0" err="1">
                <a:solidFill>
                  <a:srgbClr val="1EB3DD"/>
                </a:solidFill>
              </a:rPr>
              <a:t>vermitteln</a:t>
            </a:r>
            <a:r>
              <a:rPr lang="en-IE" sz="2400" b="0" i="0" u="none" strike="noStrike" baseline="0" dirty="0">
                <a:solidFill>
                  <a:srgbClr val="1EB3DD"/>
                </a:solidFill>
              </a:rPr>
              <a:t>, </a:t>
            </a:r>
            <a:r>
              <a:rPr lang="en-GB" sz="2400" b="0" i="0" u="none" strike="noStrike" baseline="0" dirty="0">
                <a:solidFill>
                  <a:srgbClr val="1EB3DD"/>
                </a:solidFill>
              </a:rPr>
              <a:t>die du </a:t>
            </a:r>
            <a:r>
              <a:rPr lang="en-GB" sz="2400" b="0" i="0" u="none" strike="noStrike" baseline="0" dirty="0" err="1">
                <a:solidFill>
                  <a:srgbClr val="1EB3DD"/>
                </a:solidFill>
              </a:rPr>
              <a:t>brauchst</a:t>
            </a:r>
            <a:r>
              <a:rPr lang="en-GB" sz="2400" b="0" i="0" u="none" strike="noStrike" baseline="0" dirty="0">
                <a:solidFill>
                  <a:srgbClr val="1EB3DD"/>
                </a:solidFill>
              </a:rPr>
              <a:t>, um </a:t>
            </a:r>
            <a:r>
              <a:rPr lang="en-GB" sz="2400" b="0" i="0" u="none" strike="noStrike" baseline="0" dirty="0" err="1">
                <a:solidFill>
                  <a:srgbClr val="1EB3DD"/>
                </a:solidFill>
              </a:rPr>
              <a:t>mit</a:t>
            </a:r>
            <a:r>
              <a:rPr lang="en-GB" sz="2400" b="0" i="0" u="none" strike="noStrike" baseline="0" dirty="0">
                <a:solidFill>
                  <a:srgbClr val="1EB3DD"/>
                </a:solidFill>
              </a:rPr>
              <a:t> </a:t>
            </a:r>
            <a:r>
              <a:rPr lang="en-GB" sz="2400" b="0" i="0" u="none" strike="noStrike" baseline="0" dirty="0" err="1">
                <a:solidFill>
                  <a:srgbClr val="1EB3DD"/>
                </a:solidFill>
              </a:rPr>
              <a:t>Selbstvertrauen</a:t>
            </a:r>
            <a:r>
              <a:rPr lang="en-GB" sz="2400" b="0" i="0" u="none" strike="noStrike" baseline="0" dirty="0">
                <a:solidFill>
                  <a:srgbClr val="1EB3DD"/>
                </a:solidFill>
              </a:rPr>
              <a:t> </a:t>
            </a:r>
            <a:r>
              <a:rPr lang="en-GB" sz="2400" b="0" i="0" u="none" strike="noStrike" baseline="0" dirty="0" err="1">
                <a:solidFill>
                  <a:srgbClr val="1EB3DD"/>
                </a:solidFill>
              </a:rPr>
              <a:t>ein</a:t>
            </a:r>
            <a:r>
              <a:rPr lang="en-GB" sz="2400" b="0" i="0" u="none" strike="noStrike" baseline="0" dirty="0">
                <a:solidFill>
                  <a:srgbClr val="1EB3DD"/>
                </a:solidFill>
              </a:rPr>
              <a:t> eigenes Unternehmen zu gründen und erfolgreich zu führen</a:t>
            </a:r>
            <a:r>
              <a:rPr lang="en-IE" sz="2400" dirty="0">
                <a:solidFill>
                  <a:srgbClr val="1EB3DD"/>
                </a:solidFill>
              </a:rPr>
              <a:t>. </a:t>
            </a:r>
            <a:endParaRPr lang="en-IE" sz="1200" dirty="0">
              <a:solidFill>
                <a:srgbClr val="1EB3DD"/>
              </a:solidFill>
            </a:endParaRPr>
          </a:p>
          <a:p>
            <a:r>
              <a:rPr lang="en-IE" sz="2400" dirty="0">
                <a:solidFill>
                  <a:srgbClr val="1EB3DD"/>
                </a:solidFill>
              </a:rPr>
              <a:t>Ob du das </a:t>
            </a:r>
            <a:r>
              <a:rPr lang="en-IE" sz="2400" dirty="0" err="1">
                <a:solidFill>
                  <a:srgbClr val="1EB3DD"/>
                </a:solidFill>
              </a:rPr>
              <a:t>kannst</a:t>
            </a:r>
            <a:r>
              <a:rPr lang="en-IE" sz="2400" dirty="0">
                <a:solidFill>
                  <a:srgbClr val="1EB3DD"/>
                </a:solidFill>
              </a:rPr>
              <a:t>? </a:t>
            </a:r>
            <a:r>
              <a:rPr lang="en-IE" sz="2400" dirty="0" err="1">
                <a:solidFill>
                  <a:srgbClr val="1EB3DD"/>
                </a:solidFill>
              </a:rPr>
              <a:t>Natürlich</a:t>
            </a:r>
            <a:r>
              <a:rPr lang="en-IE" sz="2400" dirty="0">
                <a:solidFill>
                  <a:srgbClr val="1EB3DD"/>
                </a:solidFill>
              </a:rPr>
              <a:t> </a:t>
            </a:r>
            <a:r>
              <a:rPr lang="en-IE" sz="2400" dirty="0" err="1">
                <a:solidFill>
                  <a:srgbClr val="1EB3DD"/>
                </a:solidFill>
              </a:rPr>
              <a:t>kannst</a:t>
            </a:r>
            <a:r>
              <a:rPr lang="en-IE" sz="2400" dirty="0">
                <a:solidFill>
                  <a:srgbClr val="1EB3DD"/>
                </a:solidFill>
              </a:rPr>
              <a:t> du das! Sei </a:t>
            </a:r>
            <a:r>
              <a:rPr lang="en-IE" sz="2400" dirty="0" err="1">
                <a:solidFill>
                  <a:srgbClr val="1EB3DD"/>
                </a:solidFill>
              </a:rPr>
              <a:t>offen</a:t>
            </a:r>
            <a:r>
              <a:rPr lang="en-IE" sz="2400" dirty="0">
                <a:solidFill>
                  <a:srgbClr val="1EB3DD"/>
                </a:solidFill>
              </a:rPr>
              <a:t> und lass dich von uns auf </a:t>
            </a:r>
            <a:r>
              <a:rPr lang="en-IE" sz="2400" b="1" dirty="0" err="1">
                <a:solidFill>
                  <a:srgbClr val="1EB3DD"/>
                </a:solidFill>
              </a:rPr>
              <a:t>deiner</a:t>
            </a:r>
            <a:r>
              <a:rPr lang="en-IE" sz="2400" b="1" dirty="0">
                <a:solidFill>
                  <a:srgbClr val="1EB3DD"/>
                </a:solidFill>
              </a:rPr>
              <a:t> </a:t>
            </a:r>
            <a:r>
              <a:rPr lang="en-IE" sz="2400" b="1" dirty="0" err="1">
                <a:solidFill>
                  <a:srgbClr val="1EB3DD"/>
                </a:solidFill>
              </a:rPr>
              <a:t>unternehmerischen</a:t>
            </a:r>
            <a:r>
              <a:rPr lang="en-IE" sz="2400" b="1" dirty="0">
                <a:solidFill>
                  <a:srgbClr val="1EB3DD"/>
                </a:solidFill>
              </a:rPr>
              <a:t> </a:t>
            </a:r>
            <a:r>
              <a:rPr lang="en-IE" sz="2400" b="1" dirty="0" err="1">
                <a:solidFill>
                  <a:srgbClr val="1EB3DD"/>
                </a:solidFill>
              </a:rPr>
              <a:t>Lernreise</a:t>
            </a:r>
            <a:r>
              <a:rPr lang="en-IE" sz="2400" b="1" dirty="0">
                <a:solidFill>
                  <a:srgbClr val="1EB3DD"/>
                </a:solidFill>
              </a:rPr>
              <a:t> </a:t>
            </a:r>
            <a:r>
              <a:rPr lang="en-IE" sz="2400" dirty="0" err="1">
                <a:solidFill>
                  <a:srgbClr val="1EB3DD"/>
                </a:solidFill>
              </a:rPr>
              <a:t>begleiten</a:t>
            </a:r>
            <a:r>
              <a:rPr lang="en-IE" sz="2400" dirty="0">
                <a:solidFill>
                  <a:srgbClr val="1EB3DD"/>
                </a:solidFill>
              </a:rPr>
              <a:t>...</a:t>
            </a:r>
            <a:endParaRPr lang="en-US" sz="2400" dirty="0">
              <a:solidFill>
                <a:srgbClr val="1EB3DD"/>
              </a:solidFill>
            </a:endParaRPr>
          </a:p>
          <a:p>
            <a:endParaRPr lang="en-IE" dirty="0"/>
          </a:p>
        </p:txBody>
      </p:sp>
    </p:spTree>
    <p:extLst>
      <p:ext uri="{BB962C8B-B14F-4D97-AF65-F5344CB8AC3E}">
        <p14:creationId xmlns:p14="http://schemas.microsoft.com/office/powerpoint/2010/main" val="313821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A4B084E-BA17-4DAB-9407-CFB55608347A}"/>
              </a:ext>
            </a:extLst>
          </p:cNvPr>
          <p:cNvSpPr txBox="1"/>
          <p:nvPr/>
        </p:nvSpPr>
        <p:spPr>
          <a:xfrm>
            <a:off x="2818720" y="1422585"/>
            <a:ext cx="7656239" cy="830997"/>
          </a:xfrm>
          <a:prstGeom prst="rect">
            <a:avLst/>
          </a:prstGeom>
          <a:noFill/>
        </p:spPr>
        <p:txBody>
          <a:bodyPr wrap="square">
            <a:spAutoFit/>
          </a:bodyPr>
          <a:lstStyle/>
          <a:p>
            <a:r>
              <a:rPr lang="en-US" sz="2400" b="1" dirty="0">
                <a:solidFill>
                  <a:srgbClr val="EC2179"/>
                </a:solidFill>
              </a:rPr>
              <a:t>ENTWICKLUNGSKOSTEN </a:t>
            </a:r>
            <a:endParaRPr lang="en-US" sz="1600" b="1" dirty="0">
              <a:solidFill>
                <a:srgbClr val="EC2179"/>
              </a:solidFill>
            </a:endParaRPr>
          </a:p>
          <a:p>
            <a:endParaRPr lang="en-US" sz="2400" dirty="0">
              <a:solidFill>
                <a:srgbClr val="EC2179"/>
              </a:solidFill>
            </a:endParaRPr>
          </a:p>
        </p:txBody>
      </p:sp>
      <p:sp>
        <p:nvSpPr>
          <p:cNvPr id="13" name="Oval 12">
            <a:extLst>
              <a:ext uri="{FF2B5EF4-FFF2-40B4-BE49-F238E27FC236}">
                <a16:creationId xmlns:a16="http://schemas.microsoft.com/office/drawing/2014/main" id="{DDC68ED6-13EE-41DA-ACE1-9810762DF24B}"/>
              </a:ext>
            </a:extLst>
          </p:cNvPr>
          <p:cNvSpPr/>
          <p:nvPr/>
        </p:nvSpPr>
        <p:spPr>
          <a:xfrm>
            <a:off x="2065694" y="1422585"/>
            <a:ext cx="671512" cy="671512"/>
          </a:xfrm>
          <a:prstGeom prst="ellipse">
            <a:avLst/>
          </a:prstGeom>
          <a:solidFill>
            <a:srgbClr val="EC2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1" name="TextBox 10">
            <a:extLst>
              <a:ext uri="{FF2B5EF4-FFF2-40B4-BE49-F238E27FC236}">
                <a16:creationId xmlns:a16="http://schemas.microsoft.com/office/drawing/2014/main" id="{EEA35A60-B484-4838-87FE-D938C25B1793}"/>
              </a:ext>
            </a:extLst>
          </p:cNvPr>
          <p:cNvSpPr txBox="1"/>
          <p:nvPr/>
        </p:nvSpPr>
        <p:spPr>
          <a:xfrm>
            <a:off x="2791498" y="1867067"/>
            <a:ext cx="7906982" cy="4493538"/>
          </a:xfrm>
          <a:prstGeom prst="rect">
            <a:avLst/>
          </a:prstGeom>
          <a:noFill/>
        </p:spPr>
        <p:txBody>
          <a:bodyPr wrap="square">
            <a:spAutoFit/>
          </a:bodyPr>
          <a:lstStyle/>
          <a:p>
            <a:pPr>
              <a:spcBef>
                <a:spcPts val="0"/>
              </a:spcBef>
            </a:pPr>
            <a:r>
              <a:rPr lang="en-US" sz="2200" dirty="0">
                <a:solidFill>
                  <a:srgbClr val="1E494F"/>
                </a:solidFill>
              </a:rPr>
              <a:t>Die </a:t>
            </a:r>
            <a:r>
              <a:rPr lang="en-US" sz="2200" dirty="0" err="1">
                <a:solidFill>
                  <a:srgbClr val="1E494F"/>
                </a:solidFill>
              </a:rPr>
              <a:t>Kosten</a:t>
            </a:r>
            <a:r>
              <a:rPr lang="en-US" sz="2200" dirty="0">
                <a:solidFill>
                  <a:srgbClr val="1E494F"/>
                </a:solidFill>
              </a:rPr>
              <a:t> für die </a:t>
            </a:r>
            <a:r>
              <a:rPr lang="en-US" sz="2200" dirty="0" err="1">
                <a:solidFill>
                  <a:srgbClr val="1E494F"/>
                </a:solidFill>
              </a:rPr>
              <a:t>Entwicklung</a:t>
            </a:r>
            <a:r>
              <a:rPr lang="en-US" sz="2200" dirty="0">
                <a:solidFill>
                  <a:srgbClr val="1E494F"/>
                </a:solidFill>
              </a:rPr>
              <a:t> des Produkts </a:t>
            </a:r>
            <a:r>
              <a:rPr lang="en-US" sz="2200" dirty="0" err="1">
                <a:solidFill>
                  <a:srgbClr val="1E494F"/>
                </a:solidFill>
              </a:rPr>
              <a:t>oder</a:t>
            </a:r>
            <a:r>
              <a:rPr lang="en-US" sz="2200" dirty="0">
                <a:solidFill>
                  <a:srgbClr val="1E494F"/>
                </a:solidFill>
              </a:rPr>
              <a:t> der </a:t>
            </a:r>
            <a:r>
              <a:rPr lang="en-US" sz="2200" dirty="0" err="1">
                <a:solidFill>
                  <a:srgbClr val="1E494F"/>
                </a:solidFill>
              </a:rPr>
              <a:t>Dienstleistung</a:t>
            </a:r>
            <a:r>
              <a:rPr lang="en-US" sz="2200" dirty="0">
                <a:solidFill>
                  <a:srgbClr val="1E494F"/>
                </a:solidFill>
              </a:rPr>
              <a:t> variieren je nach Art des Unternehmens. Bei physischen </a:t>
            </a:r>
            <a:r>
              <a:rPr lang="en-US" sz="2200" dirty="0" err="1">
                <a:solidFill>
                  <a:srgbClr val="1E494F"/>
                </a:solidFill>
              </a:rPr>
              <a:t>Produkten</a:t>
            </a:r>
            <a:r>
              <a:rPr lang="en-US" sz="2200" dirty="0">
                <a:solidFill>
                  <a:srgbClr val="1E494F"/>
                </a:solidFill>
              </a:rPr>
              <a:t> </a:t>
            </a:r>
            <a:r>
              <a:rPr lang="en-US" sz="2200" dirty="0" err="1">
                <a:solidFill>
                  <a:srgbClr val="1E494F"/>
                </a:solidFill>
              </a:rPr>
              <a:t>musst</a:t>
            </a:r>
            <a:r>
              <a:rPr lang="en-US" sz="2200" dirty="0">
                <a:solidFill>
                  <a:srgbClr val="1E494F"/>
                </a:solidFill>
              </a:rPr>
              <a:t> du die Kosten für Prototypen, den Kauf von Geräten und Materialien, die </a:t>
            </a:r>
            <a:r>
              <a:rPr lang="en-US" sz="2200" dirty="0" err="1">
                <a:solidFill>
                  <a:srgbClr val="1E494F"/>
                </a:solidFill>
              </a:rPr>
              <a:t>Entwicklung</a:t>
            </a:r>
            <a:r>
              <a:rPr lang="en-US" sz="2200" dirty="0">
                <a:solidFill>
                  <a:srgbClr val="1E494F"/>
                </a:solidFill>
              </a:rPr>
              <a:t> des Anfangsbestands für den Verkauf, die Verpackung und das Branding einkalkulieren.</a:t>
            </a:r>
          </a:p>
          <a:p>
            <a:pPr>
              <a:spcBef>
                <a:spcPts val="0"/>
              </a:spcBef>
            </a:pPr>
            <a:endParaRPr lang="en-US" sz="2200" dirty="0">
              <a:solidFill>
                <a:srgbClr val="1E494F"/>
              </a:solidFill>
            </a:endParaRPr>
          </a:p>
          <a:p>
            <a:pPr>
              <a:spcBef>
                <a:spcPts val="0"/>
              </a:spcBef>
            </a:pPr>
            <a:r>
              <a:rPr lang="en-US" sz="2200" dirty="0" err="1">
                <a:solidFill>
                  <a:srgbClr val="1E494F"/>
                </a:solidFill>
              </a:rPr>
              <a:t>Wenn</a:t>
            </a:r>
            <a:r>
              <a:rPr lang="en-US" sz="2200" dirty="0">
                <a:solidFill>
                  <a:srgbClr val="1E494F"/>
                </a:solidFill>
              </a:rPr>
              <a:t> du physische </a:t>
            </a:r>
            <a:r>
              <a:rPr lang="en-US" sz="2200" dirty="0" err="1">
                <a:solidFill>
                  <a:srgbClr val="1E494F"/>
                </a:solidFill>
              </a:rPr>
              <a:t>Räumlichkeiten</a:t>
            </a:r>
            <a:r>
              <a:rPr lang="en-US" sz="2200" dirty="0">
                <a:solidFill>
                  <a:srgbClr val="1E494F"/>
                </a:solidFill>
              </a:rPr>
              <a:t> </a:t>
            </a:r>
            <a:r>
              <a:rPr lang="en-US" sz="2200" dirty="0" err="1">
                <a:solidFill>
                  <a:srgbClr val="1E494F"/>
                </a:solidFill>
              </a:rPr>
              <a:t>benötigst</a:t>
            </a:r>
            <a:r>
              <a:rPr lang="en-US" sz="2200" dirty="0">
                <a:solidFill>
                  <a:srgbClr val="1E494F"/>
                </a:solidFill>
              </a:rPr>
              <a:t>, must du die Kosten </a:t>
            </a:r>
            <a:r>
              <a:rPr lang="en-US" sz="2200" dirty="0" err="1">
                <a:solidFill>
                  <a:srgbClr val="1E494F"/>
                </a:solidFill>
              </a:rPr>
              <a:t>für</a:t>
            </a:r>
            <a:r>
              <a:rPr lang="en-US" sz="2200" dirty="0">
                <a:solidFill>
                  <a:srgbClr val="1E494F"/>
                </a:solidFill>
              </a:rPr>
              <a:t> </a:t>
            </a:r>
            <a:r>
              <a:rPr lang="en-US" sz="2200" dirty="0" err="1">
                <a:solidFill>
                  <a:srgbClr val="1E494F"/>
                </a:solidFill>
              </a:rPr>
              <a:t>Kaution</a:t>
            </a:r>
            <a:r>
              <a:rPr lang="en-US" sz="2200" dirty="0">
                <a:solidFill>
                  <a:srgbClr val="1E494F"/>
                </a:solidFill>
              </a:rPr>
              <a:t>, </a:t>
            </a:r>
            <a:r>
              <a:rPr lang="en-US" sz="2200" dirty="0" err="1">
                <a:solidFill>
                  <a:srgbClr val="1E494F"/>
                </a:solidFill>
              </a:rPr>
              <a:t>monatliche</a:t>
            </a:r>
            <a:r>
              <a:rPr lang="en-US" sz="2200" dirty="0">
                <a:solidFill>
                  <a:srgbClr val="1E494F"/>
                </a:solidFill>
              </a:rPr>
              <a:t> Miete/Pacht und </a:t>
            </a:r>
            <a:r>
              <a:rPr lang="en-US" sz="2200" dirty="0" err="1">
                <a:solidFill>
                  <a:srgbClr val="1E494F"/>
                </a:solidFill>
              </a:rPr>
              <a:t>Einrichtungskosten</a:t>
            </a:r>
            <a:r>
              <a:rPr lang="en-US" sz="2200" dirty="0">
                <a:solidFill>
                  <a:srgbClr val="1E494F"/>
                </a:solidFill>
              </a:rPr>
              <a:t> einkalkulieren. </a:t>
            </a:r>
            <a:r>
              <a:rPr lang="en-US" sz="2200" dirty="0" err="1">
                <a:solidFill>
                  <a:srgbClr val="1E494F"/>
                </a:solidFill>
              </a:rPr>
              <a:t>Überlege</a:t>
            </a:r>
            <a:r>
              <a:rPr lang="en-US" sz="2200" dirty="0">
                <a:solidFill>
                  <a:srgbClr val="1E494F"/>
                </a:solidFill>
              </a:rPr>
              <a:t>, was </a:t>
            </a:r>
            <a:r>
              <a:rPr lang="en-US" sz="2200" dirty="0" err="1">
                <a:solidFill>
                  <a:srgbClr val="1E494F"/>
                </a:solidFill>
              </a:rPr>
              <a:t>benötigt</a:t>
            </a:r>
            <a:r>
              <a:rPr lang="en-US" sz="2200" dirty="0">
                <a:solidFill>
                  <a:srgbClr val="1E494F"/>
                </a:solidFill>
              </a:rPr>
              <a:t> </a:t>
            </a:r>
            <a:r>
              <a:rPr lang="en-US" sz="2200" dirty="0" err="1">
                <a:solidFill>
                  <a:srgbClr val="1E494F"/>
                </a:solidFill>
              </a:rPr>
              <a:t>wird</a:t>
            </a:r>
            <a:r>
              <a:rPr lang="en-US" sz="2200" dirty="0">
                <a:solidFill>
                  <a:srgbClr val="1E494F"/>
                </a:solidFill>
              </a:rPr>
              <a:t>, bevor du dich auf physische </a:t>
            </a:r>
            <a:r>
              <a:rPr lang="en-US" sz="2200" dirty="0" err="1">
                <a:solidFill>
                  <a:srgbClr val="1E494F"/>
                </a:solidFill>
              </a:rPr>
              <a:t>Räumlichkeiten</a:t>
            </a:r>
            <a:r>
              <a:rPr lang="en-US" sz="2200" dirty="0">
                <a:solidFill>
                  <a:srgbClr val="1E494F"/>
                </a:solidFill>
              </a:rPr>
              <a:t> </a:t>
            </a:r>
            <a:r>
              <a:rPr lang="en-US" sz="2200" dirty="0" err="1">
                <a:solidFill>
                  <a:srgbClr val="1E494F"/>
                </a:solidFill>
              </a:rPr>
              <a:t>festlegst</a:t>
            </a:r>
            <a:r>
              <a:rPr lang="en-US" sz="2200" dirty="0">
                <a:solidFill>
                  <a:srgbClr val="1E494F"/>
                </a:solidFill>
              </a:rPr>
              <a:t>. Du </a:t>
            </a:r>
            <a:r>
              <a:rPr lang="en-US" sz="2200" dirty="0" err="1">
                <a:solidFill>
                  <a:srgbClr val="1E494F"/>
                </a:solidFill>
              </a:rPr>
              <a:t>benötigst</a:t>
            </a:r>
            <a:r>
              <a:rPr lang="en-US" sz="2200" dirty="0">
                <a:solidFill>
                  <a:srgbClr val="1E494F"/>
                </a:solidFill>
              </a:rPr>
              <a:t> Platz für </a:t>
            </a:r>
            <a:r>
              <a:rPr lang="en-US" sz="2200" dirty="0" err="1">
                <a:solidFill>
                  <a:srgbClr val="1E494F"/>
                </a:solidFill>
              </a:rPr>
              <a:t>drei</a:t>
            </a:r>
            <a:r>
              <a:rPr lang="en-US" sz="2200" dirty="0">
                <a:solidFill>
                  <a:srgbClr val="1E494F"/>
                </a:solidFill>
              </a:rPr>
              <a:t> </a:t>
            </a:r>
            <a:r>
              <a:rPr lang="en-US" sz="2200" dirty="0" err="1">
                <a:solidFill>
                  <a:srgbClr val="1E494F"/>
                </a:solidFill>
              </a:rPr>
              <a:t>Aktivitäten</a:t>
            </a:r>
            <a:r>
              <a:rPr lang="en-US" sz="2200" dirty="0">
                <a:solidFill>
                  <a:srgbClr val="1E494F"/>
                </a:solidFill>
              </a:rPr>
              <a:t>: Produktion/Dienstleistung, Lagerung und Verwaltung. </a:t>
            </a:r>
          </a:p>
          <a:p>
            <a:pPr>
              <a:spcBef>
                <a:spcPts val="0"/>
              </a:spcBef>
            </a:pPr>
            <a:endParaRPr lang="en-US" sz="2200" dirty="0">
              <a:solidFill>
                <a:srgbClr val="1E494F"/>
              </a:solidFill>
            </a:endParaRPr>
          </a:p>
          <a:p>
            <a:pPr>
              <a:spcBef>
                <a:spcPts val="0"/>
              </a:spcBef>
            </a:pPr>
            <a:r>
              <a:rPr lang="en-US" sz="2200" dirty="0">
                <a:solidFill>
                  <a:srgbClr val="1E494F"/>
                </a:solidFill>
              </a:rPr>
              <a:t>Wie viel Platz du </a:t>
            </a:r>
            <a:r>
              <a:rPr lang="en-US" sz="2200" dirty="0" err="1">
                <a:solidFill>
                  <a:srgbClr val="1E494F"/>
                </a:solidFill>
              </a:rPr>
              <a:t>benötigst</a:t>
            </a:r>
            <a:r>
              <a:rPr lang="en-US" sz="2200" dirty="0">
                <a:solidFill>
                  <a:srgbClr val="1E494F"/>
                </a:solidFill>
              </a:rPr>
              <a:t>, hängt von </a:t>
            </a:r>
            <a:r>
              <a:rPr lang="en-US" sz="2200" dirty="0" err="1">
                <a:solidFill>
                  <a:srgbClr val="1E494F"/>
                </a:solidFill>
              </a:rPr>
              <a:t>deinem</a:t>
            </a:r>
            <a:r>
              <a:rPr lang="en-US" sz="2200" dirty="0">
                <a:solidFill>
                  <a:srgbClr val="1E494F"/>
                </a:solidFill>
              </a:rPr>
              <a:t> </a:t>
            </a:r>
            <a:r>
              <a:rPr lang="en-US" sz="2200" dirty="0" err="1">
                <a:solidFill>
                  <a:srgbClr val="1E494F"/>
                </a:solidFill>
              </a:rPr>
              <a:t>Produkttyp</a:t>
            </a:r>
            <a:r>
              <a:rPr lang="en-US" sz="2200" dirty="0">
                <a:solidFill>
                  <a:srgbClr val="1E494F"/>
                </a:solidFill>
              </a:rPr>
              <a:t> ab.</a:t>
            </a:r>
          </a:p>
        </p:txBody>
      </p:sp>
      <p:sp>
        <p:nvSpPr>
          <p:cNvPr id="12" name="Text Placeholder 1">
            <a:extLst>
              <a:ext uri="{FF2B5EF4-FFF2-40B4-BE49-F238E27FC236}">
                <a16:creationId xmlns:a16="http://schemas.microsoft.com/office/drawing/2014/main" id="{B863DF39-45DD-4E9E-87AE-442AF0FA6106}"/>
              </a:ext>
            </a:extLst>
          </p:cNvPr>
          <p:cNvSpPr>
            <a:spLocks noGrp="1"/>
          </p:cNvSpPr>
          <p:nvPr>
            <p:ph type="body" sz="quarter" idx="13"/>
          </p:nvPr>
        </p:nvSpPr>
        <p:spPr>
          <a:xfrm>
            <a:off x="1098837" y="539249"/>
            <a:ext cx="9685252" cy="1126103"/>
          </a:xfrm>
        </p:spPr>
        <p:txBody>
          <a:bodyPr>
            <a:normAutofit/>
          </a:bodyPr>
          <a:lstStyle/>
          <a:p>
            <a:r>
              <a:rPr lang="en-US" dirty="0"/>
              <a:t>FINANZIERUNG FÜR 4 SCHLÜSSELPHASEN</a:t>
            </a:r>
          </a:p>
          <a:p>
            <a:endParaRPr lang="en-GB" dirty="0"/>
          </a:p>
        </p:txBody>
      </p:sp>
    </p:spTree>
    <p:extLst>
      <p:ext uri="{BB962C8B-B14F-4D97-AF65-F5344CB8AC3E}">
        <p14:creationId xmlns:p14="http://schemas.microsoft.com/office/powerpoint/2010/main" val="2410652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A4B084E-BA17-4DAB-9407-CFB55608347A}"/>
              </a:ext>
            </a:extLst>
          </p:cNvPr>
          <p:cNvSpPr txBox="1"/>
          <p:nvPr/>
        </p:nvSpPr>
        <p:spPr>
          <a:xfrm>
            <a:off x="2791498" y="1481950"/>
            <a:ext cx="7656239" cy="461665"/>
          </a:xfrm>
          <a:prstGeom prst="rect">
            <a:avLst/>
          </a:prstGeom>
          <a:noFill/>
        </p:spPr>
        <p:txBody>
          <a:bodyPr wrap="square">
            <a:spAutoFit/>
          </a:bodyPr>
          <a:lstStyle/>
          <a:p>
            <a:r>
              <a:rPr lang="en-US" sz="2400" b="1" dirty="0">
                <a:solidFill>
                  <a:srgbClr val="1EB3DD"/>
                </a:solidFill>
              </a:rPr>
              <a:t>MARKTEINFÜHRUNG</a:t>
            </a:r>
            <a:endParaRPr lang="en-US" sz="2400" dirty="0">
              <a:solidFill>
                <a:srgbClr val="EC2179"/>
              </a:solidFill>
            </a:endParaRPr>
          </a:p>
        </p:txBody>
      </p:sp>
      <p:sp>
        <p:nvSpPr>
          <p:cNvPr id="13" name="Oval 12">
            <a:extLst>
              <a:ext uri="{FF2B5EF4-FFF2-40B4-BE49-F238E27FC236}">
                <a16:creationId xmlns:a16="http://schemas.microsoft.com/office/drawing/2014/main" id="{DDC68ED6-13EE-41DA-ACE1-9810762DF24B}"/>
              </a:ext>
            </a:extLst>
          </p:cNvPr>
          <p:cNvSpPr/>
          <p:nvPr/>
        </p:nvSpPr>
        <p:spPr>
          <a:xfrm>
            <a:off x="2065694" y="1422585"/>
            <a:ext cx="671512" cy="671512"/>
          </a:xfrm>
          <a:prstGeom prst="ellipse">
            <a:avLst/>
          </a:prstGeom>
          <a:solidFill>
            <a:srgbClr val="1EB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11" name="TextBox 10">
            <a:extLst>
              <a:ext uri="{FF2B5EF4-FFF2-40B4-BE49-F238E27FC236}">
                <a16:creationId xmlns:a16="http://schemas.microsoft.com/office/drawing/2014/main" id="{EEA35A60-B484-4838-87FE-D938C25B1793}"/>
              </a:ext>
            </a:extLst>
          </p:cNvPr>
          <p:cNvSpPr txBox="1"/>
          <p:nvPr/>
        </p:nvSpPr>
        <p:spPr>
          <a:xfrm>
            <a:off x="2791497" y="1867067"/>
            <a:ext cx="6507777" cy="5170646"/>
          </a:xfrm>
          <a:prstGeom prst="rect">
            <a:avLst/>
          </a:prstGeom>
          <a:noFill/>
        </p:spPr>
        <p:txBody>
          <a:bodyPr wrap="square">
            <a:spAutoFit/>
          </a:bodyPr>
          <a:lstStyle/>
          <a:p>
            <a:r>
              <a:rPr lang="en-US" sz="2200" dirty="0">
                <a:solidFill>
                  <a:srgbClr val="1E494F"/>
                </a:solidFill>
              </a:rPr>
              <a:t>Die Markteinführung eines neuen Produkts/einer neuen Dienstleistung kann der Beginn einer aufregenden Phase sein... oder eine teure </a:t>
            </a:r>
            <a:r>
              <a:rPr lang="en-US" sz="2200" dirty="0" err="1">
                <a:solidFill>
                  <a:srgbClr val="1E494F"/>
                </a:solidFill>
              </a:rPr>
              <a:t>Erfahrung</a:t>
            </a:r>
            <a:r>
              <a:rPr lang="en-US" sz="2200" dirty="0">
                <a:solidFill>
                  <a:srgbClr val="1E494F"/>
                </a:solidFill>
              </a:rPr>
              <a:t>. Wie so oft </a:t>
            </a:r>
            <a:r>
              <a:rPr lang="en-US" sz="2200" dirty="0" err="1">
                <a:solidFill>
                  <a:srgbClr val="1E494F"/>
                </a:solidFill>
              </a:rPr>
              <a:t>ist</a:t>
            </a:r>
            <a:r>
              <a:rPr lang="en-US" sz="2200" dirty="0">
                <a:solidFill>
                  <a:srgbClr val="1E494F"/>
                </a:solidFill>
              </a:rPr>
              <a:t> die Vorbereitung der Schlüssel zum </a:t>
            </a:r>
            <a:r>
              <a:rPr lang="en-US" sz="2200" dirty="0" err="1">
                <a:solidFill>
                  <a:srgbClr val="1E494F"/>
                </a:solidFill>
              </a:rPr>
              <a:t>Erfolg</a:t>
            </a:r>
            <a:r>
              <a:rPr lang="en-US" sz="2200" dirty="0">
                <a:solidFill>
                  <a:srgbClr val="1E494F"/>
                </a:solidFill>
              </a:rPr>
              <a:t>. </a:t>
            </a:r>
          </a:p>
          <a:p>
            <a:endParaRPr lang="en-US" sz="2200" dirty="0">
              <a:solidFill>
                <a:srgbClr val="1E494F"/>
              </a:solidFill>
            </a:endParaRPr>
          </a:p>
          <a:p>
            <a:r>
              <a:rPr lang="en-US" sz="2200" dirty="0">
                <a:solidFill>
                  <a:srgbClr val="1E494F"/>
                </a:solidFill>
              </a:rPr>
              <a:t>Du </a:t>
            </a:r>
            <a:r>
              <a:rPr lang="en-US" sz="2200" dirty="0" err="1">
                <a:solidFill>
                  <a:srgbClr val="1E494F"/>
                </a:solidFill>
              </a:rPr>
              <a:t>musst</a:t>
            </a:r>
            <a:r>
              <a:rPr lang="en-US" sz="2200" dirty="0">
                <a:solidFill>
                  <a:srgbClr val="1E494F"/>
                </a:solidFill>
              </a:rPr>
              <a:t> ein Gleichgewicht finden zwischen der Notwendigkeit, ein Gefühl der Erwartung und Aufregung </a:t>
            </a:r>
            <a:r>
              <a:rPr lang="en-US" sz="2200" dirty="0" err="1">
                <a:solidFill>
                  <a:srgbClr val="1E494F"/>
                </a:solidFill>
              </a:rPr>
              <a:t>für</a:t>
            </a:r>
            <a:r>
              <a:rPr lang="en-US" sz="2200" dirty="0">
                <a:solidFill>
                  <a:srgbClr val="1E494F"/>
                </a:solidFill>
              </a:rPr>
              <a:t> </a:t>
            </a:r>
            <a:r>
              <a:rPr lang="en-US" sz="2200" dirty="0" err="1">
                <a:solidFill>
                  <a:srgbClr val="1E494F"/>
                </a:solidFill>
              </a:rPr>
              <a:t>deinen</a:t>
            </a:r>
            <a:r>
              <a:rPr lang="en-US" sz="2200" dirty="0">
                <a:solidFill>
                  <a:srgbClr val="1E494F"/>
                </a:solidFill>
              </a:rPr>
              <a:t> Projektstart zu schaffen, der Wochen oder sogar Monate im Voraus beginnt, und der Notwendigkeit, so kosteneffektiv wie möglich zu sein. Sei </a:t>
            </a:r>
            <a:r>
              <a:rPr lang="en-US" sz="2200" dirty="0" err="1">
                <a:solidFill>
                  <a:srgbClr val="1E494F"/>
                </a:solidFill>
              </a:rPr>
              <a:t>kreativ</a:t>
            </a:r>
            <a:r>
              <a:rPr lang="en-US" sz="2200" dirty="0">
                <a:solidFill>
                  <a:srgbClr val="1E494F"/>
                </a:solidFill>
              </a:rPr>
              <a:t> und </a:t>
            </a:r>
            <a:r>
              <a:rPr lang="en-US" sz="2200" dirty="0" err="1">
                <a:solidFill>
                  <a:srgbClr val="1E494F"/>
                </a:solidFill>
              </a:rPr>
              <a:t>nimm</a:t>
            </a:r>
            <a:r>
              <a:rPr lang="en-US" sz="2200" dirty="0">
                <a:solidFill>
                  <a:srgbClr val="1E494F"/>
                </a:solidFill>
              </a:rPr>
              <a:t> </a:t>
            </a:r>
            <a:r>
              <a:rPr lang="en-US" sz="2200" dirty="0" err="1">
                <a:solidFill>
                  <a:srgbClr val="1E494F"/>
                </a:solidFill>
              </a:rPr>
              <a:t>dir</a:t>
            </a:r>
            <a:r>
              <a:rPr lang="en-US" sz="2200" dirty="0">
                <a:solidFill>
                  <a:srgbClr val="1E494F"/>
                </a:solidFill>
              </a:rPr>
              <a:t> Zeit, um </a:t>
            </a:r>
            <a:r>
              <a:rPr lang="en-US" sz="2200" dirty="0" err="1">
                <a:solidFill>
                  <a:srgbClr val="1E494F"/>
                </a:solidFill>
              </a:rPr>
              <a:t>deine</a:t>
            </a:r>
            <a:r>
              <a:rPr lang="en-US" sz="2200" dirty="0">
                <a:solidFill>
                  <a:srgbClr val="1E494F"/>
                </a:solidFill>
              </a:rPr>
              <a:t> Botschaften so zu formulieren, dass sie einen Bedarf erfüllen. </a:t>
            </a:r>
          </a:p>
          <a:p>
            <a:endParaRPr lang="en-US" sz="2200" dirty="0">
              <a:solidFill>
                <a:srgbClr val="1E494F"/>
              </a:solidFill>
            </a:endParaRPr>
          </a:p>
          <a:p>
            <a:r>
              <a:rPr lang="en-US" sz="2200" dirty="0" err="1">
                <a:solidFill>
                  <a:srgbClr val="1E494F"/>
                </a:solidFill>
              </a:rPr>
              <a:t>Lege</a:t>
            </a:r>
            <a:r>
              <a:rPr lang="en-US" sz="2200" dirty="0">
                <a:solidFill>
                  <a:srgbClr val="1E494F"/>
                </a:solidFill>
              </a:rPr>
              <a:t> </a:t>
            </a:r>
            <a:r>
              <a:rPr lang="en-US" sz="2200" dirty="0" err="1">
                <a:solidFill>
                  <a:srgbClr val="1E494F"/>
                </a:solidFill>
              </a:rPr>
              <a:t>ein</a:t>
            </a:r>
            <a:r>
              <a:rPr lang="en-US" sz="2200" dirty="0">
                <a:solidFill>
                  <a:srgbClr val="1E494F"/>
                </a:solidFill>
              </a:rPr>
              <a:t> Budget fest und </a:t>
            </a:r>
            <a:r>
              <a:rPr lang="en-US" sz="2200" dirty="0" err="1">
                <a:solidFill>
                  <a:srgbClr val="1E494F"/>
                </a:solidFill>
              </a:rPr>
              <a:t>halte</a:t>
            </a:r>
            <a:r>
              <a:rPr lang="en-US" sz="2200" dirty="0">
                <a:solidFill>
                  <a:srgbClr val="1E494F"/>
                </a:solidFill>
              </a:rPr>
              <a:t> es </a:t>
            </a:r>
            <a:r>
              <a:rPr lang="en-US" sz="2200" dirty="0" err="1">
                <a:solidFill>
                  <a:srgbClr val="1E494F"/>
                </a:solidFill>
              </a:rPr>
              <a:t>auch</a:t>
            </a:r>
            <a:r>
              <a:rPr lang="en-US" sz="2200" dirty="0">
                <a:solidFill>
                  <a:srgbClr val="1E494F"/>
                </a:solidFill>
              </a:rPr>
              <a:t> ein.</a:t>
            </a:r>
          </a:p>
          <a:p>
            <a:pPr>
              <a:buClr>
                <a:srgbClr val="EC2179"/>
              </a:buClr>
            </a:pPr>
            <a:endParaRPr lang="en-US" sz="2200" dirty="0">
              <a:solidFill>
                <a:srgbClr val="1E494F"/>
              </a:solidFill>
            </a:endParaRPr>
          </a:p>
        </p:txBody>
      </p:sp>
      <p:sp>
        <p:nvSpPr>
          <p:cNvPr id="12" name="Text Placeholder 1">
            <a:extLst>
              <a:ext uri="{FF2B5EF4-FFF2-40B4-BE49-F238E27FC236}">
                <a16:creationId xmlns:a16="http://schemas.microsoft.com/office/drawing/2014/main" id="{B863DF39-45DD-4E9E-87AE-442AF0FA6106}"/>
              </a:ext>
            </a:extLst>
          </p:cNvPr>
          <p:cNvSpPr>
            <a:spLocks noGrp="1"/>
          </p:cNvSpPr>
          <p:nvPr>
            <p:ph type="body" sz="quarter" idx="13"/>
          </p:nvPr>
        </p:nvSpPr>
        <p:spPr>
          <a:xfrm>
            <a:off x="1098837" y="539249"/>
            <a:ext cx="9685252" cy="1126103"/>
          </a:xfrm>
        </p:spPr>
        <p:txBody>
          <a:bodyPr>
            <a:normAutofit/>
          </a:bodyPr>
          <a:lstStyle/>
          <a:p>
            <a:r>
              <a:rPr lang="en-US" dirty="0"/>
              <a:t>FINANZIERUNG FÜR 4 SCHLÜSSELPHASEN</a:t>
            </a:r>
          </a:p>
          <a:p>
            <a:endParaRPr lang="en-GB" dirty="0"/>
          </a:p>
        </p:txBody>
      </p:sp>
      <p:pic>
        <p:nvPicPr>
          <p:cNvPr id="14" name="Picture 13" descr="Icon&#10;&#10;Description automatically generated">
            <a:extLst>
              <a:ext uri="{FF2B5EF4-FFF2-40B4-BE49-F238E27FC236}">
                <a16:creationId xmlns:a16="http://schemas.microsoft.com/office/drawing/2014/main" id="{9830ED63-DD47-440E-8741-30F4A937E7B1}"/>
              </a:ext>
            </a:extLst>
          </p:cNvPr>
          <p:cNvPicPr>
            <a:picLocks noChangeAspect="1"/>
          </p:cNvPicPr>
          <p:nvPr/>
        </p:nvPicPr>
        <p:blipFill>
          <a:blip r:embed="rId2"/>
          <a:stretch>
            <a:fillRect/>
          </a:stretch>
        </p:blipFill>
        <p:spPr>
          <a:xfrm>
            <a:off x="9231603" y="2847319"/>
            <a:ext cx="2760700" cy="2194817"/>
          </a:xfrm>
          <a:prstGeom prst="rect">
            <a:avLst/>
          </a:prstGeom>
        </p:spPr>
      </p:pic>
    </p:spTree>
    <p:extLst>
      <p:ext uri="{BB962C8B-B14F-4D97-AF65-F5344CB8AC3E}">
        <p14:creationId xmlns:p14="http://schemas.microsoft.com/office/powerpoint/2010/main" val="101375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DC68ED6-13EE-41DA-ACE1-9810762DF24B}"/>
              </a:ext>
            </a:extLst>
          </p:cNvPr>
          <p:cNvSpPr/>
          <p:nvPr/>
        </p:nvSpPr>
        <p:spPr>
          <a:xfrm>
            <a:off x="2065694" y="1422585"/>
            <a:ext cx="671512" cy="671512"/>
          </a:xfrm>
          <a:prstGeom prst="ellipse">
            <a:avLst/>
          </a:prstGeom>
          <a:solidFill>
            <a:srgbClr val="F26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11" name="TextBox 10">
            <a:extLst>
              <a:ext uri="{FF2B5EF4-FFF2-40B4-BE49-F238E27FC236}">
                <a16:creationId xmlns:a16="http://schemas.microsoft.com/office/drawing/2014/main" id="{EEA35A60-B484-4838-87FE-D938C25B1793}"/>
              </a:ext>
            </a:extLst>
          </p:cNvPr>
          <p:cNvSpPr txBox="1"/>
          <p:nvPr/>
        </p:nvSpPr>
        <p:spPr>
          <a:xfrm>
            <a:off x="2801324" y="1422585"/>
            <a:ext cx="6230582" cy="430887"/>
          </a:xfrm>
          <a:prstGeom prst="rect">
            <a:avLst/>
          </a:prstGeom>
          <a:noFill/>
        </p:spPr>
        <p:txBody>
          <a:bodyPr wrap="square">
            <a:spAutoFit/>
          </a:bodyPr>
          <a:lstStyle/>
          <a:p>
            <a:r>
              <a:rPr lang="en-US" sz="2200" b="1" dirty="0">
                <a:solidFill>
                  <a:srgbClr val="F26B27"/>
                </a:solidFill>
              </a:rPr>
              <a:t>CASHFLOW ZUR FÜHRUNG DES UNTERNEHMENS</a:t>
            </a:r>
          </a:p>
        </p:txBody>
      </p:sp>
      <p:sp>
        <p:nvSpPr>
          <p:cNvPr id="15" name="TextBox 14">
            <a:extLst>
              <a:ext uri="{FF2B5EF4-FFF2-40B4-BE49-F238E27FC236}">
                <a16:creationId xmlns:a16="http://schemas.microsoft.com/office/drawing/2014/main" id="{4A4243C3-9DB5-4A91-BFDB-1D2386037BD8}"/>
              </a:ext>
            </a:extLst>
          </p:cNvPr>
          <p:cNvSpPr txBox="1"/>
          <p:nvPr/>
        </p:nvSpPr>
        <p:spPr>
          <a:xfrm>
            <a:off x="2801324" y="1922401"/>
            <a:ext cx="7632996" cy="3990836"/>
          </a:xfrm>
          <a:prstGeom prst="rect">
            <a:avLst/>
          </a:prstGeom>
          <a:noFill/>
        </p:spPr>
        <p:txBody>
          <a:bodyPr wrap="square">
            <a:spAutoFit/>
          </a:bodyPr>
          <a:lstStyle/>
          <a:p>
            <a:pPr>
              <a:spcBef>
                <a:spcPts val="2000"/>
              </a:spcBef>
            </a:pPr>
            <a:r>
              <a:rPr lang="en-US" sz="2200" dirty="0">
                <a:solidFill>
                  <a:srgbClr val="1E494F"/>
                </a:solidFill>
              </a:rPr>
              <a:t>Die Aufrechterhaltung eines gesunden Cashflows ist </a:t>
            </a:r>
            <a:r>
              <a:rPr lang="en-US" sz="2200" dirty="0" err="1">
                <a:solidFill>
                  <a:srgbClr val="1E494F"/>
                </a:solidFill>
              </a:rPr>
              <a:t>für</a:t>
            </a:r>
            <a:r>
              <a:rPr lang="en-US" sz="2200" dirty="0">
                <a:solidFill>
                  <a:srgbClr val="1E494F"/>
                </a:solidFill>
              </a:rPr>
              <a:t> </a:t>
            </a:r>
            <a:r>
              <a:rPr lang="en-US" sz="2200" dirty="0" err="1">
                <a:solidFill>
                  <a:srgbClr val="1E494F"/>
                </a:solidFill>
              </a:rPr>
              <a:t>dein</a:t>
            </a:r>
            <a:r>
              <a:rPr lang="en-US" sz="2200" dirty="0">
                <a:solidFill>
                  <a:srgbClr val="1E494F"/>
                </a:solidFill>
              </a:rPr>
              <a:t> Start-up lebenswichtig. “</a:t>
            </a:r>
            <a:r>
              <a:rPr lang="de-DE" sz="2200" dirty="0">
                <a:solidFill>
                  <a:srgbClr val="1E494F"/>
                </a:solidFill>
              </a:rPr>
              <a:t>Cash </a:t>
            </a:r>
            <a:r>
              <a:rPr lang="de-DE" sz="2200" dirty="0" err="1">
                <a:solidFill>
                  <a:srgbClr val="1E494F"/>
                </a:solidFill>
              </a:rPr>
              <a:t>is</a:t>
            </a:r>
            <a:r>
              <a:rPr lang="de-DE" sz="2200" dirty="0">
                <a:solidFill>
                  <a:srgbClr val="1E494F"/>
                </a:solidFill>
              </a:rPr>
              <a:t> King”, </a:t>
            </a:r>
            <a:r>
              <a:rPr lang="en-US" sz="2200" dirty="0" err="1">
                <a:solidFill>
                  <a:srgbClr val="1E494F"/>
                </a:solidFill>
              </a:rPr>
              <a:t>denn</a:t>
            </a:r>
            <a:r>
              <a:rPr lang="en-US" sz="2200" dirty="0">
                <a:solidFill>
                  <a:srgbClr val="1E494F"/>
                </a:solidFill>
              </a:rPr>
              <a:t> die Gefahr, dass das Geld knapp wird, ist für die </a:t>
            </a:r>
            <a:r>
              <a:rPr lang="en-US" sz="2200" dirty="0" err="1">
                <a:solidFill>
                  <a:srgbClr val="1E494F"/>
                </a:solidFill>
              </a:rPr>
              <a:t>meisten</a:t>
            </a:r>
            <a:r>
              <a:rPr lang="en-US" sz="2200" dirty="0">
                <a:solidFill>
                  <a:srgbClr val="1E494F"/>
                </a:solidFill>
              </a:rPr>
              <a:t> Start-ups </a:t>
            </a:r>
            <a:r>
              <a:rPr lang="en-US" sz="2200" dirty="0" err="1">
                <a:solidFill>
                  <a:srgbClr val="1E494F"/>
                </a:solidFill>
              </a:rPr>
              <a:t>sehr</a:t>
            </a:r>
            <a:r>
              <a:rPr lang="en-US" sz="2200" dirty="0">
                <a:solidFill>
                  <a:srgbClr val="1E494F"/>
                </a:solidFill>
              </a:rPr>
              <a:t> real.</a:t>
            </a:r>
          </a:p>
          <a:p>
            <a:pPr>
              <a:spcBef>
                <a:spcPts val="2000"/>
              </a:spcBef>
            </a:pPr>
            <a:r>
              <a:rPr lang="en-US" sz="2200" i="1" dirty="0">
                <a:solidFill>
                  <a:srgbClr val="F26B27"/>
                </a:solidFill>
              </a:rPr>
              <a:t>Eine grundlegende Cashflow-Prognose </a:t>
            </a:r>
            <a:r>
              <a:rPr lang="en-US" sz="2200" i="1" dirty="0" err="1">
                <a:solidFill>
                  <a:srgbClr val="F26B27"/>
                </a:solidFill>
              </a:rPr>
              <a:t>hilft</a:t>
            </a:r>
            <a:r>
              <a:rPr lang="en-US" sz="2200" i="1" dirty="0">
                <a:solidFill>
                  <a:srgbClr val="F26B27"/>
                </a:solidFill>
              </a:rPr>
              <a:t> </a:t>
            </a:r>
            <a:r>
              <a:rPr lang="en-US" sz="2200" i="1" dirty="0" err="1">
                <a:solidFill>
                  <a:srgbClr val="F26B27"/>
                </a:solidFill>
              </a:rPr>
              <a:t>zu</a:t>
            </a:r>
            <a:r>
              <a:rPr lang="en-US" sz="2200" i="1" dirty="0">
                <a:solidFill>
                  <a:srgbClr val="F26B27"/>
                </a:solidFill>
              </a:rPr>
              <a:t> erkennen, wo </a:t>
            </a:r>
            <a:r>
              <a:rPr lang="en-US" sz="2200" i="1" dirty="0" err="1">
                <a:solidFill>
                  <a:srgbClr val="F26B27"/>
                </a:solidFill>
              </a:rPr>
              <a:t>dein</a:t>
            </a:r>
            <a:r>
              <a:rPr lang="en-US" sz="2200" i="1" dirty="0">
                <a:solidFill>
                  <a:srgbClr val="F26B27"/>
                </a:solidFill>
              </a:rPr>
              <a:t> Unternehmen Unterstützung benötigt, entweder aus eigenen Mitteln oder aus einer anderen Finanzierungsquelle (siehe nächster Abschnitt).</a:t>
            </a:r>
          </a:p>
          <a:p>
            <a:pPr>
              <a:spcBef>
                <a:spcPts val="2000"/>
              </a:spcBef>
            </a:pPr>
            <a:r>
              <a:rPr lang="en-US" sz="2200" dirty="0">
                <a:solidFill>
                  <a:srgbClr val="1E494F"/>
                </a:solidFill>
              </a:rPr>
              <a:t>Bei der Cashflow-Prognose geht es um fundierte Vermutungen, und es ist sehr wichtig, Beweise zu sammeln, um die von </a:t>
            </a:r>
            <a:r>
              <a:rPr lang="en-US" sz="2200" dirty="0" err="1">
                <a:solidFill>
                  <a:srgbClr val="1E494F"/>
                </a:solidFill>
              </a:rPr>
              <a:t>dir</a:t>
            </a:r>
            <a:r>
              <a:rPr lang="en-US" sz="2200" dirty="0">
                <a:solidFill>
                  <a:srgbClr val="1E494F"/>
                </a:solidFill>
              </a:rPr>
              <a:t> berechneten Zahlen zu stützen.</a:t>
            </a:r>
          </a:p>
        </p:txBody>
      </p:sp>
      <p:sp>
        <p:nvSpPr>
          <p:cNvPr id="10" name="Text Placeholder 1">
            <a:extLst>
              <a:ext uri="{FF2B5EF4-FFF2-40B4-BE49-F238E27FC236}">
                <a16:creationId xmlns:a16="http://schemas.microsoft.com/office/drawing/2014/main" id="{09BA8D5D-AA0B-4432-896C-606D890C9305}"/>
              </a:ext>
            </a:extLst>
          </p:cNvPr>
          <p:cNvSpPr txBox="1">
            <a:spLocks/>
          </p:cNvSpPr>
          <p:nvPr/>
        </p:nvSpPr>
        <p:spPr>
          <a:xfrm>
            <a:off x="1098837" y="539249"/>
            <a:ext cx="9685252" cy="112610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FINANZIERUNG FÜR 4 SCHLÜSSELPHASEN</a:t>
            </a:r>
          </a:p>
          <a:p>
            <a:endParaRPr lang="en-GB" dirty="0"/>
          </a:p>
        </p:txBody>
      </p:sp>
    </p:spTree>
    <p:extLst>
      <p:ext uri="{BB962C8B-B14F-4D97-AF65-F5344CB8AC3E}">
        <p14:creationId xmlns:p14="http://schemas.microsoft.com/office/powerpoint/2010/main" val="1454512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DC68ED6-13EE-41DA-ACE1-9810762DF24B}"/>
              </a:ext>
            </a:extLst>
          </p:cNvPr>
          <p:cNvSpPr/>
          <p:nvPr/>
        </p:nvSpPr>
        <p:spPr>
          <a:xfrm>
            <a:off x="2065694" y="1422585"/>
            <a:ext cx="671512" cy="671512"/>
          </a:xfrm>
          <a:prstGeom prst="ellipse">
            <a:avLst/>
          </a:prstGeom>
          <a:solidFill>
            <a:srgbClr val="F26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11" name="TextBox 10">
            <a:extLst>
              <a:ext uri="{FF2B5EF4-FFF2-40B4-BE49-F238E27FC236}">
                <a16:creationId xmlns:a16="http://schemas.microsoft.com/office/drawing/2014/main" id="{EEA35A60-B484-4838-87FE-D938C25B1793}"/>
              </a:ext>
            </a:extLst>
          </p:cNvPr>
          <p:cNvSpPr txBox="1"/>
          <p:nvPr/>
        </p:nvSpPr>
        <p:spPr>
          <a:xfrm>
            <a:off x="2801324" y="1422585"/>
            <a:ext cx="7628012" cy="430887"/>
          </a:xfrm>
          <a:prstGeom prst="rect">
            <a:avLst/>
          </a:prstGeom>
          <a:noFill/>
        </p:spPr>
        <p:txBody>
          <a:bodyPr wrap="square">
            <a:spAutoFit/>
          </a:bodyPr>
          <a:lstStyle/>
          <a:p>
            <a:r>
              <a:rPr lang="en-US" sz="2200" b="1" dirty="0">
                <a:solidFill>
                  <a:srgbClr val="F26B27"/>
                </a:solidFill>
              </a:rPr>
              <a:t>CASHFLOW ZUR FÜHRUNG DES UNTERNEHMENS - EINIGE TIPPS</a:t>
            </a:r>
          </a:p>
        </p:txBody>
      </p:sp>
      <p:sp>
        <p:nvSpPr>
          <p:cNvPr id="15" name="TextBox 14">
            <a:extLst>
              <a:ext uri="{FF2B5EF4-FFF2-40B4-BE49-F238E27FC236}">
                <a16:creationId xmlns:a16="http://schemas.microsoft.com/office/drawing/2014/main" id="{4A4243C3-9DB5-4A91-BFDB-1D2386037BD8}"/>
              </a:ext>
            </a:extLst>
          </p:cNvPr>
          <p:cNvSpPr txBox="1"/>
          <p:nvPr/>
        </p:nvSpPr>
        <p:spPr>
          <a:xfrm>
            <a:off x="2801324" y="1922401"/>
            <a:ext cx="8067959" cy="5265544"/>
          </a:xfrm>
          <a:prstGeom prst="rect">
            <a:avLst/>
          </a:prstGeom>
          <a:noFill/>
        </p:spPr>
        <p:txBody>
          <a:bodyPr wrap="square">
            <a:spAutoFit/>
          </a:bodyPr>
          <a:lstStyle/>
          <a:p>
            <a:pPr marL="266700" indent="-266700">
              <a:spcBef>
                <a:spcPts val="300"/>
              </a:spcBef>
              <a:buClr>
                <a:srgbClr val="EC2179"/>
              </a:buClr>
              <a:buFont typeface="Arial" panose="020B0604020202020204" pitchFamily="34" charset="0"/>
              <a:buChar char="•"/>
            </a:pPr>
            <a:r>
              <a:rPr lang="en-IE" sz="2000" dirty="0" err="1">
                <a:solidFill>
                  <a:srgbClr val="1E494F"/>
                </a:solidFill>
              </a:rPr>
              <a:t>Sprich</a:t>
            </a:r>
            <a:r>
              <a:rPr lang="en-IE" sz="2000" dirty="0">
                <a:solidFill>
                  <a:srgbClr val="1E494F"/>
                </a:solidFill>
              </a:rPr>
              <a:t> </a:t>
            </a:r>
            <a:r>
              <a:rPr lang="en-IE" sz="2000" dirty="0" err="1">
                <a:solidFill>
                  <a:srgbClr val="1E494F"/>
                </a:solidFill>
              </a:rPr>
              <a:t>mit</a:t>
            </a:r>
            <a:r>
              <a:rPr lang="en-IE" sz="2000" dirty="0">
                <a:solidFill>
                  <a:srgbClr val="1E494F"/>
                </a:solidFill>
              </a:rPr>
              <a:t> potenziellen Kunden und </a:t>
            </a:r>
            <a:r>
              <a:rPr lang="en-IE" sz="2000" dirty="0" err="1">
                <a:solidFill>
                  <a:srgbClr val="1E494F"/>
                </a:solidFill>
              </a:rPr>
              <a:t>finde</a:t>
            </a:r>
            <a:r>
              <a:rPr lang="en-IE" sz="2000" dirty="0">
                <a:solidFill>
                  <a:srgbClr val="1E494F"/>
                </a:solidFill>
              </a:rPr>
              <a:t> </a:t>
            </a:r>
            <a:r>
              <a:rPr lang="en-IE" sz="2000" dirty="0" err="1">
                <a:solidFill>
                  <a:srgbClr val="1E494F"/>
                </a:solidFill>
              </a:rPr>
              <a:t>heraus</a:t>
            </a:r>
            <a:r>
              <a:rPr lang="en-IE" sz="2000" dirty="0">
                <a:solidFill>
                  <a:srgbClr val="1E494F"/>
                </a:solidFill>
              </a:rPr>
              <a:t>, was </a:t>
            </a:r>
            <a:r>
              <a:rPr lang="en-IE" sz="2000" dirty="0" err="1">
                <a:solidFill>
                  <a:srgbClr val="1E494F"/>
                </a:solidFill>
              </a:rPr>
              <a:t>ihre</a:t>
            </a:r>
            <a:r>
              <a:rPr lang="en-IE" sz="2000" dirty="0">
                <a:solidFill>
                  <a:srgbClr val="1E494F"/>
                </a:solidFill>
              </a:rPr>
              <a:t> </a:t>
            </a:r>
            <a:r>
              <a:rPr lang="en-IE" sz="2000" dirty="0" err="1">
                <a:solidFill>
                  <a:srgbClr val="1E494F"/>
                </a:solidFill>
              </a:rPr>
              <a:t>Anforder-ungen</a:t>
            </a:r>
            <a:r>
              <a:rPr lang="en-IE" sz="2000" dirty="0">
                <a:solidFill>
                  <a:srgbClr val="1E494F"/>
                </a:solidFill>
              </a:rPr>
              <a:t> sind. </a:t>
            </a:r>
            <a:r>
              <a:rPr lang="en-IE" sz="2000" dirty="0" err="1">
                <a:solidFill>
                  <a:srgbClr val="1E494F"/>
                </a:solidFill>
              </a:rPr>
              <a:t>Idealerweise</a:t>
            </a:r>
            <a:r>
              <a:rPr lang="en-IE" sz="2000" dirty="0">
                <a:solidFill>
                  <a:srgbClr val="1E494F"/>
                </a:solidFill>
              </a:rPr>
              <a:t> </a:t>
            </a:r>
            <a:r>
              <a:rPr lang="en-IE" sz="2000" dirty="0" err="1">
                <a:solidFill>
                  <a:srgbClr val="1E494F"/>
                </a:solidFill>
              </a:rPr>
              <a:t>willst</a:t>
            </a:r>
            <a:r>
              <a:rPr lang="en-IE" sz="2000" dirty="0">
                <a:solidFill>
                  <a:srgbClr val="1E494F"/>
                </a:solidFill>
              </a:rPr>
              <a:t> du Vorbestellungen (und Anzahlungen, falls es </a:t>
            </a:r>
            <a:r>
              <a:rPr lang="en-IE" sz="2000" dirty="0" err="1">
                <a:solidFill>
                  <a:srgbClr val="1E494F"/>
                </a:solidFill>
              </a:rPr>
              <a:t>zum</a:t>
            </a:r>
            <a:r>
              <a:rPr lang="en-IE" sz="2000" dirty="0">
                <a:solidFill>
                  <a:srgbClr val="1E494F"/>
                </a:solidFill>
              </a:rPr>
              <a:t> </a:t>
            </a:r>
            <a:r>
              <a:rPr lang="en-IE" sz="2000" dirty="0" err="1">
                <a:solidFill>
                  <a:srgbClr val="1E494F"/>
                </a:solidFill>
              </a:rPr>
              <a:t>Geschäft</a:t>
            </a:r>
            <a:r>
              <a:rPr lang="en-IE" sz="2000" dirty="0">
                <a:solidFill>
                  <a:srgbClr val="1E494F"/>
                </a:solidFill>
              </a:rPr>
              <a:t> passt). </a:t>
            </a:r>
            <a:r>
              <a:rPr lang="en-IE" sz="2000" b="1" dirty="0" err="1">
                <a:solidFill>
                  <a:srgbClr val="F26B27"/>
                </a:solidFill>
              </a:rPr>
              <a:t>Vorverkauf</a:t>
            </a:r>
            <a:r>
              <a:rPr lang="en-IE" sz="2000" b="1" dirty="0">
                <a:solidFill>
                  <a:srgbClr val="F26B27"/>
                </a:solidFill>
              </a:rPr>
              <a:t> </a:t>
            </a:r>
            <a:r>
              <a:rPr lang="en-IE" sz="2000" dirty="0">
                <a:solidFill>
                  <a:srgbClr val="1E494F"/>
                </a:solidFill>
              </a:rPr>
              <a:t>-</a:t>
            </a:r>
            <a:r>
              <a:rPr lang="en-IE" sz="2000" b="1" dirty="0">
                <a:solidFill>
                  <a:srgbClr val="F26B27"/>
                </a:solidFill>
              </a:rPr>
              <a:t> </a:t>
            </a:r>
            <a:r>
              <a:rPr lang="en-IE" sz="2000" dirty="0">
                <a:solidFill>
                  <a:srgbClr val="1E494F"/>
                </a:solidFill>
              </a:rPr>
              <a:t>Kunden werden manchmal zu einem Vorzugspreis vorbestellen und im Voraus kaufen (und manchmal sogar bezahlen), um sicherzustellen, dass sie das </a:t>
            </a:r>
            <a:r>
              <a:rPr lang="en-IE" sz="2000" dirty="0" err="1">
                <a:solidFill>
                  <a:srgbClr val="1E494F"/>
                </a:solidFill>
              </a:rPr>
              <a:t>Produkt</a:t>
            </a:r>
            <a:r>
              <a:rPr lang="en-IE" sz="2000" dirty="0">
                <a:solidFill>
                  <a:srgbClr val="1E494F"/>
                </a:solidFill>
              </a:rPr>
              <a:t> </a:t>
            </a:r>
            <a:r>
              <a:rPr lang="en-IE" sz="2000" dirty="0" err="1">
                <a:solidFill>
                  <a:srgbClr val="1E494F"/>
                </a:solidFill>
              </a:rPr>
              <a:t>bekommen</a:t>
            </a:r>
            <a:r>
              <a:rPr lang="en-IE" sz="2000" dirty="0">
                <a:solidFill>
                  <a:srgbClr val="1E494F"/>
                </a:solidFill>
              </a:rPr>
              <a:t>, wenn sie es wollen. </a:t>
            </a:r>
          </a:p>
          <a:p>
            <a:pPr marL="266700" indent="-266700">
              <a:spcBef>
                <a:spcPts val="300"/>
              </a:spcBef>
              <a:buClr>
                <a:srgbClr val="EC2179"/>
              </a:buClr>
              <a:buFont typeface="Arial" panose="020B0604020202020204" pitchFamily="34" charset="0"/>
              <a:buChar char="•"/>
            </a:pPr>
            <a:endParaRPr lang="en-IE" sz="2000" dirty="0"/>
          </a:p>
          <a:p>
            <a:pPr marL="266700" indent="-266700">
              <a:spcBef>
                <a:spcPts val="300"/>
              </a:spcBef>
              <a:buClr>
                <a:srgbClr val="EC2179"/>
              </a:buClr>
              <a:buFont typeface="Arial" panose="020B0604020202020204" pitchFamily="34" charset="0"/>
              <a:buChar char="•"/>
            </a:pPr>
            <a:r>
              <a:rPr lang="en-IE" sz="2000" b="1" dirty="0">
                <a:solidFill>
                  <a:schemeClr val="bg1"/>
                </a:solidFill>
                <a:highlight>
                  <a:srgbClr val="F26B27"/>
                </a:highlight>
              </a:rPr>
              <a:t>ÜBUNG</a:t>
            </a:r>
            <a:r>
              <a:rPr lang="en-IE" sz="2000" b="1" dirty="0">
                <a:solidFill>
                  <a:schemeClr val="bg1"/>
                </a:solidFill>
              </a:rPr>
              <a:t> </a:t>
            </a:r>
            <a:r>
              <a:rPr lang="en-IE" sz="2000" dirty="0" err="1">
                <a:solidFill>
                  <a:srgbClr val="1E494F"/>
                </a:solidFill>
              </a:rPr>
              <a:t>Erstelle</a:t>
            </a:r>
            <a:r>
              <a:rPr lang="en-IE" sz="2000" dirty="0">
                <a:solidFill>
                  <a:srgbClr val="1E494F"/>
                </a:solidFill>
              </a:rPr>
              <a:t> eine einfache Cashflow-Prognose auf einem monatlichen Tabellenblatt, aus der hervorgeht, wie </a:t>
            </a:r>
            <a:r>
              <a:rPr lang="en-IE" sz="2000" dirty="0" err="1">
                <a:solidFill>
                  <a:srgbClr val="1E494F"/>
                </a:solidFill>
              </a:rPr>
              <a:t>viel</a:t>
            </a:r>
            <a:r>
              <a:rPr lang="en-IE" sz="2000" dirty="0">
                <a:solidFill>
                  <a:srgbClr val="1E494F"/>
                </a:solidFill>
              </a:rPr>
              <a:t> du auf </a:t>
            </a:r>
            <a:r>
              <a:rPr lang="en-IE" sz="2000" dirty="0" err="1">
                <a:solidFill>
                  <a:srgbClr val="1E494F"/>
                </a:solidFill>
              </a:rPr>
              <a:t>Grundlage</a:t>
            </a:r>
            <a:r>
              <a:rPr lang="en-IE" sz="2000" dirty="0">
                <a:solidFill>
                  <a:srgbClr val="1E494F"/>
                </a:solidFill>
              </a:rPr>
              <a:t> </a:t>
            </a:r>
            <a:r>
              <a:rPr lang="en-IE" sz="2000" dirty="0" err="1">
                <a:solidFill>
                  <a:srgbClr val="1E494F"/>
                </a:solidFill>
              </a:rPr>
              <a:t>deiner</a:t>
            </a:r>
            <a:r>
              <a:rPr lang="en-IE" sz="2000" dirty="0">
                <a:solidFill>
                  <a:srgbClr val="1E494F"/>
                </a:solidFill>
              </a:rPr>
              <a:t> Umsatzprognose von den </a:t>
            </a:r>
            <a:r>
              <a:rPr lang="en-IE" sz="2000" dirty="0" err="1">
                <a:solidFill>
                  <a:srgbClr val="1E494F"/>
                </a:solidFill>
              </a:rPr>
              <a:t>Verkäufen</a:t>
            </a:r>
            <a:r>
              <a:rPr lang="en-IE" sz="2000" dirty="0">
                <a:solidFill>
                  <a:srgbClr val="1E494F"/>
                </a:solidFill>
              </a:rPr>
              <a:t> (</a:t>
            </a:r>
            <a:r>
              <a:rPr lang="en-IE" sz="2000" dirty="0" err="1">
                <a:solidFill>
                  <a:srgbClr val="1E494F"/>
                </a:solidFill>
              </a:rPr>
              <a:t>deinen</a:t>
            </a:r>
            <a:r>
              <a:rPr lang="en-IE" sz="2000" dirty="0">
                <a:solidFill>
                  <a:srgbClr val="1E494F"/>
                </a:solidFill>
              </a:rPr>
              <a:t> Debitoren) </a:t>
            </a:r>
            <a:r>
              <a:rPr lang="en-IE" sz="2000" dirty="0" err="1">
                <a:solidFill>
                  <a:srgbClr val="1E494F"/>
                </a:solidFill>
              </a:rPr>
              <a:t>einnehmen</a:t>
            </a:r>
            <a:r>
              <a:rPr lang="en-IE" sz="2000" dirty="0">
                <a:solidFill>
                  <a:srgbClr val="1E494F"/>
                </a:solidFill>
              </a:rPr>
              <a:t> </a:t>
            </a:r>
            <a:r>
              <a:rPr lang="en-IE" sz="2000" dirty="0" err="1">
                <a:solidFill>
                  <a:srgbClr val="1E494F"/>
                </a:solidFill>
              </a:rPr>
              <a:t>wirst</a:t>
            </a:r>
            <a:r>
              <a:rPr lang="en-IE" sz="2000" dirty="0">
                <a:solidFill>
                  <a:srgbClr val="1E494F"/>
                </a:solidFill>
              </a:rPr>
              <a:t>, wie viel es kostet, die Verkäufe zu unterstützen, und alle Fixkosten, die für den Betrieb des Unternehmens erforderlich sind (Miete, Strom-</a:t>
            </a:r>
            <a:r>
              <a:rPr lang="en-IE" sz="2000" dirty="0" err="1">
                <a:solidFill>
                  <a:srgbClr val="1E494F"/>
                </a:solidFill>
              </a:rPr>
              <a:t>rechnungen</a:t>
            </a:r>
            <a:r>
              <a:rPr lang="en-IE" sz="2000" dirty="0">
                <a:solidFill>
                  <a:srgbClr val="1E494F"/>
                </a:solidFill>
              </a:rPr>
              <a:t>, Löhne, Versicherungen usw.). </a:t>
            </a:r>
          </a:p>
          <a:p>
            <a:pPr marL="268288">
              <a:spcBef>
                <a:spcPts val="300"/>
              </a:spcBef>
              <a:buClr>
                <a:srgbClr val="EC2179"/>
              </a:buClr>
            </a:pPr>
            <a:r>
              <a:rPr lang="en-IE" sz="1600" dirty="0" err="1">
                <a:solidFill>
                  <a:srgbClr val="1E494F"/>
                </a:solidFill>
              </a:rPr>
              <a:t>Weitere</a:t>
            </a:r>
            <a:r>
              <a:rPr lang="en-IE" sz="1600" dirty="0">
                <a:solidFill>
                  <a:srgbClr val="1E494F"/>
                </a:solidFill>
              </a:rPr>
              <a:t> Informationen und eine Muster-Cashflow-Prognose </a:t>
            </a:r>
            <a:r>
              <a:rPr lang="en-IE" sz="1600" dirty="0" err="1">
                <a:solidFill>
                  <a:srgbClr val="1E494F"/>
                </a:solidFill>
              </a:rPr>
              <a:t>findest</a:t>
            </a:r>
            <a:r>
              <a:rPr lang="en-IE" sz="1600" dirty="0">
                <a:solidFill>
                  <a:srgbClr val="1E494F"/>
                </a:solidFill>
              </a:rPr>
              <a:t> du </a:t>
            </a:r>
            <a:r>
              <a:rPr lang="en-IE" sz="1600" dirty="0" err="1">
                <a:solidFill>
                  <a:srgbClr val="1E494F"/>
                </a:solidFill>
              </a:rPr>
              <a:t>unter</a:t>
            </a:r>
            <a:r>
              <a:rPr lang="en-IE" sz="1600" dirty="0">
                <a:solidFill>
                  <a:srgbClr val="1E494F"/>
                </a:solidFill>
              </a:rPr>
              <a:t> </a:t>
            </a:r>
            <a:r>
              <a:rPr lang="en-IE" sz="1600" dirty="0">
                <a:solidFill>
                  <a:srgbClr val="1E494F"/>
                </a:solidFill>
                <a:hlinkClick r:id="rId2"/>
              </a:rPr>
              <a:t>https://flowpilot.io/finanzplan-businessplan-gruender/</a:t>
            </a:r>
            <a:r>
              <a:rPr lang="en-IE" sz="1600" dirty="0">
                <a:solidFill>
                  <a:srgbClr val="1E494F"/>
                </a:solidFill>
              </a:rPr>
              <a:t> (4.Liquiditätsplan)</a:t>
            </a:r>
            <a:endParaRPr lang="en-IE" sz="1600" b="1" dirty="0">
              <a:solidFill>
                <a:srgbClr val="1E494F"/>
              </a:solidFill>
            </a:endParaRPr>
          </a:p>
          <a:p>
            <a:pPr>
              <a:spcBef>
                <a:spcPts val="2000"/>
              </a:spcBef>
            </a:pPr>
            <a:endParaRPr lang="en-US" sz="2000" b="1" dirty="0"/>
          </a:p>
        </p:txBody>
      </p:sp>
      <p:sp>
        <p:nvSpPr>
          <p:cNvPr id="10" name="Text Placeholder 1">
            <a:extLst>
              <a:ext uri="{FF2B5EF4-FFF2-40B4-BE49-F238E27FC236}">
                <a16:creationId xmlns:a16="http://schemas.microsoft.com/office/drawing/2014/main" id="{67E6546F-18E5-462F-8CB9-6A5854540B51}"/>
              </a:ext>
            </a:extLst>
          </p:cNvPr>
          <p:cNvSpPr>
            <a:spLocks noGrp="1"/>
          </p:cNvSpPr>
          <p:nvPr>
            <p:ph type="body" sz="quarter" idx="13"/>
          </p:nvPr>
        </p:nvSpPr>
        <p:spPr>
          <a:xfrm>
            <a:off x="1098837" y="539249"/>
            <a:ext cx="9685252" cy="1126103"/>
          </a:xfrm>
        </p:spPr>
        <p:txBody>
          <a:bodyPr>
            <a:normAutofit/>
          </a:bodyPr>
          <a:lstStyle/>
          <a:p>
            <a:r>
              <a:rPr lang="en-US" dirty="0"/>
              <a:t>FINANZIERUNG FÜR 4 SCHLÜSSELPHASEN</a:t>
            </a:r>
          </a:p>
          <a:p>
            <a:endParaRPr lang="en-GB" dirty="0"/>
          </a:p>
        </p:txBody>
      </p:sp>
    </p:spTree>
    <p:extLst>
      <p:ext uri="{BB962C8B-B14F-4D97-AF65-F5344CB8AC3E}">
        <p14:creationId xmlns:p14="http://schemas.microsoft.com/office/powerpoint/2010/main" val="140631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DC68ED6-13EE-41DA-ACE1-9810762DF24B}"/>
              </a:ext>
            </a:extLst>
          </p:cNvPr>
          <p:cNvSpPr/>
          <p:nvPr/>
        </p:nvSpPr>
        <p:spPr>
          <a:xfrm>
            <a:off x="2065694" y="1422585"/>
            <a:ext cx="671512" cy="671512"/>
          </a:xfrm>
          <a:prstGeom prst="ellipse">
            <a:avLst/>
          </a:prstGeom>
          <a:solidFill>
            <a:srgbClr val="F26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15" name="TextBox 14">
            <a:extLst>
              <a:ext uri="{FF2B5EF4-FFF2-40B4-BE49-F238E27FC236}">
                <a16:creationId xmlns:a16="http://schemas.microsoft.com/office/drawing/2014/main" id="{4A4243C3-9DB5-4A91-BFDB-1D2386037BD8}"/>
              </a:ext>
            </a:extLst>
          </p:cNvPr>
          <p:cNvSpPr txBox="1"/>
          <p:nvPr/>
        </p:nvSpPr>
        <p:spPr>
          <a:xfrm>
            <a:off x="2801324" y="1922401"/>
            <a:ext cx="7912684" cy="5557932"/>
          </a:xfrm>
          <a:prstGeom prst="rect">
            <a:avLst/>
          </a:prstGeom>
          <a:noFill/>
        </p:spPr>
        <p:txBody>
          <a:bodyPr wrap="square">
            <a:spAutoFit/>
          </a:bodyPr>
          <a:lstStyle/>
          <a:p>
            <a:pPr marL="323850" indent="-323850">
              <a:spcBef>
                <a:spcPts val="300"/>
              </a:spcBef>
              <a:buClr>
                <a:srgbClr val="EC2179"/>
              </a:buClr>
              <a:buFont typeface="Arial" panose="020B0604020202020204" pitchFamily="34" charset="0"/>
              <a:buChar char="•"/>
            </a:pPr>
            <a:r>
              <a:rPr lang="en-IE" sz="2000" dirty="0" err="1">
                <a:solidFill>
                  <a:srgbClr val="1E494F"/>
                </a:solidFill>
              </a:rPr>
              <a:t>Überwache</a:t>
            </a:r>
            <a:r>
              <a:rPr lang="en-IE" sz="2000" dirty="0">
                <a:solidFill>
                  <a:srgbClr val="1E494F"/>
                </a:solidFill>
              </a:rPr>
              <a:t> </a:t>
            </a:r>
            <a:r>
              <a:rPr lang="en-IE" sz="2000" dirty="0" err="1">
                <a:solidFill>
                  <a:srgbClr val="1E494F"/>
                </a:solidFill>
              </a:rPr>
              <a:t>sorgfältig</a:t>
            </a:r>
            <a:r>
              <a:rPr lang="en-IE" sz="2000" dirty="0">
                <a:solidFill>
                  <a:srgbClr val="1E494F"/>
                </a:solidFill>
              </a:rPr>
              <a:t> alle Ausgaben und sei so sparsam wie möglich. </a:t>
            </a:r>
            <a:r>
              <a:rPr lang="en-IE" sz="2000" dirty="0" err="1">
                <a:solidFill>
                  <a:srgbClr val="1E494F"/>
                </a:solidFill>
              </a:rPr>
              <a:t>Reduziere</a:t>
            </a:r>
            <a:r>
              <a:rPr lang="en-IE" sz="2000" dirty="0">
                <a:solidFill>
                  <a:srgbClr val="1E494F"/>
                </a:solidFill>
              </a:rPr>
              <a:t> die monatlichen </a:t>
            </a:r>
            <a:r>
              <a:rPr lang="en-IE" sz="2000" dirty="0" err="1">
                <a:solidFill>
                  <a:srgbClr val="1E494F"/>
                </a:solidFill>
              </a:rPr>
              <a:t>Ausgaben</a:t>
            </a:r>
            <a:r>
              <a:rPr lang="en-IE" sz="2000" dirty="0">
                <a:solidFill>
                  <a:srgbClr val="1E494F"/>
                </a:solidFill>
              </a:rPr>
              <a:t> – </a:t>
            </a:r>
            <a:r>
              <a:rPr lang="en-IE" sz="2000" dirty="0" err="1">
                <a:solidFill>
                  <a:srgbClr val="1E494F"/>
                </a:solidFill>
              </a:rPr>
              <a:t>kaufe</a:t>
            </a:r>
            <a:r>
              <a:rPr lang="en-IE" sz="2000" dirty="0">
                <a:solidFill>
                  <a:srgbClr val="1E494F"/>
                </a:solidFill>
              </a:rPr>
              <a:t> </a:t>
            </a:r>
            <a:r>
              <a:rPr lang="en-IE" sz="2000" dirty="0" err="1">
                <a:solidFill>
                  <a:srgbClr val="1E494F"/>
                </a:solidFill>
              </a:rPr>
              <a:t>Verbrauchsmaterialien</a:t>
            </a:r>
            <a:r>
              <a:rPr lang="en-IE" sz="2000" dirty="0">
                <a:solidFill>
                  <a:srgbClr val="1E494F"/>
                </a:solidFill>
              </a:rPr>
              <a:t> in großen Mengen, um einen Rabatt zu erhalten, </a:t>
            </a:r>
            <a:r>
              <a:rPr lang="en-IE" sz="2000" dirty="0" err="1">
                <a:solidFill>
                  <a:srgbClr val="1E494F"/>
                </a:solidFill>
              </a:rPr>
              <a:t>miete</a:t>
            </a:r>
            <a:r>
              <a:rPr lang="en-IE" sz="2000" dirty="0">
                <a:solidFill>
                  <a:srgbClr val="1E494F"/>
                </a:solidFill>
              </a:rPr>
              <a:t> </a:t>
            </a:r>
            <a:r>
              <a:rPr lang="en-IE" sz="2000" dirty="0" err="1">
                <a:solidFill>
                  <a:srgbClr val="1E494F"/>
                </a:solidFill>
              </a:rPr>
              <a:t>kleinere</a:t>
            </a:r>
            <a:r>
              <a:rPr lang="en-IE" sz="2000" dirty="0">
                <a:solidFill>
                  <a:srgbClr val="1E494F"/>
                </a:solidFill>
              </a:rPr>
              <a:t> Räumlichkeiten, </a:t>
            </a:r>
            <a:r>
              <a:rPr lang="en-IE" sz="2000" dirty="0" err="1">
                <a:solidFill>
                  <a:srgbClr val="1E494F"/>
                </a:solidFill>
              </a:rPr>
              <a:t>wechsel</a:t>
            </a:r>
            <a:r>
              <a:rPr lang="en-IE" sz="2000" dirty="0">
                <a:solidFill>
                  <a:srgbClr val="1E494F"/>
                </a:solidFill>
              </a:rPr>
              <a:t> die </a:t>
            </a:r>
            <a:r>
              <a:rPr lang="en-IE" sz="2000" dirty="0" err="1">
                <a:solidFill>
                  <a:srgbClr val="1E494F"/>
                </a:solidFill>
              </a:rPr>
              <a:t>Versorgungsunternehmen</a:t>
            </a:r>
            <a:endParaRPr lang="en-IE" sz="2000" dirty="0">
              <a:solidFill>
                <a:srgbClr val="1E494F"/>
              </a:solidFill>
            </a:endParaRPr>
          </a:p>
          <a:p>
            <a:pPr marL="323850" indent="-323850">
              <a:spcBef>
                <a:spcPts val="300"/>
              </a:spcBef>
              <a:buClr>
                <a:srgbClr val="EC2179"/>
              </a:buClr>
              <a:buFont typeface="Arial" panose="020B0604020202020204" pitchFamily="34" charset="0"/>
              <a:buChar char="•"/>
            </a:pPr>
            <a:endParaRPr lang="en-IE" sz="2000" dirty="0">
              <a:solidFill>
                <a:srgbClr val="1E494F"/>
              </a:solidFill>
            </a:endParaRPr>
          </a:p>
          <a:p>
            <a:pPr marL="323850" indent="-323850">
              <a:spcBef>
                <a:spcPts val="300"/>
              </a:spcBef>
              <a:buClr>
                <a:srgbClr val="EC2179"/>
              </a:buClr>
              <a:buFont typeface="Arial" panose="020B0604020202020204" pitchFamily="34" charset="0"/>
              <a:buChar char="•"/>
            </a:pPr>
            <a:r>
              <a:rPr lang="en-IE" sz="2000" dirty="0" err="1">
                <a:solidFill>
                  <a:srgbClr val="1E494F"/>
                </a:solidFill>
              </a:rPr>
              <a:t>Ziehe</a:t>
            </a:r>
            <a:r>
              <a:rPr lang="en-IE" sz="2000" dirty="0">
                <a:solidFill>
                  <a:srgbClr val="1E494F"/>
                </a:solidFill>
              </a:rPr>
              <a:t> </a:t>
            </a:r>
            <a:r>
              <a:rPr lang="en-IE" sz="2000" dirty="0" err="1">
                <a:solidFill>
                  <a:srgbClr val="1E494F"/>
                </a:solidFill>
              </a:rPr>
              <a:t>Zahlungen</a:t>
            </a:r>
            <a:r>
              <a:rPr lang="en-IE" sz="2000" dirty="0">
                <a:solidFill>
                  <a:srgbClr val="1E494F"/>
                </a:solidFill>
              </a:rPr>
              <a:t> von Kunden schneller ein (</a:t>
            </a:r>
            <a:r>
              <a:rPr lang="en-IE" sz="2000" dirty="0" err="1">
                <a:solidFill>
                  <a:srgbClr val="1E494F"/>
                </a:solidFill>
              </a:rPr>
              <a:t>vielleicht</a:t>
            </a:r>
            <a:r>
              <a:rPr lang="en-IE" sz="2000" dirty="0">
                <a:solidFill>
                  <a:srgbClr val="1E494F"/>
                </a:solidFill>
              </a:rPr>
              <a:t> </a:t>
            </a:r>
            <a:r>
              <a:rPr lang="en-IE" sz="2000" dirty="0" err="1">
                <a:solidFill>
                  <a:srgbClr val="1E494F"/>
                </a:solidFill>
              </a:rPr>
              <a:t>gibst</a:t>
            </a:r>
            <a:r>
              <a:rPr lang="en-IE" sz="2000" dirty="0">
                <a:solidFill>
                  <a:srgbClr val="1E494F"/>
                </a:solidFill>
              </a:rPr>
              <a:t> du </a:t>
            </a:r>
            <a:r>
              <a:rPr lang="en-IE" sz="2000" dirty="0" err="1">
                <a:solidFill>
                  <a:srgbClr val="1E494F"/>
                </a:solidFill>
              </a:rPr>
              <a:t>einen</a:t>
            </a:r>
            <a:r>
              <a:rPr lang="en-IE" sz="2000" dirty="0">
                <a:solidFill>
                  <a:srgbClr val="1E494F"/>
                </a:solidFill>
              </a:rPr>
              <a:t> </a:t>
            </a:r>
            <a:r>
              <a:rPr lang="en-IE" sz="2000" dirty="0" err="1">
                <a:solidFill>
                  <a:srgbClr val="1E494F"/>
                </a:solidFill>
              </a:rPr>
              <a:t>Rabatt</a:t>
            </a:r>
            <a:r>
              <a:rPr lang="en-IE" sz="2000" dirty="0">
                <a:solidFill>
                  <a:srgbClr val="1E494F"/>
                </a:solidFill>
              </a:rPr>
              <a:t>, um einen Anreiz dafür zu </a:t>
            </a:r>
            <a:r>
              <a:rPr lang="en-IE" sz="2000" dirty="0" err="1">
                <a:solidFill>
                  <a:srgbClr val="1E494F"/>
                </a:solidFill>
              </a:rPr>
              <a:t>schaffen</a:t>
            </a:r>
            <a:r>
              <a:rPr lang="en-IE" sz="2000" dirty="0">
                <a:solidFill>
                  <a:srgbClr val="1E494F"/>
                </a:solidFill>
              </a:rPr>
              <a:t>)</a:t>
            </a:r>
          </a:p>
          <a:p>
            <a:pPr>
              <a:spcBef>
                <a:spcPts val="300"/>
              </a:spcBef>
              <a:buClr>
                <a:srgbClr val="EC2179"/>
              </a:buClr>
            </a:pPr>
            <a:endParaRPr lang="en-IE" sz="2000" dirty="0">
              <a:solidFill>
                <a:srgbClr val="1E494F"/>
              </a:solidFill>
            </a:endParaRPr>
          </a:p>
          <a:p>
            <a:pPr marL="342900" indent="-342900">
              <a:buClr>
                <a:srgbClr val="EC2179"/>
              </a:buClr>
              <a:buFont typeface="Arial" charset="0"/>
              <a:buChar char="•"/>
            </a:pPr>
            <a:r>
              <a:rPr lang="en-IE" sz="2000" dirty="0">
                <a:solidFill>
                  <a:srgbClr val="1E494F"/>
                </a:solidFill>
              </a:rPr>
              <a:t>Wenn das Bargeld knapp wird, </a:t>
            </a:r>
            <a:r>
              <a:rPr lang="en-IE" sz="2000" dirty="0" err="1">
                <a:solidFill>
                  <a:srgbClr val="1E494F"/>
                </a:solidFill>
              </a:rPr>
              <a:t>solltest</a:t>
            </a:r>
            <a:r>
              <a:rPr lang="en-IE" sz="2000" dirty="0">
                <a:solidFill>
                  <a:srgbClr val="1E494F"/>
                </a:solidFill>
              </a:rPr>
              <a:t> du überlegen, </a:t>
            </a:r>
            <a:r>
              <a:rPr lang="en-IE" sz="2000" dirty="0" err="1">
                <a:solidFill>
                  <a:srgbClr val="1E494F"/>
                </a:solidFill>
              </a:rPr>
              <a:t>wie</a:t>
            </a:r>
            <a:r>
              <a:rPr lang="en-IE" sz="2000" dirty="0">
                <a:solidFill>
                  <a:srgbClr val="1E494F"/>
                </a:solidFill>
              </a:rPr>
              <a:t> du </a:t>
            </a:r>
            <a:r>
              <a:rPr lang="en-IE" sz="2000" dirty="0" err="1">
                <a:solidFill>
                  <a:srgbClr val="1E494F"/>
                </a:solidFill>
              </a:rPr>
              <a:t>Bestände</a:t>
            </a:r>
            <a:r>
              <a:rPr lang="en-IE" sz="2000" dirty="0">
                <a:solidFill>
                  <a:srgbClr val="1E494F"/>
                </a:solidFill>
              </a:rPr>
              <a:t> freigeben und in Bargeld </a:t>
            </a:r>
            <a:r>
              <a:rPr lang="en-IE" sz="2000" dirty="0" err="1">
                <a:solidFill>
                  <a:srgbClr val="1E494F"/>
                </a:solidFill>
              </a:rPr>
              <a:t>umwandeln</a:t>
            </a:r>
            <a:r>
              <a:rPr lang="en-IE" sz="2000" dirty="0">
                <a:solidFill>
                  <a:srgbClr val="1E494F"/>
                </a:solidFill>
              </a:rPr>
              <a:t> </a:t>
            </a:r>
            <a:r>
              <a:rPr lang="en-IE" sz="2000" dirty="0" err="1">
                <a:solidFill>
                  <a:srgbClr val="1E494F"/>
                </a:solidFill>
              </a:rPr>
              <a:t>kannst</a:t>
            </a:r>
            <a:r>
              <a:rPr lang="en-IE" sz="2000" dirty="0">
                <a:solidFill>
                  <a:srgbClr val="1E494F"/>
                </a:solidFill>
              </a:rPr>
              <a:t>. Wie </a:t>
            </a:r>
            <a:r>
              <a:rPr lang="en-IE" sz="2000" dirty="0" err="1">
                <a:solidFill>
                  <a:srgbClr val="1E494F"/>
                </a:solidFill>
              </a:rPr>
              <a:t>reduzierst</a:t>
            </a:r>
            <a:r>
              <a:rPr lang="en-IE" sz="2000" dirty="0">
                <a:solidFill>
                  <a:srgbClr val="1E494F"/>
                </a:solidFill>
              </a:rPr>
              <a:t> du den Lagerbestand, so </a:t>
            </a:r>
            <a:r>
              <a:rPr lang="en-IE" sz="2000" dirty="0" err="1">
                <a:solidFill>
                  <a:srgbClr val="1E494F"/>
                </a:solidFill>
              </a:rPr>
              <a:t>dass</a:t>
            </a:r>
            <a:r>
              <a:rPr lang="en-IE" sz="2000" dirty="0">
                <a:solidFill>
                  <a:srgbClr val="1E494F"/>
                </a:solidFill>
              </a:rPr>
              <a:t> du schlank und </a:t>
            </a:r>
            <a:r>
              <a:rPr lang="en-IE" sz="2000" dirty="0" err="1">
                <a:solidFill>
                  <a:srgbClr val="1E494F"/>
                </a:solidFill>
              </a:rPr>
              <a:t>sparsam</a:t>
            </a:r>
            <a:r>
              <a:rPr lang="en-IE" sz="2000" dirty="0">
                <a:solidFill>
                  <a:srgbClr val="1E494F"/>
                </a:solidFill>
              </a:rPr>
              <a:t> </a:t>
            </a:r>
            <a:r>
              <a:rPr lang="en-IE" sz="2000" dirty="0" err="1">
                <a:solidFill>
                  <a:srgbClr val="1E494F"/>
                </a:solidFill>
              </a:rPr>
              <a:t>wirtschaftest</a:t>
            </a:r>
            <a:r>
              <a:rPr lang="en-IE" sz="2000" dirty="0">
                <a:solidFill>
                  <a:srgbClr val="1E494F"/>
                </a:solidFill>
              </a:rPr>
              <a:t>, ohne künftige Verkäufe durch einen zu geringen Lagerbestand zu gefährden?</a:t>
            </a:r>
          </a:p>
          <a:p>
            <a:pPr marL="323850" indent="-323850">
              <a:spcBef>
                <a:spcPts val="300"/>
              </a:spcBef>
              <a:buClr>
                <a:srgbClr val="EC2179"/>
              </a:buClr>
              <a:buFont typeface="Arial" panose="020B0604020202020204" pitchFamily="34" charset="0"/>
              <a:buChar char="•"/>
            </a:pPr>
            <a:endParaRPr lang="en-IE" sz="3200" dirty="0"/>
          </a:p>
          <a:p>
            <a:pPr marL="323850" indent="-323850">
              <a:spcBef>
                <a:spcPts val="300"/>
              </a:spcBef>
            </a:pPr>
            <a:r>
              <a:rPr lang="en-IE" sz="3200" dirty="0"/>
              <a:t> </a:t>
            </a:r>
            <a:endParaRPr lang="en-IE" sz="3200" b="1" dirty="0"/>
          </a:p>
          <a:p>
            <a:pPr>
              <a:spcBef>
                <a:spcPts val="2000"/>
              </a:spcBef>
            </a:pPr>
            <a:endParaRPr lang="en-US" sz="2200" b="1" dirty="0"/>
          </a:p>
        </p:txBody>
      </p:sp>
      <p:sp>
        <p:nvSpPr>
          <p:cNvPr id="10" name="Text Placeholder 1">
            <a:extLst>
              <a:ext uri="{FF2B5EF4-FFF2-40B4-BE49-F238E27FC236}">
                <a16:creationId xmlns:a16="http://schemas.microsoft.com/office/drawing/2014/main" id="{EDD6747D-457B-4AE4-9440-E2B0CBC9805F}"/>
              </a:ext>
            </a:extLst>
          </p:cNvPr>
          <p:cNvSpPr>
            <a:spLocks noGrp="1"/>
          </p:cNvSpPr>
          <p:nvPr>
            <p:ph type="body" sz="quarter" idx="13"/>
          </p:nvPr>
        </p:nvSpPr>
        <p:spPr>
          <a:xfrm>
            <a:off x="1098837" y="539249"/>
            <a:ext cx="9685252" cy="1126103"/>
          </a:xfrm>
        </p:spPr>
        <p:txBody>
          <a:bodyPr>
            <a:normAutofit/>
          </a:bodyPr>
          <a:lstStyle/>
          <a:p>
            <a:r>
              <a:rPr lang="en-US" dirty="0"/>
              <a:t>FINANZIERUNG FÜR 4 SCHLÜSSELPHASEN</a:t>
            </a:r>
          </a:p>
          <a:p>
            <a:endParaRPr lang="en-GB" dirty="0"/>
          </a:p>
        </p:txBody>
      </p:sp>
      <p:sp>
        <p:nvSpPr>
          <p:cNvPr id="14" name="TextBox 10">
            <a:extLst>
              <a:ext uri="{FF2B5EF4-FFF2-40B4-BE49-F238E27FC236}">
                <a16:creationId xmlns:a16="http://schemas.microsoft.com/office/drawing/2014/main" id="{85830AC0-B00E-487C-B551-3AADD7540660}"/>
              </a:ext>
            </a:extLst>
          </p:cNvPr>
          <p:cNvSpPr txBox="1"/>
          <p:nvPr/>
        </p:nvSpPr>
        <p:spPr>
          <a:xfrm>
            <a:off x="2801324" y="1422585"/>
            <a:ext cx="7628012" cy="430887"/>
          </a:xfrm>
          <a:prstGeom prst="rect">
            <a:avLst/>
          </a:prstGeom>
          <a:noFill/>
        </p:spPr>
        <p:txBody>
          <a:bodyPr wrap="square">
            <a:spAutoFit/>
          </a:bodyPr>
          <a:lstStyle/>
          <a:p>
            <a:r>
              <a:rPr lang="en-US" sz="2200" b="1" dirty="0">
                <a:solidFill>
                  <a:srgbClr val="F26B27"/>
                </a:solidFill>
              </a:rPr>
              <a:t>CASHFLOW ZUR FÜHRUNG DES UNTERNEHMENS - EINIGE TIPPS</a:t>
            </a:r>
          </a:p>
        </p:txBody>
      </p:sp>
    </p:spTree>
    <p:extLst>
      <p:ext uri="{BB962C8B-B14F-4D97-AF65-F5344CB8AC3E}">
        <p14:creationId xmlns:p14="http://schemas.microsoft.com/office/powerpoint/2010/main" val="3668439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DC68ED6-13EE-41DA-ACE1-9810762DF24B}"/>
              </a:ext>
            </a:extLst>
          </p:cNvPr>
          <p:cNvSpPr/>
          <p:nvPr/>
        </p:nvSpPr>
        <p:spPr>
          <a:xfrm>
            <a:off x="2065694" y="1422585"/>
            <a:ext cx="671512" cy="671512"/>
          </a:xfrm>
          <a:prstGeom prst="ellipse">
            <a:avLst/>
          </a:prstGeom>
          <a:solidFill>
            <a:srgbClr val="F26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15" name="TextBox 14">
            <a:extLst>
              <a:ext uri="{FF2B5EF4-FFF2-40B4-BE49-F238E27FC236}">
                <a16:creationId xmlns:a16="http://schemas.microsoft.com/office/drawing/2014/main" id="{4A4243C3-9DB5-4A91-BFDB-1D2386037BD8}"/>
              </a:ext>
            </a:extLst>
          </p:cNvPr>
          <p:cNvSpPr txBox="1"/>
          <p:nvPr/>
        </p:nvSpPr>
        <p:spPr>
          <a:xfrm>
            <a:off x="2801324" y="1922401"/>
            <a:ext cx="7663476" cy="1926168"/>
          </a:xfrm>
          <a:prstGeom prst="rect">
            <a:avLst/>
          </a:prstGeom>
          <a:noFill/>
        </p:spPr>
        <p:txBody>
          <a:bodyPr wrap="square">
            <a:spAutoFit/>
          </a:bodyPr>
          <a:lstStyle/>
          <a:p>
            <a:pPr>
              <a:buClr>
                <a:srgbClr val="EC2179"/>
              </a:buClr>
            </a:pPr>
            <a:r>
              <a:rPr lang="en-IE" sz="2000" dirty="0">
                <a:solidFill>
                  <a:srgbClr val="1E494F"/>
                </a:solidFill>
              </a:rPr>
              <a:t>Die Verwaltung von Lagerbeständen .... </a:t>
            </a:r>
            <a:r>
              <a:rPr lang="en-IE" sz="2000" dirty="0" err="1">
                <a:solidFill>
                  <a:srgbClr val="1E494F"/>
                </a:solidFill>
              </a:rPr>
              <a:t>Grundprinzip</a:t>
            </a:r>
            <a:r>
              <a:rPr lang="en-IE" sz="2000" dirty="0">
                <a:solidFill>
                  <a:srgbClr val="1E494F"/>
                </a:solidFill>
              </a:rPr>
              <a:t>: </a:t>
            </a:r>
            <a:r>
              <a:rPr lang="en-IE" sz="2000" dirty="0" err="1">
                <a:solidFill>
                  <a:srgbClr val="1E494F"/>
                </a:solidFill>
              </a:rPr>
              <a:t>Halte</a:t>
            </a:r>
            <a:r>
              <a:rPr lang="en-IE" sz="2000" dirty="0">
                <a:solidFill>
                  <a:srgbClr val="1E494F"/>
                </a:solidFill>
              </a:rPr>
              <a:t> die Lagerbestände so niedrig wie möglich. Du must </a:t>
            </a:r>
            <a:r>
              <a:rPr lang="en-IE" sz="2000" dirty="0" err="1">
                <a:solidFill>
                  <a:srgbClr val="1E494F"/>
                </a:solidFill>
              </a:rPr>
              <a:t>eine</a:t>
            </a:r>
            <a:r>
              <a:rPr lang="en-IE" sz="2000" dirty="0">
                <a:solidFill>
                  <a:srgbClr val="1E494F"/>
                </a:solidFill>
              </a:rPr>
              <a:t> </a:t>
            </a:r>
            <a:r>
              <a:rPr lang="en-IE" sz="2000" dirty="0" err="1">
                <a:solidFill>
                  <a:srgbClr val="1E494F"/>
                </a:solidFill>
              </a:rPr>
              <a:t>höhere</a:t>
            </a:r>
            <a:r>
              <a:rPr lang="en-IE" sz="2000" dirty="0">
                <a:solidFill>
                  <a:srgbClr val="1E494F"/>
                </a:solidFill>
              </a:rPr>
              <a:t> </a:t>
            </a:r>
            <a:r>
              <a:rPr lang="en-IE" sz="2000" dirty="0" err="1">
                <a:solidFill>
                  <a:srgbClr val="1E494F"/>
                </a:solidFill>
              </a:rPr>
              <a:t>Lagerhaltung</a:t>
            </a:r>
            <a:r>
              <a:rPr lang="en-IE" sz="2000" dirty="0">
                <a:solidFill>
                  <a:srgbClr val="1E494F"/>
                </a:solidFill>
              </a:rPr>
              <a:t> </a:t>
            </a:r>
            <a:r>
              <a:rPr lang="en-IE" sz="2000" dirty="0" err="1">
                <a:solidFill>
                  <a:srgbClr val="1E494F"/>
                </a:solidFill>
              </a:rPr>
              <a:t>gegen</a:t>
            </a:r>
            <a:r>
              <a:rPr lang="en-IE" sz="2000" dirty="0">
                <a:solidFill>
                  <a:srgbClr val="1E494F"/>
                </a:solidFill>
              </a:rPr>
              <a:t> die anfallenden </a:t>
            </a:r>
            <a:r>
              <a:rPr lang="en-IE" sz="2000" dirty="0" err="1">
                <a:solidFill>
                  <a:srgbClr val="1E494F"/>
                </a:solidFill>
              </a:rPr>
              <a:t>Kosten</a:t>
            </a:r>
            <a:r>
              <a:rPr lang="en-IE" sz="2000" dirty="0">
                <a:solidFill>
                  <a:srgbClr val="1E494F"/>
                </a:solidFill>
              </a:rPr>
              <a:t> </a:t>
            </a:r>
            <a:r>
              <a:rPr lang="en-IE" sz="2000" dirty="0" err="1">
                <a:solidFill>
                  <a:srgbClr val="1E494F"/>
                </a:solidFill>
              </a:rPr>
              <a:t>abwägen</a:t>
            </a:r>
            <a:endParaRPr lang="en-IE" sz="2000" b="1" dirty="0">
              <a:solidFill>
                <a:srgbClr val="1E494F"/>
              </a:solidFill>
            </a:endParaRPr>
          </a:p>
          <a:p>
            <a:pPr marL="323850" indent="-323850">
              <a:spcBef>
                <a:spcPts val="300"/>
              </a:spcBef>
            </a:pPr>
            <a:r>
              <a:rPr lang="en-IE" sz="2000" dirty="0"/>
              <a:t> </a:t>
            </a:r>
            <a:endParaRPr lang="en-IE" sz="2000" b="1" dirty="0"/>
          </a:p>
          <a:p>
            <a:pPr>
              <a:spcBef>
                <a:spcPts val="2000"/>
              </a:spcBef>
            </a:pPr>
            <a:endParaRPr lang="en-US" sz="2000" b="1" dirty="0"/>
          </a:p>
        </p:txBody>
      </p:sp>
      <p:sp>
        <p:nvSpPr>
          <p:cNvPr id="10" name="TextBox 9">
            <a:extLst>
              <a:ext uri="{FF2B5EF4-FFF2-40B4-BE49-F238E27FC236}">
                <a16:creationId xmlns:a16="http://schemas.microsoft.com/office/drawing/2014/main" id="{75FED054-BF25-4AA5-B025-393BEC36560B}"/>
              </a:ext>
            </a:extLst>
          </p:cNvPr>
          <p:cNvSpPr txBox="1"/>
          <p:nvPr/>
        </p:nvSpPr>
        <p:spPr>
          <a:xfrm>
            <a:off x="2906425" y="3069711"/>
            <a:ext cx="7453274" cy="3554819"/>
          </a:xfrm>
          <a:prstGeom prst="rect">
            <a:avLst/>
          </a:prstGeom>
          <a:noFill/>
        </p:spPr>
        <p:txBody>
          <a:bodyPr wrap="square">
            <a:spAutoFit/>
          </a:bodyPr>
          <a:lstStyle/>
          <a:p>
            <a:pPr>
              <a:spcBef>
                <a:spcPts val="300"/>
              </a:spcBef>
              <a:buClr>
                <a:srgbClr val="EC2179"/>
              </a:buClr>
            </a:pPr>
            <a:r>
              <a:rPr lang="en-IE" sz="2000" b="1" dirty="0">
                <a:solidFill>
                  <a:srgbClr val="F26B27"/>
                </a:solidFill>
              </a:rPr>
              <a:t>Risiken der Überbevorratung </a:t>
            </a:r>
          </a:p>
          <a:p>
            <a:pPr marL="342900" indent="-342900">
              <a:spcBef>
                <a:spcPts val="300"/>
              </a:spcBef>
              <a:buClr>
                <a:srgbClr val="EC2179"/>
              </a:buClr>
              <a:buFont typeface="Arial" charset="0"/>
              <a:buChar char="•"/>
            </a:pPr>
            <a:r>
              <a:rPr lang="en-IE" sz="2000" dirty="0">
                <a:solidFill>
                  <a:srgbClr val="1E494F"/>
                </a:solidFill>
              </a:rPr>
              <a:t>Ineffiziente Verwendung von Bargeld</a:t>
            </a:r>
          </a:p>
          <a:p>
            <a:pPr marL="342900" indent="-342900">
              <a:spcBef>
                <a:spcPts val="300"/>
              </a:spcBef>
              <a:buClr>
                <a:srgbClr val="EC2179"/>
              </a:buClr>
              <a:buFont typeface="Arial" charset="0"/>
              <a:buChar char="•"/>
            </a:pPr>
            <a:r>
              <a:rPr lang="en-IE" sz="2000" dirty="0">
                <a:solidFill>
                  <a:srgbClr val="1E494F"/>
                </a:solidFill>
              </a:rPr>
              <a:t>Risiko der Veralterung/ Verschlechterung</a:t>
            </a:r>
          </a:p>
          <a:p>
            <a:pPr marL="342900" indent="-342900">
              <a:spcBef>
                <a:spcPts val="300"/>
              </a:spcBef>
              <a:buClr>
                <a:srgbClr val="EC2179"/>
              </a:buClr>
              <a:buFont typeface="Arial" charset="0"/>
              <a:buChar char="•"/>
            </a:pPr>
            <a:r>
              <a:rPr lang="en-IE" sz="2000" dirty="0" err="1">
                <a:solidFill>
                  <a:srgbClr val="1E494F"/>
                </a:solidFill>
              </a:rPr>
              <a:t>Möglicherweise</a:t>
            </a:r>
            <a:r>
              <a:rPr lang="en-IE" sz="2000" dirty="0">
                <a:solidFill>
                  <a:srgbClr val="1E494F"/>
                </a:solidFill>
              </a:rPr>
              <a:t> </a:t>
            </a:r>
            <a:r>
              <a:rPr lang="en-IE" sz="2000" dirty="0" err="1">
                <a:solidFill>
                  <a:srgbClr val="1E494F"/>
                </a:solidFill>
              </a:rPr>
              <a:t>musst</a:t>
            </a:r>
            <a:r>
              <a:rPr lang="en-IE" sz="2000" dirty="0">
                <a:solidFill>
                  <a:srgbClr val="1E494F"/>
                </a:solidFill>
              </a:rPr>
              <a:t> du </a:t>
            </a:r>
            <a:r>
              <a:rPr lang="en-IE" sz="2000" dirty="0" err="1">
                <a:solidFill>
                  <a:srgbClr val="1E494F"/>
                </a:solidFill>
              </a:rPr>
              <a:t>einen</a:t>
            </a:r>
            <a:r>
              <a:rPr lang="en-IE" sz="2000" dirty="0">
                <a:solidFill>
                  <a:srgbClr val="1E494F"/>
                </a:solidFill>
              </a:rPr>
              <a:t> </a:t>
            </a:r>
            <a:r>
              <a:rPr lang="en-IE" sz="2000" dirty="0" err="1">
                <a:solidFill>
                  <a:srgbClr val="1E494F"/>
                </a:solidFill>
              </a:rPr>
              <a:t>Rabatt</a:t>
            </a:r>
            <a:r>
              <a:rPr lang="en-IE" sz="2000" dirty="0">
                <a:solidFill>
                  <a:srgbClr val="1E494F"/>
                </a:solidFill>
              </a:rPr>
              <a:t> </a:t>
            </a:r>
            <a:r>
              <a:rPr lang="en-IE" sz="2000" dirty="0" err="1">
                <a:solidFill>
                  <a:srgbClr val="1E494F"/>
                </a:solidFill>
              </a:rPr>
              <a:t>gewähren</a:t>
            </a:r>
            <a:r>
              <a:rPr lang="en-IE" sz="2000" dirty="0">
                <a:solidFill>
                  <a:srgbClr val="1E494F"/>
                </a:solidFill>
              </a:rPr>
              <a:t>, um das Lager </a:t>
            </a:r>
            <a:r>
              <a:rPr lang="en-IE" sz="2000" dirty="0" err="1">
                <a:solidFill>
                  <a:srgbClr val="1E494F"/>
                </a:solidFill>
              </a:rPr>
              <a:t>zu</a:t>
            </a:r>
            <a:r>
              <a:rPr lang="en-IE" sz="2000" dirty="0">
                <a:solidFill>
                  <a:srgbClr val="1E494F"/>
                </a:solidFill>
              </a:rPr>
              <a:t> </a:t>
            </a:r>
            <a:r>
              <a:rPr lang="en-IE" sz="2000" dirty="0" err="1">
                <a:solidFill>
                  <a:srgbClr val="1E494F"/>
                </a:solidFill>
              </a:rPr>
              <a:t>leeren</a:t>
            </a:r>
            <a:endParaRPr lang="en-IE" sz="2000" dirty="0"/>
          </a:p>
          <a:p>
            <a:pPr>
              <a:spcBef>
                <a:spcPts val="1200"/>
              </a:spcBef>
              <a:buClr>
                <a:srgbClr val="EC2179"/>
              </a:buClr>
            </a:pPr>
            <a:r>
              <a:rPr lang="en-IE" sz="2000" b="1" dirty="0" err="1">
                <a:solidFill>
                  <a:srgbClr val="F26B27"/>
                </a:solidFill>
              </a:rPr>
              <a:t>Risiken</a:t>
            </a:r>
            <a:r>
              <a:rPr lang="en-IE" sz="2000" b="1" dirty="0">
                <a:solidFill>
                  <a:srgbClr val="F26B27"/>
                </a:solidFill>
              </a:rPr>
              <a:t> der Unterbevorratung </a:t>
            </a:r>
          </a:p>
          <a:p>
            <a:pPr marL="342900" indent="-342900">
              <a:spcBef>
                <a:spcPts val="300"/>
              </a:spcBef>
              <a:buClr>
                <a:srgbClr val="EC2179"/>
              </a:buClr>
              <a:buFont typeface="Arial" charset="0"/>
              <a:buChar char="•"/>
            </a:pPr>
            <a:r>
              <a:rPr lang="en-IE" sz="2000" dirty="0">
                <a:solidFill>
                  <a:srgbClr val="1E494F"/>
                </a:solidFill>
              </a:rPr>
              <a:t>Hohe Lieferkosten bei häufiger Nachbestückung</a:t>
            </a:r>
          </a:p>
          <a:p>
            <a:pPr marL="342900" indent="-342900">
              <a:spcBef>
                <a:spcPts val="300"/>
              </a:spcBef>
              <a:buClr>
                <a:srgbClr val="EC2179"/>
              </a:buClr>
              <a:buFont typeface="Arial" charset="0"/>
              <a:buChar char="•"/>
            </a:pPr>
            <a:r>
              <a:rPr lang="en-IE" sz="2000" dirty="0" err="1">
                <a:solidFill>
                  <a:srgbClr val="1E494F"/>
                </a:solidFill>
              </a:rPr>
              <a:t>Geringere</a:t>
            </a:r>
            <a:r>
              <a:rPr lang="en-IE" sz="2000" dirty="0">
                <a:solidFill>
                  <a:srgbClr val="1E494F"/>
                </a:solidFill>
              </a:rPr>
              <a:t> </a:t>
            </a:r>
            <a:r>
              <a:rPr lang="en-IE" sz="2000" dirty="0" err="1">
                <a:solidFill>
                  <a:srgbClr val="1E494F"/>
                </a:solidFill>
              </a:rPr>
              <a:t>Möglichkeiten</a:t>
            </a:r>
            <a:r>
              <a:rPr lang="en-IE" sz="2000" dirty="0">
                <a:solidFill>
                  <a:srgbClr val="1E494F"/>
                </a:solidFill>
              </a:rPr>
              <a:t> </a:t>
            </a:r>
            <a:r>
              <a:rPr lang="en-IE" sz="2000" dirty="0" err="1">
                <a:solidFill>
                  <a:srgbClr val="1E494F"/>
                </a:solidFill>
              </a:rPr>
              <a:t>für</a:t>
            </a:r>
            <a:r>
              <a:rPr lang="en-IE" sz="2000" dirty="0">
                <a:solidFill>
                  <a:srgbClr val="1E494F"/>
                </a:solidFill>
              </a:rPr>
              <a:t> </a:t>
            </a:r>
            <a:r>
              <a:rPr lang="en-IE" sz="2000" dirty="0" err="1">
                <a:solidFill>
                  <a:srgbClr val="1E494F"/>
                </a:solidFill>
              </a:rPr>
              <a:t>Mengenrabatte</a:t>
            </a:r>
            <a:endParaRPr lang="en-IE" sz="2000" dirty="0">
              <a:solidFill>
                <a:srgbClr val="1E494F"/>
              </a:solidFill>
            </a:endParaRPr>
          </a:p>
          <a:p>
            <a:pPr marL="342900" indent="-342900">
              <a:spcBef>
                <a:spcPts val="300"/>
              </a:spcBef>
              <a:buClr>
                <a:srgbClr val="EC2179"/>
              </a:buClr>
              <a:buFont typeface="Arial" charset="0"/>
              <a:buChar char="•"/>
            </a:pPr>
            <a:r>
              <a:rPr lang="en-IE" sz="2000" dirty="0">
                <a:solidFill>
                  <a:srgbClr val="1E494F"/>
                </a:solidFill>
              </a:rPr>
              <a:t>Verlorene Aufträge, verzögerte </a:t>
            </a:r>
            <a:r>
              <a:rPr lang="en-IE" sz="2000" dirty="0" err="1">
                <a:solidFill>
                  <a:srgbClr val="1E494F"/>
                </a:solidFill>
              </a:rPr>
              <a:t>Produktion</a:t>
            </a:r>
            <a:r>
              <a:rPr lang="en-IE" sz="2000" dirty="0">
                <a:solidFill>
                  <a:srgbClr val="1E494F"/>
                </a:solidFill>
              </a:rPr>
              <a:t> </a:t>
            </a:r>
            <a:r>
              <a:rPr lang="en-IE" sz="2000" dirty="0" err="1">
                <a:solidFill>
                  <a:srgbClr val="1E494F"/>
                </a:solidFill>
              </a:rPr>
              <a:t>während</a:t>
            </a:r>
            <a:r>
              <a:rPr lang="en-IE" sz="2000" dirty="0">
                <a:solidFill>
                  <a:srgbClr val="1E494F"/>
                </a:solidFill>
              </a:rPr>
              <a:t> der Erwartung von Lagerbeständen</a:t>
            </a:r>
          </a:p>
        </p:txBody>
      </p:sp>
      <p:grpSp>
        <p:nvGrpSpPr>
          <p:cNvPr id="14" name="Group 13">
            <a:extLst>
              <a:ext uri="{FF2B5EF4-FFF2-40B4-BE49-F238E27FC236}">
                <a16:creationId xmlns:a16="http://schemas.microsoft.com/office/drawing/2014/main" id="{29E14271-49A5-4C38-A54F-47755A506779}"/>
              </a:ext>
            </a:extLst>
          </p:cNvPr>
          <p:cNvGrpSpPr/>
          <p:nvPr/>
        </p:nvGrpSpPr>
        <p:grpSpPr>
          <a:xfrm>
            <a:off x="8731557" y="2943311"/>
            <a:ext cx="2842847" cy="1218363"/>
            <a:chOff x="2950517" y="2985038"/>
            <a:chExt cx="2842847" cy="1218363"/>
          </a:xfrm>
        </p:grpSpPr>
        <p:pic>
          <p:nvPicPr>
            <p:cNvPr id="16" name="Picture 15" descr="A picture containing text, clipart&#10;&#10;Description automatically generated">
              <a:extLst>
                <a:ext uri="{FF2B5EF4-FFF2-40B4-BE49-F238E27FC236}">
                  <a16:creationId xmlns:a16="http://schemas.microsoft.com/office/drawing/2014/main" id="{756734C5-090D-4569-8008-29286F29F76F}"/>
                </a:ext>
              </a:extLst>
            </p:cNvPr>
            <p:cNvPicPr>
              <a:picLocks noChangeAspect="1"/>
            </p:cNvPicPr>
            <p:nvPr/>
          </p:nvPicPr>
          <p:blipFill>
            <a:blip r:embed="rId2"/>
            <a:stretch>
              <a:fillRect/>
            </a:stretch>
          </p:blipFill>
          <p:spPr>
            <a:xfrm>
              <a:off x="2950517" y="2985038"/>
              <a:ext cx="2842847" cy="1218363"/>
            </a:xfrm>
            <a:prstGeom prst="rect">
              <a:avLst/>
            </a:prstGeom>
          </p:spPr>
        </p:pic>
        <p:pic>
          <p:nvPicPr>
            <p:cNvPr id="17" name="Picture 16" descr="Icon&#10;&#10;Description automatically generated">
              <a:extLst>
                <a:ext uri="{FF2B5EF4-FFF2-40B4-BE49-F238E27FC236}">
                  <a16:creationId xmlns:a16="http://schemas.microsoft.com/office/drawing/2014/main" id="{A258BABE-9D35-4F20-9793-CBD368CD39CC}"/>
                </a:ext>
              </a:extLst>
            </p:cNvPr>
            <p:cNvPicPr>
              <a:picLocks noChangeAspect="1"/>
            </p:cNvPicPr>
            <p:nvPr/>
          </p:nvPicPr>
          <p:blipFill>
            <a:blip r:embed="rId3"/>
            <a:stretch>
              <a:fillRect/>
            </a:stretch>
          </p:blipFill>
          <p:spPr>
            <a:xfrm rot="20334973" flipH="1">
              <a:off x="3588381" y="3330994"/>
              <a:ext cx="236383" cy="257797"/>
            </a:xfrm>
            <a:prstGeom prst="rect">
              <a:avLst/>
            </a:prstGeom>
          </p:spPr>
        </p:pic>
      </p:grpSp>
      <p:sp>
        <p:nvSpPr>
          <p:cNvPr id="18" name="Text Placeholder 1">
            <a:extLst>
              <a:ext uri="{FF2B5EF4-FFF2-40B4-BE49-F238E27FC236}">
                <a16:creationId xmlns:a16="http://schemas.microsoft.com/office/drawing/2014/main" id="{60DF23B8-A4DD-4C26-B8F9-B13E07422098}"/>
              </a:ext>
            </a:extLst>
          </p:cNvPr>
          <p:cNvSpPr>
            <a:spLocks noGrp="1"/>
          </p:cNvSpPr>
          <p:nvPr>
            <p:ph type="body" sz="quarter" idx="13"/>
          </p:nvPr>
        </p:nvSpPr>
        <p:spPr>
          <a:xfrm>
            <a:off x="1098837" y="539249"/>
            <a:ext cx="9685252" cy="1126103"/>
          </a:xfrm>
        </p:spPr>
        <p:txBody>
          <a:bodyPr>
            <a:normAutofit/>
          </a:bodyPr>
          <a:lstStyle/>
          <a:p>
            <a:r>
              <a:rPr lang="en-US" dirty="0"/>
              <a:t>FINANZIERUNG FÜR 4 SCHLÜSSELPHASEN</a:t>
            </a:r>
          </a:p>
          <a:p>
            <a:endParaRPr lang="en-GB" dirty="0"/>
          </a:p>
        </p:txBody>
      </p:sp>
      <p:sp>
        <p:nvSpPr>
          <p:cNvPr id="19" name="TextBox 10">
            <a:extLst>
              <a:ext uri="{FF2B5EF4-FFF2-40B4-BE49-F238E27FC236}">
                <a16:creationId xmlns:a16="http://schemas.microsoft.com/office/drawing/2014/main" id="{032CBC27-52BD-4C72-9933-EE4E017DD93B}"/>
              </a:ext>
            </a:extLst>
          </p:cNvPr>
          <p:cNvSpPr txBox="1"/>
          <p:nvPr/>
        </p:nvSpPr>
        <p:spPr>
          <a:xfrm>
            <a:off x="2801324" y="1422585"/>
            <a:ext cx="7628012" cy="430887"/>
          </a:xfrm>
          <a:prstGeom prst="rect">
            <a:avLst/>
          </a:prstGeom>
          <a:noFill/>
        </p:spPr>
        <p:txBody>
          <a:bodyPr wrap="square">
            <a:spAutoFit/>
          </a:bodyPr>
          <a:lstStyle/>
          <a:p>
            <a:r>
              <a:rPr lang="en-US" sz="2200" b="1" dirty="0">
                <a:solidFill>
                  <a:srgbClr val="F26B27"/>
                </a:solidFill>
              </a:rPr>
              <a:t>CASHFLOW ZUR FÜHRUNG DES UNTERNEHMENS - EINIGE TIPPS</a:t>
            </a:r>
          </a:p>
        </p:txBody>
      </p:sp>
    </p:spTree>
    <p:extLst>
      <p:ext uri="{BB962C8B-B14F-4D97-AF65-F5344CB8AC3E}">
        <p14:creationId xmlns:p14="http://schemas.microsoft.com/office/powerpoint/2010/main" val="2476209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DC68ED6-13EE-41DA-ACE1-9810762DF24B}"/>
              </a:ext>
            </a:extLst>
          </p:cNvPr>
          <p:cNvSpPr/>
          <p:nvPr/>
        </p:nvSpPr>
        <p:spPr>
          <a:xfrm>
            <a:off x="2065694" y="1422585"/>
            <a:ext cx="671512" cy="671512"/>
          </a:xfrm>
          <a:prstGeom prst="ellipse">
            <a:avLst/>
          </a:prstGeom>
          <a:solidFill>
            <a:srgbClr val="F26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10" name="TextBox 9">
            <a:extLst>
              <a:ext uri="{FF2B5EF4-FFF2-40B4-BE49-F238E27FC236}">
                <a16:creationId xmlns:a16="http://schemas.microsoft.com/office/drawing/2014/main" id="{75FED054-BF25-4AA5-B025-393BEC36560B}"/>
              </a:ext>
            </a:extLst>
          </p:cNvPr>
          <p:cNvSpPr txBox="1"/>
          <p:nvPr/>
        </p:nvSpPr>
        <p:spPr>
          <a:xfrm>
            <a:off x="2801324" y="1785190"/>
            <a:ext cx="7897156" cy="4870564"/>
          </a:xfrm>
          <a:prstGeom prst="rect">
            <a:avLst/>
          </a:prstGeom>
          <a:noFill/>
        </p:spPr>
        <p:txBody>
          <a:bodyPr wrap="square">
            <a:spAutoFit/>
          </a:bodyPr>
          <a:lstStyle/>
          <a:p>
            <a:pPr>
              <a:spcBef>
                <a:spcPts val="300"/>
              </a:spcBef>
            </a:pPr>
            <a:endParaRPr lang="en-IE" sz="700" dirty="0">
              <a:solidFill>
                <a:srgbClr val="EC2179"/>
              </a:solidFill>
            </a:endParaRPr>
          </a:p>
          <a:p>
            <a:r>
              <a:rPr lang="en-IE" sz="2200" b="1" dirty="0" err="1">
                <a:solidFill>
                  <a:srgbClr val="F26B27"/>
                </a:solidFill>
              </a:rPr>
              <a:t>Einführen</a:t>
            </a:r>
            <a:r>
              <a:rPr lang="en-IE" sz="2200" b="1" dirty="0">
                <a:solidFill>
                  <a:srgbClr val="F26B27"/>
                </a:solidFill>
              </a:rPr>
              <a:t> </a:t>
            </a:r>
            <a:r>
              <a:rPr lang="en-IE" sz="2200" b="1" dirty="0" err="1">
                <a:solidFill>
                  <a:srgbClr val="F26B27"/>
                </a:solidFill>
              </a:rPr>
              <a:t>eines</a:t>
            </a:r>
            <a:r>
              <a:rPr lang="en-IE" sz="2200" b="1" dirty="0">
                <a:solidFill>
                  <a:srgbClr val="F26B27"/>
                </a:solidFill>
              </a:rPr>
              <a:t> </a:t>
            </a:r>
            <a:r>
              <a:rPr lang="en-IE" sz="2200" b="1" dirty="0" err="1">
                <a:solidFill>
                  <a:srgbClr val="F26B27"/>
                </a:solidFill>
              </a:rPr>
              <a:t>Lagerverwaltungssystems</a:t>
            </a:r>
            <a:endParaRPr lang="en-IE" sz="2200" b="1" dirty="0">
              <a:solidFill>
                <a:srgbClr val="F26B27"/>
              </a:solidFill>
            </a:endParaRPr>
          </a:p>
          <a:p>
            <a:pPr marL="342900" lvl="1" indent="-342900">
              <a:spcBef>
                <a:spcPts val="300"/>
              </a:spcBef>
              <a:buClr>
                <a:srgbClr val="EC2179"/>
              </a:buClr>
              <a:buFont typeface="Arial" charset="0"/>
              <a:buChar char="•"/>
            </a:pPr>
            <a:r>
              <a:rPr lang="en-IE" sz="2000" dirty="0" err="1">
                <a:solidFill>
                  <a:srgbClr val="1E494F"/>
                </a:solidFill>
              </a:rPr>
              <a:t>Aufzeichnung</a:t>
            </a:r>
            <a:r>
              <a:rPr lang="en-IE" sz="2000" dirty="0">
                <a:solidFill>
                  <a:srgbClr val="1E494F"/>
                </a:solidFill>
              </a:rPr>
              <a:t> von Lagerbeständen und Schwankungen über die Zeit</a:t>
            </a:r>
          </a:p>
          <a:p>
            <a:pPr marL="342900" lvl="1" indent="-342900">
              <a:spcBef>
                <a:spcPts val="300"/>
              </a:spcBef>
              <a:buClr>
                <a:srgbClr val="EC2179"/>
              </a:buClr>
              <a:buFont typeface="Arial" charset="0"/>
              <a:buChar char="•"/>
            </a:pPr>
            <a:r>
              <a:rPr lang="en-IE" sz="2000" dirty="0" err="1">
                <a:solidFill>
                  <a:srgbClr val="1E494F"/>
                </a:solidFill>
              </a:rPr>
              <a:t>Betrachtung</a:t>
            </a:r>
            <a:r>
              <a:rPr lang="en-IE" sz="2000" dirty="0">
                <a:solidFill>
                  <a:srgbClr val="1E494F"/>
                </a:solidFill>
              </a:rPr>
              <a:t> der </a:t>
            </a:r>
            <a:r>
              <a:rPr lang="en-IE" sz="2000" dirty="0" err="1">
                <a:solidFill>
                  <a:srgbClr val="1E494F"/>
                </a:solidFill>
              </a:rPr>
              <a:t>Werte</a:t>
            </a:r>
            <a:endParaRPr lang="en-IE" sz="2000" dirty="0">
              <a:solidFill>
                <a:srgbClr val="1E494F"/>
              </a:solidFill>
            </a:endParaRPr>
          </a:p>
          <a:p>
            <a:pPr marL="342900" lvl="1" indent="-342900">
              <a:spcBef>
                <a:spcPts val="300"/>
              </a:spcBef>
              <a:buClr>
                <a:srgbClr val="EC2179"/>
              </a:buClr>
              <a:buFont typeface="Arial" charset="0"/>
              <a:buChar char="•"/>
            </a:pPr>
            <a:r>
              <a:rPr lang="en-IE" sz="2000" dirty="0" err="1">
                <a:solidFill>
                  <a:srgbClr val="1E494F"/>
                </a:solidFill>
              </a:rPr>
              <a:t>Identifizierung</a:t>
            </a:r>
            <a:r>
              <a:rPr lang="en-IE" sz="2000" dirty="0">
                <a:solidFill>
                  <a:srgbClr val="1E494F"/>
                </a:solidFill>
              </a:rPr>
              <a:t> und </a:t>
            </a:r>
            <a:r>
              <a:rPr lang="en-IE" sz="2000" dirty="0" err="1">
                <a:solidFill>
                  <a:srgbClr val="1E494F"/>
                </a:solidFill>
              </a:rPr>
              <a:t>Eliminierung</a:t>
            </a:r>
            <a:r>
              <a:rPr lang="en-IE" sz="2000" dirty="0">
                <a:solidFill>
                  <a:srgbClr val="1E494F"/>
                </a:solidFill>
              </a:rPr>
              <a:t> </a:t>
            </a:r>
            <a:r>
              <a:rPr lang="en-IE" sz="2000" dirty="0" err="1">
                <a:solidFill>
                  <a:srgbClr val="1E494F"/>
                </a:solidFill>
              </a:rPr>
              <a:t>langsam</a:t>
            </a:r>
            <a:r>
              <a:rPr lang="en-IE" sz="2000" dirty="0">
                <a:solidFill>
                  <a:srgbClr val="1E494F"/>
                </a:solidFill>
              </a:rPr>
              <a:t> </a:t>
            </a:r>
            <a:r>
              <a:rPr lang="en-IE" sz="2000" dirty="0" err="1">
                <a:solidFill>
                  <a:srgbClr val="1E494F"/>
                </a:solidFill>
              </a:rPr>
              <a:t>drehender</a:t>
            </a:r>
            <a:r>
              <a:rPr lang="en-IE" sz="2000" dirty="0">
                <a:solidFill>
                  <a:srgbClr val="1E494F"/>
                </a:solidFill>
              </a:rPr>
              <a:t> </a:t>
            </a:r>
            <a:r>
              <a:rPr lang="en-IE" sz="2000" dirty="0" err="1">
                <a:solidFill>
                  <a:srgbClr val="1E494F"/>
                </a:solidFill>
              </a:rPr>
              <a:t>Lagerartikel</a:t>
            </a:r>
            <a:r>
              <a:rPr lang="en-IE" sz="2000" dirty="0">
                <a:solidFill>
                  <a:srgbClr val="1E494F"/>
                </a:solidFill>
              </a:rPr>
              <a:t> (</a:t>
            </a:r>
            <a:r>
              <a:rPr lang="en-IE" sz="2000" dirty="0" err="1">
                <a:solidFill>
                  <a:srgbClr val="1E494F"/>
                </a:solidFill>
              </a:rPr>
              <a:t>Artikel</a:t>
            </a:r>
            <a:r>
              <a:rPr lang="en-IE" sz="2000" dirty="0">
                <a:solidFill>
                  <a:srgbClr val="1E494F"/>
                </a:solidFill>
              </a:rPr>
              <a:t> </a:t>
            </a:r>
            <a:r>
              <a:rPr lang="en-IE" sz="2000" dirty="0" err="1">
                <a:solidFill>
                  <a:srgbClr val="1E494F"/>
                </a:solidFill>
              </a:rPr>
              <a:t>mit</a:t>
            </a:r>
            <a:r>
              <a:rPr lang="en-IE" sz="2000" dirty="0">
                <a:solidFill>
                  <a:srgbClr val="1E494F"/>
                </a:solidFill>
              </a:rPr>
              <a:t> </a:t>
            </a:r>
            <a:r>
              <a:rPr lang="en-IE" sz="2000" dirty="0" err="1">
                <a:solidFill>
                  <a:srgbClr val="1E494F"/>
                </a:solidFill>
              </a:rPr>
              <a:t>längerer</a:t>
            </a:r>
            <a:r>
              <a:rPr lang="en-IE" sz="2000" dirty="0">
                <a:solidFill>
                  <a:srgbClr val="1E494F"/>
                </a:solidFill>
              </a:rPr>
              <a:t> </a:t>
            </a:r>
            <a:r>
              <a:rPr lang="en-IE" sz="2000" dirty="0" err="1">
                <a:solidFill>
                  <a:srgbClr val="1E494F"/>
                </a:solidFill>
              </a:rPr>
              <a:t>Lagerdauer</a:t>
            </a:r>
            <a:r>
              <a:rPr lang="en-IE" sz="2000" dirty="0">
                <a:solidFill>
                  <a:srgbClr val="1E494F"/>
                </a:solidFill>
              </a:rPr>
              <a:t>)</a:t>
            </a:r>
          </a:p>
          <a:p>
            <a:pPr lvl="1"/>
            <a:endParaRPr lang="en-IE" sz="2200" dirty="0"/>
          </a:p>
          <a:p>
            <a:r>
              <a:rPr lang="en-IE" sz="2200" b="1" dirty="0" err="1">
                <a:solidFill>
                  <a:srgbClr val="F26B27"/>
                </a:solidFill>
              </a:rPr>
              <a:t>Kreditkontrolle</a:t>
            </a:r>
            <a:endParaRPr lang="en-IE" sz="2200" b="1" dirty="0">
              <a:solidFill>
                <a:srgbClr val="F26B27"/>
              </a:solidFill>
            </a:endParaRPr>
          </a:p>
          <a:p>
            <a:pPr marL="342900" lvl="1" indent="-342900">
              <a:spcBef>
                <a:spcPts val="300"/>
              </a:spcBef>
              <a:buClr>
                <a:srgbClr val="EC2179"/>
              </a:buClr>
              <a:buFont typeface="Arial" charset="0"/>
              <a:buChar char="•"/>
            </a:pPr>
            <a:r>
              <a:rPr lang="en-IE" sz="2000" dirty="0" err="1">
                <a:solidFill>
                  <a:srgbClr val="1E494F"/>
                </a:solidFill>
              </a:rPr>
              <a:t>Nutze</a:t>
            </a:r>
            <a:r>
              <a:rPr lang="en-IE" sz="2000" dirty="0">
                <a:solidFill>
                  <a:srgbClr val="1E494F"/>
                </a:solidFill>
              </a:rPr>
              <a:t> den </a:t>
            </a:r>
            <a:r>
              <a:rPr lang="en-IE" sz="2000" dirty="0" err="1">
                <a:solidFill>
                  <a:srgbClr val="1E494F"/>
                </a:solidFill>
              </a:rPr>
              <a:t>maximalen</a:t>
            </a:r>
            <a:r>
              <a:rPr lang="en-IE" sz="2000" dirty="0">
                <a:solidFill>
                  <a:srgbClr val="1E494F"/>
                </a:solidFill>
              </a:rPr>
              <a:t> Kredit von Lieferanten</a:t>
            </a:r>
          </a:p>
          <a:p>
            <a:pPr marL="342900" lvl="1" indent="-342900">
              <a:spcBef>
                <a:spcPts val="300"/>
              </a:spcBef>
              <a:buClr>
                <a:srgbClr val="EC2179"/>
              </a:buClr>
              <a:buFont typeface="Arial" charset="0"/>
              <a:buChar char="•"/>
            </a:pPr>
            <a:r>
              <a:rPr lang="en-IE" sz="2000" dirty="0">
                <a:solidFill>
                  <a:srgbClr val="1E494F"/>
                </a:solidFill>
              </a:rPr>
              <a:t>Stelle </a:t>
            </a:r>
            <a:r>
              <a:rPr lang="en-IE" sz="2000" dirty="0" err="1">
                <a:solidFill>
                  <a:srgbClr val="1E494F"/>
                </a:solidFill>
              </a:rPr>
              <a:t>sicher</a:t>
            </a:r>
            <a:r>
              <a:rPr lang="en-IE" sz="2000" dirty="0">
                <a:solidFill>
                  <a:srgbClr val="1E494F"/>
                </a:solidFill>
              </a:rPr>
              <a:t>, </a:t>
            </a:r>
            <a:r>
              <a:rPr lang="en-IE" sz="2000" dirty="0" err="1">
                <a:solidFill>
                  <a:srgbClr val="1E494F"/>
                </a:solidFill>
              </a:rPr>
              <a:t>dass</a:t>
            </a:r>
            <a:r>
              <a:rPr lang="en-IE" sz="2000" dirty="0">
                <a:solidFill>
                  <a:srgbClr val="1E494F"/>
                </a:solidFill>
              </a:rPr>
              <a:t> </a:t>
            </a:r>
            <a:r>
              <a:rPr lang="en-IE" sz="2000" dirty="0" err="1">
                <a:solidFill>
                  <a:srgbClr val="1E494F"/>
                </a:solidFill>
              </a:rPr>
              <a:t>deine</a:t>
            </a:r>
            <a:r>
              <a:rPr lang="en-IE" sz="2000" dirty="0">
                <a:solidFill>
                  <a:srgbClr val="1E494F"/>
                </a:solidFill>
              </a:rPr>
              <a:t> Rechnungen pünktlich ausgestellt werden, </a:t>
            </a:r>
            <a:r>
              <a:rPr lang="en-IE" sz="2000" dirty="0" err="1">
                <a:solidFill>
                  <a:srgbClr val="1E494F"/>
                </a:solidFill>
              </a:rPr>
              <a:t>warte</a:t>
            </a:r>
            <a:r>
              <a:rPr lang="en-IE" sz="2000" dirty="0">
                <a:solidFill>
                  <a:srgbClr val="1E494F"/>
                </a:solidFill>
              </a:rPr>
              <a:t> </a:t>
            </a:r>
            <a:r>
              <a:rPr lang="en-IE" sz="2000" dirty="0" err="1">
                <a:solidFill>
                  <a:srgbClr val="1E494F"/>
                </a:solidFill>
              </a:rPr>
              <a:t>nicht</a:t>
            </a:r>
            <a:r>
              <a:rPr lang="en-IE" sz="2000" dirty="0">
                <a:solidFill>
                  <a:srgbClr val="1E494F"/>
                </a:solidFill>
              </a:rPr>
              <a:t> bis zum Monatsende</a:t>
            </a:r>
          </a:p>
          <a:p>
            <a:pPr marL="342900" lvl="1" indent="-342900">
              <a:spcBef>
                <a:spcPts val="300"/>
              </a:spcBef>
              <a:buClr>
                <a:srgbClr val="EC2179"/>
              </a:buClr>
              <a:buFont typeface="Arial" charset="0"/>
              <a:buChar char="•"/>
            </a:pPr>
            <a:r>
              <a:rPr lang="en-IE" sz="2000" dirty="0" err="1">
                <a:solidFill>
                  <a:srgbClr val="1E494F"/>
                </a:solidFill>
              </a:rPr>
              <a:t>Versuche</a:t>
            </a:r>
            <a:r>
              <a:rPr lang="en-IE" sz="2000" dirty="0">
                <a:solidFill>
                  <a:srgbClr val="1E494F"/>
                </a:solidFill>
              </a:rPr>
              <a:t>, </a:t>
            </a:r>
            <a:r>
              <a:rPr lang="en-IE" sz="2000" dirty="0" err="1">
                <a:solidFill>
                  <a:srgbClr val="1E494F"/>
                </a:solidFill>
              </a:rPr>
              <a:t>deinen</a:t>
            </a:r>
            <a:r>
              <a:rPr lang="en-IE" sz="2000" dirty="0">
                <a:solidFill>
                  <a:srgbClr val="1E494F"/>
                </a:solidFill>
              </a:rPr>
              <a:t> Überziehungskredit auf ein Minimum zu beschränken</a:t>
            </a:r>
          </a:p>
          <a:p>
            <a:pPr marL="342900" lvl="1" indent="-342900">
              <a:spcBef>
                <a:spcPts val="300"/>
              </a:spcBef>
              <a:buClr>
                <a:srgbClr val="EC2179"/>
              </a:buClr>
              <a:buFont typeface="Arial" charset="0"/>
              <a:buChar char="•"/>
            </a:pPr>
            <a:r>
              <a:rPr lang="en-IE" sz="2000" dirty="0" err="1">
                <a:solidFill>
                  <a:srgbClr val="1E494F"/>
                </a:solidFill>
              </a:rPr>
              <a:t>Formuliere</a:t>
            </a:r>
            <a:r>
              <a:rPr lang="en-IE" sz="2000" dirty="0">
                <a:solidFill>
                  <a:srgbClr val="1E494F"/>
                </a:solidFill>
              </a:rPr>
              <a:t> </a:t>
            </a:r>
            <a:r>
              <a:rPr lang="en-IE" sz="2000" dirty="0" err="1">
                <a:solidFill>
                  <a:srgbClr val="1E494F"/>
                </a:solidFill>
              </a:rPr>
              <a:t>klar</a:t>
            </a:r>
            <a:r>
              <a:rPr lang="en-IE" sz="2000" dirty="0">
                <a:solidFill>
                  <a:srgbClr val="1E494F"/>
                </a:solidFill>
              </a:rPr>
              <a:t> </a:t>
            </a:r>
            <a:r>
              <a:rPr lang="en-IE" sz="2000" dirty="0" err="1">
                <a:solidFill>
                  <a:srgbClr val="1E494F"/>
                </a:solidFill>
              </a:rPr>
              <a:t>deine</a:t>
            </a:r>
            <a:r>
              <a:rPr lang="en-IE" sz="2000" dirty="0">
                <a:solidFill>
                  <a:srgbClr val="1E494F"/>
                </a:solidFill>
              </a:rPr>
              <a:t> </a:t>
            </a:r>
            <a:r>
              <a:rPr lang="en-IE" sz="2000" dirty="0" err="1">
                <a:solidFill>
                  <a:srgbClr val="1E494F"/>
                </a:solidFill>
              </a:rPr>
              <a:t>Bedingungen</a:t>
            </a:r>
            <a:r>
              <a:rPr lang="en-IE" sz="2000" dirty="0">
                <a:solidFill>
                  <a:srgbClr val="1E494F"/>
                </a:solidFill>
              </a:rPr>
              <a:t>, einschließlich des Eigentumsvorbehalts (Eigentum an der Ware bis zur vollständigen Bezahlung)</a:t>
            </a:r>
          </a:p>
        </p:txBody>
      </p:sp>
      <p:sp>
        <p:nvSpPr>
          <p:cNvPr id="14" name="Text Placeholder 1">
            <a:extLst>
              <a:ext uri="{FF2B5EF4-FFF2-40B4-BE49-F238E27FC236}">
                <a16:creationId xmlns:a16="http://schemas.microsoft.com/office/drawing/2014/main" id="{1B78DF7C-BEB2-4F33-83A0-2AB192DEEFFE}"/>
              </a:ext>
            </a:extLst>
          </p:cNvPr>
          <p:cNvSpPr>
            <a:spLocks noGrp="1"/>
          </p:cNvSpPr>
          <p:nvPr>
            <p:ph type="body" sz="quarter" idx="13"/>
          </p:nvPr>
        </p:nvSpPr>
        <p:spPr>
          <a:xfrm>
            <a:off x="1098837" y="539249"/>
            <a:ext cx="9685252" cy="1126103"/>
          </a:xfrm>
        </p:spPr>
        <p:txBody>
          <a:bodyPr>
            <a:normAutofit/>
          </a:bodyPr>
          <a:lstStyle/>
          <a:p>
            <a:r>
              <a:rPr lang="en-US" dirty="0"/>
              <a:t>FINANZIERUNG FÜR 4 SCHLÜSSELPHASEN</a:t>
            </a:r>
          </a:p>
          <a:p>
            <a:endParaRPr lang="en-GB" dirty="0"/>
          </a:p>
        </p:txBody>
      </p:sp>
      <p:sp>
        <p:nvSpPr>
          <p:cNvPr id="15" name="TextBox 10">
            <a:extLst>
              <a:ext uri="{FF2B5EF4-FFF2-40B4-BE49-F238E27FC236}">
                <a16:creationId xmlns:a16="http://schemas.microsoft.com/office/drawing/2014/main" id="{F6969CF8-CA4A-4022-ACA8-8FAE62A40D5A}"/>
              </a:ext>
            </a:extLst>
          </p:cNvPr>
          <p:cNvSpPr txBox="1"/>
          <p:nvPr/>
        </p:nvSpPr>
        <p:spPr>
          <a:xfrm>
            <a:off x="2801324" y="1422585"/>
            <a:ext cx="7628012" cy="430887"/>
          </a:xfrm>
          <a:prstGeom prst="rect">
            <a:avLst/>
          </a:prstGeom>
          <a:noFill/>
        </p:spPr>
        <p:txBody>
          <a:bodyPr wrap="square">
            <a:spAutoFit/>
          </a:bodyPr>
          <a:lstStyle/>
          <a:p>
            <a:r>
              <a:rPr lang="en-US" sz="2200" b="1" dirty="0">
                <a:solidFill>
                  <a:srgbClr val="F26B27"/>
                </a:solidFill>
              </a:rPr>
              <a:t>CASHFLOW ZUR FÜHRUNG DES UNTERNEHMENS - EINIGE TIPPS</a:t>
            </a:r>
          </a:p>
        </p:txBody>
      </p:sp>
    </p:spTree>
    <p:extLst>
      <p:ext uri="{BB962C8B-B14F-4D97-AF65-F5344CB8AC3E}">
        <p14:creationId xmlns:p14="http://schemas.microsoft.com/office/powerpoint/2010/main" val="1542474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A4B084E-BA17-4DAB-9407-CFB55608347A}"/>
              </a:ext>
            </a:extLst>
          </p:cNvPr>
          <p:cNvSpPr txBox="1"/>
          <p:nvPr/>
        </p:nvSpPr>
        <p:spPr>
          <a:xfrm>
            <a:off x="2791498" y="1481950"/>
            <a:ext cx="7656239" cy="1200329"/>
          </a:xfrm>
          <a:prstGeom prst="rect">
            <a:avLst/>
          </a:prstGeom>
          <a:noFill/>
        </p:spPr>
        <p:txBody>
          <a:bodyPr wrap="square">
            <a:spAutoFit/>
          </a:bodyPr>
          <a:lstStyle/>
          <a:p>
            <a:r>
              <a:rPr lang="en-US" sz="2400" dirty="0">
                <a:solidFill>
                  <a:srgbClr val="EC2179"/>
                </a:solidFill>
              </a:rPr>
              <a:t>FINANZIERUNG FÜR DICH ZUM LEBEN!</a:t>
            </a:r>
          </a:p>
          <a:p>
            <a:r>
              <a:rPr lang="en-US" sz="2400" b="1" dirty="0">
                <a:solidFill>
                  <a:srgbClr val="EC2179"/>
                </a:solidFill>
              </a:rPr>
              <a:t> </a:t>
            </a:r>
            <a:endParaRPr lang="en-US" sz="1600" b="1" dirty="0">
              <a:solidFill>
                <a:srgbClr val="EC2179"/>
              </a:solidFill>
            </a:endParaRPr>
          </a:p>
          <a:p>
            <a:endParaRPr lang="en-US" sz="2400" dirty="0">
              <a:solidFill>
                <a:srgbClr val="EC2179"/>
              </a:solidFill>
            </a:endParaRPr>
          </a:p>
        </p:txBody>
      </p:sp>
      <p:sp>
        <p:nvSpPr>
          <p:cNvPr id="13" name="Oval 12">
            <a:extLst>
              <a:ext uri="{FF2B5EF4-FFF2-40B4-BE49-F238E27FC236}">
                <a16:creationId xmlns:a16="http://schemas.microsoft.com/office/drawing/2014/main" id="{DDC68ED6-13EE-41DA-ACE1-9810762DF24B}"/>
              </a:ext>
            </a:extLst>
          </p:cNvPr>
          <p:cNvSpPr/>
          <p:nvPr/>
        </p:nvSpPr>
        <p:spPr>
          <a:xfrm>
            <a:off x="2065694" y="1422585"/>
            <a:ext cx="671512" cy="671512"/>
          </a:xfrm>
          <a:prstGeom prst="ellipse">
            <a:avLst/>
          </a:prstGeom>
          <a:solidFill>
            <a:srgbClr val="C54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11" name="TextBox 10">
            <a:extLst>
              <a:ext uri="{FF2B5EF4-FFF2-40B4-BE49-F238E27FC236}">
                <a16:creationId xmlns:a16="http://schemas.microsoft.com/office/drawing/2014/main" id="{EEA35A60-B484-4838-87FE-D938C25B1793}"/>
              </a:ext>
            </a:extLst>
          </p:cNvPr>
          <p:cNvSpPr txBox="1"/>
          <p:nvPr/>
        </p:nvSpPr>
        <p:spPr>
          <a:xfrm>
            <a:off x="2862618" y="2082114"/>
            <a:ext cx="6640551" cy="3816429"/>
          </a:xfrm>
          <a:prstGeom prst="rect">
            <a:avLst/>
          </a:prstGeom>
          <a:noFill/>
        </p:spPr>
        <p:txBody>
          <a:bodyPr wrap="square">
            <a:spAutoFit/>
          </a:bodyPr>
          <a:lstStyle/>
          <a:p>
            <a:r>
              <a:rPr lang="en-US" sz="2200" dirty="0">
                <a:solidFill>
                  <a:srgbClr val="1E494F"/>
                </a:solidFill>
              </a:rPr>
              <a:t>Viele Frauen üben in der </a:t>
            </a:r>
            <a:r>
              <a:rPr lang="en-US" sz="2200" dirty="0" err="1">
                <a:solidFill>
                  <a:srgbClr val="1E494F"/>
                </a:solidFill>
              </a:rPr>
              <a:t>Anfangszeit</a:t>
            </a:r>
            <a:r>
              <a:rPr lang="en-US" sz="2200" dirty="0">
                <a:solidFill>
                  <a:srgbClr val="1E494F"/>
                </a:solidFill>
              </a:rPr>
              <a:t> </a:t>
            </a:r>
            <a:r>
              <a:rPr lang="en-US" sz="2200" dirty="0" err="1">
                <a:solidFill>
                  <a:srgbClr val="1E494F"/>
                </a:solidFill>
              </a:rPr>
              <a:t>ihres</a:t>
            </a:r>
            <a:r>
              <a:rPr lang="en-US" sz="2200" dirty="0">
                <a:solidFill>
                  <a:srgbClr val="1E494F"/>
                </a:solidFill>
              </a:rPr>
              <a:t> Start-ups </a:t>
            </a:r>
            <a:r>
              <a:rPr lang="en-US" sz="2200" dirty="0" err="1">
                <a:solidFill>
                  <a:srgbClr val="1E494F"/>
                </a:solidFill>
              </a:rPr>
              <a:t>nebenbei</a:t>
            </a:r>
            <a:r>
              <a:rPr lang="en-US" sz="2200" dirty="0">
                <a:solidFill>
                  <a:srgbClr val="1E494F"/>
                </a:solidFill>
              </a:rPr>
              <a:t> einen </a:t>
            </a:r>
            <a:r>
              <a:rPr lang="en-US" sz="2200" dirty="0" err="1">
                <a:solidFill>
                  <a:srgbClr val="1E494F"/>
                </a:solidFill>
              </a:rPr>
              <a:t>Teilzeitjob</a:t>
            </a:r>
            <a:r>
              <a:rPr lang="en-US" sz="2200" dirty="0">
                <a:solidFill>
                  <a:srgbClr val="1E494F"/>
                </a:solidFill>
              </a:rPr>
              <a:t> </a:t>
            </a:r>
            <a:r>
              <a:rPr lang="en-US" sz="2200" dirty="0" err="1">
                <a:solidFill>
                  <a:srgbClr val="1E494F"/>
                </a:solidFill>
              </a:rPr>
              <a:t>aus</a:t>
            </a:r>
            <a:r>
              <a:rPr lang="en-US" sz="2200" dirty="0">
                <a:solidFill>
                  <a:srgbClr val="1E494F"/>
                </a:solidFill>
              </a:rPr>
              <a:t>, um ein sicheres Einkommen </a:t>
            </a:r>
            <a:r>
              <a:rPr lang="en-US" sz="2200" dirty="0" err="1">
                <a:solidFill>
                  <a:srgbClr val="1E494F"/>
                </a:solidFill>
              </a:rPr>
              <a:t>zu</a:t>
            </a:r>
            <a:r>
              <a:rPr lang="en-US" sz="2200" dirty="0">
                <a:solidFill>
                  <a:srgbClr val="1E494F"/>
                </a:solidFill>
              </a:rPr>
              <a:t> </a:t>
            </a:r>
            <a:r>
              <a:rPr lang="en-US" sz="2200" dirty="0" err="1">
                <a:solidFill>
                  <a:srgbClr val="1E494F"/>
                </a:solidFill>
              </a:rPr>
              <a:t>erzielen</a:t>
            </a:r>
            <a:r>
              <a:rPr lang="en-US" sz="2200" dirty="0">
                <a:solidFill>
                  <a:srgbClr val="1E494F"/>
                </a:solidFill>
              </a:rPr>
              <a:t>. Dies </a:t>
            </a:r>
            <a:r>
              <a:rPr lang="en-US" sz="2200" dirty="0" err="1">
                <a:solidFill>
                  <a:srgbClr val="1E494F"/>
                </a:solidFill>
              </a:rPr>
              <a:t>ist</a:t>
            </a:r>
            <a:r>
              <a:rPr lang="en-US" sz="2200" dirty="0">
                <a:solidFill>
                  <a:srgbClr val="1E494F"/>
                </a:solidFill>
              </a:rPr>
              <a:t> </a:t>
            </a:r>
            <a:r>
              <a:rPr lang="en-US" sz="2200" dirty="0" err="1">
                <a:solidFill>
                  <a:srgbClr val="1E494F"/>
                </a:solidFill>
              </a:rPr>
              <a:t>eine</a:t>
            </a:r>
            <a:r>
              <a:rPr lang="en-US" sz="2200" dirty="0">
                <a:solidFill>
                  <a:srgbClr val="1E494F"/>
                </a:solidFill>
              </a:rPr>
              <a:t> </a:t>
            </a:r>
            <a:r>
              <a:rPr lang="en-US" sz="2200" dirty="0" err="1">
                <a:solidFill>
                  <a:srgbClr val="1E494F"/>
                </a:solidFill>
              </a:rPr>
              <a:t>Möglichkeit</a:t>
            </a:r>
            <a:r>
              <a:rPr lang="en-US" sz="2200" dirty="0">
                <a:solidFill>
                  <a:srgbClr val="1E494F"/>
                </a:solidFill>
              </a:rPr>
              <a:t>, dich </a:t>
            </a:r>
            <a:r>
              <a:rPr lang="en-US" sz="2200" dirty="0" err="1">
                <a:solidFill>
                  <a:srgbClr val="1E494F"/>
                </a:solidFill>
              </a:rPr>
              <a:t>finanziell</a:t>
            </a:r>
            <a:r>
              <a:rPr lang="en-US" sz="2200" dirty="0">
                <a:solidFill>
                  <a:srgbClr val="1E494F"/>
                </a:solidFill>
              </a:rPr>
              <a:t> </a:t>
            </a:r>
            <a:r>
              <a:rPr lang="en-US" sz="2200" dirty="0" err="1">
                <a:solidFill>
                  <a:srgbClr val="1E494F"/>
                </a:solidFill>
              </a:rPr>
              <a:t>abzusichern</a:t>
            </a:r>
            <a:r>
              <a:rPr lang="en-US" sz="2200" dirty="0">
                <a:solidFill>
                  <a:srgbClr val="1E494F"/>
                </a:solidFill>
              </a:rPr>
              <a:t>, </a:t>
            </a:r>
            <a:r>
              <a:rPr lang="en-US" sz="2200" dirty="0" err="1">
                <a:solidFill>
                  <a:srgbClr val="1E494F"/>
                </a:solidFill>
              </a:rPr>
              <a:t>während</a:t>
            </a:r>
            <a:r>
              <a:rPr lang="en-US" sz="2200" dirty="0">
                <a:solidFill>
                  <a:srgbClr val="1E494F"/>
                </a:solidFill>
              </a:rPr>
              <a:t> du an </a:t>
            </a:r>
            <a:r>
              <a:rPr lang="en-US" sz="2200" dirty="0" err="1">
                <a:solidFill>
                  <a:srgbClr val="1E494F"/>
                </a:solidFill>
              </a:rPr>
              <a:t>deinem</a:t>
            </a:r>
            <a:r>
              <a:rPr lang="en-US" sz="2200" dirty="0">
                <a:solidFill>
                  <a:srgbClr val="1E494F"/>
                </a:solidFill>
              </a:rPr>
              <a:t> Unternehmen </a:t>
            </a:r>
            <a:r>
              <a:rPr lang="en-US" sz="2200" dirty="0" err="1">
                <a:solidFill>
                  <a:srgbClr val="1E494F"/>
                </a:solidFill>
              </a:rPr>
              <a:t>arbeitest</a:t>
            </a:r>
            <a:r>
              <a:rPr lang="en-US" sz="2200" dirty="0">
                <a:solidFill>
                  <a:srgbClr val="1E494F"/>
                </a:solidFill>
              </a:rPr>
              <a:t>. Der offensichtlichste Nachteil ist die Zeit, die </a:t>
            </a:r>
            <a:r>
              <a:rPr lang="en-US" sz="2200" dirty="0" err="1">
                <a:solidFill>
                  <a:srgbClr val="1E494F"/>
                </a:solidFill>
              </a:rPr>
              <a:t>dir</a:t>
            </a:r>
            <a:r>
              <a:rPr lang="en-US" sz="2200" dirty="0">
                <a:solidFill>
                  <a:srgbClr val="1E494F"/>
                </a:solidFill>
              </a:rPr>
              <a:t> </a:t>
            </a:r>
            <a:r>
              <a:rPr lang="en-US" sz="2200" dirty="0" err="1">
                <a:solidFill>
                  <a:srgbClr val="1E494F"/>
                </a:solidFill>
              </a:rPr>
              <a:t>dadurch</a:t>
            </a:r>
            <a:r>
              <a:rPr lang="en-US" sz="2200" dirty="0">
                <a:solidFill>
                  <a:srgbClr val="1E494F"/>
                </a:solidFill>
              </a:rPr>
              <a:t> </a:t>
            </a:r>
            <a:r>
              <a:rPr lang="en-US" sz="2200" dirty="0" err="1">
                <a:solidFill>
                  <a:srgbClr val="1E494F"/>
                </a:solidFill>
              </a:rPr>
              <a:t>für</a:t>
            </a:r>
            <a:r>
              <a:rPr lang="en-US" sz="2200" dirty="0">
                <a:solidFill>
                  <a:srgbClr val="1E494F"/>
                </a:solidFill>
              </a:rPr>
              <a:t> die </a:t>
            </a:r>
            <a:r>
              <a:rPr lang="en-US" sz="2200" dirty="0" err="1">
                <a:solidFill>
                  <a:srgbClr val="1E494F"/>
                </a:solidFill>
              </a:rPr>
              <a:t>Entwicklung</a:t>
            </a:r>
            <a:r>
              <a:rPr lang="en-US" sz="2200" dirty="0">
                <a:solidFill>
                  <a:srgbClr val="1E494F"/>
                </a:solidFill>
              </a:rPr>
              <a:t> </a:t>
            </a:r>
            <a:r>
              <a:rPr lang="en-US" sz="2200" dirty="0" err="1">
                <a:solidFill>
                  <a:srgbClr val="1E494F"/>
                </a:solidFill>
              </a:rPr>
              <a:t>deines</a:t>
            </a:r>
            <a:r>
              <a:rPr lang="en-US" sz="2200" dirty="0">
                <a:solidFill>
                  <a:srgbClr val="1E494F"/>
                </a:solidFill>
              </a:rPr>
              <a:t> </a:t>
            </a:r>
            <a:r>
              <a:rPr lang="en-US" sz="2200" dirty="0" err="1">
                <a:solidFill>
                  <a:srgbClr val="1E494F"/>
                </a:solidFill>
              </a:rPr>
              <a:t>Unternehmens</a:t>
            </a:r>
            <a:r>
              <a:rPr lang="en-US" sz="2200" dirty="0">
                <a:solidFill>
                  <a:srgbClr val="1E494F"/>
                </a:solidFill>
              </a:rPr>
              <a:t> </a:t>
            </a:r>
            <a:r>
              <a:rPr lang="en-US" sz="2200" dirty="0" err="1">
                <a:solidFill>
                  <a:srgbClr val="1E494F"/>
                </a:solidFill>
              </a:rPr>
              <a:t>fehlt</a:t>
            </a:r>
            <a:r>
              <a:rPr lang="en-US" sz="2200" dirty="0">
                <a:solidFill>
                  <a:srgbClr val="1E494F"/>
                </a:solidFill>
              </a:rPr>
              <a:t>.</a:t>
            </a:r>
          </a:p>
          <a:p>
            <a:endParaRPr lang="en-US" sz="2200" i="1" dirty="0">
              <a:solidFill>
                <a:srgbClr val="EC2179"/>
              </a:solidFill>
            </a:endParaRPr>
          </a:p>
          <a:p>
            <a:r>
              <a:rPr lang="en-US" sz="2200" i="1" dirty="0" err="1">
                <a:solidFill>
                  <a:srgbClr val="EC2179"/>
                </a:solidFill>
              </a:rPr>
              <a:t>Recherchiere</a:t>
            </a:r>
            <a:r>
              <a:rPr lang="en-US" sz="2200" i="1" dirty="0">
                <a:solidFill>
                  <a:srgbClr val="EC2179"/>
                </a:solidFill>
              </a:rPr>
              <a:t> und </a:t>
            </a:r>
            <a:r>
              <a:rPr lang="en-US" sz="2200" i="1" dirty="0" err="1">
                <a:solidFill>
                  <a:srgbClr val="EC2179"/>
                </a:solidFill>
              </a:rPr>
              <a:t>nutze</a:t>
            </a:r>
            <a:r>
              <a:rPr lang="en-US" sz="2200" i="1" dirty="0">
                <a:solidFill>
                  <a:srgbClr val="EC2179"/>
                </a:solidFill>
              </a:rPr>
              <a:t> alle </a:t>
            </a:r>
            <a:r>
              <a:rPr lang="en-US" sz="2200" i="1" dirty="0" err="1">
                <a:solidFill>
                  <a:srgbClr val="EC2179"/>
                </a:solidFill>
              </a:rPr>
              <a:t>Förderinitiativen</a:t>
            </a:r>
            <a:r>
              <a:rPr lang="en-US" sz="2200" i="1" dirty="0">
                <a:solidFill>
                  <a:srgbClr val="EC2179"/>
                </a:solidFill>
              </a:rPr>
              <a:t> und </a:t>
            </a:r>
            <a:r>
              <a:rPr lang="en-US" sz="2200" i="1" dirty="0" err="1">
                <a:solidFill>
                  <a:srgbClr val="EC2179"/>
                </a:solidFill>
              </a:rPr>
              <a:t>staatlich</a:t>
            </a:r>
            <a:r>
              <a:rPr lang="en-US" sz="2200" i="1" dirty="0">
                <a:solidFill>
                  <a:srgbClr val="EC2179"/>
                </a:solidFill>
              </a:rPr>
              <a:t> </a:t>
            </a:r>
            <a:r>
              <a:rPr lang="en-US" sz="2200" i="1" dirty="0" err="1">
                <a:solidFill>
                  <a:srgbClr val="EC2179"/>
                </a:solidFill>
              </a:rPr>
              <a:t>geförderte</a:t>
            </a:r>
            <a:r>
              <a:rPr lang="en-US" sz="2200" i="1" dirty="0">
                <a:solidFill>
                  <a:srgbClr val="EC2179"/>
                </a:solidFill>
              </a:rPr>
              <a:t> Unterstützungsleistungen für</a:t>
            </a:r>
          </a:p>
          <a:p>
            <a:r>
              <a:rPr lang="en-US" sz="2200" i="1" dirty="0">
                <a:solidFill>
                  <a:srgbClr val="EC2179"/>
                </a:solidFill>
              </a:rPr>
              <a:t>kleine Unternehmen. </a:t>
            </a:r>
            <a:endParaRPr lang="en-US" sz="2200" dirty="0">
              <a:solidFill>
                <a:srgbClr val="1E494F"/>
              </a:solidFill>
            </a:endParaRPr>
          </a:p>
        </p:txBody>
      </p:sp>
      <p:pic>
        <p:nvPicPr>
          <p:cNvPr id="15" name="Picture 14" descr="Icon&#10;&#10;Description automatically generated">
            <a:extLst>
              <a:ext uri="{FF2B5EF4-FFF2-40B4-BE49-F238E27FC236}">
                <a16:creationId xmlns:a16="http://schemas.microsoft.com/office/drawing/2014/main" id="{E51BE4B4-82EB-4BA6-8100-A6CD07D0761D}"/>
              </a:ext>
            </a:extLst>
          </p:cNvPr>
          <p:cNvPicPr>
            <a:picLocks noChangeAspect="1"/>
          </p:cNvPicPr>
          <p:nvPr/>
        </p:nvPicPr>
        <p:blipFill>
          <a:blip r:embed="rId2"/>
          <a:stretch>
            <a:fillRect/>
          </a:stretch>
        </p:blipFill>
        <p:spPr>
          <a:xfrm>
            <a:off x="8948155" y="3176530"/>
            <a:ext cx="3072037" cy="2008639"/>
          </a:xfrm>
          <a:prstGeom prst="rect">
            <a:avLst/>
          </a:prstGeom>
        </p:spPr>
      </p:pic>
      <p:sp>
        <p:nvSpPr>
          <p:cNvPr id="14" name="Text Placeholder 1">
            <a:extLst>
              <a:ext uri="{FF2B5EF4-FFF2-40B4-BE49-F238E27FC236}">
                <a16:creationId xmlns:a16="http://schemas.microsoft.com/office/drawing/2014/main" id="{5A6563F6-0B2A-4124-A76B-BE697137C162}"/>
              </a:ext>
            </a:extLst>
          </p:cNvPr>
          <p:cNvSpPr txBox="1">
            <a:spLocks/>
          </p:cNvSpPr>
          <p:nvPr/>
        </p:nvSpPr>
        <p:spPr>
          <a:xfrm>
            <a:off x="1098837" y="539249"/>
            <a:ext cx="9685252" cy="112610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FINANZIERUNG FÜR 4 SCHLÜSSELPHASEN</a:t>
            </a:r>
          </a:p>
          <a:p>
            <a:endParaRPr lang="en-GB" dirty="0"/>
          </a:p>
        </p:txBody>
      </p:sp>
    </p:spTree>
    <p:extLst>
      <p:ext uri="{BB962C8B-B14F-4D97-AF65-F5344CB8AC3E}">
        <p14:creationId xmlns:p14="http://schemas.microsoft.com/office/powerpoint/2010/main" val="2665251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614574" y="1486186"/>
            <a:ext cx="6577426" cy="697353"/>
          </a:xfrm>
        </p:spPr>
        <p:txBody>
          <a:bodyPr/>
          <a:lstStyle/>
          <a:p>
            <a:r>
              <a:rPr lang="en-US" dirty="0"/>
              <a:t>WO FINDEST DU UNTERSTÜTZUNG?</a:t>
            </a:r>
          </a:p>
          <a:p>
            <a:r>
              <a:rPr lang="en-GB" sz="2800" dirty="0"/>
              <a:t>Der </a:t>
            </a:r>
            <a:r>
              <a:rPr lang="en-GB" sz="2800" dirty="0" err="1"/>
              <a:t>Komplexitätsgrad</a:t>
            </a:r>
            <a:r>
              <a:rPr lang="en-GB" sz="2800" dirty="0"/>
              <a:t> der Geschäftsidee bedeutet, dass unterschiedliche Ebenen und Ansätze für die </a:t>
            </a:r>
            <a:r>
              <a:rPr lang="en-GB" sz="2800" dirty="0" err="1"/>
              <a:t>Finanzierungsunter-stützung</a:t>
            </a:r>
            <a:r>
              <a:rPr lang="en-GB" sz="2800" dirty="0"/>
              <a:t> verfolgt </a:t>
            </a:r>
            <a:r>
              <a:rPr lang="en-GB" sz="2800" dirty="0" err="1"/>
              <a:t>werden</a:t>
            </a:r>
            <a:r>
              <a:rPr lang="en-GB" sz="2800" dirty="0"/>
              <a:t>. </a:t>
            </a:r>
            <a:r>
              <a:rPr lang="en-GB" sz="2800" u="sng" dirty="0"/>
              <a:t>Daher ist dieser Abschnitt in zwei Teile </a:t>
            </a:r>
            <a:r>
              <a:rPr lang="en-GB" sz="2800" u="sng" dirty="0" err="1"/>
              <a:t>gegliedert</a:t>
            </a:r>
            <a:r>
              <a:rPr lang="en-GB" sz="2800" u="sng" dirty="0"/>
              <a:t> –               1. NIEDRIGE START-UP-INVESTITIONEN und    2. KOMPLEXERE START-UP-INVESTITIONEN</a:t>
            </a:r>
          </a:p>
          <a:p>
            <a:endParaRPr lang="en-US" dirty="0"/>
          </a:p>
        </p:txBody>
      </p:sp>
      <p:grpSp>
        <p:nvGrpSpPr>
          <p:cNvPr id="19" name="Group 18">
            <a:extLst>
              <a:ext uri="{FF2B5EF4-FFF2-40B4-BE49-F238E27FC236}">
                <a16:creationId xmlns:a16="http://schemas.microsoft.com/office/drawing/2014/main" id="{E9832DE1-204C-1645-8D8D-3AEF452E94BB}"/>
              </a:ext>
            </a:extLst>
          </p:cNvPr>
          <p:cNvGrpSpPr/>
          <p:nvPr/>
        </p:nvGrpSpPr>
        <p:grpSpPr>
          <a:xfrm>
            <a:off x="244497" y="1584100"/>
            <a:ext cx="5220049" cy="4365938"/>
            <a:chOff x="4534941" y="638925"/>
            <a:chExt cx="1499470" cy="1254125"/>
          </a:xfrm>
        </p:grpSpPr>
        <p:pic>
          <p:nvPicPr>
            <p:cNvPr id="20" name="Picture 19" descr="Logo&#10;&#10;Description automatically generated with medium confidence">
              <a:extLst>
                <a:ext uri="{FF2B5EF4-FFF2-40B4-BE49-F238E27FC236}">
                  <a16:creationId xmlns:a16="http://schemas.microsoft.com/office/drawing/2014/main" id="{2117A288-153C-2A4E-A2FD-60AC30370B5D}"/>
                </a:ext>
              </a:extLst>
            </p:cNvPr>
            <p:cNvPicPr>
              <a:picLocks noChangeAspect="1"/>
            </p:cNvPicPr>
            <p:nvPr/>
          </p:nvPicPr>
          <p:blipFill>
            <a:blip r:embed="rId2"/>
            <a:stretch>
              <a:fillRect/>
            </a:stretch>
          </p:blipFill>
          <p:spPr>
            <a:xfrm>
              <a:off x="4578037" y="638925"/>
              <a:ext cx="1456374" cy="1254125"/>
            </a:xfrm>
            <a:prstGeom prst="rect">
              <a:avLst/>
            </a:prstGeom>
          </p:spPr>
        </p:pic>
        <p:pic>
          <p:nvPicPr>
            <p:cNvPr id="21" name="Picture 20" descr="Icon&#10;&#10;Description automatically generated">
              <a:extLst>
                <a:ext uri="{FF2B5EF4-FFF2-40B4-BE49-F238E27FC236}">
                  <a16:creationId xmlns:a16="http://schemas.microsoft.com/office/drawing/2014/main" id="{0B411CF4-F062-6C41-AFEE-B8690099AF57}"/>
                </a:ext>
              </a:extLst>
            </p:cNvPr>
            <p:cNvPicPr>
              <a:picLocks noChangeAspect="1"/>
            </p:cNvPicPr>
            <p:nvPr/>
          </p:nvPicPr>
          <p:blipFill>
            <a:blip r:embed="rId3"/>
            <a:stretch>
              <a:fillRect/>
            </a:stretch>
          </p:blipFill>
          <p:spPr>
            <a:xfrm>
              <a:off x="4534941" y="1045995"/>
              <a:ext cx="194895" cy="212551"/>
            </a:xfrm>
            <a:prstGeom prst="rect">
              <a:avLst/>
            </a:prstGeom>
          </p:spPr>
        </p:pic>
      </p:grpSp>
    </p:spTree>
    <p:extLst>
      <p:ext uri="{BB962C8B-B14F-4D97-AF65-F5344CB8AC3E}">
        <p14:creationId xmlns:p14="http://schemas.microsoft.com/office/powerpoint/2010/main" val="499103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6817EB-871A-4E1B-B3B2-95B82F9703C3}"/>
              </a:ext>
            </a:extLst>
          </p:cNvPr>
          <p:cNvSpPr>
            <a:spLocks noGrp="1"/>
          </p:cNvSpPr>
          <p:nvPr>
            <p:ph type="body" sz="quarter" idx="13"/>
          </p:nvPr>
        </p:nvSpPr>
        <p:spPr>
          <a:xfrm>
            <a:off x="1568716" y="219162"/>
            <a:ext cx="9444724" cy="908690"/>
          </a:xfrm>
        </p:spPr>
        <p:txBody>
          <a:bodyPr>
            <a:normAutofit/>
          </a:bodyPr>
          <a:lstStyle/>
          <a:p>
            <a:r>
              <a:rPr lang="en-US" dirty="0"/>
              <a:t>DER KONTEXT</a:t>
            </a:r>
          </a:p>
        </p:txBody>
      </p:sp>
      <p:sp>
        <p:nvSpPr>
          <p:cNvPr id="3" name="Text Placeholder 2">
            <a:extLst>
              <a:ext uri="{FF2B5EF4-FFF2-40B4-BE49-F238E27FC236}">
                <a16:creationId xmlns:a16="http://schemas.microsoft.com/office/drawing/2014/main" id="{A42D859F-50F8-4D49-93A8-04BBDE1D8D6C}"/>
              </a:ext>
            </a:extLst>
          </p:cNvPr>
          <p:cNvSpPr>
            <a:spLocks noGrp="1"/>
          </p:cNvSpPr>
          <p:nvPr>
            <p:ph type="body" sz="quarter" idx="14"/>
          </p:nvPr>
        </p:nvSpPr>
        <p:spPr>
          <a:xfrm>
            <a:off x="1639837" y="1062319"/>
            <a:ext cx="7759988" cy="3001108"/>
          </a:xfrm>
        </p:spPr>
        <p:txBody>
          <a:bodyPr/>
          <a:lstStyle/>
          <a:p>
            <a:pPr>
              <a:spcBef>
                <a:spcPts val="2000"/>
              </a:spcBef>
            </a:pPr>
            <a:r>
              <a:rPr lang="de-DE" sz="2200" dirty="0"/>
              <a:t>Die Gründung eines Unternehmens ist eine bedeutende Chance für Migrantinnen oder Flüchtlinge. Es ist jedoch bekannt, dass Frauen immer noch auf persönliche Ersparnisse als Hauptquelle für die Unternehmensfinanzierung angewiesen sind. Das kann besonders schwierig sein, wenn du dir ein neues Leben in einem neuen Land aufbaust.</a:t>
            </a:r>
          </a:p>
          <a:p>
            <a:pPr>
              <a:spcBef>
                <a:spcPts val="2000"/>
              </a:spcBef>
            </a:pPr>
            <a:r>
              <a:rPr lang="en-US" sz="2200" dirty="0" err="1"/>
              <a:t>Für</a:t>
            </a:r>
            <a:r>
              <a:rPr lang="en-US" sz="2200" dirty="0"/>
              <a:t> alle Frauen, unabhängig von ihrem Hintergrund, besteht die Angst, dass sie abgelehnt werden oder Schwierigkeiten haben, wenn sie versuchen, einen Geschäftskredit und eine Finanzierung zu erhalten.</a:t>
            </a:r>
          </a:p>
          <a:p>
            <a:pPr marL="457200" indent="-457200">
              <a:spcBef>
                <a:spcPts val="2000"/>
              </a:spcBef>
              <a:buAutoNum type="arabicPeriod"/>
            </a:pPr>
            <a:r>
              <a:rPr lang="de-DE" sz="2200" u="sng" dirty="0"/>
              <a:t>GERINGE START-UP-INVESTITIONEN:</a:t>
            </a:r>
            <a:r>
              <a:rPr lang="de-DE" sz="2200" dirty="0"/>
              <a:t> Es gibt eine Reihe von kostenlosen und kostengünstigen Ressourcen, die dabei helfen, viele dieser Herausforderungen zu überwinden und erfolgreich zu sein.</a:t>
            </a:r>
          </a:p>
          <a:p>
            <a:pPr marL="457200" indent="-457200">
              <a:spcBef>
                <a:spcPts val="2000"/>
              </a:spcBef>
              <a:buAutoNum type="arabicPeriod"/>
            </a:pPr>
            <a:r>
              <a:rPr lang="de-DE" sz="2200" u="sng" dirty="0"/>
              <a:t>KOMPLEXERE START-UP-INVESTITIONEN:</a:t>
            </a:r>
            <a:r>
              <a:rPr lang="de-DE" sz="2200" dirty="0"/>
              <a:t> Wir zeigen dir zusätzliche Optionen, die dir zur Verfügung stehen</a:t>
            </a:r>
          </a:p>
          <a:p>
            <a:pPr marL="457200" indent="-457200">
              <a:spcBef>
                <a:spcPts val="2000"/>
              </a:spcBef>
              <a:buAutoNum type="arabicPeriod"/>
            </a:pPr>
            <a:endParaRPr lang="en-US" sz="2200" dirty="0"/>
          </a:p>
          <a:p>
            <a:pPr>
              <a:spcBef>
                <a:spcPts val="2000"/>
              </a:spcBef>
            </a:pPr>
            <a:endParaRPr lang="en-US" sz="2200" dirty="0"/>
          </a:p>
        </p:txBody>
      </p:sp>
      <p:sp>
        <p:nvSpPr>
          <p:cNvPr id="6" name="Google Shape;681;p39">
            <a:extLst>
              <a:ext uri="{FF2B5EF4-FFF2-40B4-BE49-F238E27FC236}">
                <a16:creationId xmlns:a16="http://schemas.microsoft.com/office/drawing/2014/main" id="{D8349D07-CFDF-4A27-9D43-486CA0AC54F9}"/>
              </a:ext>
            </a:extLst>
          </p:cNvPr>
          <p:cNvSpPr/>
          <p:nvPr/>
        </p:nvSpPr>
        <p:spPr>
          <a:xfrm>
            <a:off x="191812" y="958747"/>
            <a:ext cx="993043" cy="908690"/>
          </a:xfrm>
          <a:custGeom>
            <a:avLst/>
            <a:gdLst/>
            <a:ahLst/>
            <a:cxnLst/>
            <a:rect l="l" t="t" r="r" b="b"/>
            <a:pathLst>
              <a:path w="16221" h="14176" fill="none" extrusionOk="0">
                <a:moveTo>
                  <a:pt x="16075" y="12665"/>
                </a:moveTo>
                <a:lnTo>
                  <a:pt x="8987" y="488"/>
                </a:lnTo>
                <a:lnTo>
                  <a:pt x="8987" y="488"/>
                </a:lnTo>
                <a:lnTo>
                  <a:pt x="8914" y="390"/>
                </a:lnTo>
                <a:lnTo>
                  <a:pt x="8817" y="293"/>
                </a:lnTo>
                <a:lnTo>
                  <a:pt x="8720" y="196"/>
                </a:lnTo>
                <a:lnTo>
                  <a:pt x="8622" y="123"/>
                </a:lnTo>
                <a:lnTo>
                  <a:pt x="8500" y="74"/>
                </a:lnTo>
                <a:lnTo>
                  <a:pt x="8379" y="25"/>
                </a:lnTo>
                <a:lnTo>
                  <a:pt x="8232" y="1"/>
                </a:lnTo>
                <a:lnTo>
                  <a:pt x="8111" y="1"/>
                </a:lnTo>
                <a:lnTo>
                  <a:pt x="8111" y="1"/>
                </a:lnTo>
                <a:lnTo>
                  <a:pt x="7965" y="1"/>
                </a:lnTo>
                <a:lnTo>
                  <a:pt x="7843" y="25"/>
                </a:lnTo>
                <a:lnTo>
                  <a:pt x="7721" y="74"/>
                </a:lnTo>
                <a:lnTo>
                  <a:pt x="7599" y="123"/>
                </a:lnTo>
                <a:lnTo>
                  <a:pt x="7502" y="196"/>
                </a:lnTo>
                <a:lnTo>
                  <a:pt x="7404" y="293"/>
                </a:lnTo>
                <a:lnTo>
                  <a:pt x="7307" y="390"/>
                </a:lnTo>
                <a:lnTo>
                  <a:pt x="7234" y="488"/>
                </a:lnTo>
                <a:lnTo>
                  <a:pt x="147" y="12665"/>
                </a:lnTo>
                <a:lnTo>
                  <a:pt x="147" y="12665"/>
                </a:lnTo>
                <a:lnTo>
                  <a:pt x="74" y="12787"/>
                </a:lnTo>
                <a:lnTo>
                  <a:pt x="25" y="12909"/>
                </a:lnTo>
                <a:lnTo>
                  <a:pt x="0" y="13031"/>
                </a:lnTo>
                <a:lnTo>
                  <a:pt x="0" y="13177"/>
                </a:lnTo>
                <a:lnTo>
                  <a:pt x="0" y="13177"/>
                </a:lnTo>
                <a:lnTo>
                  <a:pt x="0" y="13299"/>
                </a:lnTo>
                <a:lnTo>
                  <a:pt x="25" y="13420"/>
                </a:lnTo>
                <a:lnTo>
                  <a:pt x="74" y="13567"/>
                </a:lnTo>
                <a:lnTo>
                  <a:pt x="147" y="13688"/>
                </a:lnTo>
                <a:lnTo>
                  <a:pt x="147" y="13688"/>
                </a:lnTo>
                <a:lnTo>
                  <a:pt x="220" y="13786"/>
                </a:lnTo>
                <a:lnTo>
                  <a:pt x="293" y="13883"/>
                </a:lnTo>
                <a:lnTo>
                  <a:pt x="390" y="13981"/>
                </a:lnTo>
                <a:lnTo>
                  <a:pt x="512" y="14054"/>
                </a:lnTo>
                <a:lnTo>
                  <a:pt x="634" y="14102"/>
                </a:lnTo>
                <a:lnTo>
                  <a:pt x="755" y="14151"/>
                </a:lnTo>
                <a:lnTo>
                  <a:pt x="877" y="14175"/>
                </a:lnTo>
                <a:lnTo>
                  <a:pt x="1023" y="14175"/>
                </a:lnTo>
                <a:lnTo>
                  <a:pt x="15198" y="14175"/>
                </a:lnTo>
                <a:lnTo>
                  <a:pt x="15198" y="14175"/>
                </a:lnTo>
                <a:lnTo>
                  <a:pt x="15344" y="14175"/>
                </a:lnTo>
                <a:lnTo>
                  <a:pt x="15466" y="14151"/>
                </a:lnTo>
                <a:lnTo>
                  <a:pt x="15588" y="14102"/>
                </a:lnTo>
                <a:lnTo>
                  <a:pt x="15709" y="14054"/>
                </a:lnTo>
                <a:lnTo>
                  <a:pt x="15831" y="13981"/>
                </a:lnTo>
                <a:lnTo>
                  <a:pt x="15929" y="13883"/>
                </a:lnTo>
                <a:lnTo>
                  <a:pt x="16002" y="13786"/>
                </a:lnTo>
                <a:lnTo>
                  <a:pt x="16075" y="13688"/>
                </a:lnTo>
                <a:lnTo>
                  <a:pt x="16075" y="13688"/>
                </a:lnTo>
                <a:lnTo>
                  <a:pt x="16148" y="13567"/>
                </a:lnTo>
                <a:lnTo>
                  <a:pt x="16197" y="13420"/>
                </a:lnTo>
                <a:lnTo>
                  <a:pt x="16221" y="13299"/>
                </a:lnTo>
                <a:lnTo>
                  <a:pt x="16221" y="13177"/>
                </a:lnTo>
                <a:lnTo>
                  <a:pt x="16221" y="13177"/>
                </a:lnTo>
                <a:lnTo>
                  <a:pt x="16221" y="13031"/>
                </a:lnTo>
                <a:lnTo>
                  <a:pt x="16197" y="12909"/>
                </a:lnTo>
                <a:lnTo>
                  <a:pt x="16148" y="12787"/>
                </a:lnTo>
                <a:lnTo>
                  <a:pt x="16075" y="12665"/>
                </a:lnTo>
                <a:lnTo>
                  <a:pt x="16075" y="12665"/>
                </a:lnTo>
                <a:close/>
                <a:moveTo>
                  <a:pt x="8111" y="12349"/>
                </a:moveTo>
                <a:lnTo>
                  <a:pt x="8111" y="12349"/>
                </a:lnTo>
                <a:lnTo>
                  <a:pt x="7916" y="12324"/>
                </a:lnTo>
                <a:lnTo>
                  <a:pt x="7721" y="12276"/>
                </a:lnTo>
                <a:lnTo>
                  <a:pt x="7575" y="12178"/>
                </a:lnTo>
                <a:lnTo>
                  <a:pt x="7429" y="12057"/>
                </a:lnTo>
                <a:lnTo>
                  <a:pt x="7307" y="11910"/>
                </a:lnTo>
                <a:lnTo>
                  <a:pt x="7210" y="11764"/>
                </a:lnTo>
                <a:lnTo>
                  <a:pt x="7161" y="11569"/>
                </a:lnTo>
                <a:lnTo>
                  <a:pt x="7136" y="11375"/>
                </a:lnTo>
                <a:lnTo>
                  <a:pt x="7136" y="11375"/>
                </a:lnTo>
                <a:lnTo>
                  <a:pt x="7161" y="11180"/>
                </a:lnTo>
                <a:lnTo>
                  <a:pt x="7210" y="11009"/>
                </a:lnTo>
                <a:lnTo>
                  <a:pt x="7307" y="10839"/>
                </a:lnTo>
                <a:lnTo>
                  <a:pt x="7429" y="10693"/>
                </a:lnTo>
                <a:lnTo>
                  <a:pt x="7575" y="10571"/>
                </a:lnTo>
                <a:lnTo>
                  <a:pt x="7721" y="10473"/>
                </a:lnTo>
                <a:lnTo>
                  <a:pt x="7916" y="10425"/>
                </a:lnTo>
                <a:lnTo>
                  <a:pt x="8111" y="10400"/>
                </a:lnTo>
                <a:lnTo>
                  <a:pt x="8111" y="10400"/>
                </a:lnTo>
                <a:lnTo>
                  <a:pt x="8306" y="10425"/>
                </a:lnTo>
                <a:lnTo>
                  <a:pt x="8476" y="10473"/>
                </a:lnTo>
                <a:lnTo>
                  <a:pt x="8646" y="10571"/>
                </a:lnTo>
                <a:lnTo>
                  <a:pt x="8793" y="10693"/>
                </a:lnTo>
                <a:lnTo>
                  <a:pt x="8914" y="10839"/>
                </a:lnTo>
                <a:lnTo>
                  <a:pt x="9012" y="11009"/>
                </a:lnTo>
                <a:lnTo>
                  <a:pt x="9061" y="11180"/>
                </a:lnTo>
                <a:lnTo>
                  <a:pt x="9085" y="11375"/>
                </a:lnTo>
                <a:lnTo>
                  <a:pt x="9085" y="11375"/>
                </a:lnTo>
                <a:lnTo>
                  <a:pt x="9061" y="11569"/>
                </a:lnTo>
                <a:lnTo>
                  <a:pt x="9012" y="11764"/>
                </a:lnTo>
                <a:lnTo>
                  <a:pt x="8914" y="11910"/>
                </a:lnTo>
                <a:lnTo>
                  <a:pt x="8793" y="12057"/>
                </a:lnTo>
                <a:lnTo>
                  <a:pt x="8646" y="12178"/>
                </a:lnTo>
                <a:lnTo>
                  <a:pt x="8476" y="12276"/>
                </a:lnTo>
                <a:lnTo>
                  <a:pt x="8306" y="12324"/>
                </a:lnTo>
                <a:lnTo>
                  <a:pt x="8111" y="12349"/>
                </a:lnTo>
                <a:lnTo>
                  <a:pt x="8111" y="12349"/>
                </a:lnTo>
                <a:close/>
                <a:moveTo>
                  <a:pt x="9231" y="5091"/>
                </a:moveTo>
                <a:lnTo>
                  <a:pt x="8939" y="8915"/>
                </a:lnTo>
                <a:lnTo>
                  <a:pt x="8939" y="8915"/>
                </a:lnTo>
                <a:lnTo>
                  <a:pt x="8914" y="9061"/>
                </a:lnTo>
                <a:lnTo>
                  <a:pt x="8866" y="9207"/>
                </a:lnTo>
                <a:lnTo>
                  <a:pt x="8793" y="9304"/>
                </a:lnTo>
                <a:lnTo>
                  <a:pt x="8695" y="9426"/>
                </a:lnTo>
                <a:lnTo>
                  <a:pt x="8573" y="9499"/>
                </a:lnTo>
                <a:lnTo>
                  <a:pt x="8452" y="9572"/>
                </a:lnTo>
                <a:lnTo>
                  <a:pt x="8330" y="9621"/>
                </a:lnTo>
                <a:lnTo>
                  <a:pt x="8184" y="9621"/>
                </a:lnTo>
                <a:lnTo>
                  <a:pt x="8038" y="9621"/>
                </a:lnTo>
                <a:lnTo>
                  <a:pt x="8038" y="9621"/>
                </a:lnTo>
                <a:lnTo>
                  <a:pt x="7891" y="9621"/>
                </a:lnTo>
                <a:lnTo>
                  <a:pt x="7770" y="9572"/>
                </a:lnTo>
                <a:lnTo>
                  <a:pt x="7648" y="9499"/>
                </a:lnTo>
                <a:lnTo>
                  <a:pt x="7526" y="9426"/>
                </a:lnTo>
                <a:lnTo>
                  <a:pt x="7429" y="9304"/>
                </a:lnTo>
                <a:lnTo>
                  <a:pt x="7356" y="9207"/>
                </a:lnTo>
                <a:lnTo>
                  <a:pt x="7307" y="9061"/>
                </a:lnTo>
                <a:lnTo>
                  <a:pt x="7283" y="8915"/>
                </a:lnTo>
                <a:lnTo>
                  <a:pt x="6990" y="5091"/>
                </a:lnTo>
                <a:lnTo>
                  <a:pt x="6990" y="5091"/>
                </a:lnTo>
                <a:lnTo>
                  <a:pt x="7015" y="4945"/>
                </a:lnTo>
                <a:lnTo>
                  <a:pt x="7039" y="4823"/>
                </a:lnTo>
                <a:lnTo>
                  <a:pt x="7088" y="4701"/>
                </a:lnTo>
                <a:lnTo>
                  <a:pt x="7161" y="4604"/>
                </a:lnTo>
                <a:lnTo>
                  <a:pt x="7258" y="4506"/>
                </a:lnTo>
                <a:lnTo>
                  <a:pt x="7380" y="4433"/>
                </a:lnTo>
                <a:lnTo>
                  <a:pt x="7526" y="4409"/>
                </a:lnTo>
                <a:lnTo>
                  <a:pt x="7648" y="4385"/>
                </a:lnTo>
                <a:lnTo>
                  <a:pt x="8573" y="4385"/>
                </a:lnTo>
                <a:lnTo>
                  <a:pt x="8573" y="4385"/>
                </a:lnTo>
                <a:lnTo>
                  <a:pt x="8695" y="4409"/>
                </a:lnTo>
                <a:lnTo>
                  <a:pt x="8841" y="4433"/>
                </a:lnTo>
                <a:lnTo>
                  <a:pt x="8963" y="4506"/>
                </a:lnTo>
                <a:lnTo>
                  <a:pt x="9061" y="4604"/>
                </a:lnTo>
                <a:lnTo>
                  <a:pt x="9134" y="4701"/>
                </a:lnTo>
                <a:lnTo>
                  <a:pt x="9182" y="4823"/>
                </a:lnTo>
                <a:lnTo>
                  <a:pt x="9207" y="4945"/>
                </a:lnTo>
                <a:lnTo>
                  <a:pt x="9231" y="5091"/>
                </a:lnTo>
                <a:lnTo>
                  <a:pt x="9231" y="509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 name="Group 4">
            <a:extLst>
              <a:ext uri="{FF2B5EF4-FFF2-40B4-BE49-F238E27FC236}">
                <a16:creationId xmlns:a16="http://schemas.microsoft.com/office/drawing/2014/main" id="{438BEB0B-1AAD-4CD4-8884-950597A9D5BE}"/>
              </a:ext>
            </a:extLst>
          </p:cNvPr>
          <p:cNvGrpSpPr/>
          <p:nvPr/>
        </p:nvGrpSpPr>
        <p:grpSpPr>
          <a:xfrm>
            <a:off x="9530949" y="1144770"/>
            <a:ext cx="1061213" cy="2303316"/>
            <a:chOff x="1800158" y="2238267"/>
            <a:chExt cx="1006498" cy="2087999"/>
          </a:xfrm>
        </p:grpSpPr>
        <p:pic>
          <p:nvPicPr>
            <p:cNvPr id="7" name="Picture 6" descr="Icon&#10;&#10;Description automatically generated">
              <a:extLst>
                <a:ext uri="{FF2B5EF4-FFF2-40B4-BE49-F238E27FC236}">
                  <a16:creationId xmlns:a16="http://schemas.microsoft.com/office/drawing/2014/main" id="{53F340D6-6B35-4526-B73A-70FB90D09479}"/>
                </a:ext>
              </a:extLst>
            </p:cNvPr>
            <p:cNvPicPr>
              <a:picLocks noChangeAspect="1"/>
            </p:cNvPicPr>
            <p:nvPr/>
          </p:nvPicPr>
          <p:blipFill>
            <a:blip r:embed="rId2"/>
            <a:stretch>
              <a:fillRect/>
            </a:stretch>
          </p:blipFill>
          <p:spPr>
            <a:xfrm>
              <a:off x="1800158" y="2238267"/>
              <a:ext cx="1006498" cy="2087999"/>
            </a:xfrm>
            <a:prstGeom prst="rect">
              <a:avLst/>
            </a:prstGeom>
          </p:spPr>
        </p:pic>
        <p:pic>
          <p:nvPicPr>
            <p:cNvPr id="8" name="Picture 7" descr="Icon&#10;&#10;Description automatically generated">
              <a:extLst>
                <a:ext uri="{FF2B5EF4-FFF2-40B4-BE49-F238E27FC236}">
                  <a16:creationId xmlns:a16="http://schemas.microsoft.com/office/drawing/2014/main" id="{33F7302B-AF7B-432E-A324-05DC427BE2B4}"/>
                </a:ext>
              </a:extLst>
            </p:cNvPr>
            <p:cNvPicPr>
              <a:picLocks noChangeAspect="1"/>
            </p:cNvPicPr>
            <p:nvPr/>
          </p:nvPicPr>
          <p:blipFill>
            <a:blip r:embed="rId3"/>
            <a:stretch>
              <a:fillRect/>
            </a:stretch>
          </p:blipFill>
          <p:spPr>
            <a:xfrm flipH="1">
              <a:off x="2443741" y="3267026"/>
              <a:ext cx="179368" cy="195618"/>
            </a:xfrm>
            <a:prstGeom prst="rect">
              <a:avLst/>
            </a:prstGeom>
          </p:spPr>
        </p:pic>
      </p:grpSp>
      <p:grpSp>
        <p:nvGrpSpPr>
          <p:cNvPr id="9" name="Group 8">
            <a:extLst>
              <a:ext uri="{FF2B5EF4-FFF2-40B4-BE49-F238E27FC236}">
                <a16:creationId xmlns:a16="http://schemas.microsoft.com/office/drawing/2014/main" id="{4A039D1A-138F-445C-95E7-141EE8DFD07A}"/>
              </a:ext>
            </a:extLst>
          </p:cNvPr>
          <p:cNvGrpSpPr/>
          <p:nvPr/>
        </p:nvGrpSpPr>
        <p:grpSpPr>
          <a:xfrm>
            <a:off x="9364421" y="4360073"/>
            <a:ext cx="1394267" cy="1676400"/>
            <a:chOff x="3196937" y="4514086"/>
            <a:chExt cx="1285655" cy="2087999"/>
          </a:xfrm>
        </p:grpSpPr>
        <p:pic>
          <p:nvPicPr>
            <p:cNvPr id="10" name="Picture 9" descr="Icon&#10;&#10;Description automatically generated">
              <a:extLst>
                <a:ext uri="{FF2B5EF4-FFF2-40B4-BE49-F238E27FC236}">
                  <a16:creationId xmlns:a16="http://schemas.microsoft.com/office/drawing/2014/main" id="{06330BE9-201A-4814-9D24-E6FFA6E8B8F8}"/>
                </a:ext>
              </a:extLst>
            </p:cNvPr>
            <p:cNvPicPr>
              <a:picLocks noChangeAspect="1"/>
            </p:cNvPicPr>
            <p:nvPr/>
          </p:nvPicPr>
          <p:blipFill>
            <a:blip r:embed="rId4"/>
            <a:stretch>
              <a:fillRect/>
            </a:stretch>
          </p:blipFill>
          <p:spPr>
            <a:xfrm>
              <a:off x="3196937" y="4514086"/>
              <a:ext cx="1285655" cy="2087999"/>
            </a:xfrm>
            <a:prstGeom prst="rect">
              <a:avLst/>
            </a:prstGeom>
          </p:spPr>
        </p:pic>
        <p:pic>
          <p:nvPicPr>
            <p:cNvPr id="11" name="Picture 10" descr="Icon&#10;&#10;Description automatically generated">
              <a:extLst>
                <a:ext uri="{FF2B5EF4-FFF2-40B4-BE49-F238E27FC236}">
                  <a16:creationId xmlns:a16="http://schemas.microsoft.com/office/drawing/2014/main" id="{F81CA4EA-E8EC-4858-887F-2825AD2C6CB3}"/>
                </a:ext>
              </a:extLst>
            </p:cNvPr>
            <p:cNvPicPr>
              <a:picLocks noChangeAspect="1"/>
            </p:cNvPicPr>
            <p:nvPr/>
          </p:nvPicPr>
          <p:blipFill>
            <a:blip r:embed="rId3"/>
            <a:stretch>
              <a:fillRect/>
            </a:stretch>
          </p:blipFill>
          <p:spPr>
            <a:xfrm>
              <a:off x="3396580" y="5878033"/>
              <a:ext cx="179368" cy="195618"/>
            </a:xfrm>
            <a:prstGeom prst="rect">
              <a:avLst/>
            </a:prstGeom>
          </p:spPr>
        </p:pic>
      </p:grpSp>
    </p:spTree>
    <p:extLst>
      <p:ext uri="{BB962C8B-B14F-4D97-AF65-F5344CB8AC3E}">
        <p14:creationId xmlns:p14="http://schemas.microsoft.com/office/powerpoint/2010/main" val="4055040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a:extLst>
              <a:ext uri="{FF2B5EF4-FFF2-40B4-BE49-F238E27FC236}">
                <a16:creationId xmlns:a16="http://schemas.microsoft.com/office/drawing/2014/main" id="{DB7F892A-BDBC-466F-BC89-C71B2F20170B}"/>
              </a:ext>
            </a:extLst>
          </p:cNvPr>
          <p:cNvSpPr>
            <a:spLocks noChangeAspect="1" noChangeArrowheads="1"/>
          </p:cNvSpPr>
          <p:nvPr/>
        </p:nvSpPr>
        <p:spPr bwMode="auto">
          <a:xfrm>
            <a:off x="426720" y="-2240280"/>
            <a:ext cx="5821680" cy="58216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7" name="TextBox 6">
            <a:extLst>
              <a:ext uri="{FF2B5EF4-FFF2-40B4-BE49-F238E27FC236}">
                <a16:creationId xmlns:a16="http://schemas.microsoft.com/office/drawing/2014/main" id="{F1AC6DDE-AD48-432D-993C-8435B36BF9D6}"/>
              </a:ext>
            </a:extLst>
          </p:cNvPr>
          <p:cNvSpPr txBox="1"/>
          <p:nvPr/>
        </p:nvSpPr>
        <p:spPr>
          <a:xfrm>
            <a:off x="426720" y="107538"/>
            <a:ext cx="10226040" cy="861774"/>
          </a:xfrm>
          <a:prstGeom prst="rect">
            <a:avLst/>
          </a:prstGeom>
          <a:noFill/>
        </p:spPr>
        <p:txBody>
          <a:bodyPr wrap="square" rtlCol="0">
            <a:spAutoFit/>
          </a:bodyPr>
          <a:lstStyle/>
          <a:p>
            <a:r>
              <a:rPr lang="en-IE" sz="3200" b="1" dirty="0">
                <a:solidFill>
                  <a:srgbClr val="1EB3DD"/>
                </a:solidFill>
              </a:rPr>
              <a:t>IN SCHRITT VIER WIRST DU FOLGENDES LERNEN</a:t>
            </a:r>
            <a:endParaRPr lang="en-US" sz="3200" b="1" dirty="0">
              <a:solidFill>
                <a:srgbClr val="1EB3DD"/>
              </a:solidFill>
            </a:endParaRPr>
          </a:p>
          <a:p>
            <a:endParaRPr lang="en-IE" dirty="0"/>
          </a:p>
        </p:txBody>
      </p:sp>
      <p:sp>
        <p:nvSpPr>
          <p:cNvPr id="10" name="TextBox 9">
            <a:extLst>
              <a:ext uri="{FF2B5EF4-FFF2-40B4-BE49-F238E27FC236}">
                <a16:creationId xmlns:a16="http://schemas.microsoft.com/office/drawing/2014/main" id="{CA4B084E-BA17-4DAB-9407-CFB55608347A}"/>
              </a:ext>
            </a:extLst>
          </p:cNvPr>
          <p:cNvSpPr txBox="1"/>
          <p:nvPr/>
        </p:nvSpPr>
        <p:spPr>
          <a:xfrm>
            <a:off x="1539240" y="172774"/>
            <a:ext cx="9493945" cy="6817251"/>
          </a:xfrm>
          <a:prstGeom prst="rect">
            <a:avLst/>
          </a:prstGeom>
          <a:noFill/>
        </p:spPr>
        <p:txBody>
          <a:bodyPr wrap="square">
            <a:spAutoFit/>
          </a:bodyPr>
          <a:lstStyle/>
          <a:p>
            <a:pPr defTabSz="941388">
              <a:lnSpc>
                <a:spcPct val="150000"/>
              </a:lnSpc>
            </a:pPr>
            <a:r>
              <a:rPr lang="en-GB" sz="1800" b="0" i="0" dirty="0">
                <a:solidFill>
                  <a:srgbClr val="1EB3DD"/>
                </a:solidFill>
                <a:effectLst/>
              </a:rPr>
              <a:t>								SEITEN</a:t>
            </a:r>
          </a:p>
          <a:p>
            <a:pPr>
              <a:lnSpc>
                <a:spcPct val="150000"/>
              </a:lnSpc>
              <a:tabLst>
                <a:tab pos="7534275" algn="l"/>
              </a:tabLst>
            </a:pPr>
            <a:r>
              <a:rPr lang="en-GB" sz="1800" b="0" i="0" dirty="0" err="1">
                <a:solidFill>
                  <a:srgbClr val="1EB3DD"/>
                </a:solidFill>
                <a:effectLst/>
              </a:rPr>
              <a:t>Ist</a:t>
            </a:r>
            <a:r>
              <a:rPr lang="en-GB" sz="1800" b="0" i="0" dirty="0">
                <a:solidFill>
                  <a:srgbClr val="1EB3DD"/>
                </a:solidFill>
                <a:effectLst/>
              </a:rPr>
              <a:t> </a:t>
            </a:r>
            <a:r>
              <a:rPr lang="en-GB" sz="1800" b="0" i="0" dirty="0" err="1">
                <a:solidFill>
                  <a:srgbClr val="1EB3DD"/>
                </a:solidFill>
                <a:effectLst/>
              </a:rPr>
              <a:t>dein</a:t>
            </a:r>
            <a:r>
              <a:rPr lang="en-GB" sz="1800" b="0" i="0" dirty="0">
                <a:solidFill>
                  <a:srgbClr val="1EB3DD"/>
                </a:solidFill>
                <a:effectLst/>
              </a:rPr>
              <a:t> Geschäft lebensfähig? Kalkulation, Preisgestaltung und Break-Even 	3-17</a:t>
            </a:r>
          </a:p>
          <a:p>
            <a:pPr defTabSz="941388">
              <a:lnSpc>
                <a:spcPct val="150000"/>
              </a:lnSpc>
            </a:pPr>
            <a:r>
              <a:rPr lang="en-GB" sz="1800" b="0" i="0" dirty="0">
                <a:solidFill>
                  <a:srgbClr val="1EB3DD"/>
                </a:solidFill>
                <a:effectLst/>
              </a:rPr>
              <a:t>Welche finanziellen Mittel </a:t>
            </a:r>
            <a:r>
              <a:rPr lang="en-GB" sz="1800" b="0" i="0" dirty="0" err="1">
                <a:solidFill>
                  <a:srgbClr val="1EB3DD"/>
                </a:solidFill>
                <a:effectLst/>
              </a:rPr>
              <a:t>benötigst</a:t>
            </a:r>
            <a:r>
              <a:rPr lang="en-GB" sz="1800" b="0" i="0" dirty="0">
                <a:solidFill>
                  <a:srgbClr val="1EB3DD"/>
                </a:solidFill>
                <a:effectLst/>
              </a:rPr>
              <a:t> du für den Start? 			18-28</a:t>
            </a:r>
          </a:p>
          <a:p>
            <a:pPr defTabSz="941388">
              <a:lnSpc>
                <a:spcPct val="150000"/>
              </a:lnSpc>
            </a:pPr>
            <a:r>
              <a:rPr lang="en-GB" sz="1800" b="0" i="0" dirty="0">
                <a:solidFill>
                  <a:srgbClr val="1EB3DD"/>
                </a:solidFill>
                <a:effectLst/>
              </a:rPr>
              <a:t>Wo </a:t>
            </a:r>
            <a:r>
              <a:rPr lang="en-GB" sz="1800" b="0" i="0" dirty="0" err="1">
                <a:solidFill>
                  <a:srgbClr val="1EB3DD"/>
                </a:solidFill>
                <a:effectLst/>
              </a:rPr>
              <a:t>findest</a:t>
            </a:r>
            <a:r>
              <a:rPr lang="en-GB" sz="1800" b="0" i="0" dirty="0">
                <a:solidFill>
                  <a:srgbClr val="1EB3DD"/>
                </a:solidFill>
                <a:effectLst/>
              </a:rPr>
              <a:t> du </a:t>
            </a:r>
            <a:r>
              <a:rPr lang="en-GB" sz="1800" b="0" i="0" dirty="0" err="1">
                <a:solidFill>
                  <a:srgbClr val="1EB3DD"/>
                </a:solidFill>
                <a:effectLst/>
              </a:rPr>
              <a:t>Unterstützung</a:t>
            </a:r>
            <a:r>
              <a:rPr lang="en-GB" sz="1800" b="0" i="0" dirty="0">
                <a:solidFill>
                  <a:srgbClr val="1EB3DD"/>
                </a:solidFill>
                <a:effectLst/>
              </a:rPr>
              <a:t>? 					29-30</a:t>
            </a:r>
            <a:endParaRPr lang="en-GB" dirty="0">
              <a:solidFill>
                <a:srgbClr val="1EB3DD"/>
              </a:solidFill>
            </a:endParaRPr>
          </a:p>
          <a:p>
            <a:pPr defTabSz="941388">
              <a:lnSpc>
                <a:spcPct val="150000"/>
              </a:lnSpc>
              <a:tabLst>
                <a:tab pos="896938" algn="l"/>
              </a:tabLst>
            </a:pPr>
            <a:r>
              <a:rPr lang="en-GB" sz="1800" b="0" i="0" dirty="0">
                <a:solidFill>
                  <a:srgbClr val="1EB3DD"/>
                </a:solidFill>
                <a:effectLst/>
              </a:rPr>
              <a:t>	</a:t>
            </a:r>
            <a:r>
              <a:rPr lang="en-GB" sz="1800" b="0" i="0" dirty="0" err="1">
                <a:solidFill>
                  <a:srgbClr val="1EB3DD"/>
                </a:solidFill>
                <a:effectLst/>
              </a:rPr>
              <a:t>Geringe</a:t>
            </a:r>
            <a:r>
              <a:rPr lang="en-GB" sz="1800" b="0" i="0" dirty="0">
                <a:solidFill>
                  <a:srgbClr val="1EB3DD"/>
                </a:solidFill>
                <a:effectLst/>
              </a:rPr>
              <a:t> </a:t>
            </a:r>
            <a:r>
              <a:rPr lang="en-GB" dirty="0">
                <a:solidFill>
                  <a:srgbClr val="1EB3DD"/>
                </a:solidFill>
              </a:rPr>
              <a:t>Start-up-</a:t>
            </a:r>
            <a:r>
              <a:rPr lang="en-GB" dirty="0" err="1">
                <a:solidFill>
                  <a:srgbClr val="1EB3DD"/>
                </a:solidFill>
              </a:rPr>
              <a:t>Investitionen</a:t>
            </a:r>
            <a:r>
              <a:rPr lang="en-GB" dirty="0">
                <a:solidFill>
                  <a:srgbClr val="1EB3DD"/>
                </a:solidFill>
              </a:rPr>
              <a:t> 			</a:t>
            </a:r>
            <a:r>
              <a:rPr lang="en-GB">
                <a:solidFill>
                  <a:srgbClr val="1EB3DD"/>
                </a:solidFill>
              </a:rPr>
              <a:t>	31-49</a:t>
            </a:r>
            <a:endParaRPr lang="en-GB" dirty="0">
              <a:solidFill>
                <a:srgbClr val="1EB3DD"/>
              </a:solidFill>
            </a:endParaRPr>
          </a:p>
          <a:p>
            <a:pPr>
              <a:lnSpc>
                <a:spcPct val="150000"/>
              </a:lnSpc>
              <a:tabLst>
                <a:tab pos="896938" algn="l"/>
                <a:tab pos="7534275" algn="l"/>
              </a:tabLst>
            </a:pPr>
            <a:r>
              <a:rPr lang="en-GB" dirty="0">
                <a:solidFill>
                  <a:srgbClr val="1EB3DD"/>
                </a:solidFill>
              </a:rPr>
              <a:t>	</a:t>
            </a:r>
            <a:r>
              <a:rPr lang="en-GB" sz="1800" b="0" i="0" dirty="0" err="1">
                <a:solidFill>
                  <a:srgbClr val="1EB3DD"/>
                </a:solidFill>
                <a:effectLst/>
              </a:rPr>
              <a:t>Komplexere</a:t>
            </a:r>
            <a:r>
              <a:rPr lang="en-GB" sz="1800" b="0" i="0" dirty="0">
                <a:solidFill>
                  <a:srgbClr val="1EB3DD"/>
                </a:solidFill>
                <a:effectLst/>
              </a:rPr>
              <a:t> </a:t>
            </a:r>
            <a:r>
              <a:rPr lang="en-GB" dirty="0">
                <a:solidFill>
                  <a:srgbClr val="1EB3DD"/>
                </a:solidFill>
              </a:rPr>
              <a:t>Start-up-</a:t>
            </a:r>
            <a:r>
              <a:rPr lang="en-GB" dirty="0" err="1">
                <a:solidFill>
                  <a:srgbClr val="1EB3DD"/>
                </a:solidFill>
              </a:rPr>
              <a:t>Investitionen</a:t>
            </a:r>
            <a:r>
              <a:rPr lang="en-GB" dirty="0">
                <a:solidFill>
                  <a:srgbClr val="1EB3DD"/>
                </a:solidFill>
              </a:rPr>
              <a:t> 	50-65</a:t>
            </a:r>
          </a:p>
          <a:p>
            <a:pPr defTabSz="941388">
              <a:lnSpc>
                <a:spcPct val="150000"/>
              </a:lnSpc>
            </a:pPr>
            <a:r>
              <a:rPr lang="en-GB" sz="1800" b="0" i="0" dirty="0">
                <a:solidFill>
                  <a:srgbClr val="1EB3DD"/>
                </a:solidFill>
                <a:effectLst/>
              </a:rPr>
              <a:t>Überwindung </a:t>
            </a:r>
            <a:r>
              <a:rPr lang="en-GB" dirty="0">
                <a:solidFill>
                  <a:srgbClr val="1EB3DD"/>
                </a:solidFill>
              </a:rPr>
              <a:t>eines "NEIN" bei der </a:t>
            </a:r>
            <a:r>
              <a:rPr lang="en-GB" dirty="0" err="1">
                <a:solidFill>
                  <a:srgbClr val="1EB3DD"/>
                </a:solidFill>
              </a:rPr>
              <a:t>Finanzierungssuche</a:t>
            </a:r>
            <a:r>
              <a:rPr lang="en-GB" dirty="0">
                <a:solidFill>
                  <a:srgbClr val="1EB3DD"/>
                </a:solidFill>
              </a:rPr>
              <a:t> 			66-70</a:t>
            </a:r>
          </a:p>
          <a:p>
            <a:pPr>
              <a:spcBef>
                <a:spcPts val="2000"/>
              </a:spcBef>
            </a:pPr>
            <a:r>
              <a:rPr lang="en-US" dirty="0">
                <a:solidFill>
                  <a:srgbClr val="F26B27"/>
                </a:solidFill>
              </a:rPr>
              <a:t>Die Gründung eines </a:t>
            </a:r>
            <a:r>
              <a:rPr lang="en-US" dirty="0" err="1">
                <a:solidFill>
                  <a:srgbClr val="F26B27"/>
                </a:solidFill>
              </a:rPr>
              <a:t>Unternehmens</a:t>
            </a:r>
            <a:r>
              <a:rPr lang="en-US" dirty="0">
                <a:solidFill>
                  <a:srgbClr val="F26B27"/>
                </a:solidFill>
              </a:rPr>
              <a:t> </a:t>
            </a:r>
            <a:r>
              <a:rPr lang="en-US" dirty="0" err="1">
                <a:solidFill>
                  <a:srgbClr val="F26B27"/>
                </a:solidFill>
              </a:rPr>
              <a:t>ist</a:t>
            </a:r>
            <a:r>
              <a:rPr lang="en-US" dirty="0">
                <a:solidFill>
                  <a:srgbClr val="F26B27"/>
                </a:solidFill>
              </a:rPr>
              <a:t> eine bedeutende Chance für </a:t>
            </a:r>
            <a:r>
              <a:rPr lang="en-US" dirty="0" err="1">
                <a:solidFill>
                  <a:srgbClr val="F26B27"/>
                </a:solidFill>
              </a:rPr>
              <a:t>Migrantinnen</a:t>
            </a:r>
            <a:r>
              <a:rPr lang="en-US" dirty="0">
                <a:solidFill>
                  <a:srgbClr val="F26B27"/>
                </a:solidFill>
              </a:rPr>
              <a:t> und </a:t>
            </a:r>
            <a:r>
              <a:rPr lang="en-US" dirty="0" err="1">
                <a:solidFill>
                  <a:srgbClr val="F26B27"/>
                </a:solidFill>
              </a:rPr>
              <a:t>Flüchtlinge</a:t>
            </a:r>
            <a:r>
              <a:rPr lang="en-US" dirty="0">
                <a:solidFill>
                  <a:srgbClr val="F26B27"/>
                </a:solidFill>
              </a:rPr>
              <a:t>. Es ist jedoch bekannt, dass Frauen immer noch auf persönliche Ersparnisse als Hauptquelle für die Unternehmensfinanzierung angewiesen sind. Das </a:t>
            </a:r>
            <a:r>
              <a:rPr lang="en-US" dirty="0" err="1">
                <a:solidFill>
                  <a:srgbClr val="F26B27"/>
                </a:solidFill>
              </a:rPr>
              <a:t>kann</a:t>
            </a:r>
            <a:r>
              <a:rPr lang="en-US" dirty="0">
                <a:solidFill>
                  <a:srgbClr val="F26B27"/>
                </a:solidFill>
              </a:rPr>
              <a:t> </a:t>
            </a:r>
            <a:r>
              <a:rPr lang="en-US" dirty="0" err="1">
                <a:solidFill>
                  <a:srgbClr val="F26B27"/>
                </a:solidFill>
              </a:rPr>
              <a:t>besonders</a:t>
            </a:r>
            <a:r>
              <a:rPr lang="en-US" dirty="0">
                <a:solidFill>
                  <a:srgbClr val="F26B27"/>
                </a:solidFill>
              </a:rPr>
              <a:t> schwierig sein, </a:t>
            </a:r>
            <a:r>
              <a:rPr lang="en-US" dirty="0" err="1">
                <a:solidFill>
                  <a:srgbClr val="F26B27"/>
                </a:solidFill>
              </a:rPr>
              <a:t>wenn</a:t>
            </a:r>
            <a:r>
              <a:rPr lang="en-US" dirty="0">
                <a:solidFill>
                  <a:srgbClr val="F26B27"/>
                </a:solidFill>
              </a:rPr>
              <a:t> du </a:t>
            </a:r>
            <a:r>
              <a:rPr lang="en-US" dirty="0" err="1">
                <a:solidFill>
                  <a:srgbClr val="F26B27"/>
                </a:solidFill>
              </a:rPr>
              <a:t>dir</a:t>
            </a:r>
            <a:r>
              <a:rPr lang="en-US" dirty="0">
                <a:solidFill>
                  <a:srgbClr val="F26B27"/>
                </a:solidFill>
              </a:rPr>
              <a:t> ein neues Leben in einem neuen Land </a:t>
            </a:r>
            <a:r>
              <a:rPr lang="en-US" dirty="0" err="1">
                <a:solidFill>
                  <a:srgbClr val="F26B27"/>
                </a:solidFill>
              </a:rPr>
              <a:t>aufbaust</a:t>
            </a:r>
            <a:r>
              <a:rPr lang="en-US" dirty="0">
                <a:solidFill>
                  <a:srgbClr val="F26B27"/>
                </a:solidFill>
              </a:rPr>
              <a:t>. Für alle Frauen, unabhängig von ihrem Hintergrund, besteht die Angst, dass sie abgelehnt werden oder Schwierigkeiten haben, wenn sie versuchen, einen Geschäftskredit und eine Finanzierung zu erhalten.</a:t>
            </a:r>
          </a:p>
          <a:p>
            <a:pPr marL="457200" indent="-457200">
              <a:spcBef>
                <a:spcPts val="2000"/>
              </a:spcBef>
              <a:buAutoNum type="arabicPeriod"/>
            </a:pPr>
            <a:r>
              <a:rPr lang="en-GB" sz="1800" b="1" u="sng" dirty="0">
                <a:solidFill>
                  <a:srgbClr val="1EB3DD"/>
                </a:solidFill>
              </a:rPr>
              <a:t>GERINGE START-UP-INVESTITIONEN </a:t>
            </a:r>
            <a:r>
              <a:rPr lang="en-US" sz="1800" dirty="0">
                <a:solidFill>
                  <a:srgbClr val="1EB3DD"/>
                </a:solidFill>
              </a:rPr>
              <a:t>Es </a:t>
            </a:r>
            <a:r>
              <a:rPr lang="en-US" sz="1800" dirty="0" err="1">
                <a:solidFill>
                  <a:srgbClr val="1EB3DD"/>
                </a:solidFill>
              </a:rPr>
              <a:t>gibt</a:t>
            </a:r>
            <a:r>
              <a:rPr lang="en-US" sz="1800" dirty="0">
                <a:solidFill>
                  <a:srgbClr val="1EB3DD"/>
                </a:solidFill>
              </a:rPr>
              <a:t> </a:t>
            </a:r>
            <a:r>
              <a:rPr lang="en-US" sz="1800" dirty="0" err="1">
                <a:solidFill>
                  <a:srgbClr val="1EB3DD"/>
                </a:solidFill>
              </a:rPr>
              <a:t>einige</a:t>
            </a:r>
            <a:r>
              <a:rPr lang="en-US" sz="1800" dirty="0">
                <a:solidFill>
                  <a:srgbClr val="1EB3DD"/>
                </a:solidFill>
              </a:rPr>
              <a:t> </a:t>
            </a:r>
            <a:r>
              <a:rPr lang="en-US" sz="1800" b="1" dirty="0" err="1">
                <a:solidFill>
                  <a:srgbClr val="1EB3DD"/>
                </a:solidFill>
                <a:latin typeface="+mn-lt"/>
              </a:rPr>
              <a:t>kostenlose</a:t>
            </a:r>
            <a:r>
              <a:rPr lang="en-US" sz="1800" b="1" dirty="0">
                <a:solidFill>
                  <a:srgbClr val="1EB3DD"/>
                </a:solidFill>
                <a:latin typeface="+mn-lt"/>
              </a:rPr>
              <a:t> und </a:t>
            </a:r>
            <a:r>
              <a:rPr lang="en-US" sz="1800" b="1" dirty="0" err="1">
                <a:solidFill>
                  <a:srgbClr val="1EB3DD"/>
                </a:solidFill>
                <a:latin typeface="+mn-lt"/>
              </a:rPr>
              <a:t>kostengünstige</a:t>
            </a:r>
            <a:r>
              <a:rPr lang="en-US" sz="1800" b="1" dirty="0">
                <a:solidFill>
                  <a:srgbClr val="1EB3DD"/>
                </a:solidFill>
                <a:latin typeface="+mn-lt"/>
              </a:rPr>
              <a:t> </a:t>
            </a:r>
            <a:r>
              <a:rPr lang="en-US" sz="1800" b="1" dirty="0" err="1">
                <a:solidFill>
                  <a:srgbClr val="1EB3DD"/>
                </a:solidFill>
                <a:latin typeface="+mn-lt"/>
              </a:rPr>
              <a:t>Ressourcen</a:t>
            </a:r>
            <a:r>
              <a:rPr lang="en-US" sz="1800" dirty="0">
                <a:solidFill>
                  <a:srgbClr val="1EB3DD"/>
                </a:solidFill>
              </a:rPr>
              <a:t>, die </a:t>
            </a:r>
            <a:r>
              <a:rPr lang="en-US" sz="1800" dirty="0" err="1">
                <a:solidFill>
                  <a:srgbClr val="1EB3DD"/>
                </a:solidFill>
              </a:rPr>
              <a:t>dabei</a:t>
            </a:r>
            <a:r>
              <a:rPr lang="en-US" sz="1800" dirty="0">
                <a:solidFill>
                  <a:srgbClr val="1EB3DD"/>
                </a:solidFill>
              </a:rPr>
              <a:t> </a:t>
            </a:r>
            <a:r>
              <a:rPr lang="en-US" sz="1800" dirty="0" err="1">
                <a:solidFill>
                  <a:srgbClr val="1EB3DD"/>
                </a:solidFill>
              </a:rPr>
              <a:t>helfen</a:t>
            </a:r>
            <a:r>
              <a:rPr lang="en-US" sz="1800" dirty="0">
                <a:solidFill>
                  <a:srgbClr val="1EB3DD"/>
                </a:solidFill>
              </a:rPr>
              <a:t>, viele dieser Herausforderungen zu überwinden und </a:t>
            </a:r>
            <a:r>
              <a:rPr lang="en-US" sz="1800" dirty="0" err="1">
                <a:solidFill>
                  <a:srgbClr val="1EB3DD"/>
                </a:solidFill>
              </a:rPr>
              <a:t>erfolgreich</a:t>
            </a:r>
            <a:r>
              <a:rPr lang="en-US" sz="1800" dirty="0">
                <a:solidFill>
                  <a:srgbClr val="1EB3DD"/>
                </a:solidFill>
              </a:rPr>
              <a:t> </a:t>
            </a:r>
            <a:r>
              <a:rPr lang="en-US" sz="1800" dirty="0" err="1">
                <a:solidFill>
                  <a:srgbClr val="1EB3DD"/>
                </a:solidFill>
              </a:rPr>
              <a:t>zu</a:t>
            </a:r>
            <a:r>
              <a:rPr lang="en-US" sz="1800" dirty="0">
                <a:solidFill>
                  <a:srgbClr val="1EB3DD"/>
                </a:solidFill>
              </a:rPr>
              <a:t> sein.</a:t>
            </a:r>
          </a:p>
          <a:p>
            <a:pPr marL="457200" indent="-457200">
              <a:spcBef>
                <a:spcPts val="2000"/>
              </a:spcBef>
              <a:buAutoNum type="arabicPeriod"/>
            </a:pPr>
            <a:r>
              <a:rPr lang="en-GB" sz="1800" b="1" u="sng" dirty="0">
                <a:solidFill>
                  <a:srgbClr val="C54A9A"/>
                </a:solidFill>
              </a:rPr>
              <a:t>KOMPLEXERE START-UP-INVESTITIONEN</a:t>
            </a:r>
            <a:r>
              <a:rPr lang="en-GB" sz="1800" dirty="0">
                <a:solidFill>
                  <a:srgbClr val="C54A9A"/>
                </a:solidFill>
              </a:rPr>
              <a:t> </a:t>
            </a:r>
            <a:r>
              <a:rPr lang="en-GB" sz="1800" dirty="0" err="1">
                <a:solidFill>
                  <a:srgbClr val="C54A9A"/>
                </a:solidFill>
              </a:rPr>
              <a:t>Wir</a:t>
            </a:r>
            <a:r>
              <a:rPr lang="en-GB" sz="1800" dirty="0">
                <a:solidFill>
                  <a:srgbClr val="C54A9A"/>
                </a:solidFill>
              </a:rPr>
              <a:t> </a:t>
            </a:r>
            <a:r>
              <a:rPr lang="en-GB" sz="1800" dirty="0" err="1">
                <a:solidFill>
                  <a:srgbClr val="C54A9A"/>
                </a:solidFill>
              </a:rPr>
              <a:t>zeigen</a:t>
            </a:r>
            <a:r>
              <a:rPr lang="en-GB" sz="1800" dirty="0">
                <a:solidFill>
                  <a:srgbClr val="C54A9A"/>
                </a:solidFill>
              </a:rPr>
              <a:t> </a:t>
            </a:r>
            <a:r>
              <a:rPr lang="en-GB" sz="1800" dirty="0" err="1">
                <a:solidFill>
                  <a:srgbClr val="C54A9A"/>
                </a:solidFill>
              </a:rPr>
              <a:t>dir</a:t>
            </a:r>
            <a:r>
              <a:rPr lang="en-GB" sz="1800" dirty="0">
                <a:solidFill>
                  <a:srgbClr val="C54A9A"/>
                </a:solidFill>
              </a:rPr>
              <a:t> </a:t>
            </a:r>
            <a:r>
              <a:rPr lang="en-GB" sz="1800" dirty="0" err="1">
                <a:solidFill>
                  <a:srgbClr val="C54A9A"/>
                </a:solidFill>
              </a:rPr>
              <a:t>zusätzliche</a:t>
            </a:r>
            <a:r>
              <a:rPr lang="en-GB" sz="1800" dirty="0">
                <a:solidFill>
                  <a:srgbClr val="C54A9A"/>
                </a:solidFill>
              </a:rPr>
              <a:t> Optionen, die </a:t>
            </a:r>
            <a:r>
              <a:rPr lang="en-GB" sz="1800" dirty="0" err="1">
                <a:solidFill>
                  <a:srgbClr val="C54A9A"/>
                </a:solidFill>
              </a:rPr>
              <a:t>dir</a:t>
            </a:r>
            <a:r>
              <a:rPr lang="en-GB" sz="1800" dirty="0">
                <a:solidFill>
                  <a:srgbClr val="C54A9A"/>
                </a:solidFill>
              </a:rPr>
              <a:t> zur Verfügung stehen</a:t>
            </a:r>
            <a:endParaRPr lang="en-US" sz="1800" dirty="0">
              <a:solidFill>
                <a:srgbClr val="C54A9A"/>
              </a:solidFill>
            </a:endParaRPr>
          </a:p>
          <a:p>
            <a:endParaRPr lang="en-GB" sz="1800" b="0" i="0" dirty="0">
              <a:solidFill>
                <a:schemeClr val="accent1"/>
              </a:solidFill>
              <a:effectLst/>
            </a:endParaRPr>
          </a:p>
        </p:txBody>
      </p:sp>
    </p:spTree>
    <p:extLst>
      <p:ext uri="{BB962C8B-B14F-4D97-AF65-F5344CB8AC3E}">
        <p14:creationId xmlns:p14="http://schemas.microsoft.com/office/powerpoint/2010/main" val="942983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6817EB-871A-4E1B-B3B2-95B82F9703C3}"/>
              </a:ext>
            </a:extLst>
          </p:cNvPr>
          <p:cNvSpPr>
            <a:spLocks noGrp="1"/>
          </p:cNvSpPr>
          <p:nvPr>
            <p:ph type="body" sz="quarter" idx="13"/>
          </p:nvPr>
        </p:nvSpPr>
        <p:spPr>
          <a:xfrm>
            <a:off x="1497596" y="327983"/>
            <a:ext cx="9444724" cy="908690"/>
          </a:xfrm>
        </p:spPr>
        <p:txBody>
          <a:bodyPr>
            <a:normAutofit fontScale="92500" lnSpcReduction="10000"/>
          </a:bodyPr>
          <a:lstStyle/>
          <a:p>
            <a:pPr marL="742950" indent="-742950">
              <a:buAutoNum type="arabicPeriod"/>
            </a:pPr>
            <a:r>
              <a:rPr lang="en-GB" sz="3600" b="1" dirty="0">
                <a:solidFill>
                  <a:srgbClr val="F26B27"/>
                </a:solidFill>
              </a:rPr>
              <a:t>GERINGE START-UP-INVESTITIONEN –               </a:t>
            </a:r>
            <a:r>
              <a:rPr lang="en-US" dirty="0"/>
              <a:t>WO FINDEST DU UNTERSTÜTZUNG?</a:t>
            </a:r>
          </a:p>
          <a:p>
            <a:endParaRPr lang="en-US" dirty="0"/>
          </a:p>
        </p:txBody>
      </p:sp>
      <p:sp>
        <p:nvSpPr>
          <p:cNvPr id="3" name="Text Placeholder 2">
            <a:extLst>
              <a:ext uri="{FF2B5EF4-FFF2-40B4-BE49-F238E27FC236}">
                <a16:creationId xmlns:a16="http://schemas.microsoft.com/office/drawing/2014/main" id="{A42D859F-50F8-4D49-93A8-04BBDE1D8D6C}"/>
              </a:ext>
            </a:extLst>
          </p:cNvPr>
          <p:cNvSpPr>
            <a:spLocks noGrp="1"/>
          </p:cNvSpPr>
          <p:nvPr>
            <p:ph type="body" sz="quarter" idx="14"/>
          </p:nvPr>
        </p:nvSpPr>
        <p:spPr>
          <a:xfrm>
            <a:off x="1639837" y="1677252"/>
            <a:ext cx="6935204" cy="3001108"/>
          </a:xfrm>
        </p:spPr>
        <p:txBody>
          <a:bodyPr/>
          <a:lstStyle/>
          <a:p>
            <a:r>
              <a:rPr lang="en-US" sz="2200" dirty="0"/>
              <a:t>Traditionell </a:t>
            </a:r>
            <a:r>
              <a:rPr lang="en-US" sz="2200" dirty="0" err="1"/>
              <a:t>hätten</a:t>
            </a:r>
            <a:r>
              <a:rPr lang="en-US" sz="2200" dirty="0"/>
              <a:t> </a:t>
            </a:r>
            <a:r>
              <a:rPr lang="en-US" sz="2200" dirty="0" err="1"/>
              <a:t>Existenzgründerinnen</a:t>
            </a:r>
            <a:r>
              <a:rPr lang="en-US" sz="2200" dirty="0"/>
              <a:t> in Erwägung ziehen können, </a:t>
            </a:r>
            <a:r>
              <a:rPr lang="en-US" sz="2200" dirty="0" err="1"/>
              <a:t>bei</a:t>
            </a:r>
            <a:r>
              <a:rPr lang="en-US" sz="2200" dirty="0"/>
              <a:t> der </a:t>
            </a:r>
            <a:r>
              <a:rPr lang="en-US" sz="2200" b="1" dirty="0">
                <a:solidFill>
                  <a:srgbClr val="EC2179"/>
                </a:solidFill>
              </a:rPr>
              <a:t>Bank </a:t>
            </a:r>
            <a:r>
              <a:rPr lang="en-US" sz="2200" b="1" dirty="0" err="1">
                <a:solidFill>
                  <a:srgbClr val="EC2179"/>
                </a:solidFill>
              </a:rPr>
              <a:t>ein</a:t>
            </a:r>
            <a:r>
              <a:rPr lang="en-US" sz="2200" b="1" dirty="0">
                <a:solidFill>
                  <a:srgbClr val="EC2179"/>
                </a:solidFill>
              </a:rPr>
              <a:t> </a:t>
            </a:r>
            <a:r>
              <a:rPr lang="en-US" sz="2200" b="1" dirty="0" err="1">
                <a:solidFill>
                  <a:srgbClr val="EC2179"/>
                </a:solidFill>
              </a:rPr>
              <a:t>Geschäftskapitaldarlehen</a:t>
            </a:r>
            <a:r>
              <a:rPr lang="en-US" sz="2200" b="1" dirty="0">
                <a:solidFill>
                  <a:srgbClr val="EC2179"/>
                </a:solidFill>
              </a:rPr>
              <a:t> </a:t>
            </a:r>
            <a:r>
              <a:rPr lang="en-US" sz="2200" b="1" dirty="0" err="1">
                <a:solidFill>
                  <a:srgbClr val="EC2179"/>
                </a:solidFill>
              </a:rPr>
              <a:t>zu</a:t>
            </a:r>
            <a:r>
              <a:rPr lang="en-US" sz="2200" b="1" dirty="0">
                <a:solidFill>
                  <a:srgbClr val="EC2179"/>
                </a:solidFill>
              </a:rPr>
              <a:t> </a:t>
            </a:r>
            <a:r>
              <a:rPr lang="en-US" sz="2200" b="1" dirty="0" err="1">
                <a:solidFill>
                  <a:srgbClr val="EC2179"/>
                </a:solidFill>
              </a:rPr>
              <a:t>beantragen</a:t>
            </a:r>
            <a:r>
              <a:rPr lang="en-US" sz="2200" dirty="0"/>
              <a:t>, </a:t>
            </a:r>
            <a:r>
              <a:rPr lang="en-US" sz="2200" dirty="0" err="1"/>
              <a:t>aber</a:t>
            </a:r>
            <a:r>
              <a:rPr lang="en-US" sz="2200" dirty="0"/>
              <a:t> die Banken haben </a:t>
            </a:r>
            <a:r>
              <a:rPr lang="en-US" sz="2200" dirty="0" err="1"/>
              <a:t>ihre</a:t>
            </a:r>
            <a:r>
              <a:rPr lang="en-US" sz="2200" dirty="0"/>
              <a:t> </a:t>
            </a:r>
            <a:r>
              <a:rPr lang="en-US" sz="2200" dirty="0" err="1"/>
              <a:t>Kreditvergabe-kriterien</a:t>
            </a:r>
            <a:r>
              <a:rPr lang="en-US" sz="2200" dirty="0"/>
              <a:t> verschärft und sind weniger geneigt, </a:t>
            </a:r>
            <a:r>
              <a:rPr lang="en-US" sz="2200" dirty="0" err="1"/>
              <a:t>einer</a:t>
            </a:r>
            <a:r>
              <a:rPr lang="en-US" sz="2200" dirty="0"/>
              <a:t> </a:t>
            </a:r>
            <a:r>
              <a:rPr lang="en-US" sz="2200" dirty="0" err="1"/>
              <a:t>Unternehmerin</a:t>
            </a:r>
            <a:r>
              <a:rPr lang="en-US" sz="2200" dirty="0"/>
              <a:t> ohne lange Erfolgsbilanz Geld zu leihen.</a:t>
            </a:r>
          </a:p>
          <a:p>
            <a:r>
              <a:rPr lang="en-US" sz="2200" dirty="0"/>
              <a:t>Glücklicherweise </a:t>
            </a:r>
            <a:r>
              <a:rPr lang="en-US" sz="2200" dirty="0" err="1"/>
              <a:t>stehen</a:t>
            </a:r>
            <a:r>
              <a:rPr lang="en-US" sz="2200" dirty="0"/>
              <a:t> </a:t>
            </a:r>
            <a:r>
              <a:rPr lang="en-US" sz="2200" dirty="0" err="1"/>
              <a:t>Geschäftsinhaberinnen</a:t>
            </a:r>
            <a:r>
              <a:rPr lang="en-US" sz="2200" dirty="0"/>
              <a:t> noch andere Optionen zur Verfügung. Der Schlüssel zum Erfolg ist zu wissen, wo man suchen muss. Wir werden uns jetzt einige dieser Optionen </a:t>
            </a:r>
            <a:r>
              <a:rPr lang="en-US" sz="2200" dirty="0" err="1"/>
              <a:t>ansehen</a:t>
            </a:r>
            <a:r>
              <a:rPr lang="en-US" sz="2200" dirty="0"/>
              <a:t>.</a:t>
            </a:r>
          </a:p>
          <a:p>
            <a:endParaRPr lang="en-US" sz="2200" dirty="0"/>
          </a:p>
          <a:p>
            <a:r>
              <a:rPr lang="en-US" sz="2200" dirty="0" err="1">
                <a:solidFill>
                  <a:schemeClr val="bg1"/>
                </a:solidFill>
                <a:highlight>
                  <a:srgbClr val="C54A9A"/>
                </a:highlight>
              </a:rPr>
              <a:t>Existenzgründerinnen</a:t>
            </a:r>
            <a:r>
              <a:rPr lang="en-US" sz="2200" dirty="0">
                <a:solidFill>
                  <a:schemeClr val="bg1"/>
                </a:solidFill>
                <a:highlight>
                  <a:srgbClr val="C54A9A"/>
                </a:highlight>
              </a:rPr>
              <a:t> mit komplexeren finanziellen Bedürfnissen, bitte </a:t>
            </a:r>
            <a:r>
              <a:rPr lang="en-US" sz="2200" dirty="0" err="1">
                <a:solidFill>
                  <a:schemeClr val="bg1"/>
                </a:solidFill>
                <a:highlight>
                  <a:srgbClr val="C54A9A"/>
                </a:highlight>
              </a:rPr>
              <a:t>zu</a:t>
            </a:r>
            <a:r>
              <a:rPr lang="en-US" sz="2200" dirty="0">
                <a:solidFill>
                  <a:schemeClr val="bg1"/>
                </a:solidFill>
                <a:highlight>
                  <a:srgbClr val="C54A9A"/>
                </a:highlight>
              </a:rPr>
              <a:t> </a:t>
            </a:r>
            <a:r>
              <a:rPr lang="en-US" sz="2200" u="sng" dirty="0">
                <a:solidFill>
                  <a:schemeClr val="bg1"/>
                </a:solidFill>
                <a:highlight>
                  <a:srgbClr val="C54A9A"/>
                </a:highlight>
              </a:rPr>
              <a:t>Folie 50.</a:t>
            </a:r>
          </a:p>
          <a:p>
            <a:r>
              <a:rPr lang="en-US" sz="2200" u="sng" dirty="0">
                <a:solidFill>
                  <a:schemeClr val="bg1"/>
                </a:solidFill>
                <a:highlight>
                  <a:srgbClr val="C54A9A"/>
                </a:highlight>
              </a:rPr>
              <a:t>HINWEIS - alle folgenden Inhalte </a:t>
            </a:r>
            <a:r>
              <a:rPr lang="en-US" sz="2200" u="sng" dirty="0" err="1">
                <a:solidFill>
                  <a:schemeClr val="bg1"/>
                </a:solidFill>
                <a:highlight>
                  <a:srgbClr val="C54A9A"/>
                </a:highlight>
              </a:rPr>
              <a:t>werden</a:t>
            </a:r>
            <a:r>
              <a:rPr lang="en-US" sz="2200" u="sng" dirty="0">
                <a:solidFill>
                  <a:schemeClr val="bg1"/>
                </a:solidFill>
                <a:highlight>
                  <a:srgbClr val="C54A9A"/>
                </a:highlight>
              </a:rPr>
              <a:t> </a:t>
            </a:r>
            <a:r>
              <a:rPr lang="en-US" sz="2200" u="sng" dirty="0" err="1">
                <a:solidFill>
                  <a:schemeClr val="bg1"/>
                </a:solidFill>
                <a:highlight>
                  <a:srgbClr val="C54A9A"/>
                </a:highlight>
              </a:rPr>
              <a:t>dein</a:t>
            </a:r>
            <a:r>
              <a:rPr lang="en-US" sz="2200" u="sng" dirty="0">
                <a:solidFill>
                  <a:schemeClr val="bg1"/>
                </a:solidFill>
                <a:highlight>
                  <a:srgbClr val="C54A9A"/>
                </a:highlight>
              </a:rPr>
              <a:t> Bewusstsein für verschiedene Finanzierungsmechanismen schärfen. </a:t>
            </a:r>
            <a:endParaRPr lang="en-US" sz="2200" dirty="0">
              <a:solidFill>
                <a:schemeClr val="bg1"/>
              </a:solidFill>
              <a:highlight>
                <a:srgbClr val="C54A9A"/>
              </a:highlight>
            </a:endParaRPr>
          </a:p>
          <a:p>
            <a:endParaRPr lang="en-US" sz="2200" dirty="0"/>
          </a:p>
        </p:txBody>
      </p:sp>
      <p:grpSp>
        <p:nvGrpSpPr>
          <p:cNvPr id="16" name="Group 15">
            <a:extLst>
              <a:ext uri="{FF2B5EF4-FFF2-40B4-BE49-F238E27FC236}">
                <a16:creationId xmlns:a16="http://schemas.microsoft.com/office/drawing/2014/main" id="{892FFAA0-525B-4C9B-9A3C-15E4A7583B1D}"/>
              </a:ext>
            </a:extLst>
          </p:cNvPr>
          <p:cNvGrpSpPr/>
          <p:nvPr/>
        </p:nvGrpSpPr>
        <p:grpSpPr>
          <a:xfrm>
            <a:off x="8575041" y="2387288"/>
            <a:ext cx="2684782" cy="2367592"/>
            <a:chOff x="6130927" y="2589279"/>
            <a:chExt cx="2416175" cy="1944688"/>
          </a:xfrm>
        </p:grpSpPr>
        <p:pic>
          <p:nvPicPr>
            <p:cNvPr id="17" name="Picture 16" descr="A picture containing text, vector graphics, clipart&#10;&#10;Description automatically generated">
              <a:extLst>
                <a:ext uri="{FF2B5EF4-FFF2-40B4-BE49-F238E27FC236}">
                  <a16:creationId xmlns:a16="http://schemas.microsoft.com/office/drawing/2014/main" id="{79BB18A3-894E-4F4C-9BB8-C5B10A32049C}"/>
                </a:ext>
              </a:extLst>
            </p:cNvPr>
            <p:cNvPicPr>
              <a:picLocks noChangeAspect="1"/>
            </p:cNvPicPr>
            <p:nvPr/>
          </p:nvPicPr>
          <p:blipFill>
            <a:blip r:embed="rId2"/>
            <a:stretch>
              <a:fillRect/>
            </a:stretch>
          </p:blipFill>
          <p:spPr>
            <a:xfrm>
              <a:off x="6130927" y="2589279"/>
              <a:ext cx="2416175" cy="1944688"/>
            </a:xfrm>
            <a:prstGeom prst="rect">
              <a:avLst/>
            </a:prstGeom>
          </p:spPr>
        </p:pic>
        <p:pic>
          <p:nvPicPr>
            <p:cNvPr id="18" name="Picture 17" descr="Icon&#10;&#10;Description automatically generated">
              <a:extLst>
                <a:ext uri="{FF2B5EF4-FFF2-40B4-BE49-F238E27FC236}">
                  <a16:creationId xmlns:a16="http://schemas.microsoft.com/office/drawing/2014/main" id="{C9011505-6479-45F3-80F0-58C71953BEAA}"/>
                </a:ext>
              </a:extLst>
            </p:cNvPr>
            <p:cNvPicPr>
              <a:picLocks noChangeAspect="1"/>
            </p:cNvPicPr>
            <p:nvPr/>
          </p:nvPicPr>
          <p:blipFill>
            <a:blip r:embed="rId3"/>
            <a:stretch>
              <a:fillRect/>
            </a:stretch>
          </p:blipFill>
          <p:spPr>
            <a:xfrm>
              <a:off x="6419691" y="3066745"/>
              <a:ext cx="268558" cy="292887"/>
            </a:xfrm>
            <a:prstGeom prst="rect">
              <a:avLst/>
            </a:prstGeom>
          </p:spPr>
        </p:pic>
      </p:grpSp>
    </p:spTree>
    <p:extLst>
      <p:ext uri="{BB962C8B-B14F-4D97-AF65-F5344CB8AC3E}">
        <p14:creationId xmlns:p14="http://schemas.microsoft.com/office/powerpoint/2010/main" val="21901574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2D859F-50F8-4D49-93A8-04BBDE1D8D6C}"/>
              </a:ext>
            </a:extLst>
          </p:cNvPr>
          <p:cNvSpPr>
            <a:spLocks noGrp="1"/>
          </p:cNvSpPr>
          <p:nvPr>
            <p:ph type="body" sz="quarter" idx="14"/>
          </p:nvPr>
        </p:nvSpPr>
        <p:spPr>
          <a:xfrm>
            <a:off x="1639836" y="1707732"/>
            <a:ext cx="7311123" cy="3001108"/>
          </a:xfrm>
        </p:spPr>
        <p:txBody>
          <a:bodyPr/>
          <a:lstStyle/>
          <a:p>
            <a:pPr algn="just"/>
            <a:r>
              <a:rPr lang="en-US" sz="2800" b="1" dirty="0">
                <a:solidFill>
                  <a:srgbClr val="1E494F"/>
                </a:solidFill>
              </a:rPr>
              <a:t>In diesem Abschnitt stellen </a:t>
            </a:r>
            <a:r>
              <a:rPr lang="en-US" sz="2800" b="1" dirty="0" err="1">
                <a:solidFill>
                  <a:srgbClr val="1E494F"/>
                </a:solidFill>
              </a:rPr>
              <a:t>wir</a:t>
            </a:r>
            <a:r>
              <a:rPr lang="en-US" sz="2800" b="1" dirty="0">
                <a:solidFill>
                  <a:srgbClr val="1E494F"/>
                </a:solidFill>
              </a:rPr>
              <a:t> </a:t>
            </a:r>
            <a:r>
              <a:rPr lang="en-US" sz="2800" b="1" dirty="0" err="1">
                <a:solidFill>
                  <a:srgbClr val="1E494F"/>
                </a:solidFill>
              </a:rPr>
              <a:t>Folgendes</a:t>
            </a:r>
            <a:r>
              <a:rPr lang="en-US" sz="2800" b="1" dirty="0">
                <a:solidFill>
                  <a:srgbClr val="1E494F"/>
                </a:solidFill>
              </a:rPr>
              <a:t> </a:t>
            </a:r>
            <a:r>
              <a:rPr lang="en-US" sz="2800" b="1" dirty="0" err="1">
                <a:solidFill>
                  <a:srgbClr val="1E494F"/>
                </a:solidFill>
              </a:rPr>
              <a:t>vor</a:t>
            </a:r>
            <a:r>
              <a:rPr lang="en-US" sz="2800" b="1" dirty="0">
                <a:solidFill>
                  <a:srgbClr val="1E494F"/>
                </a:solidFill>
              </a:rPr>
              <a:t>:</a:t>
            </a:r>
          </a:p>
          <a:p>
            <a:pPr marL="457200" indent="-457200" algn="just">
              <a:buFont typeface="Arial" panose="020B0604020202020204" pitchFamily="34" charset="0"/>
              <a:buChar char="•"/>
            </a:pPr>
            <a:r>
              <a:rPr lang="en-US" dirty="0">
                <a:solidFill>
                  <a:srgbClr val="1E494F"/>
                </a:solidFill>
              </a:rPr>
              <a:t>Private </a:t>
            </a:r>
            <a:r>
              <a:rPr lang="en-US" dirty="0" err="1">
                <a:solidFill>
                  <a:srgbClr val="1E494F"/>
                </a:solidFill>
              </a:rPr>
              <a:t>Investition</a:t>
            </a:r>
            <a:r>
              <a:rPr lang="en-US" dirty="0">
                <a:solidFill>
                  <a:srgbClr val="1E494F"/>
                </a:solidFill>
              </a:rPr>
              <a:t> von </a:t>
            </a:r>
            <a:r>
              <a:rPr lang="en-US" dirty="0" err="1">
                <a:solidFill>
                  <a:srgbClr val="1E494F"/>
                </a:solidFill>
              </a:rPr>
              <a:t>Freunden</a:t>
            </a:r>
            <a:r>
              <a:rPr lang="en-US" dirty="0">
                <a:solidFill>
                  <a:srgbClr val="1E494F"/>
                </a:solidFill>
              </a:rPr>
              <a:t> und Familie</a:t>
            </a:r>
          </a:p>
          <a:p>
            <a:pPr marL="457200" indent="-457200" algn="just">
              <a:buFont typeface="Arial" panose="020B0604020202020204" pitchFamily="34" charset="0"/>
              <a:buChar char="•"/>
            </a:pPr>
            <a:r>
              <a:rPr lang="en-US" dirty="0">
                <a:solidFill>
                  <a:srgbClr val="1E494F"/>
                </a:solidFill>
              </a:rPr>
              <a:t>Mikrokredit und Mikrofinanzierung</a:t>
            </a:r>
          </a:p>
          <a:p>
            <a:pPr marL="457200" indent="-457200" algn="just">
              <a:buFont typeface="Arial" panose="020B0604020202020204" pitchFamily="34" charset="0"/>
              <a:buChar char="•"/>
            </a:pPr>
            <a:r>
              <a:rPr lang="en-US" dirty="0">
                <a:solidFill>
                  <a:srgbClr val="1E494F"/>
                </a:solidFill>
              </a:rPr>
              <a:t>Crowdfunding</a:t>
            </a:r>
          </a:p>
          <a:p>
            <a:pPr marL="457200" indent="-457200" algn="just">
              <a:buFont typeface="Arial" panose="020B0604020202020204" pitchFamily="34" charset="0"/>
              <a:buChar char="•"/>
            </a:pPr>
            <a:r>
              <a:rPr lang="en-US" dirty="0" err="1">
                <a:solidFill>
                  <a:srgbClr val="1E494F"/>
                </a:solidFill>
              </a:rPr>
              <a:t>Fördergelder</a:t>
            </a:r>
            <a:r>
              <a:rPr lang="en-US" dirty="0">
                <a:solidFill>
                  <a:srgbClr val="1E494F"/>
                </a:solidFill>
              </a:rPr>
              <a:t>/</a:t>
            </a:r>
            <a:r>
              <a:rPr lang="en-US" dirty="0" err="1">
                <a:solidFill>
                  <a:srgbClr val="1E494F"/>
                </a:solidFill>
              </a:rPr>
              <a:t>Zuschüsse</a:t>
            </a:r>
            <a:endParaRPr lang="en-US" dirty="0">
              <a:solidFill>
                <a:srgbClr val="1E494F"/>
              </a:solidFill>
            </a:endParaRPr>
          </a:p>
          <a:p>
            <a:pPr marL="457200" indent="-457200" algn="just">
              <a:buFont typeface="Arial" panose="020B0604020202020204" pitchFamily="34" charset="0"/>
              <a:buChar char="•"/>
            </a:pPr>
            <a:endParaRPr lang="en-US" dirty="0">
              <a:solidFill>
                <a:srgbClr val="1E494F"/>
              </a:solidFill>
            </a:endParaRPr>
          </a:p>
          <a:p>
            <a:endParaRPr lang="en-US" dirty="0"/>
          </a:p>
        </p:txBody>
      </p:sp>
      <p:grpSp>
        <p:nvGrpSpPr>
          <p:cNvPr id="4" name="Group 3">
            <a:extLst>
              <a:ext uri="{FF2B5EF4-FFF2-40B4-BE49-F238E27FC236}">
                <a16:creationId xmlns:a16="http://schemas.microsoft.com/office/drawing/2014/main" id="{A6303DE0-0F4D-4B19-905F-7AC5A273D6B5}"/>
              </a:ext>
            </a:extLst>
          </p:cNvPr>
          <p:cNvGrpSpPr/>
          <p:nvPr/>
        </p:nvGrpSpPr>
        <p:grpSpPr>
          <a:xfrm>
            <a:off x="9032240" y="1613072"/>
            <a:ext cx="3557889" cy="2787669"/>
            <a:chOff x="448873" y="4678394"/>
            <a:chExt cx="2490973" cy="1678570"/>
          </a:xfrm>
        </p:grpSpPr>
        <p:pic>
          <p:nvPicPr>
            <p:cNvPr id="5" name="Picture 4" descr="A picture containing text, vector graphics&#10;&#10;Description automatically generated">
              <a:extLst>
                <a:ext uri="{FF2B5EF4-FFF2-40B4-BE49-F238E27FC236}">
                  <a16:creationId xmlns:a16="http://schemas.microsoft.com/office/drawing/2014/main" id="{7D15A31F-5A65-4359-B4D7-5FF81A293910}"/>
                </a:ext>
              </a:extLst>
            </p:cNvPr>
            <p:cNvPicPr>
              <a:picLocks noChangeAspect="1"/>
            </p:cNvPicPr>
            <p:nvPr/>
          </p:nvPicPr>
          <p:blipFill>
            <a:blip r:embed="rId2"/>
            <a:stretch>
              <a:fillRect/>
            </a:stretch>
          </p:blipFill>
          <p:spPr>
            <a:xfrm>
              <a:off x="448873" y="4678394"/>
              <a:ext cx="2490973" cy="1678570"/>
            </a:xfrm>
            <a:prstGeom prst="rect">
              <a:avLst/>
            </a:prstGeom>
          </p:spPr>
        </p:pic>
        <p:pic>
          <p:nvPicPr>
            <p:cNvPr id="6" name="Picture 5" descr="Icon&#10;&#10;Description automatically generated">
              <a:extLst>
                <a:ext uri="{FF2B5EF4-FFF2-40B4-BE49-F238E27FC236}">
                  <a16:creationId xmlns:a16="http://schemas.microsoft.com/office/drawing/2014/main" id="{35193995-590D-4BC9-BE8A-14D030D536C1}"/>
                </a:ext>
              </a:extLst>
            </p:cNvPr>
            <p:cNvPicPr>
              <a:picLocks noChangeAspect="1"/>
            </p:cNvPicPr>
            <p:nvPr/>
          </p:nvPicPr>
          <p:blipFill>
            <a:blip r:embed="rId3"/>
            <a:stretch>
              <a:fillRect/>
            </a:stretch>
          </p:blipFill>
          <p:spPr>
            <a:xfrm>
              <a:off x="1227241" y="5282793"/>
              <a:ext cx="132038" cy="144000"/>
            </a:xfrm>
            <a:prstGeom prst="rect">
              <a:avLst/>
            </a:prstGeom>
          </p:spPr>
        </p:pic>
        <p:pic>
          <p:nvPicPr>
            <p:cNvPr id="7" name="Picture 6" descr="Icon&#10;&#10;Description automatically generated">
              <a:extLst>
                <a:ext uri="{FF2B5EF4-FFF2-40B4-BE49-F238E27FC236}">
                  <a16:creationId xmlns:a16="http://schemas.microsoft.com/office/drawing/2014/main" id="{8B0F1D72-EACF-41F8-B5FF-F46E7B4416D7}"/>
                </a:ext>
              </a:extLst>
            </p:cNvPr>
            <p:cNvPicPr>
              <a:picLocks noChangeAspect="1"/>
            </p:cNvPicPr>
            <p:nvPr/>
          </p:nvPicPr>
          <p:blipFill>
            <a:blip r:embed="rId3"/>
            <a:stretch>
              <a:fillRect/>
            </a:stretch>
          </p:blipFill>
          <p:spPr>
            <a:xfrm>
              <a:off x="1902563" y="4788704"/>
              <a:ext cx="132038" cy="144000"/>
            </a:xfrm>
            <a:prstGeom prst="rect">
              <a:avLst/>
            </a:prstGeom>
          </p:spPr>
        </p:pic>
        <p:pic>
          <p:nvPicPr>
            <p:cNvPr id="8" name="Picture 7" descr="Icon&#10;&#10;Description automatically generated">
              <a:extLst>
                <a:ext uri="{FF2B5EF4-FFF2-40B4-BE49-F238E27FC236}">
                  <a16:creationId xmlns:a16="http://schemas.microsoft.com/office/drawing/2014/main" id="{96880747-227D-480A-B3F9-880CFB9501D7}"/>
                </a:ext>
              </a:extLst>
            </p:cNvPr>
            <p:cNvPicPr>
              <a:picLocks noChangeAspect="1"/>
            </p:cNvPicPr>
            <p:nvPr/>
          </p:nvPicPr>
          <p:blipFill>
            <a:blip r:embed="rId3"/>
            <a:stretch>
              <a:fillRect/>
            </a:stretch>
          </p:blipFill>
          <p:spPr>
            <a:xfrm rot="19326072">
              <a:off x="1487752" y="5190070"/>
              <a:ext cx="132038" cy="144000"/>
            </a:xfrm>
            <a:prstGeom prst="rect">
              <a:avLst/>
            </a:prstGeom>
          </p:spPr>
        </p:pic>
      </p:grpSp>
      <p:sp>
        <p:nvSpPr>
          <p:cNvPr id="11" name="Text Placeholder 1">
            <a:extLst>
              <a:ext uri="{FF2B5EF4-FFF2-40B4-BE49-F238E27FC236}">
                <a16:creationId xmlns:a16="http://schemas.microsoft.com/office/drawing/2014/main" id="{B36EDF35-F905-4256-8F8D-CCBE45CEA794}"/>
              </a:ext>
            </a:extLst>
          </p:cNvPr>
          <p:cNvSpPr>
            <a:spLocks noGrp="1"/>
          </p:cNvSpPr>
          <p:nvPr>
            <p:ph type="body" sz="quarter" idx="13"/>
          </p:nvPr>
        </p:nvSpPr>
        <p:spPr>
          <a:xfrm>
            <a:off x="1497596" y="327983"/>
            <a:ext cx="9444724" cy="908690"/>
          </a:xfrm>
        </p:spPr>
        <p:txBody>
          <a:bodyPr>
            <a:normAutofit fontScale="92500" lnSpcReduction="10000"/>
          </a:bodyPr>
          <a:lstStyle/>
          <a:p>
            <a:pPr marL="742950" indent="-742950">
              <a:buAutoNum type="arabicPeriod"/>
            </a:pPr>
            <a:r>
              <a:rPr lang="en-GB" sz="3600" b="1" dirty="0">
                <a:solidFill>
                  <a:srgbClr val="F26B27"/>
                </a:solidFill>
              </a:rPr>
              <a:t>GERINGE START-UP-INVESTITIONEN –               </a:t>
            </a:r>
            <a:r>
              <a:rPr lang="en-US" dirty="0"/>
              <a:t>WO FINDEST DU UNTERSTÜTZUNG?</a:t>
            </a:r>
          </a:p>
          <a:p>
            <a:endParaRPr lang="en-US" dirty="0"/>
          </a:p>
        </p:txBody>
      </p:sp>
    </p:spTree>
    <p:extLst>
      <p:ext uri="{BB962C8B-B14F-4D97-AF65-F5344CB8AC3E}">
        <p14:creationId xmlns:p14="http://schemas.microsoft.com/office/powerpoint/2010/main" val="628432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2D859F-50F8-4D49-93A8-04BBDE1D8D6C}"/>
              </a:ext>
            </a:extLst>
          </p:cNvPr>
          <p:cNvSpPr>
            <a:spLocks noGrp="1"/>
          </p:cNvSpPr>
          <p:nvPr>
            <p:ph type="body" sz="quarter" idx="14"/>
          </p:nvPr>
        </p:nvSpPr>
        <p:spPr>
          <a:xfrm>
            <a:off x="1639836" y="1707732"/>
            <a:ext cx="7311123" cy="3001108"/>
          </a:xfrm>
        </p:spPr>
        <p:txBody>
          <a:bodyPr/>
          <a:lstStyle/>
          <a:p>
            <a:r>
              <a:rPr lang="en-US" sz="2200" b="1" dirty="0">
                <a:solidFill>
                  <a:srgbClr val="EC2179"/>
                </a:solidFill>
              </a:rPr>
              <a:t>Private Investitionen </a:t>
            </a:r>
            <a:r>
              <a:rPr lang="en-US" sz="2200" dirty="0"/>
              <a:t>sind oft eine gute Option </a:t>
            </a:r>
            <a:r>
              <a:rPr lang="en-US" sz="2200" dirty="0" err="1"/>
              <a:t>für</a:t>
            </a:r>
            <a:r>
              <a:rPr lang="en-US" sz="2200" dirty="0"/>
              <a:t> Start-ups, besonders </a:t>
            </a:r>
            <a:r>
              <a:rPr lang="en-US" sz="2200" dirty="0" err="1"/>
              <a:t>wenn</a:t>
            </a:r>
            <a:r>
              <a:rPr lang="en-US" sz="2200" dirty="0"/>
              <a:t> du die Basis eines guten Geschäfts </a:t>
            </a:r>
            <a:r>
              <a:rPr lang="en-US" sz="2200" dirty="0" err="1"/>
              <a:t>nachweisen</a:t>
            </a:r>
            <a:r>
              <a:rPr lang="en-US" sz="2200" dirty="0"/>
              <a:t> </a:t>
            </a:r>
            <a:r>
              <a:rPr lang="en-US" sz="2200" dirty="0" err="1"/>
              <a:t>kannst</a:t>
            </a:r>
            <a:r>
              <a:rPr lang="en-US" sz="2200" dirty="0"/>
              <a:t>. Sie </a:t>
            </a:r>
            <a:r>
              <a:rPr lang="en-US" sz="2200" dirty="0" err="1"/>
              <a:t>bieten</a:t>
            </a:r>
            <a:r>
              <a:rPr lang="en-US" sz="2200" dirty="0"/>
              <a:t> </a:t>
            </a:r>
            <a:r>
              <a:rPr lang="en-US" sz="2200" dirty="0" err="1"/>
              <a:t>auch</a:t>
            </a:r>
            <a:r>
              <a:rPr lang="en-US" sz="2200" dirty="0"/>
              <a:t> andere Vorteile wie starke Geschäftskontakte oder Rat und Hilfe, die traditionelle Kreditgeber nicht bieten.</a:t>
            </a:r>
          </a:p>
          <a:p>
            <a:endParaRPr lang="en-US" sz="2200" dirty="0"/>
          </a:p>
          <a:p>
            <a:r>
              <a:rPr lang="en-US" sz="2200" dirty="0"/>
              <a:t>Viele Frauen </a:t>
            </a:r>
            <a:r>
              <a:rPr lang="en-US" sz="2200" dirty="0" err="1"/>
              <a:t>wenden</a:t>
            </a:r>
            <a:r>
              <a:rPr lang="en-US" sz="2200" dirty="0"/>
              <a:t> </a:t>
            </a:r>
            <a:r>
              <a:rPr lang="en-US" sz="2200" dirty="0" err="1"/>
              <a:t>sich</a:t>
            </a:r>
            <a:r>
              <a:rPr lang="en-US" sz="2200" dirty="0"/>
              <a:t> </a:t>
            </a:r>
            <a:r>
              <a:rPr lang="en-US" sz="2200" dirty="0" err="1"/>
              <a:t>zunächst</a:t>
            </a:r>
            <a:r>
              <a:rPr lang="en-US" sz="2200" dirty="0"/>
              <a:t> an </a:t>
            </a:r>
            <a:r>
              <a:rPr lang="en-US" sz="2200" b="1" dirty="0">
                <a:solidFill>
                  <a:srgbClr val="EC2179"/>
                </a:solidFill>
              </a:rPr>
              <a:t>Freunde und </a:t>
            </a:r>
            <a:r>
              <a:rPr lang="en-US" sz="2200" b="1" dirty="0" err="1">
                <a:solidFill>
                  <a:srgbClr val="EC2179"/>
                </a:solidFill>
              </a:rPr>
              <a:t>Familie</a:t>
            </a:r>
            <a:r>
              <a:rPr lang="en-US" sz="2200" dirty="0"/>
              <a:t>. </a:t>
            </a:r>
            <a:r>
              <a:rPr lang="en-US" sz="2200" dirty="0" err="1"/>
              <a:t>Achte</a:t>
            </a:r>
            <a:r>
              <a:rPr lang="en-US" sz="2200" dirty="0"/>
              <a:t> </a:t>
            </a:r>
            <a:r>
              <a:rPr lang="en-US" sz="2200" dirty="0" err="1"/>
              <a:t>darauf</a:t>
            </a:r>
            <a:r>
              <a:rPr lang="en-US" sz="2200" dirty="0"/>
              <a:t>, </a:t>
            </a:r>
            <a:r>
              <a:rPr lang="en-US" sz="2200" dirty="0" err="1"/>
              <a:t>deine</a:t>
            </a:r>
            <a:r>
              <a:rPr lang="en-US" sz="2200" dirty="0"/>
              <a:t> persönlichen und beruflichen Beziehungen so weit wie möglich zu trennen, </a:t>
            </a:r>
            <a:r>
              <a:rPr lang="en-US" sz="2200" dirty="0" err="1"/>
              <a:t>indem</a:t>
            </a:r>
            <a:r>
              <a:rPr lang="en-US" sz="2200" dirty="0"/>
              <a:t> du alles </a:t>
            </a:r>
            <a:r>
              <a:rPr lang="en-US" sz="2200" dirty="0" err="1"/>
              <a:t>schriftlich</a:t>
            </a:r>
            <a:r>
              <a:rPr lang="en-US" sz="2200" dirty="0"/>
              <a:t> </a:t>
            </a:r>
            <a:r>
              <a:rPr lang="en-US" sz="2200" dirty="0" err="1"/>
              <a:t>festhälst</a:t>
            </a:r>
            <a:r>
              <a:rPr lang="en-US" sz="2200" dirty="0"/>
              <a:t> und ihnen das Risiko, das mit der Investition in ein Start-up verbunden ist, </a:t>
            </a:r>
            <a:r>
              <a:rPr lang="en-US" sz="2200" dirty="0" err="1"/>
              <a:t>deutlich</a:t>
            </a:r>
            <a:r>
              <a:rPr lang="en-US" sz="2200" dirty="0"/>
              <a:t> </a:t>
            </a:r>
            <a:r>
              <a:rPr lang="en-US" sz="2200" dirty="0" err="1"/>
              <a:t>erklärst</a:t>
            </a:r>
            <a:r>
              <a:rPr lang="en-US" sz="2200" dirty="0"/>
              <a:t> - und </a:t>
            </a:r>
            <a:r>
              <a:rPr lang="en-US" sz="2200" dirty="0" err="1"/>
              <a:t>stelle</a:t>
            </a:r>
            <a:r>
              <a:rPr lang="en-US" sz="2200" dirty="0"/>
              <a:t> sicher, dass sie verstehen, dass sie ihre Investition verlieren könnten. </a:t>
            </a:r>
            <a:r>
              <a:rPr lang="en-US" sz="2200" dirty="0" err="1"/>
              <a:t>Riskiere</a:t>
            </a:r>
            <a:r>
              <a:rPr lang="en-US" sz="2200" dirty="0"/>
              <a:t> </a:t>
            </a:r>
            <a:r>
              <a:rPr lang="en-US" sz="2200" dirty="0" err="1"/>
              <a:t>nicht</a:t>
            </a:r>
            <a:r>
              <a:rPr lang="en-US" sz="2200" dirty="0"/>
              <a:t>, Freunde oder Familie wegen Investitionen </a:t>
            </a:r>
            <a:r>
              <a:rPr lang="en-US" sz="2200" dirty="0" err="1"/>
              <a:t>zu</a:t>
            </a:r>
            <a:r>
              <a:rPr lang="en-US" sz="2200" dirty="0"/>
              <a:t> </a:t>
            </a:r>
            <a:r>
              <a:rPr lang="en-US" sz="2200" dirty="0" err="1"/>
              <a:t>verlieren</a:t>
            </a:r>
            <a:r>
              <a:rPr lang="en-US" sz="2200" dirty="0"/>
              <a:t>.</a:t>
            </a:r>
          </a:p>
        </p:txBody>
      </p:sp>
      <p:grpSp>
        <p:nvGrpSpPr>
          <p:cNvPr id="4" name="Group 3">
            <a:extLst>
              <a:ext uri="{FF2B5EF4-FFF2-40B4-BE49-F238E27FC236}">
                <a16:creationId xmlns:a16="http://schemas.microsoft.com/office/drawing/2014/main" id="{A6303DE0-0F4D-4B19-905F-7AC5A273D6B5}"/>
              </a:ext>
            </a:extLst>
          </p:cNvPr>
          <p:cNvGrpSpPr/>
          <p:nvPr/>
        </p:nvGrpSpPr>
        <p:grpSpPr>
          <a:xfrm>
            <a:off x="9032240" y="1613072"/>
            <a:ext cx="3557889" cy="2787669"/>
            <a:chOff x="448873" y="4678394"/>
            <a:chExt cx="2490973" cy="1678570"/>
          </a:xfrm>
        </p:grpSpPr>
        <p:pic>
          <p:nvPicPr>
            <p:cNvPr id="5" name="Picture 4" descr="A picture containing text, vector graphics&#10;&#10;Description automatically generated">
              <a:extLst>
                <a:ext uri="{FF2B5EF4-FFF2-40B4-BE49-F238E27FC236}">
                  <a16:creationId xmlns:a16="http://schemas.microsoft.com/office/drawing/2014/main" id="{7D15A31F-5A65-4359-B4D7-5FF81A293910}"/>
                </a:ext>
              </a:extLst>
            </p:cNvPr>
            <p:cNvPicPr>
              <a:picLocks noChangeAspect="1"/>
            </p:cNvPicPr>
            <p:nvPr/>
          </p:nvPicPr>
          <p:blipFill>
            <a:blip r:embed="rId2"/>
            <a:stretch>
              <a:fillRect/>
            </a:stretch>
          </p:blipFill>
          <p:spPr>
            <a:xfrm>
              <a:off x="448873" y="4678394"/>
              <a:ext cx="2490973" cy="1678570"/>
            </a:xfrm>
            <a:prstGeom prst="rect">
              <a:avLst/>
            </a:prstGeom>
          </p:spPr>
        </p:pic>
        <p:pic>
          <p:nvPicPr>
            <p:cNvPr id="6" name="Picture 5" descr="Icon&#10;&#10;Description automatically generated">
              <a:extLst>
                <a:ext uri="{FF2B5EF4-FFF2-40B4-BE49-F238E27FC236}">
                  <a16:creationId xmlns:a16="http://schemas.microsoft.com/office/drawing/2014/main" id="{35193995-590D-4BC9-BE8A-14D030D536C1}"/>
                </a:ext>
              </a:extLst>
            </p:cNvPr>
            <p:cNvPicPr>
              <a:picLocks noChangeAspect="1"/>
            </p:cNvPicPr>
            <p:nvPr/>
          </p:nvPicPr>
          <p:blipFill>
            <a:blip r:embed="rId3"/>
            <a:stretch>
              <a:fillRect/>
            </a:stretch>
          </p:blipFill>
          <p:spPr>
            <a:xfrm>
              <a:off x="1227241" y="5282793"/>
              <a:ext cx="132038" cy="144000"/>
            </a:xfrm>
            <a:prstGeom prst="rect">
              <a:avLst/>
            </a:prstGeom>
          </p:spPr>
        </p:pic>
        <p:pic>
          <p:nvPicPr>
            <p:cNvPr id="7" name="Picture 6" descr="Icon&#10;&#10;Description automatically generated">
              <a:extLst>
                <a:ext uri="{FF2B5EF4-FFF2-40B4-BE49-F238E27FC236}">
                  <a16:creationId xmlns:a16="http://schemas.microsoft.com/office/drawing/2014/main" id="{8B0F1D72-EACF-41F8-B5FF-F46E7B4416D7}"/>
                </a:ext>
              </a:extLst>
            </p:cNvPr>
            <p:cNvPicPr>
              <a:picLocks noChangeAspect="1"/>
            </p:cNvPicPr>
            <p:nvPr/>
          </p:nvPicPr>
          <p:blipFill>
            <a:blip r:embed="rId3"/>
            <a:stretch>
              <a:fillRect/>
            </a:stretch>
          </p:blipFill>
          <p:spPr>
            <a:xfrm>
              <a:off x="1902563" y="4788704"/>
              <a:ext cx="132038" cy="144000"/>
            </a:xfrm>
            <a:prstGeom prst="rect">
              <a:avLst/>
            </a:prstGeom>
          </p:spPr>
        </p:pic>
        <p:pic>
          <p:nvPicPr>
            <p:cNvPr id="8" name="Picture 7" descr="Icon&#10;&#10;Description automatically generated">
              <a:extLst>
                <a:ext uri="{FF2B5EF4-FFF2-40B4-BE49-F238E27FC236}">
                  <a16:creationId xmlns:a16="http://schemas.microsoft.com/office/drawing/2014/main" id="{96880747-227D-480A-B3F9-880CFB9501D7}"/>
                </a:ext>
              </a:extLst>
            </p:cNvPr>
            <p:cNvPicPr>
              <a:picLocks noChangeAspect="1"/>
            </p:cNvPicPr>
            <p:nvPr/>
          </p:nvPicPr>
          <p:blipFill>
            <a:blip r:embed="rId3"/>
            <a:stretch>
              <a:fillRect/>
            </a:stretch>
          </p:blipFill>
          <p:spPr>
            <a:xfrm rot="19326072">
              <a:off x="1487752" y="5190070"/>
              <a:ext cx="132038" cy="144000"/>
            </a:xfrm>
            <a:prstGeom prst="rect">
              <a:avLst/>
            </a:prstGeom>
          </p:spPr>
        </p:pic>
      </p:grpSp>
      <p:sp>
        <p:nvSpPr>
          <p:cNvPr id="12" name="Text Placeholder 1">
            <a:extLst>
              <a:ext uri="{FF2B5EF4-FFF2-40B4-BE49-F238E27FC236}">
                <a16:creationId xmlns:a16="http://schemas.microsoft.com/office/drawing/2014/main" id="{5DA5BBF0-9DE8-4AF4-BDB8-58BA0C534423}"/>
              </a:ext>
            </a:extLst>
          </p:cNvPr>
          <p:cNvSpPr>
            <a:spLocks noGrp="1"/>
          </p:cNvSpPr>
          <p:nvPr>
            <p:ph type="body" sz="quarter" idx="13"/>
          </p:nvPr>
        </p:nvSpPr>
        <p:spPr>
          <a:xfrm>
            <a:off x="1497596" y="327983"/>
            <a:ext cx="8819596" cy="908690"/>
          </a:xfrm>
        </p:spPr>
        <p:txBody>
          <a:bodyPr>
            <a:normAutofit fontScale="92500" lnSpcReduction="10000"/>
          </a:bodyPr>
          <a:lstStyle/>
          <a:p>
            <a:pPr marL="742950" indent="-742950">
              <a:buAutoNum type="arabicPeriod"/>
            </a:pPr>
            <a:r>
              <a:rPr lang="en-GB" sz="3600" b="1" dirty="0">
                <a:solidFill>
                  <a:srgbClr val="F26B27"/>
                </a:solidFill>
              </a:rPr>
              <a:t>GERINGE START-UP-INVESTITIONEN –            </a:t>
            </a:r>
            <a:r>
              <a:rPr lang="en-US" dirty="0"/>
              <a:t>WO FINDEST DU UNTERSTÜTZUNG?</a:t>
            </a:r>
          </a:p>
          <a:p>
            <a:endParaRPr lang="en-US" dirty="0"/>
          </a:p>
        </p:txBody>
      </p:sp>
    </p:spTree>
    <p:extLst>
      <p:ext uri="{BB962C8B-B14F-4D97-AF65-F5344CB8AC3E}">
        <p14:creationId xmlns:p14="http://schemas.microsoft.com/office/powerpoint/2010/main" val="6561776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2D859F-50F8-4D49-93A8-04BBDE1D8D6C}"/>
              </a:ext>
            </a:extLst>
          </p:cNvPr>
          <p:cNvSpPr>
            <a:spLocks noGrp="1"/>
          </p:cNvSpPr>
          <p:nvPr>
            <p:ph type="body" sz="quarter" idx="14"/>
          </p:nvPr>
        </p:nvSpPr>
        <p:spPr>
          <a:xfrm>
            <a:off x="1639835" y="1510992"/>
            <a:ext cx="9229447" cy="5347007"/>
          </a:xfrm>
        </p:spPr>
        <p:txBody>
          <a:bodyPr/>
          <a:lstStyle/>
          <a:p>
            <a:r>
              <a:rPr lang="en-US" sz="2200" b="1" dirty="0">
                <a:solidFill>
                  <a:srgbClr val="EC2179"/>
                </a:solidFill>
              </a:rPr>
              <a:t>Wende dich an kleine Unternehmensgruppen und </a:t>
            </a:r>
            <a:r>
              <a:rPr lang="en-US" sz="2200" b="1" dirty="0" err="1">
                <a:solidFill>
                  <a:srgbClr val="EC2179"/>
                </a:solidFill>
              </a:rPr>
              <a:t>deine</a:t>
            </a:r>
            <a:r>
              <a:rPr lang="en-US" sz="2200" b="1" dirty="0">
                <a:solidFill>
                  <a:srgbClr val="EC2179"/>
                </a:solidFill>
              </a:rPr>
              <a:t> eigene Community/Netzwerke</a:t>
            </a:r>
          </a:p>
          <a:p>
            <a:endParaRPr lang="en-US" sz="2200" dirty="0">
              <a:solidFill>
                <a:srgbClr val="EC2179"/>
              </a:solidFill>
            </a:endParaRPr>
          </a:p>
          <a:p>
            <a:r>
              <a:rPr lang="en-US" sz="2200" dirty="0"/>
              <a:t>Du </a:t>
            </a:r>
            <a:r>
              <a:rPr lang="en-US" sz="2200" dirty="0" err="1"/>
              <a:t>weißt</a:t>
            </a:r>
            <a:r>
              <a:rPr lang="en-US" sz="2200" dirty="0"/>
              <a:t> </a:t>
            </a:r>
            <a:r>
              <a:rPr lang="en-US" sz="2200" dirty="0" err="1"/>
              <a:t>vielleicht</a:t>
            </a:r>
            <a:r>
              <a:rPr lang="en-US" sz="2200" dirty="0"/>
              <a:t> nicht, wo du </a:t>
            </a:r>
            <a:r>
              <a:rPr lang="en-US" sz="2200" dirty="0" err="1"/>
              <a:t>anfangen</a:t>
            </a:r>
            <a:r>
              <a:rPr lang="en-US" sz="2200" dirty="0"/>
              <a:t> </a:t>
            </a:r>
            <a:r>
              <a:rPr lang="en-US" sz="2200" dirty="0" err="1"/>
              <a:t>sollst</a:t>
            </a:r>
            <a:r>
              <a:rPr lang="en-US" sz="2200" dirty="0"/>
              <a:t>. Es ist wahrscheinlich am besten, in der </a:t>
            </a:r>
            <a:r>
              <a:rPr lang="en-US" sz="2200" dirty="0" err="1"/>
              <a:t>Nähe</a:t>
            </a:r>
            <a:r>
              <a:rPr lang="en-US" sz="2200" dirty="0"/>
              <a:t> </a:t>
            </a:r>
            <a:r>
              <a:rPr lang="en-US" sz="2200" dirty="0" err="1"/>
              <a:t>deines</a:t>
            </a:r>
            <a:r>
              <a:rPr lang="en-US" sz="2200" dirty="0"/>
              <a:t> Zuhauses </a:t>
            </a:r>
            <a:r>
              <a:rPr lang="en-US" sz="2200" dirty="0" err="1"/>
              <a:t>anzufangen</a:t>
            </a:r>
            <a:r>
              <a:rPr lang="en-US" sz="2200" dirty="0"/>
              <a:t>. </a:t>
            </a:r>
            <a:r>
              <a:rPr lang="en-US" sz="2200" dirty="0" err="1"/>
              <a:t>Triff</a:t>
            </a:r>
            <a:r>
              <a:rPr lang="en-US" sz="2200" dirty="0"/>
              <a:t> dich </a:t>
            </a:r>
            <a:r>
              <a:rPr lang="en-US" sz="2200" dirty="0" err="1"/>
              <a:t>mit</a:t>
            </a:r>
            <a:r>
              <a:rPr lang="en-US" sz="2200" dirty="0"/>
              <a:t> anderen Kleinunternehmern </a:t>
            </a:r>
            <a:r>
              <a:rPr lang="en-US" sz="2200" dirty="0" err="1"/>
              <a:t>oder</a:t>
            </a:r>
            <a:r>
              <a:rPr lang="en-US" sz="2200" dirty="0"/>
              <a:t> </a:t>
            </a:r>
            <a:r>
              <a:rPr lang="en-US" sz="2200" dirty="0" err="1"/>
              <a:t>gehe</a:t>
            </a:r>
            <a:r>
              <a:rPr lang="en-US" sz="2200" dirty="0"/>
              <a:t> </a:t>
            </a:r>
            <a:r>
              <a:rPr lang="en-US" sz="2200" dirty="0" err="1"/>
              <a:t>zu</a:t>
            </a:r>
            <a:r>
              <a:rPr lang="en-US" sz="2200" dirty="0"/>
              <a:t> der örtlichen Handelskammer oder dem staatlichen Büro für Wirtschaftsförderung. Viele dieser </a:t>
            </a:r>
            <a:r>
              <a:rPr lang="en-US" sz="2200" dirty="0" err="1"/>
              <a:t>Organisationen</a:t>
            </a:r>
            <a:r>
              <a:rPr lang="en-US" sz="2200" dirty="0"/>
              <a:t> </a:t>
            </a:r>
            <a:r>
              <a:rPr lang="en-US" sz="2200" dirty="0" err="1"/>
              <a:t>können</a:t>
            </a:r>
            <a:r>
              <a:rPr lang="en-US" sz="2200" dirty="0"/>
              <a:t> </a:t>
            </a:r>
            <a:r>
              <a:rPr lang="en-US" sz="2200" dirty="0" err="1"/>
              <a:t>folgendes</a:t>
            </a:r>
            <a:r>
              <a:rPr lang="en-US" sz="2200" dirty="0"/>
              <a:t> </a:t>
            </a:r>
            <a:r>
              <a:rPr lang="en-US" sz="2200" dirty="0" err="1"/>
              <a:t>anbieten</a:t>
            </a:r>
            <a:r>
              <a:rPr lang="en-US" sz="2200" dirty="0"/>
              <a:t> </a:t>
            </a:r>
            <a:r>
              <a:rPr lang="en-US" sz="2200" dirty="0" err="1"/>
              <a:t>bzw</a:t>
            </a:r>
            <a:r>
              <a:rPr lang="en-US" sz="2200" dirty="0"/>
              <a:t>. dich </a:t>
            </a:r>
            <a:r>
              <a:rPr lang="en-US" sz="2200" dirty="0" err="1"/>
              <a:t>beraten</a:t>
            </a:r>
            <a:r>
              <a:rPr lang="en-US" sz="2200" dirty="0"/>
              <a:t>:</a:t>
            </a:r>
          </a:p>
          <a:p>
            <a:pPr marL="342900" indent="-342900">
              <a:spcBef>
                <a:spcPts val="1200"/>
              </a:spcBef>
              <a:buFont typeface="Arial" panose="020B0604020202020204" pitchFamily="34" charset="0"/>
              <a:buChar char="•"/>
            </a:pPr>
            <a:r>
              <a:rPr lang="en-US" sz="2200" b="1" dirty="0" err="1">
                <a:solidFill>
                  <a:srgbClr val="EC2179"/>
                </a:solidFill>
              </a:rPr>
              <a:t>Mikrokredite</a:t>
            </a:r>
            <a:r>
              <a:rPr lang="en-US" sz="2200" b="1" dirty="0">
                <a:solidFill>
                  <a:srgbClr val="EC2179"/>
                </a:solidFill>
              </a:rPr>
              <a:t> </a:t>
            </a:r>
            <a:r>
              <a:rPr lang="en-US" sz="2200" dirty="0"/>
              <a:t>beziehen sich in der Regel auf kleine Kredite, die oft ohne Sicherheiten an eine Einzelperson oder durch eine Gruppe vergeben werden.</a:t>
            </a:r>
          </a:p>
          <a:p>
            <a:pPr marL="342900" indent="-342900">
              <a:buFont typeface="Arial" panose="020B0604020202020204" pitchFamily="34" charset="0"/>
              <a:buChar char="•"/>
            </a:pPr>
            <a:r>
              <a:rPr lang="en-US" sz="2200" b="1" dirty="0" err="1">
                <a:solidFill>
                  <a:srgbClr val="EC2179"/>
                </a:solidFill>
              </a:rPr>
              <a:t>Mikrofinanzierung</a:t>
            </a:r>
            <a:r>
              <a:rPr lang="en-US" sz="2200" b="1" dirty="0">
                <a:solidFill>
                  <a:srgbClr val="EC2179"/>
                </a:solidFill>
              </a:rPr>
              <a:t> </a:t>
            </a:r>
            <a:r>
              <a:rPr lang="en-US" sz="2200" dirty="0"/>
              <a:t>bezieht sich auf ein breiteres Spektrum von Finanzprodukten und -dienstleistungen, einschließlich Krediten und anderen finanziellen Unterstützungen, die auf einkommensschwache Kunden ausgerichtet sind.</a:t>
            </a:r>
          </a:p>
          <a:p>
            <a:endParaRPr lang="en-US" sz="2200" dirty="0"/>
          </a:p>
          <a:p>
            <a:endParaRPr lang="en-US" sz="2200" dirty="0"/>
          </a:p>
        </p:txBody>
      </p:sp>
      <p:sp>
        <p:nvSpPr>
          <p:cNvPr id="6" name="Text Placeholder 1">
            <a:extLst>
              <a:ext uri="{FF2B5EF4-FFF2-40B4-BE49-F238E27FC236}">
                <a16:creationId xmlns:a16="http://schemas.microsoft.com/office/drawing/2014/main" id="{8953A892-A75F-4834-83FB-0934C3621978}"/>
              </a:ext>
            </a:extLst>
          </p:cNvPr>
          <p:cNvSpPr>
            <a:spLocks noGrp="1"/>
          </p:cNvSpPr>
          <p:nvPr>
            <p:ph type="body" sz="quarter" idx="13"/>
          </p:nvPr>
        </p:nvSpPr>
        <p:spPr>
          <a:xfrm>
            <a:off x="1497596" y="327983"/>
            <a:ext cx="9444724" cy="908690"/>
          </a:xfrm>
        </p:spPr>
        <p:txBody>
          <a:bodyPr>
            <a:normAutofit fontScale="92500" lnSpcReduction="10000"/>
          </a:bodyPr>
          <a:lstStyle/>
          <a:p>
            <a:pPr marL="742950" indent="-742950">
              <a:buAutoNum type="arabicPeriod"/>
            </a:pPr>
            <a:r>
              <a:rPr lang="en-GB" sz="3600" b="1" dirty="0">
                <a:solidFill>
                  <a:srgbClr val="F26B27"/>
                </a:solidFill>
              </a:rPr>
              <a:t>GERINGE START-UP-INVESTITIONEN –               </a:t>
            </a:r>
            <a:r>
              <a:rPr lang="en-US" dirty="0"/>
              <a:t>WO FINDEST DU UNTERSTÜTZUNG?</a:t>
            </a:r>
          </a:p>
          <a:p>
            <a:endParaRPr lang="en-US" dirty="0"/>
          </a:p>
        </p:txBody>
      </p:sp>
    </p:spTree>
    <p:extLst>
      <p:ext uri="{BB962C8B-B14F-4D97-AF65-F5344CB8AC3E}">
        <p14:creationId xmlns:p14="http://schemas.microsoft.com/office/powerpoint/2010/main" val="16802713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2D859F-50F8-4D49-93A8-04BBDE1D8D6C}"/>
              </a:ext>
            </a:extLst>
          </p:cNvPr>
          <p:cNvSpPr>
            <a:spLocks noGrp="1"/>
          </p:cNvSpPr>
          <p:nvPr>
            <p:ph type="body" sz="quarter" idx="14"/>
          </p:nvPr>
        </p:nvSpPr>
        <p:spPr>
          <a:xfrm>
            <a:off x="1639836" y="1341972"/>
            <a:ext cx="8912328" cy="3001108"/>
          </a:xfrm>
        </p:spPr>
        <p:txBody>
          <a:bodyPr/>
          <a:lstStyle/>
          <a:p>
            <a:r>
              <a:rPr lang="en-US" b="1" dirty="0">
                <a:solidFill>
                  <a:schemeClr val="bg1"/>
                </a:solidFill>
                <a:highlight>
                  <a:srgbClr val="F26B27"/>
                </a:highlight>
              </a:rPr>
              <a:t>BEISPIEL - IRLAND </a:t>
            </a:r>
          </a:p>
          <a:p>
            <a:endParaRPr lang="en-US" dirty="0">
              <a:solidFill>
                <a:srgbClr val="EC2179"/>
              </a:solidFill>
            </a:endParaRPr>
          </a:p>
          <a:p>
            <a:endParaRPr lang="en-US" dirty="0"/>
          </a:p>
          <a:p>
            <a:endParaRPr lang="en-US" dirty="0"/>
          </a:p>
        </p:txBody>
      </p:sp>
      <p:pic>
        <p:nvPicPr>
          <p:cNvPr id="4" name="Online Media 3" title="Joe's application to Microfinance Ireland">
            <a:hlinkClick r:id="" action="ppaction://media"/>
            <a:extLst>
              <a:ext uri="{FF2B5EF4-FFF2-40B4-BE49-F238E27FC236}">
                <a16:creationId xmlns:a16="http://schemas.microsoft.com/office/drawing/2014/main" id="{A397E163-4FF7-47C8-9857-791C3465C3C9}"/>
              </a:ext>
            </a:extLst>
          </p:cNvPr>
          <p:cNvPicPr>
            <a:picLocks noRot="1" noChangeAspect="1"/>
          </p:cNvPicPr>
          <p:nvPr>
            <a:videoFile r:link="rId1"/>
          </p:nvPr>
        </p:nvPicPr>
        <p:blipFill>
          <a:blip r:embed="rId3"/>
          <a:stretch>
            <a:fillRect/>
          </a:stretch>
        </p:blipFill>
        <p:spPr>
          <a:xfrm>
            <a:off x="6576060" y="1326655"/>
            <a:ext cx="5163168" cy="2917190"/>
          </a:xfrm>
          <a:prstGeom prst="rect">
            <a:avLst/>
          </a:prstGeom>
        </p:spPr>
      </p:pic>
      <p:sp>
        <p:nvSpPr>
          <p:cNvPr id="6" name="TextBox 5">
            <a:extLst>
              <a:ext uri="{FF2B5EF4-FFF2-40B4-BE49-F238E27FC236}">
                <a16:creationId xmlns:a16="http://schemas.microsoft.com/office/drawing/2014/main" id="{1CF0CF85-8A49-45B0-A9AB-ED667DF6EB4C}"/>
              </a:ext>
            </a:extLst>
          </p:cNvPr>
          <p:cNvSpPr txBox="1"/>
          <p:nvPr/>
        </p:nvSpPr>
        <p:spPr>
          <a:xfrm>
            <a:off x="7855718" y="4259162"/>
            <a:ext cx="6121400" cy="369332"/>
          </a:xfrm>
          <a:prstGeom prst="rect">
            <a:avLst/>
          </a:prstGeom>
          <a:noFill/>
        </p:spPr>
        <p:txBody>
          <a:bodyPr wrap="square">
            <a:spAutoFit/>
          </a:bodyPr>
          <a:lstStyle/>
          <a:p>
            <a:r>
              <a:rPr lang="en-IE" dirty="0">
                <a:hlinkClick r:id="rId4"/>
              </a:rPr>
              <a:t>https://youtu.be/I76rMe4fu-k </a:t>
            </a:r>
          </a:p>
        </p:txBody>
      </p:sp>
      <p:sp>
        <p:nvSpPr>
          <p:cNvPr id="8" name="TextBox 7">
            <a:extLst>
              <a:ext uri="{FF2B5EF4-FFF2-40B4-BE49-F238E27FC236}">
                <a16:creationId xmlns:a16="http://schemas.microsoft.com/office/drawing/2014/main" id="{9E631863-6488-451B-9E93-C4F1DA2792D9}"/>
              </a:ext>
            </a:extLst>
          </p:cNvPr>
          <p:cNvSpPr txBox="1"/>
          <p:nvPr/>
        </p:nvSpPr>
        <p:spPr>
          <a:xfrm>
            <a:off x="1592962" y="1750783"/>
            <a:ext cx="4983098" cy="5355312"/>
          </a:xfrm>
          <a:prstGeom prst="rect">
            <a:avLst/>
          </a:prstGeom>
          <a:noFill/>
        </p:spPr>
        <p:txBody>
          <a:bodyPr wrap="square">
            <a:spAutoFit/>
          </a:bodyPr>
          <a:lstStyle/>
          <a:p>
            <a:pPr algn="l" fontAlgn="base"/>
            <a:r>
              <a:rPr lang="en-GB" b="1" i="0" dirty="0">
                <a:solidFill>
                  <a:srgbClr val="1E494F"/>
                </a:solidFill>
                <a:effectLst/>
                <a:hlinkClick r:id="rId5">
                  <a:extLst>
                    <a:ext uri="{A12FA001-AC4F-418D-AE19-62706E023703}">
                      <ahyp:hlinkClr xmlns:ahyp="http://schemas.microsoft.com/office/drawing/2018/hyperlinkcolor" val="tx"/>
                    </a:ext>
                  </a:extLst>
                </a:hlinkClick>
              </a:rPr>
              <a:t>https://microfinanceireland.ie/ </a:t>
            </a:r>
            <a:r>
              <a:rPr lang="en-GB" b="1" i="0" dirty="0">
                <a:solidFill>
                  <a:srgbClr val="1E494F"/>
                </a:solidFill>
                <a:effectLst/>
              </a:rPr>
              <a:t>bietet Kleinkredite über den Microenterprise Loan Fund der Regierung an. Der Zweck des Fonds ist es, Existenzgründern und etablierten Unternehmen zu helfen, die Finanzierung zu erhalten, die sie für ihr Geschäft benötigen</a:t>
            </a:r>
          </a:p>
          <a:p>
            <a:pPr algn="l" fontAlgn="base"/>
            <a:endParaRPr lang="en-GB" b="0" i="0" dirty="0">
              <a:solidFill>
                <a:srgbClr val="1E494F"/>
              </a:solidFill>
              <a:effectLst/>
            </a:endParaRPr>
          </a:p>
          <a:p>
            <a:pPr algn="l" fontAlgn="base"/>
            <a:r>
              <a:rPr lang="en-GB" b="0" i="0" dirty="0">
                <a:solidFill>
                  <a:srgbClr val="1E494F"/>
                </a:solidFill>
                <a:effectLst/>
              </a:rPr>
              <a:t>Auch in Deutschland hast du die </a:t>
            </a:r>
            <a:r>
              <a:rPr lang="en-GB" b="0" i="0" dirty="0" err="1">
                <a:solidFill>
                  <a:srgbClr val="1E494F"/>
                </a:solidFill>
                <a:effectLst/>
              </a:rPr>
              <a:t>Möglichkeit</a:t>
            </a:r>
            <a:r>
              <a:rPr lang="en-GB" b="0" i="0" dirty="0">
                <a:solidFill>
                  <a:srgbClr val="1E494F"/>
                </a:solidFill>
                <a:effectLst/>
              </a:rPr>
              <a:t>, </a:t>
            </a:r>
            <a:r>
              <a:rPr lang="en-GB" b="0" i="0" dirty="0" err="1">
                <a:solidFill>
                  <a:srgbClr val="1E494F"/>
                </a:solidFill>
                <a:effectLst/>
              </a:rPr>
              <a:t>einen</a:t>
            </a:r>
            <a:r>
              <a:rPr lang="en-GB" b="0" i="0" dirty="0">
                <a:solidFill>
                  <a:srgbClr val="1E494F"/>
                </a:solidFill>
                <a:effectLst/>
              </a:rPr>
              <a:t> </a:t>
            </a:r>
            <a:r>
              <a:rPr lang="en-GB" b="0" i="0" dirty="0" err="1">
                <a:solidFill>
                  <a:srgbClr val="1E494F"/>
                </a:solidFill>
                <a:effectLst/>
              </a:rPr>
              <a:t>Mikrokredit</a:t>
            </a:r>
            <a:r>
              <a:rPr lang="en-GB" b="0" i="0" dirty="0">
                <a:solidFill>
                  <a:srgbClr val="1E494F"/>
                </a:solidFill>
                <a:effectLst/>
              </a:rPr>
              <a:t> </a:t>
            </a:r>
            <a:r>
              <a:rPr lang="en-GB" b="0" i="0" dirty="0" err="1">
                <a:solidFill>
                  <a:srgbClr val="1E494F"/>
                </a:solidFill>
                <a:effectLst/>
              </a:rPr>
              <a:t>zu</a:t>
            </a:r>
            <a:r>
              <a:rPr lang="en-GB" b="0" i="0" dirty="0">
                <a:solidFill>
                  <a:srgbClr val="1E494F"/>
                </a:solidFill>
                <a:effectLst/>
              </a:rPr>
              <a:t> </a:t>
            </a:r>
            <a:r>
              <a:rPr lang="en-GB" b="0" i="0" dirty="0" err="1">
                <a:solidFill>
                  <a:srgbClr val="1E494F"/>
                </a:solidFill>
                <a:effectLst/>
              </a:rPr>
              <a:t>beantragen</a:t>
            </a:r>
            <a:r>
              <a:rPr lang="en-GB" b="0" i="0" dirty="0">
                <a:solidFill>
                  <a:srgbClr val="1E494F"/>
                </a:solidFill>
                <a:effectLst/>
              </a:rPr>
              <a:t>. </a:t>
            </a:r>
            <a:r>
              <a:rPr lang="en-GB" b="0" i="0" dirty="0" err="1">
                <a:solidFill>
                  <a:srgbClr val="1E494F"/>
                </a:solidFill>
                <a:effectLst/>
              </a:rPr>
              <a:t>Hier</a:t>
            </a:r>
            <a:r>
              <a:rPr lang="en-GB" b="0" i="0" dirty="0">
                <a:solidFill>
                  <a:srgbClr val="1E494F"/>
                </a:solidFill>
                <a:effectLst/>
              </a:rPr>
              <a:t> </a:t>
            </a:r>
            <a:r>
              <a:rPr lang="en-GB" b="0" i="0" dirty="0" err="1">
                <a:solidFill>
                  <a:srgbClr val="1E494F"/>
                </a:solidFill>
                <a:effectLst/>
              </a:rPr>
              <a:t>findest</a:t>
            </a:r>
            <a:r>
              <a:rPr lang="en-GB" b="0" i="0" dirty="0">
                <a:solidFill>
                  <a:srgbClr val="1E494F"/>
                </a:solidFill>
                <a:effectLst/>
              </a:rPr>
              <a:t> du </a:t>
            </a:r>
            <a:r>
              <a:rPr lang="en-GB" b="0" i="0" dirty="0" err="1">
                <a:solidFill>
                  <a:srgbClr val="1E494F"/>
                </a:solidFill>
                <a:effectLst/>
              </a:rPr>
              <a:t>eine</a:t>
            </a:r>
            <a:r>
              <a:rPr lang="en-GB" b="0" i="0" dirty="0">
                <a:solidFill>
                  <a:srgbClr val="1E494F"/>
                </a:solidFill>
                <a:effectLst/>
              </a:rPr>
              <a:t> </a:t>
            </a:r>
            <a:r>
              <a:rPr lang="en-GB" b="0" i="0" dirty="0" err="1">
                <a:solidFill>
                  <a:srgbClr val="1E494F"/>
                </a:solidFill>
                <a:effectLst/>
              </a:rPr>
              <a:t>Übersicht</a:t>
            </a:r>
            <a:r>
              <a:rPr lang="en-GB" b="0" i="0" dirty="0">
                <a:solidFill>
                  <a:srgbClr val="1E494F"/>
                </a:solidFill>
                <a:effectLst/>
              </a:rPr>
              <a:t> </a:t>
            </a:r>
            <a:r>
              <a:rPr lang="en-GB" b="0" i="0" dirty="0" err="1">
                <a:solidFill>
                  <a:srgbClr val="1E494F"/>
                </a:solidFill>
                <a:effectLst/>
              </a:rPr>
              <a:t>über</a:t>
            </a:r>
            <a:r>
              <a:rPr lang="en-GB" b="0" i="0" dirty="0">
                <a:solidFill>
                  <a:srgbClr val="1E494F"/>
                </a:solidFill>
                <a:effectLst/>
              </a:rPr>
              <a:t> </a:t>
            </a:r>
            <a:r>
              <a:rPr lang="en-GB" b="0" i="0" dirty="0" err="1">
                <a:solidFill>
                  <a:srgbClr val="1E494F"/>
                </a:solidFill>
                <a:effectLst/>
              </a:rPr>
              <a:t>Organisationen</a:t>
            </a:r>
            <a:r>
              <a:rPr lang="en-GB" b="0" i="0" dirty="0">
                <a:solidFill>
                  <a:srgbClr val="1E494F"/>
                </a:solidFill>
                <a:effectLst/>
              </a:rPr>
              <a:t>, die </a:t>
            </a:r>
            <a:r>
              <a:rPr lang="en-GB" b="0" i="0" dirty="0" err="1">
                <a:solidFill>
                  <a:srgbClr val="1E494F"/>
                </a:solidFill>
                <a:effectLst/>
              </a:rPr>
              <a:t>dir</a:t>
            </a:r>
            <a:r>
              <a:rPr lang="en-GB" b="0" i="0" dirty="0">
                <a:solidFill>
                  <a:srgbClr val="1E494F"/>
                </a:solidFill>
                <a:effectLst/>
              </a:rPr>
              <a:t> </a:t>
            </a:r>
            <a:r>
              <a:rPr lang="en-GB" b="0" i="0" dirty="0" err="1">
                <a:solidFill>
                  <a:srgbClr val="1E494F"/>
                </a:solidFill>
                <a:effectLst/>
              </a:rPr>
              <a:t>dabei</a:t>
            </a:r>
            <a:r>
              <a:rPr lang="en-GB" b="0" i="0" dirty="0">
                <a:solidFill>
                  <a:srgbClr val="1E494F"/>
                </a:solidFill>
                <a:effectLst/>
              </a:rPr>
              <a:t> </a:t>
            </a:r>
            <a:r>
              <a:rPr lang="en-GB" b="0" i="0" dirty="0" err="1">
                <a:solidFill>
                  <a:srgbClr val="1E494F"/>
                </a:solidFill>
                <a:effectLst/>
              </a:rPr>
              <a:t>weiterhelfen</a:t>
            </a:r>
            <a:r>
              <a:rPr lang="en-GB" b="0" i="0" dirty="0">
                <a:solidFill>
                  <a:srgbClr val="1E494F"/>
                </a:solidFill>
                <a:effectLst/>
              </a:rPr>
              <a:t> </a:t>
            </a:r>
            <a:r>
              <a:rPr lang="en-GB" b="0" i="0" dirty="0" err="1">
                <a:solidFill>
                  <a:srgbClr val="1E494F"/>
                </a:solidFill>
                <a:effectLst/>
              </a:rPr>
              <a:t>können</a:t>
            </a:r>
            <a:r>
              <a:rPr lang="en-GB" b="0" i="0" dirty="0">
                <a:solidFill>
                  <a:srgbClr val="1E494F"/>
                </a:solidFill>
                <a:effectLst/>
              </a:rPr>
              <a:t>: </a:t>
            </a:r>
            <a:r>
              <a:rPr lang="en-GB" b="0" i="0" dirty="0">
                <a:solidFill>
                  <a:srgbClr val="1E494F"/>
                </a:solidFill>
                <a:effectLst/>
                <a:hlinkClick r:id="rId6"/>
              </a:rPr>
              <a:t>https://gruenderplattform.de/finanzierung-und-foerderung/finanzierung-finden/regionale-kreditinstitute</a:t>
            </a:r>
            <a:endParaRPr lang="en-GB" b="0" i="0" dirty="0">
              <a:solidFill>
                <a:srgbClr val="1E494F"/>
              </a:solidFill>
              <a:effectLst/>
            </a:endParaRPr>
          </a:p>
          <a:p>
            <a:pPr algn="l" fontAlgn="base"/>
            <a:r>
              <a:rPr lang="en-GB" dirty="0">
                <a:solidFill>
                  <a:srgbClr val="1E494F"/>
                </a:solidFill>
              </a:rPr>
              <a:t>Hast du </a:t>
            </a:r>
            <a:r>
              <a:rPr lang="en-GB" dirty="0" err="1">
                <a:solidFill>
                  <a:srgbClr val="1E494F"/>
                </a:solidFill>
              </a:rPr>
              <a:t>allgemeine</a:t>
            </a:r>
            <a:r>
              <a:rPr lang="en-GB" dirty="0">
                <a:solidFill>
                  <a:srgbClr val="1E494F"/>
                </a:solidFill>
              </a:rPr>
              <a:t> </a:t>
            </a:r>
            <a:r>
              <a:rPr lang="en-GB" dirty="0" err="1">
                <a:solidFill>
                  <a:srgbClr val="1E494F"/>
                </a:solidFill>
              </a:rPr>
              <a:t>Fragen</a:t>
            </a:r>
            <a:r>
              <a:rPr lang="en-GB" dirty="0">
                <a:solidFill>
                  <a:srgbClr val="1E494F"/>
                </a:solidFill>
              </a:rPr>
              <a:t> </a:t>
            </a:r>
            <a:r>
              <a:rPr lang="en-GB" dirty="0" err="1">
                <a:solidFill>
                  <a:srgbClr val="1E494F"/>
                </a:solidFill>
              </a:rPr>
              <a:t>zur</a:t>
            </a:r>
            <a:r>
              <a:rPr lang="en-GB" dirty="0">
                <a:solidFill>
                  <a:srgbClr val="1E494F"/>
                </a:solidFill>
              </a:rPr>
              <a:t> </a:t>
            </a:r>
            <a:r>
              <a:rPr lang="en-GB" dirty="0" err="1">
                <a:solidFill>
                  <a:srgbClr val="1E494F"/>
                </a:solidFill>
              </a:rPr>
              <a:t>Finanzierung</a:t>
            </a:r>
            <a:r>
              <a:rPr lang="en-GB" dirty="0">
                <a:solidFill>
                  <a:srgbClr val="1E494F"/>
                </a:solidFill>
              </a:rPr>
              <a:t>, </a:t>
            </a:r>
            <a:r>
              <a:rPr lang="en-GB" dirty="0" err="1">
                <a:solidFill>
                  <a:srgbClr val="1E494F"/>
                </a:solidFill>
              </a:rPr>
              <a:t>kann</a:t>
            </a:r>
            <a:r>
              <a:rPr lang="en-GB" dirty="0">
                <a:solidFill>
                  <a:srgbClr val="1E494F"/>
                </a:solidFill>
              </a:rPr>
              <a:t> </a:t>
            </a:r>
            <a:r>
              <a:rPr lang="en-GB" dirty="0" err="1">
                <a:solidFill>
                  <a:srgbClr val="1E494F"/>
                </a:solidFill>
              </a:rPr>
              <a:t>dir</a:t>
            </a:r>
            <a:r>
              <a:rPr lang="en-GB" dirty="0">
                <a:solidFill>
                  <a:srgbClr val="1E494F"/>
                </a:solidFill>
              </a:rPr>
              <a:t> </a:t>
            </a:r>
            <a:r>
              <a:rPr lang="en-GB" dirty="0" err="1">
                <a:solidFill>
                  <a:srgbClr val="1E494F"/>
                </a:solidFill>
              </a:rPr>
              <a:t>diese</a:t>
            </a:r>
            <a:r>
              <a:rPr lang="en-GB" dirty="0">
                <a:solidFill>
                  <a:srgbClr val="1E494F"/>
                </a:solidFill>
              </a:rPr>
              <a:t> </a:t>
            </a:r>
            <a:r>
              <a:rPr lang="en-GB" dirty="0" err="1">
                <a:solidFill>
                  <a:srgbClr val="1E494F"/>
                </a:solidFill>
              </a:rPr>
              <a:t>Seite</a:t>
            </a:r>
            <a:r>
              <a:rPr lang="en-GB" dirty="0">
                <a:solidFill>
                  <a:srgbClr val="1E494F"/>
                </a:solidFill>
              </a:rPr>
              <a:t> </a:t>
            </a:r>
            <a:r>
              <a:rPr lang="en-GB" dirty="0" err="1">
                <a:solidFill>
                  <a:srgbClr val="1E494F"/>
                </a:solidFill>
              </a:rPr>
              <a:t>sicher</a:t>
            </a:r>
            <a:r>
              <a:rPr lang="en-GB" dirty="0">
                <a:solidFill>
                  <a:srgbClr val="1E494F"/>
                </a:solidFill>
              </a:rPr>
              <a:t> </a:t>
            </a:r>
            <a:r>
              <a:rPr lang="en-GB" dirty="0" err="1">
                <a:solidFill>
                  <a:srgbClr val="1E494F"/>
                </a:solidFill>
              </a:rPr>
              <a:t>weiterhelfen</a:t>
            </a:r>
            <a:r>
              <a:rPr lang="en-GB" dirty="0">
                <a:solidFill>
                  <a:srgbClr val="1E494F"/>
                </a:solidFill>
              </a:rPr>
              <a:t>:</a:t>
            </a:r>
          </a:p>
          <a:p>
            <a:pPr algn="l" fontAlgn="base"/>
            <a:r>
              <a:rPr lang="en-GB" b="0" i="0" dirty="0">
                <a:solidFill>
                  <a:srgbClr val="1E494F"/>
                </a:solidFill>
                <a:effectLst/>
                <a:hlinkClick r:id="rId7"/>
              </a:rPr>
              <a:t>https://gruenderplattform.de/finanzierung-und-foerderung/finanzierung-finden</a:t>
            </a:r>
            <a:endParaRPr lang="en-GB" dirty="0">
              <a:solidFill>
                <a:srgbClr val="1E494F"/>
              </a:solidFill>
            </a:endParaRPr>
          </a:p>
          <a:p>
            <a:pPr algn="l" fontAlgn="base"/>
            <a:endParaRPr lang="en-GB" b="0" i="0" dirty="0">
              <a:solidFill>
                <a:srgbClr val="1E494F"/>
              </a:solidFill>
              <a:effectLst/>
            </a:endParaRPr>
          </a:p>
        </p:txBody>
      </p:sp>
      <p:sp>
        <p:nvSpPr>
          <p:cNvPr id="11" name="Text Placeholder 1">
            <a:extLst>
              <a:ext uri="{FF2B5EF4-FFF2-40B4-BE49-F238E27FC236}">
                <a16:creationId xmlns:a16="http://schemas.microsoft.com/office/drawing/2014/main" id="{E4AD9FA2-95BD-4DC4-B258-9DADCFAA8977}"/>
              </a:ext>
            </a:extLst>
          </p:cNvPr>
          <p:cNvSpPr>
            <a:spLocks noGrp="1"/>
          </p:cNvSpPr>
          <p:nvPr>
            <p:ph type="body" sz="quarter" idx="13"/>
          </p:nvPr>
        </p:nvSpPr>
        <p:spPr>
          <a:xfrm>
            <a:off x="1497596" y="327983"/>
            <a:ext cx="9444724" cy="908690"/>
          </a:xfrm>
        </p:spPr>
        <p:txBody>
          <a:bodyPr>
            <a:normAutofit fontScale="92500" lnSpcReduction="10000"/>
          </a:bodyPr>
          <a:lstStyle/>
          <a:p>
            <a:pPr marL="742950" indent="-742950">
              <a:buAutoNum type="arabicPeriod"/>
            </a:pPr>
            <a:r>
              <a:rPr lang="en-GB" sz="3600" b="1" dirty="0">
                <a:solidFill>
                  <a:srgbClr val="F26B27"/>
                </a:solidFill>
              </a:rPr>
              <a:t>GERINGE START-UP-INVESTITIONEN –                </a:t>
            </a:r>
            <a:r>
              <a:rPr lang="en-US" dirty="0"/>
              <a:t>WO FINDEST DU UNTERSTÜTZUNG?</a:t>
            </a:r>
          </a:p>
          <a:p>
            <a:endParaRPr lang="en-US" dirty="0"/>
          </a:p>
        </p:txBody>
      </p:sp>
      <p:sp>
        <p:nvSpPr>
          <p:cNvPr id="9" name="Textfeld 8">
            <a:extLst>
              <a:ext uri="{FF2B5EF4-FFF2-40B4-BE49-F238E27FC236}">
                <a16:creationId xmlns:a16="http://schemas.microsoft.com/office/drawing/2014/main" id="{1EBB0C9A-09F6-435F-B296-E3B52DCE1CD8}"/>
              </a:ext>
            </a:extLst>
          </p:cNvPr>
          <p:cNvSpPr txBox="1"/>
          <p:nvPr/>
        </p:nvSpPr>
        <p:spPr>
          <a:xfrm>
            <a:off x="6576060" y="4854308"/>
            <a:ext cx="5163168" cy="1015663"/>
          </a:xfrm>
          <a:prstGeom prst="rect">
            <a:avLst/>
          </a:prstGeom>
          <a:noFill/>
        </p:spPr>
        <p:txBody>
          <a:bodyPr wrap="square" rtlCol="0">
            <a:spAutoFit/>
          </a:bodyPr>
          <a:lstStyle/>
          <a:p>
            <a:r>
              <a:rPr lang="de-DE" sz="1000" dirty="0">
                <a:effectLst/>
                <a:latin typeface="Calibri Light" panose="020F0302020204030204" pitchFamily="34" charset="0"/>
                <a:ea typeface="Calibri" panose="020F0502020204030204" pitchFamily="34" charset="0"/>
                <a:cs typeface="Calibri Light" panose="020F0302020204030204" pitchFamily="34" charset="0"/>
              </a:rPr>
              <a:t>Um das Video mit deutschen Untertiteln zu sehen, bitten wir dich, den </a:t>
            </a:r>
            <a:r>
              <a:rPr lang="de-DE" sz="1000" dirty="0" err="1">
                <a:effectLst/>
                <a:latin typeface="Calibri Light" panose="020F0302020204030204" pitchFamily="34" charset="0"/>
                <a:ea typeface="Calibri" panose="020F0502020204030204" pitchFamily="34" charset="0"/>
                <a:cs typeface="Calibri Light" panose="020F0302020204030204" pitchFamily="34" charset="0"/>
              </a:rPr>
              <a:t>Youtube</a:t>
            </a:r>
            <a:r>
              <a:rPr lang="de-DE" sz="1000" dirty="0">
                <a:effectLst/>
                <a:latin typeface="Calibri Light" panose="020F0302020204030204" pitchFamily="34" charset="0"/>
                <a:ea typeface="Calibri" panose="020F0502020204030204" pitchFamily="34" charset="0"/>
                <a:cs typeface="Calibri Light" panose="020F0302020204030204" pitchFamily="34" charset="0"/>
              </a:rPr>
              <a:t>-Link im Browser zu öffnen. Klicke dafür auf das </a:t>
            </a:r>
            <a:r>
              <a:rPr lang="de-DE" sz="1000" dirty="0" err="1">
                <a:effectLst/>
                <a:latin typeface="Calibri Light" panose="020F0302020204030204" pitchFamily="34" charset="0"/>
                <a:ea typeface="Calibri" panose="020F0502020204030204" pitchFamily="34" charset="0"/>
                <a:cs typeface="Calibri Light" panose="020F0302020204030204" pitchFamily="34" charset="0"/>
              </a:rPr>
              <a:t>Youtube</a:t>
            </a:r>
            <a:r>
              <a:rPr lang="de-DE" sz="1000" dirty="0">
                <a:effectLst/>
                <a:latin typeface="Calibri Light" panose="020F0302020204030204" pitchFamily="34" charset="0"/>
                <a:ea typeface="Calibri" panose="020F0502020204030204" pitchFamily="34" charset="0"/>
                <a:cs typeface="Calibri Light" panose="020F0302020204030204" pitchFamily="34" charset="0"/>
              </a:rPr>
              <a:t>-Symbol unten rechts. Anschließend kannst du mit einem Klick auf „Untertitel“ die englischen Untertitel aktivieren. Um nun die deutsche Untertitelung einzustellen, gehe bitte auf „Einstellungen“ </a:t>
            </a:r>
            <a:r>
              <a:rPr lang="de-DE" sz="1000" dirty="0">
                <a:effectLst/>
                <a:latin typeface="Calibri Light" panose="020F0302020204030204" pitchFamily="34" charset="0"/>
                <a:ea typeface="Calibri" panose="020F0502020204030204" pitchFamily="34" charset="0"/>
                <a:cs typeface="Calibri Light" panose="020F0302020204030204" pitchFamily="34" charset="0"/>
                <a:sym typeface="Wingdings" panose="05000000000000000000" pitchFamily="2" charset="2"/>
              </a:rPr>
              <a:t></a:t>
            </a:r>
            <a:r>
              <a:rPr lang="de-DE" sz="1000" dirty="0">
                <a:effectLst/>
                <a:latin typeface="Calibri Light" panose="020F0302020204030204" pitchFamily="34" charset="0"/>
                <a:ea typeface="Calibri" panose="020F0502020204030204" pitchFamily="34" charset="0"/>
                <a:cs typeface="Calibri Light" panose="020F0302020204030204" pitchFamily="34" charset="0"/>
              </a:rPr>
              <a:t> „Untertitel“ </a:t>
            </a:r>
            <a:r>
              <a:rPr lang="de-DE" sz="1000" dirty="0">
                <a:latin typeface="Calibri Light" panose="020F0302020204030204" pitchFamily="34" charset="0"/>
                <a:ea typeface="Calibri" panose="020F0502020204030204" pitchFamily="34" charset="0"/>
                <a:cs typeface="Calibri Light" panose="020F0302020204030204" pitchFamily="34" charset="0"/>
                <a:sym typeface="Wingdings" panose="05000000000000000000" pitchFamily="2" charset="2"/>
              </a:rPr>
              <a:t></a:t>
            </a:r>
            <a:r>
              <a:rPr lang="de-DE" sz="1000" dirty="0">
                <a:effectLst/>
                <a:latin typeface="Calibri Light" panose="020F0302020204030204" pitchFamily="34" charset="0"/>
                <a:ea typeface="Calibri" panose="020F0502020204030204" pitchFamily="34" charset="0"/>
                <a:cs typeface="Calibri Light" panose="020F0302020204030204" pitchFamily="34" charset="0"/>
              </a:rPr>
              <a:t> „Automatisch übersetzen“ und wählen aus den angeführten Sprachen die Option „Deutsch“. </a:t>
            </a:r>
          </a:p>
          <a:p>
            <a:endParaRPr lang="de-DE" sz="1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34043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2D859F-50F8-4D49-93A8-04BBDE1D8D6C}"/>
              </a:ext>
            </a:extLst>
          </p:cNvPr>
          <p:cNvSpPr>
            <a:spLocks noGrp="1"/>
          </p:cNvSpPr>
          <p:nvPr>
            <p:ph type="body" sz="quarter" idx="14"/>
          </p:nvPr>
        </p:nvSpPr>
        <p:spPr>
          <a:xfrm>
            <a:off x="1639836" y="1341972"/>
            <a:ext cx="8912328" cy="3001108"/>
          </a:xfrm>
        </p:spPr>
        <p:txBody>
          <a:bodyPr/>
          <a:lstStyle/>
          <a:p>
            <a:r>
              <a:rPr lang="en-US" b="1" dirty="0">
                <a:solidFill>
                  <a:schemeClr val="bg1"/>
                </a:solidFill>
                <a:highlight>
                  <a:srgbClr val="F26B27"/>
                </a:highlight>
              </a:rPr>
              <a:t>CROWDFUNDING</a:t>
            </a:r>
          </a:p>
          <a:p>
            <a:endParaRPr lang="en-US" dirty="0">
              <a:solidFill>
                <a:srgbClr val="EC2179"/>
              </a:solidFill>
            </a:endParaRPr>
          </a:p>
          <a:p>
            <a:endParaRPr lang="en-US" dirty="0"/>
          </a:p>
          <a:p>
            <a:endParaRPr lang="en-US" dirty="0"/>
          </a:p>
        </p:txBody>
      </p:sp>
      <p:sp>
        <p:nvSpPr>
          <p:cNvPr id="8" name="TextBox 7">
            <a:extLst>
              <a:ext uri="{FF2B5EF4-FFF2-40B4-BE49-F238E27FC236}">
                <a16:creationId xmlns:a16="http://schemas.microsoft.com/office/drawing/2014/main" id="{9E631863-6488-451B-9E93-C4F1DA2792D9}"/>
              </a:ext>
            </a:extLst>
          </p:cNvPr>
          <p:cNvSpPr txBox="1"/>
          <p:nvPr/>
        </p:nvSpPr>
        <p:spPr>
          <a:xfrm>
            <a:off x="1639836" y="2316355"/>
            <a:ext cx="8912328" cy="4832092"/>
          </a:xfrm>
          <a:prstGeom prst="rect">
            <a:avLst/>
          </a:prstGeom>
          <a:noFill/>
        </p:spPr>
        <p:txBody>
          <a:bodyPr wrap="square">
            <a:spAutoFit/>
          </a:bodyPr>
          <a:lstStyle/>
          <a:p>
            <a:r>
              <a:rPr lang="en-US" sz="2200" dirty="0">
                <a:solidFill>
                  <a:srgbClr val="1E494F"/>
                </a:solidFill>
              </a:rPr>
              <a:t>Crowdfunding ist die Finanzierung eines neuen Projekts durch die Beschaffung vieler kleiner Geldbeträge von einer großen Anzahl von Menschen. Crowdfunding ist nicht nur eine großartige Möglichkeit, online Geld für eine Geschäftsidee oder ein Projekt zu sammeln, sondern gleichzeitig eine Community aufzubauen und die </a:t>
            </a:r>
            <a:r>
              <a:rPr lang="en-US" sz="2200" dirty="0" err="1">
                <a:solidFill>
                  <a:srgbClr val="1E494F"/>
                </a:solidFill>
              </a:rPr>
              <a:t>Sichtbarkeit</a:t>
            </a:r>
            <a:r>
              <a:rPr lang="en-US" sz="2200" dirty="0">
                <a:solidFill>
                  <a:srgbClr val="1E494F"/>
                </a:solidFill>
              </a:rPr>
              <a:t>/ </a:t>
            </a:r>
            <a:r>
              <a:rPr lang="en-US" sz="2200" dirty="0" err="1">
                <a:solidFill>
                  <a:srgbClr val="1E494F"/>
                </a:solidFill>
              </a:rPr>
              <a:t>Glaubwürdigkeit</a:t>
            </a:r>
            <a:r>
              <a:rPr lang="en-US" sz="2200" dirty="0">
                <a:solidFill>
                  <a:srgbClr val="1E494F"/>
                </a:solidFill>
              </a:rPr>
              <a:t> </a:t>
            </a:r>
            <a:r>
              <a:rPr lang="en-US" sz="2200" dirty="0" err="1">
                <a:solidFill>
                  <a:srgbClr val="1E494F"/>
                </a:solidFill>
              </a:rPr>
              <a:t>für</a:t>
            </a:r>
            <a:r>
              <a:rPr lang="en-US" sz="2200" dirty="0">
                <a:solidFill>
                  <a:srgbClr val="1E494F"/>
                </a:solidFill>
              </a:rPr>
              <a:t> dich und </a:t>
            </a:r>
            <a:r>
              <a:rPr lang="en-US" sz="2200" dirty="0" err="1">
                <a:solidFill>
                  <a:srgbClr val="1E494F"/>
                </a:solidFill>
              </a:rPr>
              <a:t>dein</a:t>
            </a:r>
            <a:r>
              <a:rPr lang="en-US" sz="2200" dirty="0">
                <a:solidFill>
                  <a:srgbClr val="1E494F"/>
                </a:solidFill>
              </a:rPr>
              <a:t> Unternehmen zu verbessern.</a:t>
            </a:r>
          </a:p>
          <a:p>
            <a:endParaRPr lang="en-US" sz="2200" dirty="0">
              <a:solidFill>
                <a:srgbClr val="1E494F"/>
              </a:solidFill>
            </a:endParaRPr>
          </a:p>
          <a:p>
            <a:r>
              <a:rPr lang="en-US" sz="2200" b="1" dirty="0" err="1">
                <a:solidFill>
                  <a:srgbClr val="F26B27"/>
                </a:solidFill>
              </a:rPr>
              <a:t>Ist</a:t>
            </a:r>
            <a:r>
              <a:rPr lang="en-US" sz="2200" b="1" dirty="0">
                <a:solidFill>
                  <a:srgbClr val="F26B27"/>
                </a:solidFill>
              </a:rPr>
              <a:t> Crowdfunding das Richtige </a:t>
            </a:r>
            <a:r>
              <a:rPr lang="en-US" sz="2200" b="1" dirty="0" err="1">
                <a:solidFill>
                  <a:srgbClr val="F26B27"/>
                </a:solidFill>
              </a:rPr>
              <a:t>für</a:t>
            </a:r>
            <a:r>
              <a:rPr lang="en-US" sz="2200" b="1" dirty="0">
                <a:solidFill>
                  <a:srgbClr val="F26B27"/>
                </a:solidFill>
              </a:rPr>
              <a:t> </a:t>
            </a:r>
            <a:r>
              <a:rPr lang="en-US" sz="2200" b="1" dirty="0" err="1">
                <a:solidFill>
                  <a:srgbClr val="F26B27"/>
                </a:solidFill>
              </a:rPr>
              <a:t>dein</a:t>
            </a:r>
            <a:r>
              <a:rPr lang="en-US" sz="2200" b="1" dirty="0">
                <a:solidFill>
                  <a:srgbClr val="F26B27"/>
                </a:solidFill>
              </a:rPr>
              <a:t> Unternehmen?</a:t>
            </a:r>
          </a:p>
          <a:p>
            <a:r>
              <a:rPr lang="en-US" sz="2200" dirty="0">
                <a:solidFill>
                  <a:srgbClr val="1E494F"/>
                </a:solidFill>
              </a:rPr>
              <a:t>Crowdfunding eignet sich für bestimmte Arten von Unternehmen - in der Regel Start-ups oder Unternehmen in der Frühphase, die relativ kleine Geldbeträge </a:t>
            </a:r>
            <a:r>
              <a:rPr lang="en-US" sz="2200" dirty="0" err="1">
                <a:solidFill>
                  <a:srgbClr val="1E494F"/>
                </a:solidFill>
              </a:rPr>
              <a:t>benötigen</a:t>
            </a:r>
            <a:r>
              <a:rPr lang="en-US" sz="2200" dirty="0">
                <a:solidFill>
                  <a:srgbClr val="1E494F"/>
                </a:solidFill>
              </a:rPr>
              <a:t>. Crowdfunding hat eine höhere Erfolgsquote in bestimmten Branchen, z. B. in der Kreativ-, Handwerks- und Lebensmittelbranche.</a:t>
            </a:r>
          </a:p>
          <a:p>
            <a:endParaRPr lang="en-US" sz="2200" dirty="0">
              <a:solidFill>
                <a:srgbClr val="1E494F"/>
              </a:solidFill>
            </a:endParaRPr>
          </a:p>
        </p:txBody>
      </p:sp>
      <p:grpSp>
        <p:nvGrpSpPr>
          <p:cNvPr id="5" name="Group 4">
            <a:extLst>
              <a:ext uri="{FF2B5EF4-FFF2-40B4-BE49-F238E27FC236}">
                <a16:creationId xmlns:a16="http://schemas.microsoft.com/office/drawing/2014/main" id="{38F03EDD-CBAC-437C-8A05-7D7A870EE696}"/>
              </a:ext>
            </a:extLst>
          </p:cNvPr>
          <p:cNvGrpSpPr/>
          <p:nvPr/>
        </p:nvGrpSpPr>
        <p:grpSpPr>
          <a:xfrm>
            <a:off x="7586773" y="674685"/>
            <a:ext cx="3231589" cy="1584771"/>
            <a:chOff x="5829800" y="4615307"/>
            <a:chExt cx="3231589" cy="1584771"/>
          </a:xfrm>
        </p:grpSpPr>
        <p:pic>
          <p:nvPicPr>
            <p:cNvPr id="6" name="Picture 5" descr="A picture containing text, tableware, dishware, plate&#10;&#10;Description automatically generated">
              <a:extLst>
                <a:ext uri="{FF2B5EF4-FFF2-40B4-BE49-F238E27FC236}">
                  <a16:creationId xmlns:a16="http://schemas.microsoft.com/office/drawing/2014/main" id="{A153DC82-B585-490D-961B-F98A91AE4898}"/>
                </a:ext>
              </a:extLst>
            </p:cNvPr>
            <p:cNvPicPr>
              <a:picLocks noChangeAspect="1"/>
            </p:cNvPicPr>
            <p:nvPr/>
          </p:nvPicPr>
          <p:blipFill>
            <a:blip r:embed="rId2"/>
            <a:stretch>
              <a:fillRect/>
            </a:stretch>
          </p:blipFill>
          <p:spPr>
            <a:xfrm>
              <a:off x="5829800" y="4615307"/>
              <a:ext cx="3231589" cy="1584771"/>
            </a:xfrm>
            <a:prstGeom prst="rect">
              <a:avLst/>
            </a:prstGeom>
          </p:spPr>
        </p:pic>
        <p:pic>
          <p:nvPicPr>
            <p:cNvPr id="7" name="Picture 6" descr="Icon&#10;&#10;Description automatically generated">
              <a:extLst>
                <a:ext uri="{FF2B5EF4-FFF2-40B4-BE49-F238E27FC236}">
                  <a16:creationId xmlns:a16="http://schemas.microsoft.com/office/drawing/2014/main" id="{BE1960F6-D260-489C-9A4C-0E10FB6ECED6}"/>
                </a:ext>
              </a:extLst>
            </p:cNvPr>
            <p:cNvPicPr>
              <a:picLocks noChangeAspect="1"/>
            </p:cNvPicPr>
            <p:nvPr/>
          </p:nvPicPr>
          <p:blipFill>
            <a:blip r:embed="rId3"/>
            <a:stretch>
              <a:fillRect/>
            </a:stretch>
          </p:blipFill>
          <p:spPr>
            <a:xfrm>
              <a:off x="7048780" y="4951678"/>
              <a:ext cx="248404" cy="270907"/>
            </a:xfrm>
            <a:prstGeom prst="rect">
              <a:avLst/>
            </a:prstGeom>
          </p:spPr>
        </p:pic>
      </p:grpSp>
      <p:sp>
        <p:nvSpPr>
          <p:cNvPr id="10" name="Text Placeholder 1">
            <a:extLst>
              <a:ext uri="{FF2B5EF4-FFF2-40B4-BE49-F238E27FC236}">
                <a16:creationId xmlns:a16="http://schemas.microsoft.com/office/drawing/2014/main" id="{C9B2CCDC-5C41-40D2-82EB-78CE32F3C30A}"/>
              </a:ext>
            </a:extLst>
          </p:cNvPr>
          <p:cNvSpPr>
            <a:spLocks noGrp="1"/>
          </p:cNvSpPr>
          <p:nvPr>
            <p:ph type="body" sz="quarter" idx="13"/>
          </p:nvPr>
        </p:nvSpPr>
        <p:spPr>
          <a:xfrm>
            <a:off x="1497596" y="327983"/>
            <a:ext cx="9444724" cy="908690"/>
          </a:xfrm>
        </p:spPr>
        <p:txBody>
          <a:bodyPr>
            <a:normAutofit fontScale="92500" lnSpcReduction="10000"/>
          </a:bodyPr>
          <a:lstStyle/>
          <a:p>
            <a:pPr marL="742950" indent="-742950">
              <a:buAutoNum type="arabicPeriod"/>
            </a:pPr>
            <a:r>
              <a:rPr lang="en-GB" sz="3600" b="1" dirty="0">
                <a:solidFill>
                  <a:srgbClr val="F26B27"/>
                </a:solidFill>
              </a:rPr>
              <a:t>GERINGE START-UP-INVESTITIONEN –               </a:t>
            </a:r>
            <a:r>
              <a:rPr lang="en-US" dirty="0"/>
              <a:t>WO FINDEST DU UNTERSTÜTZUNG?</a:t>
            </a:r>
          </a:p>
          <a:p>
            <a:endParaRPr lang="en-US" dirty="0"/>
          </a:p>
        </p:txBody>
      </p:sp>
    </p:spTree>
    <p:extLst>
      <p:ext uri="{BB962C8B-B14F-4D97-AF65-F5344CB8AC3E}">
        <p14:creationId xmlns:p14="http://schemas.microsoft.com/office/powerpoint/2010/main" val="20030567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2D859F-50F8-4D49-93A8-04BBDE1D8D6C}"/>
              </a:ext>
            </a:extLst>
          </p:cNvPr>
          <p:cNvSpPr>
            <a:spLocks noGrp="1"/>
          </p:cNvSpPr>
          <p:nvPr>
            <p:ph type="body" sz="quarter" idx="14"/>
          </p:nvPr>
        </p:nvSpPr>
        <p:spPr>
          <a:xfrm>
            <a:off x="1639836" y="1341972"/>
            <a:ext cx="8912328" cy="3001108"/>
          </a:xfrm>
        </p:spPr>
        <p:txBody>
          <a:bodyPr/>
          <a:lstStyle/>
          <a:p>
            <a:r>
              <a:rPr lang="en-US" b="1" dirty="0">
                <a:solidFill>
                  <a:schemeClr val="bg1"/>
                </a:solidFill>
                <a:highlight>
                  <a:srgbClr val="F26B27"/>
                </a:highlight>
              </a:rPr>
              <a:t>CROWDFUNDING</a:t>
            </a:r>
          </a:p>
          <a:p>
            <a:endParaRPr lang="en-US" dirty="0">
              <a:solidFill>
                <a:srgbClr val="EC2179"/>
              </a:solidFill>
            </a:endParaRPr>
          </a:p>
          <a:p>
            <a:endParaRPr lang="en-US" dirty="0"/>
          </a:p>
          <a:p>
            <a:endParaRPr lang="en-US" dirty="0"/>
          </a:p>
        </p:txBody>
      </p:sp>
      <p:sp>
        <p:nvSpPr>
          <p:cNvPr id="8" name="TextBox 7">
            <a:extLst>
              <a:ext uri="{FF2B5EF4-FFF2-40B4-BE49-F238E27FC236}">
                <a16:creationId xmlns:a16="http://schemas.microsoft.com/office/drawing/2014/main" id="{9E631863-6488-451B-9E93-C4F1DA2792D9}"/>
              </a:ext>
            </a:extLst>
          </p:cNvPr>
          <p:cNvSpPr txBox="1"/>
          <p:nvPr/>
        </p:nvSpPr>
        <p:spPr>
          <a:xfrm>
            <a:off x="1639836" y="1862543"/>
            <a:ext cx="8912328" cy="5016758"/>
          </a:xfrm>
          <a:prstGeom prst="rect">
            <a:avLst/>
          </a:prstGeom>
          <a:noFill/>
        </p:spPr>
        <p:txBody>
          <a:bodyPr wrap="square">
            <a:spAutoFit/>
          </a:bodyPr>
          <a:lstStyle/>
          <a:p>
            <a:r>
              <a:rPr lang="en-US" sz="2000" dirty="0">
                <a:solidFill>
                  <a:srgbClr val="1E494F"/>
                </a:solidFill>
              </a:rPr>
              <a:t>Crowdfunding </a:t>
            </a:r>
            <a:r>
              <a:rPr lang="en-US" sz="2000" dirty="0" err="1">
                <a:solidFill>
                  <a:srgbClr val="1E494F"/>
                </a:solidFill>
              </a:rPr>
              <a:t>kann</a:t>
            </a:r>
            <a:r>
              <a:rPr lang="en-US" sz="2000" dirty="0">
                <a:solidFill>
                  <a:srgbClr val="1E494F"/>
                </a:solidFill>
              </a:rPr>
              <a:t> </a:t>
            </a:r>
            <a:r>
              <a:rPr lang="en-US" sz="2000" dirty="0" err="1">
                <a:solidFill>
                  <a:srgbClr val="1E494F"/>
                </a:solidFill>
              </a:rPr>
              <a:t>verschiedene</a:t>
            </a:r>
            <a:r>
              <a:rPr lang="en-US" sz="2000" dirty="0">
                <a:solidFill>
                  <a:srgbClr val="1E494F"/>
                </a:solidFill>
              </a:rPr>
              <a:t> </a:t>
            </a:r>
            <a:r>
              <a:rPr lang="en-US" sz="2000" dirty="0" err="1">
                <a:solidFill>
                  <a:srgbClr val="1E494F"/>
                </a:solidFill>
              </a:rPr>
              <a:t>Formen</a:t>
            </a:r>
            <a:r>
              <a:rPr lang="en-US" sz="2000" dirty="0">
                <a:solidFill>
                  <a:srgbClr val="1E494F"/>
                </a:solidFill>
              </a:rPr>
              <a:t> </a:t>
            </a:r>
            <a:r>
              <a:rPr lang="en-US" sz="2000" dirty="0" err="1">
                <a:solidFill>
                  <a:srgbClr val="1E494F"/>
                </a:solidFill>
              </a:rPr>
              <a:t>haben</a:t>
            </a:r>
            <a:r>
              <a:rPr lang="en-US" sz="2000" dirty="0">
                <a:solidFill>
                  <a:srgbClr val="1E494F"/>
                </a:solidFill>
              </a:rPr>
              <a:t>:</a:t>
            </a:r>
          </a:p>
          <a:p>
            <a:endParaRPr lang="en-US" sz="2000" dirty="0"/>
          </a:p>
          <a:p>
            <a:pPr>
              <a:spcBef>
                <a:spcPts val="600"/>
              </a:spcBef>
            </a:pPr>
            <a:r>
              <a:rPr lang="en-US" sz="2000" b="1" dirty="0" err="1">
                <a:solidFill>
                  <a:srgbClr val="F26B27"/>
                </a:solidFill>
              </a:rPr>
              <a:t>Wohltätigkeit</a:t>
            </a:r>
            <a:r>
              <a:rPr lang="en-US" sz="2000" b="1" dirty="0">
                <a:solidFill>
                  <a:srgbClr val="F26B27"/>
                </a:solidFill>
              </a:rPr>
              <a:t> </a:t>
            </a:r>
            <a:r>
              <a:rPr lang="en-US" sz="2000" dirty="0"/>
              <a:t>- </a:t>
            </a:r>
            <a:r>
              <a:rPr lang="en-US" sz="2000" dirty="0">
                <a:solidFill>
                  <a:srgbClr val="1E494F"/>
                </a:solidFill>
              </a:rPr>
              <a:t>Menschen </a:t>
            </a:r>
            <a:r>
              <a:rPr lang="en-US" sz="2000" dirty="0" err="1">
                <a:solidFill>
                  <a:srgbClr val="1E494F"/>
                </a:solidFill>
              </a:rPr>
              <a:t>spenden</a:t>
            </a:r>
            <a:r>
              <a:rPr lang="en-US" sz="2000" dirty="0">
                <a:solidFill>
                  <a:srgbClr val="1E494F"/>
                </a:solidFill>
              </a:rPr>
              <a:t> an eine Person, ein Projekt oder </a:t>
            </a:r>
            <a:r>
              <a:rPr lang="en-US" sz="2000" dirty="0" err="1">
                <a:solidFill>
                  <a:srgbClr val="1E494F"/>
                </a:solidFill>
              </a:rPr>
              <a:t>eine</a:t>
            </a:r>
            <a:r>
              <a:rPr lang="en-US" sz="2000" dirty="0">
                <a:solidFill>
                  <a:srgbClr val="1E494F"/>
                </a:solidFill>
              </a:rPr>
              <a:t> </a:t>
            </a:r>
            <a:r>
              <a:rPr lang="en-US" sz="2000" dirty="0" err="1">
                <a:solidFill>
                  <a:srgbClr val="1E494F"/>
                </a:solidFill>
              </a:rPr>
              <a:t>Organisation</a:t>
            </a:r>
            <a:r>
              <a:rPr lang="en-US" sz="2000" dirty="0">
                <a:solidFill>
                  <a:srgbClr val="1E494F"/>
                </a:solidFill>
              </a:rPr>
              <a:t>, ohne dafür eine finanzielle oder materielle Gegenleistung zu erhalten</a:t>
            </a:r>
          </a:p>
          <a:p>
            <a:pPr>
              <a:spcBef>
                <a:spcPts val="600"/>
              </a:spcBef>
            </a:pPr>
            <a:r>
              <a:rPr lang="en-US" sz="2000" b="1" dirty="0" err="1">
                <a:solidFill>
                  <a:srgbClr val="F26B27"/>
                </a:solidFill>
              </a:rPr>
              <a:t>Vorverkauf</a:t>
            </a:r>
            <a:r>
              <a:rPr lang="en-US" sz="2000" b="1" dirty="0">
                <a:solidFill>
                  <a:srgbClr val="F26B27"/>
                </a:solidFill>
              </a:rPr>
              <a:t> </a:t>
            </a:r>
            <a:r>
              <a:rPr lang="en-US" sz="2000" dirty="0"/>
              <a:t>- </a:t>
            </a:r>
            <a:r>
              <a:rPr lang="en-US" sz="2000" dirty="0">
                <a:solidFill>
                  <a:srgbClr val="1E494F"/>
                </a:solidFill>
              </a:rPr>
              <a:t>Menschen </a:t>
            </a:r>
            <a:r>
              <a:rPr lang="en-US" sz="2000" dirty="0" err="1">
                <a:solidFill>
                  <a:srgbClr val="1E494F"/>
                </a:solidFill>
              </a:rPr>
              <a:t>spenden</a:t>
            </a:r>
            <a:r>
              <a:rPr lang="en-US" sz="2000" dirty="0">
                <a:solidFill>
                  <a:srgbClr val="1E494F"/>
                </a:solidFill>
              </a:rPr>
              <a:t> für die Erstellung eines bestimmten </a:t>
            </a:r>
            <a:r>
              <a:rPr lang="en-US" sz="2000" dirty="0" err="1">
                <a:solidFill>
                  <a:srgbClr val="1E494F"/>
                </a:solidFill>
              </a:rPr>
              <a:t>Produkts</a:t>
            </a:r>
            <a:r>
              <a:rPr lang="en-US" sz="2000" dirty="0">
                <a:solidFill>
                  <a:srgbClr val="1E494F"/>
                </a:solidFill>
              </a:rPr>
              <a:t> und </a:t>
            </a:r>
            <a:r>
              <a:rPr lang="en-US" sz="2000" dirty="0" err="1">
                <a:solidFill>
                  <a:srgbClr val="1E494F"/>
                </a:solidFill>
              </a:rPr>
              <a:t>erhalten</a:t>
            </a:r>
            <a:r>
              <a:rPr lang="en-US" sz="2000" dirty="0">
                <a:solidFill>
                  <a:srgbClr val="1E494F"/>
                </a:solidFill>
              </a:rPr>
              <a:t> das Produkt </a:t>
            </a:r>
            <a:r>
              <a:rPr lang="en-US" sz="2000" dirty="0" err="1">
                <a:solidFill>
                  <a:srgbClr val="1E494F"/>
                </a:solidFill>
              </a:rPr>
              <a:t>bei</a:t>
            </a:r>
            <a:r>
              <a:rPr lang="en-US" sz="2000" dirty="0">
                <a:solidFill>
                  <a:srgbClr val="1E494F"/>
                </a:solidFill>
              </a:rPr>
              <a:t> </a:t>
            </a:r>
            <a:r>
              <a:rPr lang="en-US" sz="2000" dirty="0" err="1">
                <a:solidFill>
                  <a:srgbClr val="1E494F"/>
                </a:solidFill>
              </a:rPr>
              <a:t>Veröffentlichung</a:t>
            </a:r>
            <a:endParaRPr lang="en-US" sz="2000" dirty="0">
              <a:solidFill>
                <a:srgbClr val="1E494F"/>
              </a:solidFill>
            </a:endParaRPr>
          </a:p>
          <a:p>
            <a:pPr>
              <a:spcBef>
                <a:spcPts val="600"/>
              </a:spcBef>
            </a:pPr>
            <a:r>
              <a:rPr lang="en-US" sz="2000" b="1" dirty="0">
                <a:solidFill>
                  <a:srgbClr val="F26B27"/>
                </a:solidFill>
              </a:rPr>
              <a:t>Peer-to-Peer-Kredite </a:t>
            </a:r>
            <a:r>
              <a:rPr lang="en-US" sz="2000" dirty="0"/>
              <a:t>- </a:t>
            </a:r>
            <a:r>
              <a:rPr lang="en-US" sz="2000" dirty="0" err="1">
                <a:solidFill>
                  <a:srgbClr val="1E494F"/>
                </a:solidFill>
              </a:rPr>
              <a:t>jeder</a:t>
            </a:r>
            <a:r>
              <a:rPr lang="en-US" sz="2000" dirty="0">
                <a:solidFill>
                  <a:srgbClr val="1E494F"/>
                </a:solidFill>
              </a:rPr>
              <a:t> </a:t>
            </a:r>
            <a:r>
              <a:rPr lang="en-US" sz="2000" dirty="0" err="1">
                <a:solidFill>
                  <a:srgbClr val="1E494F"/>
                </a:solidFill>
              </a:rPr>
              <a:t>Kreditgeber</a:t>
            </a:r>
            <a:r>
              <a:rPr lang="en-US" sz="2000" dirty="0">
                <a:solidFill>
                  <a:srgbClr val="1E494F"/>
                </a:solidFill>
              </a:rPr>
              <a:t> </a:t>
            </a:r>
            <a:r>
              <a:rPr lang="en-US" sz="2000" dirty="0" err="1">
                <a:solidFill>
                  <a:srgbClr val="1E494F"/>
                </a:solidFill>
              </a:rPr>
              <a:t>erhält</a:t>
            </a:r>
            <a:r>
              <a:rPr lang="en-US" sz="2000" dirty="0">
                <a:solidFill>
                  <a:srgbClr val="1E494F"/>
                </a:solidFill>
              </a:rPr>
              <a:t> </a:t>
            </a:r>
            <a:r>
              <a:rPr lang="en-US" sz="2000" dirty="0" err="1">
                <a:solidFill>
                  <a:srgbClr val="1E494F"/>
                </a:solidFill>
              </a:rPr>
              <a:t>einen</a:t>
            </a:r>
            <a:r>
              <a:rPr lang="en-US" sz="2000" dirty="0">
                <a:solidFill>
                  <a:srgbClr val="1E494F"/>
                </a:solidFill>
              </a:rPr>
              <a:t> finanziellen Ausgleich oder eine Rendite für seine </a:t>
            </a:r>
            <a:r>
              <a:rPr lang="en-US" sz="2000" dirty="0" err="1">
                <a:solidFill>
                  <a:srgbClr val="1E494F"/>
                </a:solidFill>
              </a:rPr>
              <a:t>Investition</a:t>
            </a:r>
            <a:endParaRPr lang="en-US" sz="2000" dirty="0">
              <a:solidFill>
                <a:srgbClr val="1E494F"/>
              </a:solidFill>
            </a:endParaRPr>
          </a:p>
          <a:p>
            <a:pPr>
              <a:spcBef>
                <a:spcPts val="600"/>
              </a:spcBef>
            </a:pPr>
            <a:r>
              <a:rPr lang="en-US" sz="2000" b="1" dirty="0">
                <a:solidFill>
                  <a:srgbClr val="F26B27"/>
                </a:solidFill>
              </a:rPr>
              <a:t>Beteiligungskredite </a:t>
            </a:r>
            <a:r>
              <a:rPr lang="en-US" sz="2000" dirty="0"/>
              <a:t>- </a:t>
            </a:r>
            <a:r>
              <a:rPr lang="en-US" sz="2000" dirty="0">
                <a:solidFill>
                  <a:srgbClr val="1E494F"/>
                </a:solidFill>
              </a:rPr>
              <a:t>Menschen </a:t>
            </a:r>
            <a:r>
              <a:rPr lang="en-US" sz="2000" dirty="0" err="1">
                <a:solidFill>
                  <a:srgbClr val="1E494F"/>
                </a:solidFill>
              </a:rPr>
              <a:t>verleihen</a:t>
            </a:r>
            <a:r>
              <a:rPr lang="en-US" sz="2000" dirty="0">
                <a:solidFill>
                  <a:srgbClr val="1E494F"/>
                </a:solidFill>
              </a:rPr>
              <a:t> Geld an Einzelpersonen oder Organisationen im Austausch </a:t>
            </a:r>
            <a:r>
              <a:rPr lang="en-US" sz="2000" dirty="0" err="1">
                <a:solidFill>
                  <a:srgbClr val="1E494F"/>
                </a:solidFill>
              </a:rPr>
              <a:t>für</a:t>
            </a:r>
            <a:r>
              <a:rPr lang="en-US" sz="2000" dirty="0">
                <a:solidFill>
                  <a:srgbClr val="1E494F"/>
                </a:solidFill>
              </a:rPr>
              <a:t> </a:t>
            </a:r>
            <a:r>
              <a:rPr lang="en-US" sz="2000" dirty="0" err="1">
                <a:solidFill>
                  <a:srgbClr val="1E494F"/>
                </a:solidFill>
              </a:rPr>
              <a:t>Unternehmensanteile</a:t>
            </a:r>
            <a:endParaRPr lang="en-US" sz="2000" dirty="0">
              <a:solidFill>
                <a:srgbClr val="1E494F"/>
              </a:solidFill>
            </a:endParaRPr>
          </a:p>
          <a:p>
            <a:endParaRPr lang="en-US" sz="2000" dirty="0">
              <a:solidFill>
                <a:srgbClr val="1E494F"/>
              </a:solidFill>
            </a:endParaRPr>
          </a:p>
          <a:p>
            <a:r>
              <a:rPr lang="en-US" sz="2000" dirty="0">
                <a:solidFill>
                  <a:srgbClr val="1E494F"/>
                </a:solidFill>
              </a:rPr>
              <a:t>Verschiedene Plattformen ermöglichen unterschiedliche Fundraising-Modelle. Das richtige Finanzierungsmodell </a:t>
            </a:r>
            <a:r>
              <a:rPr lang="en-US" sz="2000" dirty="0" err="1">
                <a:solidFill>
                  <a:srgbClr val="1E494F"/>
                </a:solidFill>
              </a:rPr>
              <a:t>für</a:t>
            </a:r>
            <a:r>
              <a:rPr lang="en-US" sz="2000" dirty="0">
                <a:solidFill>
                  <a:srgbClr val="1E494F"/>
                </a:solidFill>
              </a:rPr>
              <a:t> </a:t>
            </a:r>
            <a:r>
              <a:rPr lang="en-US" sz="2000" dirty="0" err="1">
                <a:solidFill>
                  <a:srgbClr val="1E494F"/>
                </a:solidFill>
              </a:rPr>
              <a:t>dein</a:t>
            </a:r>
            <a:r>
              <a:rPr lang="en-US" sz="2000" dirty="0">
                <a:solidFill>
                  <a:srgbClr val="1E494F"/>
                </a:solidFill>
              </a:rPr>
              <a:t> Projekt zu finden, ist ein wichtiger Schritt für eine erfolgreiche Kampagne.</a:t>
            </a:r>
          </a:p>
          <a:p>
            <a:endParaRPr lang="en-US" sz="2000" dirty="0">
              <a:solidFill>
                <a:srgbClr val="1E494F"/>
              </a:solidFill>
            </a:endParaRPr>
          </a:p>
        </p:txBody>
      </p:sp>
      <p:grpSp>
        <p:nvGrpSpPr>
          <p:cNvPr id="5" name="Group 4">
            <a:extLst>
              <a:ext uri="{FF2B5EF4-FFF2-40B4-BE49-F238E27FC236}">
                <a16:creationId xmlns:a16="http://schemas.microsoft.com/office/drawing/2014/main" id="{2A955F72-C0FE-4FFD-9F6A-199B02453C75}"/>
              </a:ext>
            </a:extLst>
          </p:cNvPr>
          <p:cNvGrpSpPr/>
          <p:nvPr/>
        </p:nvGrpSpPr>
        <p:grpSpPr>
          <a:xfrm>
            <a:off x="7780520" y="704031"/>
            <a:ext cx="3231589" cy="1584771"/>
            <a:chOff x="5829800" y="4615307"/>
            <a:chExt cx="3231589" cy="1584771"/>
          </a:xfrm>
        </p:grpSpPr>
        <p:pic>
          <p:nvPicPr>
            <p:cNvPr id="6" name="Picture 5" descr="A picture containing text, tableware, dishware, plate&#10;&#10;Description automatically generated">
              <a:extLst>
                <a:ext uri="{FF2B5EF4-FFF2-40B4-BE49-F238E27FC236}">
                  <a16:creationId xmlns:a16="http://schemas.microsoft.com/office/drawing/2014/main" id="{B1B83166-7CF6-451B-904E-59164B9E616E}"/>
                </a:ext>
              </a:extLst>
            </p:cNvPr>
            <p:cNvPicPr>
              <a:picLocks noChangeAspect="1"/>
            </p:cNvPicPr>
            <p:nvPr/>
          </p:nvPicPr>
          <p:blipFill>
            <a:blip r:embed="rId2"/>
            <a:stretch>
              <a:fillRect/>
            </a:stretch>
          </p:blipFill>
          <p:spPr>
            <a:xfrm>
              <a:off x="5829800" y="4615307"/>
              <a:ext cx="3231589" cy="1584771"/>
            </a:xfrm>
            <a:prstGeom prst="rect">
              <a:avLst/>
            </a:prstGeom>
          </p:spPr>
        </p:pic>
        <p:pic>
          <p:nvPicPr>
            <p:cNvPr id="7" name="Picture 6" descr="Icon&#10;&#10;Description automatically generated">
              <a:extLst>
                <a:ext uri="{FF2B5EF4-FFF2-40B4-BE49-F238E27FC236}">
                  <a16:creationId xmlns:a16="http://schemas.microsoft.com/office/drawing/2014/main" id="{66A75D4F-A412-4836-9ADD-CF57651C8527}"/>
                </a:ext>
              </a:extLst>
            </p:cNvPr>
            <p:cNvPicPr>
              <a:picLocks noChangeAspect="1"/>
            </p:cNvPicPr>
            <p:nvPr/>
          </p:nvPicPr>
          <p:blipFill>
            <a:blip r:embed="rId3"/>
            <a:stretch>
              <a:fillRect/>
            </a:stretch>
          </p:blipFill>
          <p:spPr>
            <a:xfrm>
              <a:off x="7048780" y="4951678"/>
              <a:ext cx="248404" cy="270907"/>
            </a:xfrm>
            <a:prstGeom prst="rect">
              <a:avLst/>
            </a:prstGeom>
          </p:spPr>
        </p:pic>
      </p:grpSp>
      <p:sp>
        <p:nvSpPr>
          <p:cNvPr id="10" name="Text Placeholder 1">
            <a:extLst>
              <a:ext uri="{FF2B5EF4-FFF2-40B4-BE49-F238E27FC236}">
                <a16:creationId xmlns:a16="http://schemas.microsoft.com/office/drawing/2014/main" id="{3B66D21C-0324-4049-91A8-30DC9F88CCB1}"/>
              </a:ext>
            </a:extLst>
          </p:cNvPr>
          <p:cNvSpPr>
            <a:spLocks noGrp="1"/>
          </p:cNvSpPr>
          <p:nvPr>
            <p:ph type="body" sz="quarter" idx="13"/>
          </p:nvPr>
        </p:nvSpPr>
        <p:spPr>
          <a:xfrm>
            <a:off x="1497596" y="327983"/>
            <a:ext cx="9054568" cy="908690"/>
          </a:xfrm>
        </p:spPr>
        <p:txBody>
          <a:bodyPr>
            <a:normAutofit fontScale="92500" lnSpcReduction="10000"/>
          </a:bodyPr>
          <a:lstStyle/>
          <a:p>
            <a:pPr marL="742950" indent="-742950">
              <a:buAutoNum type="arabicPeriod"/>
            </a:pPr>
            <a:r>
              <a:rPr lang="en-GB" sz="3600" b="1" dirty="0">
                <a:solidFill>
                  <a:srgbClr val="F26B27"/>
                </a:solidFill>
              </a:rPr>
              <a:t>GERINGE START-UP-INVESTITIONEN –            </a:t>
            </a:r>
            <a:r>
              <a:rPr lang="en-US" dirty="0"/>
              <a:t>WO FINDEST DU UNTERSTÜTZUNG?</a:t>
            </a:r>
          </a:p>
          <a:p>
            <a:endParaRPr lang="en-US" dirty="0"/>
          </a:p>
        </p:txBody>
      </p:sp>
    </p:spTree>
    <p:extLst>
      <p:ext uri="{BB962C8B-B14F-4D97-AF65-F5344CB8AC3E}">
        <p14:creationId xmlns:p14="http://schemas.microsoft.com/office/powerpoint/2010/main" val="9179935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2D859F-50F8-4D49-93A8-04BBDE1D8D6C}"/>
              </a:ext>
            </a:extLst>
          </p:cNvPr>
          <p:cNvSpPr>
            <a:spLocks noGrp="1"/>
          </p:cNvSpPr>
          <p:nvPr>
            <p:ph type="body" sz="quarter" idx="14"/>
          </p:nvPr>
        </p:nvSpPr>
        <p:spPr>
          <a:xfrm>
            <a:off x="1639836" y="1341972"/>
            <a:ext cx="8912328" cy="3001108"/>
          </a:xfrm>
        </p:spPr>
        <p:txBody>
          <a:bodyPr/>
          <a:lstStyle/>
          <a:p>
            <a:r>
              <a:rPr lang="en-US" b="1" dirty="0">
                <a:solidFill>
                  <a:schemeClr val="bg1"/>
                </a:solidFill>
                <a:highlight>
                  <a:srgbClr val="F26B27"/>
                </a:highlight>
              </a:rPr>
              <a:t>CROWDFUNDING</a:t>
            </a:r>
          </a:p>
          <a:p>
            <a:endParaRPr lang="en-US" dirty="0">
              <a:solidFill>
                <a:srgbClr val="EC2179"/>
              </a:solidFill>
            </a:endParaRPr>
          </a:p>
          <a:p>
            <a:endParaRPr lang="en-US" dirty="0"/>
          </a:p>
          <a:p>
            <a:endParaRPr lang="en-US" dirty="0"/>
          </a:p>
        </p:txBody>
      </p:sp>
      <p:sp>
        <p:nvSpPr>
          <p:cNvPr id="8" name="TextBox 7">
            <a:extLst>
              <a:ext uri="{FF2B5EF4-FFF2-40B4-BE49-F238E27FC236}">
                <a16:creationId xmlns:a16="http://schemas.microsoft.com/office/drawing/2014/main" id="{9E631863-6488-451B-9E93-C4F1DA2792D9}"/>
              </a:ext>
            </a:extLst>
          </p:cNvPr>
          <p:cNvSpPr txBox="1"/>
          <p:nvPr/>
        </p:nvSpPr>
        <p:spPr>
          <a:xfrm>
            <a:off x="1639836" y="1862543"/>
            <a:ext cx="9312644" cy="4401205"/>
          </a:xfrm>
          <a:prstGeom prst="rect">
            <a:avLst/>
          </a:prstGeom>
          <a:noFill/>
        </p:spPr>
        <p:txBody>
          <a:bodyPr wrap="square">
            <a:spAutoFit/>
          </a:bodyPr>
          <a:lstStyle/>
          <a:p>
            <a:r>
              <a:rPr lang="en-GB" sz="2000" dirty="0">
                <a:solidFill>
                  <a:srgbClr val="1E494F"/>
                </a:solidFill>
              </a:rPr>
              <a:t>Verschiedene Plattformen erheben je nach gewähltem Modell unterschiedliche Gebühren. </a:t>
            </a:r>
          </a:p>
          <a:p>
            <a:endParaRPr lang="en-GB" sz="2000" dirty="0">
              <a:solidFill>
                <a:srgbClr val="1E494F"/>
              </a:solidFill>
            </a:endParaRPr>
          </a:p>
          <a:p>
            <a:r>
              <a:rPr lang="en-GB" sz="2000" b="1" dirty="0">
                <a:solidFill>
                  <a:srgbClr val="F26B27"/>
                </a:solidFill>
              </a:rPr>
              <a:t>Plattform-Hosting-Gebühr: </a:t>
            </a:r>
            <a:r>
              <a:rPr lang="en-GB" sz="2000" dirty="0">
                <a:solidFill>
                  <a:srgbClr val="1E494F"/>
                </a:solidFill>
              </a:rPr>
              <a:t>Einige Plattformen, wenn auch nicht alle, berechnen eine anfängliche Gebühr nur für das Hosting </a:t>
            </a:r>
            <a:r>
              <a:rPr lang="en-GB" sz="2000" dirty="0" err="1">
                <a:solidFill>
                  <a:srgbClr val="1E494F"/>
                </a:solidFill>
              </a:rPr>
              <a:t>deiner</a:t>
            </a:r>
            <a:r>
              <a:rPr lang="en-GB" sz="2000" dirty="0">
                <a:solidFill>
                  <a:srgbClr val="1E494F"/>
                </a:solidFill>
              </a:rPr>
              <a:t> Kampagne. Tipp: </a:t>
            </a:r>
            <a:r>
              <a:rPr lang="en-GB" sz="2000" dirty="0" err="1">
                <a:solidFill>
                  <a:srgbClr val="1E494F"/>
                </a:solidFill>
              </a:rPr>
              <a:t>Frage</a:t>
            </a:r>
            <a:r>
              <a:rPr lang="en-GB" sz="2000" dirty="0">
                <a:solidFill>
                  <a:srgbClr val="1E494F"/>
                </a:solidFill>
              </a:rPr>
              <a:t> </a:t>
            </a:r>
            <a:r>
              <a:rPr lang="en-GB" sz="2000" dirty="0" err="1">
                <a:solidFill>
                  <a:srgbClr val="1E494F"/>
                </a:solidFill>
              </a:rPr>
              <a:t>bei</a:t>
            </a:r>
            <a:r>
              <a:rPr lang="en-GB" sz="2000" dirty="0">
                <a:solidFill>
                  <a:srgbClr val="1E494F"/>
                </a:solidFill>
              </a:rPr>
              <a:t> der </a:t>
            </a:r>
            <a:r>
              <a:rPr lang="en-GB" sz="2000" dirty="0" err="1">
                <a:solidFill>
                  <a:srgbClr val="1E494F"/>
                </a:solidFill>
              </a:rPr>
              <a:t>Plattform</a:t>
            </a:r>
            <a:r>
              <a:rPr lang="en-GB" sz="2000" dirty="0">
                <a:solidFill>
                  <a:srgbClr val="1E494F"/>
                </a:solidFill>
              </a:rPr>
              <a:t> </a:t>
            </a:r>
            <a:r>
              <a:rPr lang="en-GB" sz="2000" dirty="0" err="1">
                <a:solidFill>
                  <a:srgbClr val="1E494F"/>
                </a:solidFill>
              </a:rPr>
              <a:t>nach</a:t>
            </a:r>
            <a:r>
              <a:rPr lang="en-GB" sz="2000" dirty="0">
                <a:solidFill>
                  <a:srgbClr val="1E494F"/>
                </a:solidFill>
              </a:rPr>
              <a:t>, </a:t>
            </a:r>
            <a:r>
              <a:rPr lang="en-GB" sz="2000" dirty="0" err="1">
                <a:solidFill>
                  <a:srgbClr val="1E494F"/>
                </a:solidFill>
              </a:rPr>
              <a:t>welche</a:t>
            </a:r>
            <a:r>
              <a:rPr lang="en-GB" sz="2000" dirty="0">
                <a:solidFill>
                  <a:srgbClr val="1E494F"/>
                </a:solidFill>
              </a:rPr>
              <a:t> </a:t>
            </a:r>
            <a:r>
              <a:rPr lang="en-GB" sz="2000" dirty="0" err="1">
                <a:solidFill>
                  <a:srgbClr val="1E494F"/>
                </a:solidFill>
              </a:rPr>
              <a:t>Gebühr</a:t>
            </a:r>
            <a:r>
              <a:rPr lang="en-GB" sz="2000" dirty="0">
                <a:solidFill>
                  <a:srgbClr val="1E494F"/>
                </a:solidFill>
              </a:rPr>
              <a:t> </a:t>
            </a:r>
            <a:r>
              <a:rPr lang="en-GB" sz="2000" dirty="0" err="1">
                <a:solidFill>
                  <a:srgbClr val="1E494F"/>
                </a:solidFill>
              </a:rPr>
              <a:t>für</a:t>
            </a:r>
            <a:r>
              <a:rPr lang="en-GB" sz="2000" dirty="0">
                <a:solidFill>
                  <a:srgbClr val="1E494F"/>
                </a:solidFill>
              </a:rPr>
              <a:t> dich gilt, bevor du die </a:t>
            </a:r>
            <a:r>
              <a:rPr lang="en-GB" sz="2000" dirty="0" err="1">
                <a:solidFill>
                  <a:srgbClr val="1E494F"/>
                </a:solidFill>
              </a:rPr>
              <a:t>Kampagne</a:t>
            </a:r>
            <a:r>
              <a:rPr lang="en-GB" sz="2000" dirty="0">
                <a:solidFill>
                  <a:srgbClr val="1E494F"/>
                </a:solidFill>
              </a:rPr>
              <a:t> </a:t>
            </a:r>
            <a:r>
              <a:rPr lang="en-GB" sz="2000" dirty="0" err="1">
                <a:solidFill>
                  <a:srgbClr val="1E494F"/>
                </a:solidFill>
              </a:rPr>
              <a:t>startest</a:t>
            </a:r>
            <a:r>
              <a:rPr lang="en-GB" sz="2000" dirty="0">
                <a:solidFill>
                  <a:srgbClr val="1E494F"/>
                </a:solidFill>
              </a:rPr>
              <a:t>.</a:t>
            </a:r>
          </a:p>
          <a:p>
            <a:endParaRPr lang="en-GB" sz="2000" dirty="0">
              <a:solidFill>
                <a:srgbClr val="1E494F"/>
              </a:solidFill>
            </a:endParaRPr>
          </a:p>
          <a:p>
            <a:r>
              <a:rPr lang="en-GB" sz="2000" b="1" dirty="0">
                <a:solidFill>
                  <a:srgbClr val="F26B27"/>
                </a:solidFill>
              </a:rPr>
              <a:t>Erfolgsgebühr: </a:t>
            </a:r>
            <a:r>
              <a:rPr lang="en-GB" sz="2000" dirty="0">
                <a:solidFill>
                  <a:srgbClr val="1E494F"/>
                </a:solidFill>
              </a:rPr>
              <a:t>Die meisten Crowdfunding-Plattformen nehmen einen Prozentsatz des gesammelten Betrags. Der Prozentsatz variiert von Plattform zu Plattform und liegt zwischen 3 % und 12 % der gesammelten Summe.</a:t>
            </a:r>
          </a:p>
          <a:p>
            <a:endParaRPr lang="en-GB" sz="2000" dirty="0">
              <a:solidFill>
                <a:srgbClr val="1E494F"/>
              </a:solidFill>
            </a:endParaRPr>
          </a:p>
          <a:p>
            <a:r>
              <a:rPr lang="en-GB" sz="2000" b="1" dirty="0">
                <a:solidFill>
                  <a:srgbClr val="F26B27"/>
                </a:solidFill>
              </a:rPr>
              <a:t>Gebühren für die Zahlungsabwicklung: </a:t>
            </a:r>
            <a:r>
              <a:rPr lang="en-GB" sz="2000" dirty="0" err="1">
                <a:solidFill>
                  <a:srgbClr val="1E494F"/>
                </a:solidFill>
              </a:rPr>
              <a:t>Achte</a:t>
            </a:r>
            <a:r>
              <a:rPr lang="en-GB" sz="2000" dirty="0">
                <a:solidFill>
                  <a:srgbClr val="1E494F"/>
                </a:solidFill>
              </a:rPr>
              <a:t> auch auf die Servicegebühr für jede durchgeführte Transaktion. In der Regel liegt diese Gebühr bei durchschnittlich 3 %. Zum Beispiel kommen für jede 100 € Spende/Investition nur 97 € bei der Kampagne an. </a:t>
            </a:r>
          </a:p>
        </p:txBody>
      </p:sp>
      <p:sp>
        <p:nvSpPr>
          <p:cNvPr id="7" name="Text Placeholder 1">
            <a:extLst>
              <a:ext uri="{FF2B5EF4-FFF2-40B4-BE49-F238E27FC236}">
                <a16:creationId xmlns:a16="http://schemas.microsoft.com/office/drawing/2014/main" id="{CA0520FB-D682-4DA6-88C5-DDB15BFB2E4C}"/>
              </a:ext>
            </a:extLst>
          </p:cNvPr>
          <p:cNvSpPr>
            <a:spLocks noGrp="1"/>
          </p:cNvSpPr>
          <p:nvPr>
            <p:ph type="body" sz="quarter" idx="13"/>
          </p:nvPr>
        </p:nvSpPr>
        <p:spPr>
          <a:xfrm>
            <a:off x="1497596" y="327983"/>
            <a:ext cx="9054568" cy="908690"/>
          </a:xfrm>
        </p:spPr>
        <p:txBody>
          <a:bodyPr>
            <a:normAutofit fontScale="92500" lnSpcReduction="10000"/>
          </a:bodyPr>
          <a:lstStyle/>
          <a:p>
            <a:pPr marL="742950" indent="-742950">
              <a:buAutoNum type="arabicPeriod"/>
            </a:pPr>
            <a:r>
              <a:rPr lang="en-GB" sz="3600" b="1" dirty="0">
                <a:solidFill>
                  <a:srgbClr val="F26B27"/>
                </a:solidFill>
              </a:rPr>
              <a:t>GERINGE START-UP-INVESTITIONEN –            </a:t>
            </a:r>
            <a:r>
              <a:rPr lang="en-US" dirty="0"/>
              <a:t>WO FINDEST DU UNTERSTÜTZUNG?</a:t>
            </a:r>
          </a:p>
          <a:p>
            <a:endParaRPr lang="en-US" dirty="0"/>
          </a:p>
        </p:txBody>
      </p:sp>
    </p:spTree>
    <p:extLst>
      <p:ext uri="{BB962C8B-B14F-4D97-AF65-F5344CB8AC3E}">
        <p14:creationId xmlns:p14="http://schemas.microsoft.com/office/powerpoint/2010/main" val="14343494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2D859F-50F8-4D49-93A8-04BBDE1D8D6C}"/>
              </a:ext>
            </a:extLst>
          </p:cNvPr>
          <p:cNvSpPr>
            <a:spLocks noGrp="1"/>
          </p:cNvSpPr>
          <p:nvPr>
            <p:ph type="body" sz="quarter" idx="14"/>
          </p:nvPr>
        </p:nvSpPr>
        <p:spPr>
          <a:xfrm>
            <a:off x="1639836" y="1341972"/>
            <a:ext cx="8912328" cy="3001108"/>
          </a:xfrm>
        </p:spPr>
        <p:txBody>
          <a:bodyPr/>
          <a:lstStyle/>
          <a:p>
            <a:r>
              <a:rPr lang="en-US" b="1" dirty="0">
                <a:solidFill>
                  <a:schemeClr val="bg1"/>
                </a:solidFill>
                <a:highlight>
                  <a:srgbClr val="F26B27"/>
                </a:highlight>
              </a:rPr>
              <a:t>CROWDFUNDING-FALLSTUDIE GROSSBRITANNIEN</a:t>
            </a:r>
          </a:p>
          <a:p>
            <a:endParaRPr lang="en-US" dirty="0">
              <a:solidFill>
                <a:srgbClr val="EC2179"/>
              </a:solidFill>
            </a:endParaRPr>
          </a:p>
          <a:p>
            <a:endParaRPr lang="en-US" dirty="0"/>
          </a:p>
          <a:p>
            <a:endParaRPr lang="en-US" dirty="0"/>
          </a:p>
        </p:txBody>
      </p:sp>
      <p:sp>
        <p:nvSpPr>
          <p:cNvPr id="8" name="TextBox 7">
            <a:extLst>
              <a:ext uri="{FF2B5EF4-FFF2-40B4-BE49-F238E27FC236}">
                <a16:creationId xmlns:a16="http://schemas.microsoft.com/office/drawing/2014/main" id="{9E631863-6488-451B-9E93-C4F1DA2792D9}"/>
              </a:ext>
            </a:extLst>
          </p:cNvPr>
          <p:cNvSpPr txBox="1"/>
          <p:nvPr/>
        </p:nvSpPr>
        <p:spPr>
          <a:xfrm>
            <a:off x="1639836" y="1862543"/>
            <a:ext cx="9312644" cy="800219"/>
          </a:xfrm>
          <a:prstGeom prst="rect">
            <a:avLst/>
          </a:prstGeom>
          <a:noFill/>
        </p:spPr>
        <p:txBody>
          <a:bodyPr wrap="square">
            <a:spAutoFit/>
          </a:bodyPr>
          <a:lstStyle/>
          <a:p>
            <a:r>
              <a:rPr lang="en-GB" sz="2400" dirty="0" err="1">
                <a:hlinkClick r:id="rId2"/>
              </a:rPr>
              <a:t>AmaElla </a:t>
            </a:r>
            <a:r>
              <a:rPr lang="en-GB" sz="2400" dirty="0">
                <a:hlinkClick r:id="rId2"/>
              </a:rPr>
              <a:t>Bio-Baumwolle Ethical Lingerie</a:t>
            </a:r>
            <a:endParaRPr lang="en-IE" sz="2400" dirty="0">
              <a:solidFill>
                <a:srgbClr val="EC2179"/>
              </a:solidFill>
            </a:endParaRPr>
          </a:p>
          <a:p>
            <a:endParaRPr lang="en-GB" sz="2200" dirty="0">
              <a:solidFill>
                <a:srgbClr val="1E494F"/>
              </a:solidFill>
            </a:endParaRPr>
          </a:p>
        </p:txBody>
      </p:sp>
      <p:sp>
        <p:nvSpPr>
          <p:cNvPr id="6" name="TextBox 5">
            <a:extLst>
              <a:ext uri="{FF2B5EF4-FFF2-40B4-BE49-F238E27FC236}">
                <a16:creationId xmlns:a16="http://schemas.microsoft.com/office/drawing/2014/main" id="{F40ECEDC-DFC3-456E-A91E-2E8710A4E153}"/>
              </a:ext>
            </a:extLst>
          </p:cNvPr>
          <p:cNvSpPr txBox="1"/>
          <p:nvPr/>
        </p:nvSpPr>
        <p:spPr>
          <a:xfrm>
            <a:off x="1770380" y="2594154"/>
            <a:ext cx="6121400" cy="4493538"/>
          </a:xfrm>
          <a:prstGeom prst="rect">
            <a:avLst/>
          </a:prstGeom>
          <a:noFill/>
        </p:spPr>
        <p:txBody>
          <a:bodyPr wrap="square">
            <a:spAutoFit/>
          </a:bodyPr>
          <a:lstStyle/>
          <a:p>
            <a:r>
              <a:rPr lang="en-IE" sz="2200" dirty="0" err="1"/>
              <a:t>AmaElla </a:t>
            </a:r>
            <a:r>
              <a:rPr lang="en-IE" sz="2200" dirty="0"/>
              <a:t>entwirft und produziert wunderschöne Dessous aus weicher Bio-Baumwolle (GOTS-zertifiziert) - besser für die Umwelt, besser für die Bauern und besser für die Haut. Alle Produkte </a:t>
            </a:r>
            <a:r>
              <a:rPr lang="en-IE" sz="2200" dirty="0" err="1"/>
              <a:t>werden</a:t>
            </a:r>
            <a:r>
              <a:rPr lang="en-IE" sz="2200" dirty="0"/>
              <a:t> </a:t>
            </a:r>
            <a:r>
              <a:rPr lang="en-IE" sz="2200" dirty="0" err="1"/>
              <a:t>ethisch</a:t>
            </a:r>
            <a:r>
              <a:rPr lang="en-IE" sz="2200" dirty="0"/>
              <a:t> von Frauen, für Frauen </a:t>
            </a:r>
            <a:r>
              <a:rPr lang="en-IE" sz="2200" dirty="0" err="1"/>
              <a:t>hergestellt</a:t>
            </a:r>
            <a:r>
              <a:rPr lang="en-IE" sz="2200" dirty="0"/>
              <a:t>. </a:t>
            </a:r>
            <a:endParaRPr lang="en-IE" sz="2200" b="1" dirty="0"/>
          </a:p>
          <a:p>
            <a:endParaRPr lang="en-IE" sz="2200" b="1" dirty="0"/>
          </a:p>
          <a:p>
            <a:r>
              <a:rPr lang="en-IE" sz="2200" b="1" dirty="0">
                <a:solidFill>
                  <a:srgbClr val="EC2179"/>
                </a:solidFill>
              </a:rPr>
              <a:t>14.422 € </a:t>
            </a:r>
            <a:r>
              <a:rPr lang="en-IE" sz="2200" b="1" dirty="0" err="1">
                <a:solidFill>
                  <a:srgbClr val="EC2179"/>
                </a:solidFill>
              </a:rPr>
              <a:t>gesammelt</a:t>
            </a:r>
            <a:r>
              <a:rPr lang="en-IE" sz="2200" b="1" dirty="0">
                <a:solidFill>
                  <a:srgbClr val="EC2179"/>
                </a:solidFill>
              </a:rPr>
              <a:t>, </a:t>
            </a:r>
            <a:r>
              <a:rPr lang="en-IE" sz="2200" b="1" dirty="0" err="1">
                <a:solidFill>
                  <a:srgbClr val="EC2179"/>
                </a:solidFill>
              </a:rPr>
              <a:t>Ziel</a:t>
            </a:r>
            <a:r>
              <a:rPr lang="en-IE" sz="2200" b="1" dirty="0">
                <a:solidFill>
                  <a:srgbClr val="EC2179"/>
                </a:solidFill>
              </a:rPr>
              <a:t> von 11.100 € übertroffen </a:t>
            </a:r>
          </a:p>
          <a:p>
            <a:r>
              <a:rPr lang="en-IE" sz="2200" b="1" dirty="0" err="1">
                <a:solidFill>
                  <a:srgbClr val="EC2179"/>
                </a:solidFill>
              </a:rPr>
              <a:t>kleine</a:t>
            </a:r>
            <a:r>
              <a:rPr lang="en-IE" sz="2200" b="1" dirty="0">
                <a:solidFill>
                  <a:srgbClr val="EC2179"/>
                </a:solidFill>
              </a:rPr>
              <a:t> Investitionen von 156 Geldgebern (und potenziellen </a:t>
            </a:r>
            <a:r>
              <a:rPr lang="en-IE" sz="2200" b="1" dirty="0" err="1">
                <a:solidFill>
                  <a:srgbClr val="EC2179"/>
                </a:solidFill>
              </a:rPr>
              <a:t>Kunden</a:t>
            </a:r>
            <a:r>
              <a:rPr lang="en-IE" sz="2200" b="1" dirty="0">
                <a:solidFill>
                  <a:srgbClr val="EC2179"/>
                </a:solidFill>
              </a:rPr>
              <a:t>)</a:t>
            </a:r>
          </a:p>
          <a:p>
            <a:r>
              <a:rPr lang="en-IE" sz="2200" b="1" dirty="0">
                <a:solidFill>
                  <a:schemeClr val="bg1"/>
                </a:solidFill>
                <a:highlight>
                  <a:srgbClr val="C54A9A"/>
                </a:highlight>
              </a:rPr>
              <a:t>READ</a:t>
            </a:r>
            <a:r>
              <a:rPr lang="en-IE" sz="2200" b="1" dirty="0">
                <a:solidFill>
                  <a:schemeClr val="bg1"/>
                </a:solidFill>
              </a:rPr>
              <a:t> </a:t>
            </a:r>
            <a:r>
              <a:rPr lang="en-IE" sz="2200" dirty="0" err="1">
                <a:hlinkClick r:id="rId3"/>
              </a:rPr>
              <a:t>AmaElla</a:t>
            </a:r>
            <a:r>
              <a:rPr lang="en-IE" sz="2200" dirty="0">
                <a:hlinkClick r:id="rId3"/>
              </a:rPr>
              <a:t> Sustainable and Ethical Lingerie - </a:t>
            </a:r>
            <a:r>
              <a:rPr lang="en-IE" sz="2200" dirty="0" err="1">
                <a:hlinkClick r:id="rId3"/>
              </a:rPr>
              <a:t>UpEffect</a:t>
            </a:r>
            <a:r>
              <a:rPr lang="en-IE" sz="2200" dirty="0">
                <a:hlinkClick r:id="rId3"/>
              </a:rPr>
              <a:t> | Social Enterprise Crowdfunding (theupeffect.com)</a:t>
            </a:r>
            <a:endParaRPr lang="en-IE" sz="2200" b="1" dirty="0">
              <a:solidFill>
                <a:srgbClr val="EC2179"/>
              </a:solidFill>
            </a:endParaRPr>
          </a:p>
          <a:p>
            <a:endParaRPr lang="en-IE" sz="2200" b="1" dirty="0">
              <a:solidFill>
                <a:srgbClr val="EC2179"/>
              </a:solidFill>
            </a:endParaRPr>
          </a:p>
        </p:txBody>
      </p:sp>
      <p:pic>
        <p:nvPicPr>
          <p:cNvPr id="7" name="Picture Placeholder 6">
            <a:hlinkClick r:id="rId3"/>
            <a:extLst>
              <a:ext uri="{FF2B5EF4-FFF2-40B4-BE49-F238E27FC236}">
                <a16:creationId xmlns:a16="http://schemas.microsoft.com/office/drawing/2014/main" id="{5B52FAC6-D7A2-4C08-BF5B-A4294F78964F}"/>
              </a:ext>
            </a:extLst>
          </p:cNvPr>
          <p:cNvPicPr>
            <a:picLocks noChangeAspect="1"/>
          </p:cNvPicPr>
          <p:nvPr/>
        </p:nvPicPr>
        <p:blipFill>
          <a:blip r:embed="rId4">
            <a:extLst>
              <a:ext uri="{28A0092B-C50C-407E-A947-70E740481C1C}">
                <a14:useLocalDpi xmlns:a14="http://schemas.microsoft.com/office/drawing/2010/main" val="0"/>
              </a:ext>
            </a:extLst>
          </a:blip>
          <a:srcRect l="30433" r="30433"/>
          <a:stretch>
            <a:fillRect/>
          </a:stretch>
        </p:blipFill>
        <p:spPr>
          <a:xfrm>
            <a:off x="7891780" y="1980708"/>
            <a:ext cx="3389565" cy="4033653"/>
          </a:xfrm>
          <a:prstGeom prst="rect">
            <a:avLst/>
          </a:prstGeom>
        </p:spPr>
      </p:pic>
      <p:sp>
        <p:nvSpPr>
          <p:cNvPr id="9" name="Text Placeholder 1">
            <a:extLst>
              <a:ext uri="{FF2B5EF4-FFF2-40B4-BE49-F238E27FC236}">
                <a16:creationId xmlns:a16="http://schemas.microsoft.com/office/drawing/2014/main" id="{8880E5C0-FDFA-4D68-BC6F-9B1CD87266C6}"/>
              </a:ext>
            </a:extLst>
          </p:cNvPr>
          <p:cNvSpPr>
            <a:spLocks noGrp="1"/>
          </p:cNvSpPr>
          <p:nvPr>
            <p:ph type="body" sz="quarter" idx="13"/>
          </p:nvPr>
        </p:nvSpPr>
        <p:spPr>
          <a:xfrm>
            <a:off x="1497596" y="327983"/>
            <a:ext cx="9054568" cy="908690"/>
          </a:xfrm>
        </p:spPr>
        <p:txBody>
          <a:bodyPr>
            <a:normAutofit fontScale="92500" lnSpcReduction="10000"/>
          </a:bodyPr>
          <a:lstStyle/>
          <a:p>
            <a:pPr marL="742950" indent="-742950">
              <a:buAutoNum type="arabicPeriod"/>
            </a:pPr>
            <a:r>
              <a:rPr lang="en-GB" sz="3600" b="1" dirty="0">
                <a:solidFill>
                  <a:srgbClr val="F26B27"/>
                </a:solidFill>
              </a:rPr>
              <a:t>GERINGE START-UP-INVESTITIONEN –            </a:t>
            </a:r>
            <a:r>
              <a:rPr lang="en-US" dirty="0"/>
              <a:t>WO FINDEST DU UNTERSTÜTZUNG?</a:t>
            </a:r>
          </a:p>
          <a:p>
            <a:endParaRPr lang="en-US" dirty="0"/>
          </a:p>
        </p:txBody>
      </p:sp>
      <p:sp>
        <p:nvSpPr>
          <p:cNvPr id="11" name="Textfeld 10">
            <a:extLst>
              <a:ext uri="{FF2B5EF4-FFF2-40B4-BE49-F238E27FC236}">
                <a16:creationId xmlns:a16="http://schemas.microsoft.com/office/drawing/2014/main" id="{3E783641-8F93-447E-BE03-5A172259A06B}"/>
              </a:ext>
            </a:extLst>
          </p:cNvPr>
          <p:cNvSpPr txBox="1"/>
          <p:nvPr/>
        </p:nvSpPr>
        <p:spPr>
          <a:xfrm>
            <a:off x="-46206" y="3693976"/>
            <a:ext cx="1442998" cy="3477875"/>
          </a:xfrm>
          <a:prstGeom prst="rect">
            <a:avLst/>
          </a:prstGeom>
          <a:noFill/>
        </p:spPr>
        <p:txBody>
          <a:bodyPr wrap="square" rtlCol="0">
            <a:spAutoFit/>
          </a:bodyPr>
          <a:lstStyle/>
          <a:p>
            <a:r>
              <a:rPr lang="de-DE"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Solltest du den Artikel auf Deutsch lesen wollen, empfehlen wir dir, auf deinem Computer den </a:t>
            </a:r>
            <a:r>
              <a:rPr lang="de-DE"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Google Übersetzer</a:t>
            </a:r>
            <a:r>
              <a:rPr lang="de-DE" sz="1000" dirty="0">
                <a:effectLst/>
                <a:latin typeface="Calibri" panose="020F0502020204030204" pitchFamily="34" charset="0"/>
                <a:ea typeface="Calibri" panose="020F0502020204030204" pitchFamily="34" charset="0"/>
                <a:cs typeface="Times New Roman" panose="02020603050405020304" pitchFamily="18" charset="0"/>
              </a:rPr>
              <a:t> aufzurufen. Nun kannst du in das Textfeld die gewünschte URL eingeben und im rechten Feld (mit Hilfe des Abwärtspfeils rechts oben) als Zielsprache Deutsch auswählen. Wenn </a:t>
            </a:r>
            <a:r>
              <a:rPr lang="de-DE" sz="1000" dirty="0">
                <a:latin typeface="Calibri" panose="020F0502020204030204" pitchFamily="34" charset="0"/>
                <a:ea typeface="Calibri" panose="020F0502020204030204" pitchFamily="34" charset="0"/>
                <a:cs typeface="Times New Roman" panose="02020603050405020304" pitchFamily="18" charset="0"/>
              </a:rPr>
              <a:t>du</a:t>
            </a:r>
            <a:r>
              <a:rPr lang="de-DE" sz="1000" dirty="0">
                <a:effectLst/>
                <a:latin typeface="Calibri" panose="020F0502020204030204" pitchFamily="34" charset="0"/>
                <a:ea typeface="Calibri" panose="020F0502020204030204" pitchFamily="34" charset="0"/>
                <a:cs typeface="Times New Roman" panose="02020603050405020304" pitchFamily="18" charset="0"/>
              </a:rPr>
              <a:t> nun mit der linken Maustaste auf die „übersetzte“ URL klickst, öffnet sich ein neuer Tab mit dem übersetzten Artikel. </a:t>
            </a:r>
          </a:p>
          <a:p>
            <a:endParaRPr lang="de-DE" sz="1000" dirty="0">
              <a:effectLst/>
              <a:latin typeface="Calibri Light" panose="020F0302020204030204" pitchFamily="34" charset="0"/>
              <a:ea typeface="Calibri" panose="020F0502020204030204" pitchFamily="34" charset="0"/>
              <a:cs typeface="Calibri Light" panose="020F0302020204030204" pitchFamily="34" charset="0"/>
            </a:endParaRPr>
          </a:p>
          <a:p>
            <a:endParaRPr lang="de-DE" sz="1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55074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0ECEDC-DFC3-456E-A91E-2E8710A4E153}"/>
              </a:ext>
            </a:extLst>
          </p:cNvPr>
          <p:cNvSpPr txBox="1"/>
          <p:nvPr/>
        </p:nvSpPr>
        <p:spPr>
          <a:xfrm>
            <a:off x="1747617" y="1305341"/>
            <a:ext cx="8880126" cy="3939540"/>
          </a:xfrm>
          <a:prstGeom prst="rect">
            <a:avLst/>
          </a:prstGeom>
          <a:noFill/>
        </p:spPr>
        <p:txBody>
          <a:bodyPr wrap="square">
            <a:spAutoFit/>
          </a:bodyPr>
          <a:lstStyle/>
          <a:p>
            <a:r>
              <a:rPr lang="en-US" sz="2200" b="1" dirty="0">
                <a:solidFill>
                  <a:srgbClr val="EC2179"/>
                </a:solidFill>
              </a:rPr>
              <a:t>Crowd Funding - ein guter Video-Pitch ist der Schlüssel!</a:t>
            </a:r>
          </a:p>
          <a:p>
            <a:endParaRPr lang="en-US" sz="600" i="1" dirty="0">
              <a:solidFill>
                <a:srgbClr val="EC2179"/>
              </a:solidFill>
            </a:endParaRPr>
          </a:p>
          <a:p>
            <a:pPr marL="342900" indent="-342900">
              <a:buClr>
                <a:srgbClr val="EC2179"/>
              </a:buClr>
              <a:buFont typeface="Arial" charset="0"/>
              <a:buChar char="•"/>
            </a:pPr>
            <a:r>
              <a:rPr lang="en-US" sz="2200" dirty="0">
                <a:solidFill>
                  <a:srgbClr val="1E494F"/>
                </a:solidFill>
              </a:rPr>
              <a:t>Exzellente Video-Pitches sind das A und O für erfolgreiche Crowdfunding-Kampagnen.</a:t>
            </a:r>
          </a:p>
          <a:p>
            <a:pPr marL="342900" indent="-342900">
              <a:buClr>
                <a:srgbClr val="EC2179"/>
              </a:buClr>
              <a:buFont typeface="Arial" charset="0"/>
              <a:buChar char="•"/>
            </a:pPr>
            <a:r>
              <a:rPr lang="en-US" sz="2200" dirty="0">
                <a:solidFill>
                  <a:srgbClr val="1E494F"/>
                </a:solidFill>
              </a:rPr>
              <a:t>Das </a:t>
            </a:r>
            <a:r>
              <a:rPr lang="en-US" sz="2200" dirty="0" err="1">
                <a:solidFill>
                  <a:srgbClr val="1E494F"/>
                </a:solidFill>
              </a:rPr>
              <a:t>Anpreisen</a:t>
            </a:r>
            <a:r>
              <a:rPr lang="en-US" sz="2200" dirty="0">
                <a:solidFill>
                  <a:srgbClr val="1E494F"/>
                </a:solidFill>
              </a:rPr>
              <a:t> </a:t>
            </a:r>
            <a:r>
              <a:rPr lang="en-US" sz="2200" dirty="0" err="1">
                <a:solidFill>
                  <a:srgbClr val="1E494F"/>
                </a:solidFill>
              </a:rPr>
              <a:t>deines</a:t>
            </a:r>
            <a:r>
              <a:rPr lang="en-US" sz="2200" dirty="0">
                <a:solidFill>
                  <a:srgbClr val="1E494F"/>
                </a:solidFill>
              </a:rPr>
              <a:t> Produkts </a:t>
            </a:r>
            <a:r>
              <a:rPr lang="en-US" sz="2200" dirty="0" err="1">
                <a:solidFill>
                  <a:srgbClr val="1E494F"/>
                </a:solidFill>
              </a:rPr>
              <a:t>oder</a:t>
            </a:r>
            <a:r>
              <a:rPr lang="en-US" sz="2200" dirty="0">
                <a:solidFill>
                  <a:srgbClr val="1E494F"/>
                </a:solidFill>
              </a:rPr>
              <a:t> </a:t>
            </a:r>
            <a:r>
              <a:rPr lang="en-US" sz="2200" dirty="0" err="1">
                <a:solidFill>
                  <a:srgbClr val="1E494F"/>
                </a:solidFill>
              </a:rPr>
              <a:t>deiner</a:t>
            </a:r>
            <a:r>
              <a:rPr lang="en-US" sz="2200" dirty="0">
                <a:solidFill>
                  <a:srgbClr val="1E494F"/>
                </a:solidFill>
              </a:rPr>
              <a:t> Dienstleistung erfordert Übung, Vorbereitung und Ausdauer.</a:t>
            </a:r>
          </a:p>
          <a:p>
            <a:pPr marL="342900" indent="-342900">
              <a:buClr>
                <a:srgbClr val="EC2179"/>
              </a:buClr>
              <a:buFont typeface="Arial" charset="0"/>
              <a:buChar char="•"/>
            </a:pPr>
            <a:r>
              <a:rPr lang="en-US" sz="2200" dirty="0" err="1">
                <a:solidFill>
                  <a:srgbClr val="1E494F"/>
                </a:solidFill>
              </a:rPr>
              <a:t>Recherchiere</a:t>
            </a:r>
            <a:r>
              <a:rPr lang="en-US" sz="2200" dirty="0">
                <a:solidFill>
                  <a:srgbClr val="1E494F"/>
                </a:solidFill>
              </a:rPr>
              <a:t>, </a:t>
            </a:r>
            <a:r>
              <a:rPr lang="en-US" sz="2200" dirty="0" err="1">
                <a:solidFill>
                  <a:srgbClr val="1E494F"/>
                </a:solidFill>
              </a:rPr>
              <a:t>indem</a:t>
            </a:r>
            <a:r>
              <a:rPr lang="en-US" sz="2200" dirty="0">
                <a:solidFill>
                  <a:srgbClr val="1E494F"/>
                </a:solidFill>
              </a:rPr>
              <a:t> du </a:t>
            </a:r>
            <a:r>
              <a:rPr lang="en-US" sz="2200" dirty="0" err="1">
                <a:solidFill>
                  <a:srgbClr val="1E494F"/>
                </a:solidFill>
              </a:rPr>
              <a:t>dir</a:t>
            </a:r>
            <a:r>
              <a:rPr lang="en-US" sz="2200" dirty="0">
                <a:solidFill>
                  <a:srgbClr val="1E494F"/>
                </a:solidFill>
              </a:rPr>
              <a:t> andere Video-Pitches </a:t>
            </a:r>
            <a:r>
              <a:rPr lang="en-US" sz="2200" dirty="0" err="1">
                <a:solidFill>
                  <a:srgbClr val="1E494F"/>
                </a:solidFill>
              </a:rPr>
              <a:t>ansiehst</a:t>
            </a:r>
            <a:r>
              <a:rPr lang="en-US" sz="2200" dirty="0">
                <a:solidFill>
                  <a:srgbClr val="1E494F"/>
                </a:solidFill>
              </a:rPr>
              <a:t>.</a:t>
            </a:r>
          </a:p>
          <a:p>
            <a:pPr marL="342900" indent="-342900">
              <a:buClr>
                <a:srgbClr val="EC2179"/>
              </a:buClr>
              <a:buFont typeface="Arial" charset="0"/>
              <a:buChar char="•"/>
            </a:pPr>
            <a:r>
              <a:rPr lang="en-US" sz="2200" dirty="0" err="1">
                <a:solidFill>
                  <a:srgbClr val="1E494F"/>
                </a:solidFill>
              </a:rPr>
              <a:t>Schreibe</a:t>
            </a:r>
            <a:r>
              <a:rPr lang="en-US" sz="2200" dirty="0">
                <a:solidFill>
                  <a:srgbClr val="1E494F"/>
                </a:solidFill>
              </a:rPr>
              <a:t> </a:t>
            </a:r>
            <a:r>
              <a:rPr lang="en-US" sz="2200" dirty="0" err="1">
                <a:solidFill>
                  <a:srgbClr val="1E494F"/>
                </a:solidFill>
              </a:rPr>
              <a:t>ein</a:t>
            </a:r>
            <a:r>
              <a:rPr lang="en-US" sz="2200" dirty="0">
                <a:solidFill>
                  <a:srgbClr val="1E494F"/>
                </a:solidFill>
              </a:rPr>
              <a:t> überzeugendes Skript, das </a:t>
            </a:r>
            <a:r>
              <a:rPr lang="en-US" sz="2200" dirty="0" err="1">
                <a:solidFill>
                  <a:srgbClr val="1E494F"/>
                </a:solidFill>
              </a:rPr>
              <a:t>deine</a:t>
            </a:r>
            <a:r>
              <a:rPr lang="en-US" sz="2200" dirty="0">
                <a:solidFill>
                  <a:srgbClr val="1E494F"/>
                </a:solidFill>
              </a:rPr>
              <a:t> </a:t>
            </a:r>
            <a:r>
              <a:rPr lang="en-US" sz="2200" dirty="0" err="1">
                <a:solidFill>
                  <a:srgbClr val="1E494F"/>
                </a:solidFill>
              </a:rPr>
              <a:t>Alleinstellungs-merkmale</a:t>
            </a:r>
            <a:r>
              <a:rPr lang="en-US" sz="2200" dirty="0">
                <a:solidFill>
                  <a:srgbClr val="1E494F"/>
                </a:solidFill>
              </a:rPr>
              <a:t> einfach und klar kommuniziert.</a:t>
            </a:r>
          </a:p>
          <a:p>
            <a:pPr marL="342900" indent="-342900">
              <a:buClr>
                <a:srgbClr val="EC2179"/>
              </a:buClr>
              <a:buFont typeface="Arial" charset="0"/>
              <a:buChar char="•"/>
            </a:pPr>
            <a:r>
              <a:rPr lang="en-US" sz="2200" dirty="0" err="1">
                <a:solidFill>
                  <a:srgbClr val="1E494F"/>
                </a:solidFill>
              </a:rPr>
              <a:t>Nimm</a:t>
            </a:r>
            <a:r>
              <a:rPr lang="en-US" sz="2200" dirty="0">
                <a:solidFill>
                  <a:srgbClr val="1E494F"/>
                </a:solidFill>
              </a:rPr>
              <a:t> die Vision mit Leidenschaft und Enthusiasmus auf - das ist ansteckend und gibt dem Betrachter Vertrauen in </a:t>
            </a:r>
            <a:r>
              <a:rPr lang="en-US" sz="2200" dirty="0" err="1">
                <a:solidFill>
                  <a:srgbClr val="1E494F"/>
                </a:solidFill>
              </a:rPr>
              <a:t>dein</a:t>
            </a:r>
            <a:r>
              <a:rPr lang="en-US" sz="2200" dirty="0">
                <a:solidFill>
                  <a:srgbClr val="1E494F"/>
                </a:solidFill>
              </a:rPr>
              <a:t> Engagement</a:t>
            </a:r>
          </a:p>
          <a:p>
            <a:pPr marL="342900" indent="-342900">
              <a:buClr>
                <a:srgbClr val="EC2179"/>
              </a:buClr>
              <a:buFont typeface="Arial" charset="0"/>
              <a:buChar char="•"/>
            </a:pPr>
            <a:r>
              <a:rPr lang="en-US" sz="2200" dirty="0" err="1">
                <a:solidFill>
                  <a:srgbClr val="1E494F"/>
                </a:solidFill>
              </a:rPr>
              <a:t>Nimm</a:t>
            </a:r>
            <a:r>
              <a:rPr lang="en-US" sz="2200" dirty="0">
                <a:solidFill>
                  <a:srgbClr val="1E494F"/>
                </a:solidFill>
              </a:rPr>
              <a:t> es erneut auf, bis </a:t>
            </a:r>
            <a:r>
              <a:rPr lang="en-US" sz="2200" dirty="0" err="1">
                <a:solidFill>
                  <a:srgbClr val="1E494F"/>
                </a:solidFill>
              </a:rPr>
              <a:t>alles</a:t>
            </a:r>
            <a:r>
              <a:rPr lang="en-US" sz="2200" dirty="0">
                <a:solidFill>
                  <a:srgbClr val="1E494F"/>
                </a:solidFill>
              </a:rPr>
              <a:t> </a:t>
            </a:r>
            <a:r>
              <a:rPr lang="en-US" sz="2200" dirty="0" err="1">
                <a:solidFill>
                  <a:srgbClr val="1E494F"/>
                </a:solidFill>
              </a:rPr>
              <a:t>passt</a:t>
            </a:r>
            <a:r>
              <a:rPr lang="en-US" sz="2200" dirty="0">
                <a:solidFill>
                  <a:srgbClr val="1E494F"/>
                </a:solidFill>
              </a:rPr>
              <a:t> und </a:t>
            </a:r>
            <a:r>
              <a:rPr lang="en-US" sz="2200" dirty="0" err="1">
                <a:solidFill>
                  <a:srgbClr val="1E494F"/>
                </a:solidFill>
              </a:rPr>
              <a:t>richtig</a:t>
            </a:r>
            <a:r>
              <a:rPr lang="en-US" sz="2200" dirty="0">
                <a:solidFill>
                  <a:srgbClr val="1E494F"/>
                </a:solidFill>
              </a:rPr>
              <a:t> ist.</a:t>
            </a:r>
            <a:endParaRPr lang="en-IE" sz="2200" b="1" dirty="0">
              <a:solidFill>
                <a:srgbClr val="1E494F"/>
              </a:solidFill>
            </a:endParaRPr>
          </a:p>
        </p:txBody>
      </p:sp>
      <p:sp>
        <p:nvSpPr>
          <p:cNvPr id="11" name="TextBox 10">
            <a:extLst>
              <a:ext uri="{FF2B5EF4-FFF2-40B4-BE49-F238E27FC236}">
                <a16:creationId xmlns:a16="http://schemas.microsoft.com/office/drawing/2014/main" id="{555B34B3-E39A-4267-8159-3B7189D979FA}"/>
              </a:ext>
            </a:extLst>
          </p:cNvPr>
          <p:cNvSpPr txBox="1"/>
          <p:nvPr/>
        </p:nvSpPr>
        <p:spPr>
          <a:xfrm>
            <a:off x="1851659" y="5229145"/>
            <a:ext cx="7689155" cy="1200329"/>
          </a:xfrm>
          <a:prstGeom prst="rect">
            <a:avLst/>
          </a:prstGeom>
          <a:noFill/>
        </p:spPr>
        <p:txBody>
          <a:bodyPr wrap="square">
            <a:spAutoFit/>
          </a:bodyPr>
          <a:lstStyle/>
          <a:p>
            <a:r>
              <a:rPr lang="en-IE" sz="2400" dirty="0">
                <a:solidFill>
                  <a:schemeClr val="bg1"/>
                </a:solidFill>
                <a:highlight>
                  <a:srgbClr val="F26B27"/>
                </a:highlight>
              </a:rPr>
              <a:t>READ (</a:t>
            </a:r>
            <a:r>
              <a:rPr lang="en-IE" sz="2400" dirty="0" err="1">
                <a:solidFill>
                  <a:schemeClr val="bg1"/>
                </a:solidFill>
                <a:highlight>
                  <a:srgbClr val="F26B27"/>
                </a:highlight>
              </a:rPr>
              <a:t>viele</a:t>
            </a:r>
            <a:r>
              <a:rPr lang="en-IE" sz="2400" dirty="0">
                <a:solidFill>
                  <a:schemeClr val="bg1"/>
                </a:solidFill>
                <a:highlight>
                  <a:srgbClr val="F26B27"/>
                </a:highlight>
              </a:rPr>
              <a:t> </a:t>
            </a:r>
            <a:r>
              <a:rPr lang="en-IE" sz="2400" dirty="0" err="1">
                <a:solidFill>
                  <a:schemeClr val="bg1"/>
                </a:solidFill>
                <a:highlight>
                  <a:srgbClr val="F26B27"/>
                </a:highlight>
              </a:rPr>
              <a:t>weitere</a:t>
            </a:r>
            <a:r>
              <a:rPr lang="en-IE" sz="2400" dirty="0">
                <a:solidFill>
                  <a:schemeClr val="bg1"/>
                </a:solidFill>
                <a:highlight>
                  <a:srgbClr val="F26B27"/>
                </a:highlight>
              </a:rPr>
              <a:t> Tipps):</a:t>
            </a:r>
          </a:p>
          <a:p>
            <a:r>
              <a:rPr lang="en-IE" sz="2400" dirty="0">
                <a:solidFill>
                  <a:srgbClr val="003841"/>
                </a:solidFill>
                <a:hlinkClick r:id="rId2"/>
              </a:rPr>
              <a:t>Think Business - Crowdfunding in Ireland – a guide</a:t>
            </a:r>
            <a:endParaRPr lang="en-IE" sz="2400" dirty="0">
              <a:solidFill>
                <a:srgbClr val="003841"/>
              </a:solidFill>
            </a:endParaRPr>
          </a:p>
          <a:p>
            <a:r>
              <a:rPr lang="en-IE" sz="2400" dirty="0">
                <a:solidFill>
                  <a:srgbClr val="003841"/>
                </a:solidFill>
                <a:hlinkClick r:id="rId3"/>
              </a:rPr>
              <a:t>Deutscher Crowdfunding-</a:t>
            </a:r>
            <a:r>
              <a:rPr lang="en-IE" sz="2400" dirty="0" err="1">
                <a:solidFill>
                  <a:srgbClr val="003841"/>
                </a:solidFill>
                <a:hlinkClick r:id="rId3"/>
              </a:rPr>
              <a:t>Leitfaden</a:t>
            </a:r>
            <a:r>
              <a:rPr lang="en-IE" sz="2400" dirty="0">
                <a:solidFill>
                  <a:srgbClr val="003841"/>
                </a:solidFill>
                <a:hlinkClick r:id="rId3"/>
              </a:rPr>
              <a:t> </a:t>
            </a:r>
            <a:r>
              <a:rPr lang="en-IE" sz="2400" dirty="0" err="1">
                <a:solidFill>
                  <a:srgbClr val="003841"/>
                </a:solidFill>
                <a:hlinkClick r:id="rId3"/>
              </a:rPr>
              <a:t>mit</a:t>
            </a:r>
            <a:r>
              <a:rPr lang="en-IE" sz="2400" dirty="0">
                <a:solidFill>
                  <a:srgbClr val="003841"/>
                </a:solidFill>
                <a:hlinkClick r:id="rId3"/>
              </a:rPr>
              <a:t> </a:t>
            </a:r>
            <a:r>
              <a:rPr lang="en-IE" sz="2400" dirty="0" err="1">
                <a:solidFill>
                  <a:srgbClr val="003841"/>
                </a:solidFill>
                <a:hlinkClick r:id="rId3"/>
              </a:rPr>
              <a:t>vielen</a:t>
            </a:r>
            <a:r>
              <a:rPr lang="en-IE" sz="2400" dirty="0">
                <a:solidFill>
                  <a:srgbClr val="003841"/>
                </a:solidFill>
                <a:hlinkClick r:id="rId3"/>
              </a:rPr>
              <a:t> Tipps</a:t>
            </a:r>
            <a:endParaRPr lang="en-IE" sz="2400" dirty="0">
              <a:solidFill>
                <a:srgbClr val="003841"/>
              </a:solidFill>
            </a:endParaRPr>
          </a:p>
        </p:txBody>
      </p:sp>
      <p:sp>
        <p:nvSpPr>
          <p:cNvPr id="5" name="Text Placeholder 1">
            <a:extLst>
              <a:ext uri="{FF2B5EF4-FFF2-40B4-BE49-F238E27FC236}">
                <a16:creationId xmlns:a16="http://schemas.microsoft.com/office/drawing/2014/main" id="{FC769191-2F9D-436D-A46C-1CA5FF278C58}"/>
              </a:ext>
            </a:extLst>
          </p:cNvPr>
          <p:cNvSpPr>
            <a:spLocks noGrp="1"/>
          </p:cNvSpPr>
          <p:nvPr>
            <p:ph type="body" sz="quarter" idx="13"/>
          </p:nvPr>
        </p:nvSpPr>
        <p:spPr>
          <a:xfrm>
            <a:off x="1497596" y="327983"/>
            <a:ext cx="8992125" cy="908690"/>
          </a:xfrm>
        </p:spPr>
        <p:txBody>
          <a:bodyPr>
            <a:normAutofit fontScale="92500" lnSpcReduction="10000"/>
          </a:bodyPr>
          <a:lstStyle/>
          <a:p>
            <a:pPr marL="742950" indent="-742950">
              <a:buAutoNum type="arabicPeriod"/>
            </a:pPr>
            <a:r>
              <a:rPr lang="en-GB" sz="3600" b="1" dirty="0">
                <a:solidFill>
                  <a:srgbClr val="F26B27"/>
                </a:solidFill>
              </a:rPr>
              <a:t>GERINGE START-UP-INVESTITIONEN –            </a:t>
            </a:r>
            <a:r>
              <a:rPr lang="en-US" dirty="0"/>
              <a:t>WO FINDEST DU UNTERSTÜTZUNG?</a:t>
            </a:r>
          </a:p>
          <a:p>
            <a:endParaRPr lang="en-US" dirty="0"/>
          </a:p>
        </p:txBody>
      </p:sp>
      <p:sp>
        <p:nvSpPr>
          <p:cNvPr id="7" name="Textfeld 6">
            <a:extLst>
              <a:ext uri="{FF2B5EF4-FFF2-40B4-BE49-F238E27FC236}">
                <a16:creationId xmlns:a16="http://schemas.microsoft.com/office/drawing/2014/main" id="{C1B3E80A-A6E3-442B-A147-2EF6D2FD9266}"/>
              </a:ext>
            </a:extLst>
          </p:cNvPr>
          <p:cNvSpPr txBox="1"/>
          <p:nvPr/>
        </p:nvSpPr>
        <p:spPr>
          <a:xfrm>
            <a:off x="-46206" y="3693976"/>
            <a:ext cx="1442998" cy="3477875"/>
          </a:xfrm>
          <a:prstGeom prst="rect">
            <a:avLst/>
          </a:prstGeom>
          <a:noFill/>
        </p:spPr>
        <p:txBody>
          <a:bodyPr wrap="square" rtlCol="0">
            <a:spAutoFit/>
          </a:bodyPr>
          <a:lstStyle/>
          <a:p>
            <a:r>
              <a:rPr lang="de-DE"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Solltest du den Artikel auf Deutsch lesen wollen, empfehlen wir dir, auf deinem Computer den </a:t>
            </a:r>
            <a:r>
              <a:rPr lang="de-DE"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Google Übersetzer</a:t>
            </a:r>
            <a:r>
              <a:rPr lang="de-DE" sz="1000" dirty="0">
                <a:effectLst/>
                <a:latin typeface="Calibri" panose="020F0502020204030204" pitchFamily="34" charset="0"/>
                <a:ea typeface="Calibri" panose="020F0502020204030204" pitchFamily="34" charset="0"/>
                <a:cs typeface="Times New Roman" panose="02020603050405020304" pitchFamily="18" charset="0"/>
              </a:rPr>
              <a:t> aufzurufen. Nun kannst du in das Textfeld die gewünschte URL eingeben und im rechten Feld (mit Hilfe des Abwärtspfeils rechts oben) als Zielsprache Deutsch auswählen. Wenn </a:t>
            </a:r>
            <a:r>
              <a:rPr lang="de-DE" sz="1000" dirty="0">
                <a:latin typeface="Calibri" panose="020F0502020204030204" pitchFamily="34" charset="0"/>
                <a:ea typeface="Calibri" panose="020F0502020204030204" pitchFamily="34" charset="0"/>
                <a:cs typeface="Times New Roman" panose="02020603050405020304" pitchFamily="18" charset="0"/>
              </a:rPr>
              <a:t>du</a:t>
            </a:r>
            <a:r>
              <a:rPr lang="de-DE" sz="1000" dirty="0">
                <a:effectLst/>
                <a:latin typeface="Calibri" panose="020F0502020204030204" pitchFamily="34" charset="0"/>
                <a:ea typeface="Calibri" panose="020F0502020204030204" pitchFamily="34" charset="0"/>
                <a:cs typeface="Times New Roman" panose="02020603050405020304" pitchFamily="18" charset="0"/>
              </a:rPr>
              <a:t> nun mit der linken Maustaste auf die „übersetzte“ URL klickst, öffnet sich ein neuer Tab mit dem übersetzten Artikel. </a:t>
            </a:r>
          </a:p>
          <a:p>
            <a:endParaRPr lang="de-DE" sz="1000" dirty="0">
              <a:effectLst/>
              <a:latin typeface="Calibri Light" panose="020F0302020204030204" pitchFamily="34" charset="0"/>
              <a:ea typeface="Calibri" panose="020F0502020204030204" pitchFamily="34" charset="0"/>
              <a:cs typeface="Calibri Light" panose="020F0302020204030204" pitchFamily="34" charset="0"/>
            </a:endParaRPr>
          </a:p>
          <a:p>
            <a:endParaRPr lang="de-DE" sz="1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76115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464546" y="1834863"/>
            <a:ext cx="5623549" cy="697353"/>
          </a:xfrm>
        </p:spPr>
        <p:txBody>
          <a:bodyPr/>
          <a:lstStyle/>
          <a:p>
            <a:r>
              <a:rPr lang="en-GB" dirty="0"/>
              <a:t>WIRD DEIN UNTERNEHMEN LEBENSFÄHIG SEIN?</a:t>
            </a:r>
          </a:p>
          <a:p>
            <a:r>
              <a:rPr lang="en-GB" sz="2800" dirty="0"/>
              <a:t>Der alles entscheidende Bereich der Kalkulation und Preisgestaltung </a:t>
            </a:r>
            <a:r>
              <a:rPr lang="en-GB" sz="2800" dirty="0" err="1"/>
              <a:t>für</a:t>
            </a:r>
            <a:r>
              <a:rPr lang="en-GB" sz="2800" dirty="0"/>
              <a:t> </a:t>
            </a:r>
            <a:r>
              <a:rPr lang="en-GB" sz="2800" dirty="0" err="1"/>
              <a:t>dein</a:t>
            </a:r>
            <a:r>
              <a:rPr lang="en-GB" sz="2800" dirty="0"/>
              <a:t> </a:t>
            </a:r>
            <a:r>
              <a:rPr lang="en-GB" sz="2800" dirty="0" err="1"/>
              <a:t>Produkt</a:t>
            </a:r>
            <a:r>
              <a:rPr lang="en-GB" sz="2800" dirty="0"/>
              <a:t>/</a:t>
            </a:r>
            <a:r>
              <a:rPr lang="en-GB" sz="2800" dirty="0" err="1"/>
              <a:t>deine</a:t>
            </a:r>
            <a:r>
              <a:rPr lang="en-GB" sz="2800" dirty="0"/>
              <a:t> Dienstleistung und was der Break-Even ist.</a:t>
            </a:r>
          </a:p>
          <a:p>
            <a:endParaRPr lang="en-US" dirty="0"/>
          </a:p>
        </p:txBody>
      </p:sp>
      <p:grpSp>
        <p:nvGrpSpPr>
          <p:cNvPr id="19" name="Group 18">
            <a:extLst>
              <a:ext uri="{FF2B5EF4-FFF2-40B4-BE49-F238E27FC236}">
                <a16:creationId xmlns:a16="http://schemas.microsoft.com/office/drawing/2014/main" id="{E9832DE1-204C-1645-8D8D-3AEF452E94BB}"/>
              </a:ext>
            </a:extLst>
          </p:cNvPr>
          <p:cNvGrpSpPr/>
          <p:nvPr/>
        </p:nvGrpSpPr>
        <p:grpSpPr>
          <a:xfrm>
            <a:off x="244497" y="1584100"/>
            <a:ext cx="5220049" cy="4365938"/>
            <a:chOff x="4534941" y="638925"/>
            <a:chExt cx="1499470" cy="1254125"/>
          </a:xfrm>
        </p:grpSpPr>
        <p:pic>
          <p:nvPicPr>
            <p:cNvPr id="20" name="Picture 19" descr="Logo&#10;&#10;Description automatically generated with medium confidence">
              <a:extLst>
                <a:ext uri="{FF2B5EF4-FFF2-40B4-BE49-F238E27FC236}">
                  <a16:creationId xmlns:a16="http://schemas.microsoft.com/office/drawing/2014/main" id="{2117A288-153C-2A4E-A2FD-60AC30370B5D}"/>
                </a:ext>
              </a:extLst>
            </p:cNvPr>
            <p:cNvPicPr>
              <a:picLocks noChangeAspect="1"/>
            </p:cNvPicPr>
            <p:nvPr/>
          </p:nvPicPr>
          <p:blipFill>
            <a:blip r:embed="rId2"/>
            <a:stretch>
              <a:fillRect/>
            </a:stretch>
          </p:blipFill>
          <p:spPr>
            <a:xfrm>
              <a:off x="4578037" y="638925"/>
              <a:ext cx="1456374" cy="1254125"/>
            </a:xfrm>
            <a:prstGeom prst="rect">
              <a:avLst/>
            </a:prstGeom>
          </p:spPr>
        </p:pic>
        <p:pic>
          <p:nvPicPr>
            <p:cNvPr id="21" name="Picture 20" descr="Icon&#10;&#10;Description automatically generated">
              <a:extLst>
                <a:ext uri="{FF2B5EF4-FFF2-40B4-BE49-F238E27FC236}">
                  <a16:creationId xmlns:a16="http://schemas.microsoft.com/office/drawing/2014/main" id="{0B411CF4-F062-6C41-AFEE-B8690099AF57}"/>
                </a:ext>
              </a:extLst>
            </p:cNvPr>
            <p:cNvPicPr>
              <a:picLocks noChangeAspect="1"/>
            </p:cNvPicPr>
            <p:nvPr/>
          </p:nvPicPr>
          <p:blipFill>
            <a:blip r:embed="rId3"/>
            <a:stretch>
              <a:fillRect/>
            </a:stretch>
          </p:blipFill>
          <p:spPr>
            <a:xfrm>
              <a:off x="4534941" y="1045995"/>
              <a:ext cx="194895" cy="212551"/>
            </a:xfrm>
            <a:prstGeom prst="rect">
              <a:avLst/>
            </a:prstGeom>
          </p:spPr>
        </p:pic>
      </p:grpSp>
    </p:spTree>
    <p:extLst>
      <p:ext uri="{BB962C8B-B14F-4D97-AF65-F5344CB8AC3E}">
        <p14:creationId xmlns:p14="http://schemas.microsoft.com/office/powerpoint/2010/main" val="21253496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0ECEDC-DFC3-456E-A91E-2E8710A4E153}"/>
              </a:ext>
            </a:extLst>
          </p:cNvPr>
          <p:cNvSpPr txBox="1"/>
          <p:nvPr/>
        </p:nvSpPr>
        <p:spPr>
          <a:xfrm>
            <a:off x="1747617" y="1305341"/>
            <a:ext cx="6309263" cy="6093976"/>
          </a:xfrm>
          <a:prstGeom prst="rect">
            <a:avLst/>
          </a:prstGeom>
          <a:noFill/>
        </p:spPr>
        <p:txBody>
          <a:bodyPr wrap="square">
            <a:spAutoFit/>
          </a:bodyPr>
          <a:lstStyle/>
          <a:p>
            <a:r>
              <a:rPr lang="en-US" sz="2400" b="1" dirty="0">
                <a:solidFill>
                  <a:srgbClr val="EC2179"/>
                </a:solidFill>
              </a:rPr>
              <a:t>READ </a:t>
            </a:r>
            <a:endParaRPr lang="en-US" sz="7200" b="1" dirty="0">
              <a:solidFill>
                <a:srgbClr val="EC2179"/>
              </a:solidFill>
            </a:endParaRPr>
          </a:p>
          <a:p>
            <a:r>
              <a:rPr lang="en-GB" sz="2400" dirty="0">
                <a:hlinkClick r:id="rId2"/>
              </a:rPr>
              <a:t>10 Top Crowdfunding Websites</a:t>
            </a:r>
            <a:endParaRPr lang="en-GB" sz="2400" dirty="0"/>
          </a:p>
          <a:p>
            <a:endParaRPr lang="en-GB" sz="2400" i="1" dirty="0">
              <a:solidFill>
                <a:srgbClr val="EC2179"/>
              </a:solidFill>
            </a:endParaRPr>
          </a:p>
          <a:p>
            <a:endParaRPr lang="en-GB" sz="2400" i="1" dirty="0">
              <a:solidFill>
                <a:srgbClr val="EC2179"/>
              </a:solidFill>
            </a:endParaRPr>
          </a:p>
          <a:p>
            <a:r>
              <a:rPr lang="en-GB" sz="2400" b="1" dirty="0">
                <a:solidFill>
                  <a:srgbClr val="EC2179"/>
                </a:solidFill>
              </a:rPr>
              <a:t>ÜBUNG: </a:t>
            </a:r>
            <a:r>
              <a:rPr lang="en-IE" sz="2000" b="1" dirty="0">
                <a:solidFill>
                  <a:srgbClr val="1E494F"/>
                </a:solidFill>
              </a:rPr>
              <a:t>Crowdfunding</a:t>
            </a:r>
          </a:p>
          <a:p>
            <a:endParaRPr lang="en-IE" sz="2000" b="1" dirty="0">
              <a:solidFill>
                <a:srgbClr val="1E494F"/>
              </a:solidFill>
            </a:endParaRPr>
          </a:p>
          <a:p>
            <a:r>
              <a:rPr lang="en-IE" sz="2000" b="1" dirty="0">
                <a:solidFill>
                  <a:schemeClr val="bg1"/>
                </a:solidFill>
                <a:highlight>
                  <a:srgbClr val="F26B27"/>
                </a:highlight>
              </a:rPr>
              <a:t>Download und </a:t>
            </a:r>
            <a:r>
              <a:rPr lang="en-IE" sz="2000" b="1" dirty="0" err="1">
                <a:solidFill>
                  <a:schemeClr val="bg1"/>
                </a:solidFill>
                <a:highlight>
                  <a:srgbClr val="F26B27"/>
                </a:highlight>
              </a:rPr>
              <a:t>Überblick</a:t>
            </a:r>
            <a:r>
              <a:rPr lang="en-IE" sz="2000" b="1" dirty="0">
                <a:solidFill>
                  <a:schemeClr val="bg1"/>
                </a:solidFill>
                <a:highlight>
                  <a:srgbClr val="F26B27"/>
                </a:highlight>
              </a:rPr>
              <a:t> </a:t>
            </a:r>
            <a:r>
              <a:rPr lang="en-IE" sz="2000" b="1" dirty="0" err="1">
                <a:solidFill>
                  <a:schemeClr val="bg1"/>
                </a:solidFill>
                <a:highlight>
                  <a:srgbClr val="F26B27"/>
                </a:highlight>
              </a:rPr>
              <a:t>über</a:t>
            </a:r>
            <a:r>
              <a:rPr lang="en-IE" sz="2000" b="1" dirty="0">
                <a:solidFill>
                  <a:schemeClr val="bg1"/>
                </a:solidFill>
                <a:highlight>
                  <a:srgbClr val="F26B27"/>
                </a:highlight>
              </a:rPr>
              <a:t> </a:t>
            </a:r>
            <a:r>
              <a:rPr lang="en-IE" sz="2000" b="1" dirty="0" err="1">
                <a:solidFill>
                  <a:schemeClr val="bg1"/>
                </a:solidFill>
                <a:highlight>
                  <a:srgbClr val="F26B27"/>
                </a:highlight>
              </a:rPr>
              <a:t>wichtige</a:t>
            </a:r>
            <a:r>
              <a:rPr lang="en-IE" sz="2000" b="1" dirty="0">
                <a:solidFill>
                  <a:schemeClr val="bg1"/>
                </a:solidFill>
                <a:highlight>
                  <a:srgbClr val="F26B27"/>
                </a:highlight>
              </a:rPr>
              <a:t> Crowdfunding-Ressourcen</a:t>
            </a:r>
          </a:p>
          <a:p>
            <a:endParaRPr lang="en-IE" sz="2000" b="1" dirty="0">
              <a:solidFill>
                <a:srgbClr val="1E494F"/>
              </a:solidFill>
            </a:endParaRPr>
          </a:p>
          <a:p>
            <a:r>
              <a:rPr lang="en-IE" sz="2000" dirty="0">
                <a:solidFill>
                  <a:srgbClr val="1E494F"/>
                </a:solidFill>
              </a:rPr>
              <a:t>CRUCIAL Crowdfunding ist ein von ERASMUS+ unterstütztes Projekt, das dazu dient, alle </a:t>
            </a:r>
            <a:r>
              <a:rPr lang="en-IE" sz="2000" dirty="0" err="1">
                <a:solidFill>
                  <a:srgbClr val="1E494F"/>
                </a:solidFill>
              </a:rPr>
              <a:t>verschiedenen</a:t>
            </a:r>
            <a:r>
              <a:rPr lang="en-IE" sz="2000" dirty="0">
                <a:solidFill>
                  <a:srgbClr val="1E494F"/>
                </a:solidFill>
              </a:rPr>
              <a:t> Stakeholder zu informieren, die von dieser </a:t>
            </a:r>
            <a:r>
              <a:rPr lang="en-IE" sz="2000" dirty="0" err="1">
                <a:solidFill>
                  <a:srgbClr val="1E494F"/>
                </a:solidFill>
              </a:rPr>
              <a:t>innovativen</a:t>
            </a:r>
            <a:r>
              <a:rPr lang="en-IE" sz="2000" dirty="0">
                <a:solidFill>
                  <a:srgbClr val="1E494F"/>
                </a:solidFill>
              </a:rPr>
              <a:t> </a:t>
            </a:r>
            <a:r>
              <a:rPr lang="en-IE" sz="2000" dirty="0" err="1">
                <a:solidFill>
                  <a:srgbClr val="1E494F"/>
                </a:solidFill>
              </a:rPr>
              <a:t>Finanzierungsart</a:t>
            </a:r>
            <a:r>
              <a:rPr lang="en-IE" sz="2000" dirty="0">
                <a:solidFill>
                  <a:srgbClr val="1E494F"/>
                </a:solidFill>
              </a:rPr>
              <a:t> von Geschäftsvorhaben </a:t>
            </a:r>
            <a:r>
              <a:rPr lang="en-IE" sz="2000" dirty="0" err="1">
                <a:solidFill>
                  <a:srgbClr val="1E494F"/>
                </a:solidFill>
              </a:rPr>
              <a:t>profitieren</a:t>
            </a:r>
            <a:r>
              <a:rPr lang="en-IE" sz="2000" dirty="0">
                <a:solidFill>
                  <a:srgbClr val="1E494F"/>
                </a:solidFill>
              </a:rPr>
              <a:t> </a:t>
            </a:r>
            <a:r>
              <a:rPr lang="en-IE" sz="2000" dirty="0" err="1">
                <a:solidFill>
                  <a:srgbClr val="1E494F"/>
                </a:solidFill>
              </a:rPr>
              <a:t>könnten</a:t>
            </a:r>
            <a:r>
              <a:rPr lang="en-IE" sz="2000" dirty="0">
                <a:solidFill>
                  <a:srgbClr val="1E494F"/>
                </a:solidFill>
              </a:rPr>
              <a:t>.</a:t>
            </a:r>
          </a:p>
          <a:p>
            <a:endParaRPr lang="en-IE" sz="1800" dirty="0">
              <a:solidFill>
                <a:srgbClr val="7F7F7F"/>
              </a:solidFill>
            </a:endParaRPr>
          </a:p>
          <a:p>
            <a:r>
              <a:rPr lang="en-IE" sz="1800" dirty="0">
                <a:hlinkClick r:id="rId3"/>
              </a:rPr>
              <a:t>CRUCIAL Crowdfunding-Projekt </a:t>
            </a:r>
            <a:endParaRPr lang="en-IE" sz="1800" dirty="0"/>
          </a:p>
          <a:p>
            <a:r>
              <a:rPr lang="en-IE" sz="1800" dirty="0">
                <a:hlinkClick r:id="rId4"/>
              </a:rPr>
              <a:t>CRUCIAL Crowdfunding-</a:t>
            </a:r>
            <a:r>
              <a:rPr lang="en-IE" sz="1800" dirty="0" err="1">
                <a:hlinkClick r:id="rId4"/>
              </a:rPr>
              <a:t>Ressourcen</a:t>
            </a:r>
            <a:r>
              <a:rPr lang="en-IE" sz="1800" dirty="0">
                <a:hlinkClick r:id="rId4"/>
              </a:rPr>
              <a:t> </a:t>
            </a:r>
            <a:endParaRPr lang="en-IE" sz="1800" dirty="0"/>
          </a:p>
          <a:p>
            <a:endParaRPr lang="en-IE" b="1" dirty="0">
              <a:solidFill>
                <a:srgbClr val="E95273"/>
              </a:solidFill>
            </a:endParaRPr>
          </a:p>
          <a:p>
            <a:endParaRPr lang="en-US" b="1" dirty="0">
              <a:solidFill>
                <a:srgbClr val="EC2179"/>
              </a:solidFill>
            </a:endParaRPr>
          </a:p>
        </p:txBody>
      </p:sp>
      <p:pic>
        <p:nvPicPr>
          <p:cNvPr id="5" name="Picture 4">
            <a:extLst>
              <a:ext uri="{FF2B5EF4-FFF2-40B4-BE49-F238E27FC236}">
                <a16:creationId xmlns:a16="http://schemas.microsoft.com/office/drawing/2014/main" id="{BE6651D0-597A-43D0-BA18-A6194B16D3F7}"/>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654851" y="3127355"/>
            <a:ext cx="4709869" cy="323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09275E9C-B44B-4FAB-926C-64BFBAE204C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07241" y="3294396"/>
            <a:ext cx="3437787" cy="2052000"/>
          </a:xfrm>
          <a:prstGeom prst="rect">
            <a:avLst/>
          </a:prstGeom>
        </p:spPr>
      </p:pic>
      <p:sp>
        <p:nvSpPr>
          <p:cNvPr id="8" name="Text Placeholder 1">
            <a:extLst>
              <a:ext uri="{FF2B5EF4-FFF2-40B4-BE49-F238E27FC236}">
                <a16:creationId xmlns:a16="http://schemas.microsoft.com/office/drawing/2014/main" id="{4170221C-0B38-4574-977E-E7678CD6FDB0}"/>
              </a:ext>
            </a:extLst>
          </p:cNvPr>
          <p:cNvSpPr>
            <a:spLocks noGrp="1"/>
          </p:cNvSpPr>
          <p:nvPr>
            <p:ph type="body" sz="quarter" idx="13"/>
          </p:nvPr>
        </p:nvSpPr>
        <p:spPr>
          <a:xfrm>
            <a:off x="1497596" y="327983"/>
            <a:ext cx="8914487" cy="908690"/>
          </a:xfrm>
        </p:spPr>
        <p:txBody>
          <a:bodyPr>
            <a:normAutofit fontScale="92500" lnSpcReduction="10000"/>
          </a:bodyPr>
          <a:lstStyle/>
          <a:p>
            <a:pPr marL="742950" indent="-742950">
              <a:buAutoNum type="arabicPeriod"/>
            </a:pPr>
            <a:r>
              <a:rPr lang="en-GB" sz="3600" b="1" dirty="0">
                <a:solidFill>
                  <a:srgbClr val="F26B27"/>
                </a:solidFill>
              </a:rPr>
              <a:t>GERINGE START-UP-INVESTITIONEN –            </a:t>
            </a:r>
            <a:r>
              <a:rPr lang="en-US" dirty="0"/>
              <a:t>WO FINDEST DU UNTERSTÜTZUNG?</a:t>
            </a:r>
          </a:p>
          <a:p>
            <a:endParaRPr lang="en-US" dirty="0"/>
          </a:p>
        </p:txBody>
      </p:sp>
      <p:sp>
        <p:nvSpPr>
          <p:cNvPr id="9" name="Textfeld 8">
            <a:extLst>
              <a:ext uri="{FF2B5EF4-FFF2-40B4-BE49-F238E27FC236}">
                <a16:creationId xmlns:a16="http://schemas.microsoft.com/office/drawing/2014/main" id="{EB83DA1C-2BA2-47C7-9F7A-45BCD2089DBC}"/>
              </a:ext>
            </a:extLst>
          </p:cNvPr>
          <p:cNvSpPr txBox="1"/>
          <p:nvPr/>
        </p:nvSpPr>
        <p:spPr>
          <a:xfrm>
            <a:off x="-46206" y="3693976"/>
            <a:ext cx="1442998" cy="3477875"/>
          </a:xfrm>
          <a:prstGeom prst="rect">
            <a:avLst/>
          </a:prstGeom>
          <a:noFill/>
        </p:spPr>
        <p:txBody>
          <a:bodyPr wrap="square" rtlCol="0">
            <a:spAutoFit/>
          </a:bodyPr>
          <a:lstStyle/>
          <a:p>
            <a:r>
              <a:rPr lang="de-DE"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Solltest du die Artikel auf Deutsch lesen wollen, empfehlen wir dir, auf deinem Computer den </a:t>
            </a:r>
            <a:r>
              <a:rPr lang="de-DE"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Google Übersetzer</a:t>
            </a:r>
            <a:r>
              <a:rPr lang="de-DE" sz="1000" dirty="0">
                <a:effectLst/>
                <a:latin typeface="Calibri" panose="020F0502020204030204" pitchFamily="34" charset="0"/>
                <a:ea typeface="Calibri" panose="020F0502020204030204" pitchFamily="34" charset="0"/>
                <a:cs typeface="Times New Roman" panose="02020603050405020304" pitchFamily="18" charset="0"/>
              </a:rPr>
              <a:t> aufzurufen. Nun kannst du in das Textfeld die gewünschte URL eingeben und im rechten Feld (mit Hilfe des Abwärtspfeils rechts oben) als Zielsprache Deutsch auswählen. Wenn </a:t>
            </a:r>
            <a:r>
              <a:rPr lang="de-DE" sz="1000" dirty="0">
                <a:latin typeface="Calibri" panose="020F0502020204030204" pitchFamily="34" charset="0"/>
                <a:ea typeface="Calibri" panose="020F0502020204030204" pitchFamily="34" charset="0"/>
                <a:cs typeface="Times New Roman" panose="02020603050405020304" pitchFamily="18" charset="0"/>
              </a:rPr>
              <a:t>du</a:t>
            </a:r>
            <a:r>
              <a:rPr lang="de-DE" sz="1000" dirty="0">
                <a:effectLst/>
                <a:latin typeface="Calibri" panose="020F0502020204030204" pitchFamily="34" charset="0"/>
                <a:ea typeface="Calibri" panose="020F0502020204030204" pitchFamily="34" charset="0"/>
                <a:cs typeface="Times New Roman" panose="02020603050405020304" pitchFamily="18" charset="0"/>
              </a:rPr>
              <a:t> nun mit der linken Maustaste auf die „übersetzte“ URL klickst, öffnet sich ein neuer Tab mit dem übersetzten Artikel. </a:t>
            </a:r>
          </a:p>
          <a:p>
            <a:endParaRPr lang="de-DE" sz="1000" dirty="0">
              <a:effectLst/>
              <a:latin typeface="Calibri Light" panose="020F0302020204030204" pitchFamily="34" charset="0"/>
              <a:ea typeface="Calibri" panose="020F0502020204030204" pitchFamily="34" charset="0"/>
              <a:cs typeface="Calibri Light" panose="020F0302020204030204" pitchFamily="34" charset="0"/>
            </a:endParaRPr>
          </a:p>
          <a:p>
            <a:endParaRPr lang="de-DE" sz="1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7636570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0ECEDC-DFC3-456E-A91E-2E8710A4E153}"/>
              </a:ext>
            </a:extLst>
          </p:cNvPr>
          <p:cNvSpPr txBox="1"/>
          <p:nvPr/>
        </p:nvSpPr>
        <p:spPr>
          <a:xfrm>
            <a:off x="1747617" y="1305341"/>
            <a:ext cx="7680863" cy="6263253"/>
          </a:xfrm>
          <a:prstGeom prst="rect">
            <a:avLst/>
          </a:prstGeom>
          <a:noFill/>
        </p:spPr>
        <p:txBody>
          <a:bodyPr wrap="square">
            <a:spAutoFit/>
          </a:bodyPr>
          <a:lstStyle/>
          <a:p>
            <a:r>
              <a:rPr lang="en-US" sz="2200" b="1" dirty="0">
                <a:solidFill>
                  <a:srgbClr val="EC2179"/>
                </a:solidFill>
              </a:rPr>
              <a:t>FÖRDERGELDER/ZUSCHÜSSE</a:t>
            </a:r>
          </a:p>
          <a:p>
            <a:r>
              <a:rPr lang="en-GB" sz="2200" i="0" dirty="0">
                <a:solidFill>
                  <a:srgbClr val="1E494F"/>
                </a:solidFill>
                <a:effectLst/>
              </a:rPr>
              <a:t>Ein Zuschuss ist ein Preis, in der Regel ein finanzieller, der von einer öffentlichen Einrichtung </a:t>
            </a:r>
            <a:r>
              <a:rPr lang="en-GB" sz="2200" i="0" dirty="0" err="1">
                <a:solidFill>
                  <a:srgbClr val="1E494F"/>
                </a:solidFill>
                <a:effectLst/>
              </a:rPr>
              <a:t>oder</a:t>
            </a:r>
            <a:r>
              <a:rPr lang="en-GB" sz="2200" i="0" dirty="0">
                <a:solidFill>
                  <a:srgbClr val="1E494F"/>
                </a:solidFill>
                <a:effectLst/>
              </a:rPr>
              <a:t> Stiftung an eine Einzelperson oder ein Unternehmen vergeben wird, um ein bestimmtes Geschäftsziel zu unterstützen, z. B. Start-up, Expansion </a:t>
            </a:r>
            <a:r>
              <a:rPr lang="en-GB" sz="2200" i="0" dirty="0" err="1">
                <a:solidFill>
                  <a:srgbClr val="1E494F"/>
                </a:solidFill>
                <a:effectLst/>
              </a:rPr>
              <a:t>usw</a:t>
            </a:r>
            <a:r>
              <a:rPr lang="en-GB" sz="2200" i="0" dirty="0">
                <a:solidFill>
                  <a:srgbClr val="1E494F"/>
                </a:solidFill>
                <a:effectLst/>
              </a:rPr>
              <a:t>. Es gibt viele lokale, regionale und nationale </a:t>
            </a:r>
            <a:r>
              <a:rPr lang="en-GB" sz="2200" i="0" dirty="0" err="1">
                <a:solidFill>
                  <a:srgbClr val="1E494F"/>
                </a:solidFill>
                <a:effectLst/>
              </a:rPr>
              <a:t>Fördermöglichkeiten</a:t>
            </a:r>
            <a:r>
              <a:rPr lang="en-GB" sz="2200" i="0" dirty="0">
                <a:solidFill>
                  <a:srgbClr val="1E494F"/>
                </a:solidFill>
                <a:effectLst/>
              </a:rPr>
              <a:t>. </a:t>
            </a:r>
            <a:r>
              <a:rPr lang="en-GB" sz="2200" i="0" dirty="0" err="1">
                <a:solidFill>
                  <a:srgbClr val="1E494F"/>
                </a:solidFill>
                <a:effectLst/>
              </a:rPr>
              <a:t>Recherchiere</a:t>
            </a:r>
            <a:r>
              <a:rPr lang="en-GB" sz="2200" i="0" dirty="0">
                <a:solidFill>
                  <a:srgbClr val="1E494F"/>
                </a:solidFill>
                <a:effectLst/>
              </a:rPr>
              <a:t>, welche </a:t>
            </a:r>
            <a:r>
              <a:rPr lang="en-GB" sz="2200" i="0" dirty="0" err="1">
                <a:solidFill>
                  <a:srgbClr val="1E494F"/>
                </a:solidFill>
                <a:effectLst/>
              </a:rPr>
              <a:t>für</a:t>
            </a:r>
            <a:r>
              <a:rPr lang="en-GB" sz="2200" i="0" dirty="0">
                <a:solidFill>
                  <a:srgbClr val="1E494F"/>
                </a:solidFill>
                <a:effectLst/>
              </a:rPr>
              <a:t> dich die richtige ist.</a:t>
            </a:r>
          </a:p>
          <a:p>
            <a:endParaRPr lang="en-US" sz="2200" dirty="0">
              <a:solidFill>
                <a:srgbClr val="1E494F"/>
              </a:solidFill>
            </a:endParaRPr>
          </a:p>
          <a:p>
            <a:pPr>
              <a:spcBef>
                <a:spcPts val="300"/>
              </a:spcBef>
            </a:pPr>
            <a:r>
              <a:rPr lang="en-US" sz="2200" b="1" dirty="0">
                <a:solidFill>
                  <a:srgbClr val="EC2179"/>
                </a:solidFill>
              </a:rPr>
              <a:t>ERFOLG BEI DER SICHERUNG VON FÖRDERGELDERN</a:t>
            </a:r>
          </a:p>
          <a:p>
            <a:pPr>
              <a:spcBef>
                <a:spcPts val="300"/>
              </a:spcBef>
            </a:pPr>
            <a:r>
              <a:rPr lang="en-US" sz="2200" dirty="0">
                <a:solidFill>
                  <a:srgbClr val="1E494F"/>
                </a:solidFill>
              </a:rPr>
              <a:t>Wie beim Backen eines Kuchens hängt ein erfolgreicher Förderantrag von den </a:t>
            </a:r>
            <a:r>
              <a:rPr lang="en-US" sz="2200" dirty="0" err="1">
                <a:solidFill>
                  <a:srgbClr val="1E494F"/>
                </a:solidFill>
              </a:rPr>
              <a:t>Zutaten</a:t>
            </a:r>
            <a:r>
              <a:rPr lang="en-US" sz="2200" dirty="0">
                <a:solidFill>
                  <a:srgbClr val="1E494F"/>
                </a:solidFill>
              </a:rPr>
              <a:t> (du und </a:t>
            </a:r>
            <a:r>
              <a:rPr lang="en-US" sz="2200" dirty="0" err="1">
                <a:solidFill>
                  <a:srgbClr val="1E494F"/>
                </a:solidFill>
              </a:rPr>
              <a:t>dein</a:t>
            </a:r>
            <a:r>
              <a:rPr lang="en-US" sz="2200" dirty="0">
                <a:solidFill>
                  <a:srgbClr val="1E494F"/>
                </a:solidFill>
              </a:rPr>
              <a:t> </a:t>
            </a:r>
            <a:r>
              <a:rPr lang="en-US" sz="2200" dirty="0" err="1">
                <a:solidFill>
                  <a:srgbClr val="1E494F"/>
                </a:solidFill>
              </a:rPr>
              <a:t>Projekt</a:t>
            </a:r>
            <a:r>
              <a:rPr lang="en-US" sz="2200" dirty="0">
                <a:solidFill>
                  <a:srgbClr val="1E494F"/>
                </a:solidFill>
              </a:rPr>
              <a:t>) und dem Befolgen eines guten Rezepts ab! </a:t>
            </a:r>
            <a:r>
              <a:rPr lang="en-US" sz="2200" dirty="0" err="1">
                <a:solidFill>
                  <a:srgbClr val="1E494F"/>
                </a:solidFill>
              </a:rPr>
              <a:t>Im</a:t>
            </a:r>
            <a:r>
              <a:rPr lang="en-US" sz="2200" dirty="0">
                <a:solidFill>
                  <a:srgbClr val="1E494F"/>
                </a:solidFill>
              </a:rPr>
              <a:t> </a:t>
            </a:r>
            <a:r>
              <a:rPr lang="en-US" sz="2200" dirty="0" err="1">
                <a:solidFill>
                  <a:srgbClr val="1E494F"/>
                </a:solidFill>
              </a:rPr>
              <a:t>Folgenden</a:t>
            </a:r>
            <a:r>
              <a:rPr lang="en-US" sz="2200" dirty="0">
                <a:solidFill>
                  <a:srgbClr val="1E494F"/>
                </a:solidFill>
              </a:rPr>
              <a:t> </a:t>
            </a:r>
            <a:r>
              <a:rPr lang="en-US" sz="2200" dirty="0" err="1">
                <a:solidFill>
                  <a:srgbClr val="1E494F"/>
                </a:solidFill>
              </a:rPr>
              <a:t>teilen</a:t>
            </a:r>
            <a:r>
              <a:rPr lang="en-US" sz="2200" dirty="0">
                <a:solidFill>
                  <a:srgbClr val="1E494F"/>
                </a:solidFill>
              </a:rPr>
              <a:t> wir </a:t>
            </a:r>
            <a:r>
              <a:rPr lang="en-US" sz="2200" dirty="0" err="1">
                <a:solidFill>
                  <a:srgbClr val="1E494F"/>
                </a:solidFill>
              </a:rPr>
              <a:t>unsere</a:t>
            </a:r>
            <a:r>
              <a:rPr lang="en-US" sz="2200" dirty="0">
                <a:solidFill>
                  <a:srgbClr val="1E494F"/>
                </a:solidFill>
              </a:rPr>
              <a:t> Best Practices, Tipps und Tricks für einen erfolgreichen Förderantrag. Sobald Sie die Zutaten und das </a:t>
            </a:r>
            <a:r>
              <a:rPr lang="en-US" sz="2200" dirty="0" err="1">
                <a:solidFill>
                  <a:srgbClr val="1E494F"/>
                </a:solidFill>
              </a:rPr>
              <a:t>Rezept</a:t>
            </a:r>
            <a:r>
              <a:rPr lang="en-US" sz="2200" dirty="0">
                <a:solidFill>
                  <a:srgbClr val="1E494F"/>
                </a:solidFill>
              </a:rPr>
              <a:t> </a:t>
            </a:r>
            <a:r>
              <a:rPr lang="en-US" sz="2200" dirty="0" err="1">
                <a:solidFill>
                  <a:srgbClr val="1E494F"/>
                </a:solidFill>
              </a:rPr>
              <a:t>haben</a:t>
            </a:r>
            <a:r>
              <a:rPr lang="en-US" sz="2200" dirty="0">
                <a:solidFill>
                  <a:srgbClr val="1E494F"/>
                </a:solidFill>
              </a:rPr>
              <a:t>, können Sie auf lokaler, regionaler und vielleicht sogar nationaler Ebene </a:t>
            </a:r>
            <a:r>
              <a:rPr lang="en-US" sz="2200" dirty="0" err="1">
                <a:solidFill>
                  <a:srgbClr val="1E494F"/>
                </a:solidFill>
              </a:rPr>
              <a:t>nach</a:t>
            </a:r>
            <a:r>
              <a:rPr lang="en-US" sz="2200" dirty="0">
                <a:solidFill>
                  <a:srgbClr val="1E494F"/>
                </a:solidFill>
              </a:rPr>
              <a:t> </a:t>
            </a:r>
            <a:r>
              <a:rPr lang="en-US" sz="2200" dirty="0" err="1">
                <a:solidFill>
                  <a:srgbClr val="1E494F"/>
                </a:solidFill>
              </a:rPr>
              <a:t>Fördermitteln</a:t>
            </a:r>
            <a:r>
              <a:rPr lang="en-US" sz="2200" dirty="0">
                <a:solidFill>
                  <a:srgbClr val="1E494F"/>
                </a:solidFill>
              </a:rPr>
              <a:t> </a:t>
            </a:r>
            <a:r>
              <a:rPr lang="en-US" sz="2200" dirty="0" err="1">
                <a:solidFill>
                  <a:srgbClr val="1E494F"/>
                </a:solidFill>
              </a:rPr>
              <a:t>suchen</a:t>
            </a:r>
            <a:r>
              <a:rPr lang="en-US" sz="2200" dirty="0">
                <a:solidFill>
                  <a:srgbClr val="1E494F"/>
                </a:solidFill>
              </a:rPr>
              <a:t>.</a:t>
            </a:r>
          </a:p>
          <a:p>
            <a:endParaRPr lang="en-US" sz="2200" b="1" dirty="0">
              <a:solidFill>
                <a:srgbClr val="EC2179"/>
              </a:solidFill>
            </a:endParaRPr>
          </a:p>
          <a:p>
            <a:endParaRPr lang="en-US" sz="2200" i="1" dirty="0">
              <a:solidFill>
                <a:srgbClr val="EC2179"/>
              </a:solidFill>
            </a:endParaRPr>
          </a:p>
        </p:txBody>
      </p:sp>
      <p:pic>
        <p:nvPicPr>
          <p:cNvPr id="5" name="Picture 4" descr="A picture containing text, vector graphics, light&#10;&#10;Description automatically generated">
            <a:extLst>
              <a:ext uri="{FF2B5EF4-FFF2-40B4-BE49-F238E27FC236}">
                <a16:creationId xmlns:a16="http://schemas.microsoft.com/office/drawing/2014/main" id="{0E67F59D-8821-41E6-B5B6-573AF535F5E4}"/>
              </a:ext>
            </a:extLst>
          </p:cNvPr>
          <p:cNvPicPr>
            <a:picLocks noChangeAspect="1"/>
          </p:cNvPicPr>
          <p:nvPr/>
        </p:nvPicPr>
        <p:blipFill rotWithShape="1">
          <a:blip r:embed="rId2"/>
          <a:srcRect l="15809" t="23202" r="18686" b="23819"/>
          <a:stretch/>
        </p:blipFill>
        <p:spPr>
          <a:xfrm>
            <a:off x="9014731" y="2959733"/>
            <a:ext cx="3306537" cy="1991192"/>
          </a:xfrm>
          <a:prstGeom prst="rect">
            <a:avLst/>
          </a:prstGeom>
        </p:spPr>
      </p:pic>
      <p:sp>
        <p:nvSpPr>
          <p:cNvPr id="7" name="Text Placeholder 1">
            <a:extLst>
              <a:ext uri="{FF2B5EF4-FFF2-40B4-BE49-F238E27FC236}">
                <a16:creationId xmlns:a16="http://schemas.microsoft.com/office/drawing/2014/main" id="{AD315BD8-65B4-4EC2-84A6-17D39189E3B3}"/>
              </a:ext>
            </a:extLst>
          </p:cNvPr>
          <p:cNvSpPr>
            <a:spLocks noGrp="1"/>
          </p:cNvSpPr>
          <p:nvPr>
            <p:ph type="body" sz="quarter" idx="13"/>
          </p:nvPr>
        </p:nvSpPr>
        <p:spPr>
          <a:xfrm>
            <a:off x="1497596" y="327983"/>
            <a:ext cx="9035257" cy="908690"/>
          </a:xfrm>
        </p:spPr>
        <p:txBody>
          <a:bodyPr>
            <a:normAutofit fontScale="92500" lnSpcReduction="10000"/>
          </a:bodyPr>
          <a:lstStyle/>
          <a:p>
            <a:pPr marL="742950" indent="-742950">
              <a:buAutoNum type="arabicPeriod"/>
            </a:pPr>
            <a:r>
              <a:rPr lang="en-GB" sz="3600" b="1" dirty="0">
                <a:solidFill>
                  <a:srgbClr val="F26B27"/>
                </a:solidFill>
              </a:rPr>
              <a:t>GERINGE START-UP-INVESTITIONEN –            </a:t>
            </a:r>
            <a:r>
              <a:rPr lang="en-US" dirty="0"/>
              <a:t>WO FINDEST DU UNTERSTÜTZUNG?</a:t>
            </a:r>
          </a:p>
          <a:p>
            <a:endParaRPr lang="en-US" dirty="0"/>
          </a:p>
        </p:txBody>
      </p:sp>
    </p:spTree>
    <p:extLst>
      <p:ext uri="{BB962C8B-B14F-4D97-AF65-F5344CB8AC3E}">
        <p14:creationId xmlns:p14="http://schemas.microsoft.com/office/powerpoint/2010/main" val="7948615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0ECEDC-DFC3-456E-A91E-2E8710A4E153}"/>
              </a:ext>
            </a:extLst>
          </p:cNvPr>
          <p:cNvSpPr txBox="1"/>
          <p:nvPr/>
        </p:nvSpPr>
        <p:spPr>
          <a:xfrm>
            <a:off x="1736187" y="1582340"/>
            <a:ext cx="8719625" cy="830997"/>
          </a:xfrm>
          <a:prstGeom prst="rect">
            <a:avLst/>
          </a:prstGeom>
          <a:noFill/>
        </p:spPr>
        <p:txBody>
          <a:bodyPr wrap="square">
            <a:spAutoFit/>
          </a:bodyPr>
          <a:lstStyle/>
          <a:p>
            <a:r>
              <a:rPr lang="en-US" sz="2400" b="1" dirty="0">
                <a:solidFill>
                  <a:srgbClr val="EC2179"/>
                </a:solidFill>
              </a:rPr>
              <a:t>FÖRDERGELDER - </a:t>
            </a:r>
            <a:r>
              <a:rPr lang="en-US" sz="2400" dirty="0">
                <a:solidFill>
                  <a:srgbClr val="1E494F"/>
                </a:solidFill>
              </a:rPr>
              <a:t>Interessantes Video </a:t>
            </a:r>
            <a:r>
              <a:rPr lang="en-US" sz="2400" dirty="0" err="1">
                <a:solidFill>
                  <a:srgbClr val="1E494F"/>
                </a:solidFill>
              </a:rPr>
              <a:t>über</a:t>
            </a:r>
            <a:r>
              <a:rPr lang="en-US" sz="2400" dirty="0">
                <a:solidFill>
                  <a:srgbClr val="1E494F"/>
                </a:solidFill>
              </a:rPr>
              <a:t> die </a:t>
            </a:r>
            <a:r>
              <a:rPr lang="en-US" sz="2400" dirty="0" err="1">
                <a:solidFill>
                  <a:srgbClr val="1E494F"/>
                </a:solidFill>
              </a:rPr>
              <a:t>Möglichkeiten</a:t>
            </a:r>
            <a:r>
              <a:rPr lang="en-US" sz="2400" dirty="0">
                <a:solidFill>
                  <a:srgbClr val="1E494F"/>
                </a:solidFill>
              </a:rPr>
              <a:t> von </a:t>
            </a:r>
            <a:r>
              <a:rPr lang="en-US" sz="2400" dirty="0" err="1">
                <a:solidFill>
                  <a:srgbClr val="1E494F"/>
                </a:solidFill>
              </a:rPr>
              <a:t>Fördergeldern</a:t>
            </a:r>
            <a:endParaRPr lang="en-US" sz="2400" dirty="0">
              <a:solidFill>
                <a:srgbClr val="1E494F"/>
              </a:solidFill>
            </a:endParaRPr>
          </a:p>
        </p:txBody>
      </p:sp>
      <p:pic>
        <p:nvPicPr>
          <p:cNvPr id="2" name="Online Media 1" title="What Is A Grant?">
            <a:hlinkClick r:id="" action="ppaction://media"/>
            <a:extLst>
              <a:ext uri="{FF2B5EF4-FFF2-40B4-BE49-F238E27FC236}">
                <a16:creationId xmlns:a16="http://schemas.microsoft.com/office/drawing/2014/main" id="{C3D569C3-C3D0-4B07-80EE-72BAF557E9D4}"/>
              </a:ext>
            </a:extLst>
          </p:cNvPr>
          <p:cNvPicPr>
            <a:picLocks noRot="1" noChangeAspect="1"/>
          </p:cNvPicPr>
          <p:nvPr>
            <a:videoFile r:link="rId1"/>
          </p:nvPr>
        </p:nvPicPr>
        <p:blipFill>
          <a:blip r:embed="rId3"/>
          <a:stretch>
            <a:fillRect/>
          </a:stretch>
        </p:blipFill>
        <p:spPr>
          <a:xfrm>
            <a:off x="3532397" y="2640330"/>
            <a:ext cx="5127204" cy="2896870"/>
          </a:xfrm>
          <a:prstGeom prst="rect">
            <a:avLst/>
          </a:prstGeom>
        </p:spPr>
      </p:pic>
      <p:sp>
        <p:nvSpPr>
          <p:cNvPr id="7" name="TextBox 6">
            <a:extLst>
              <a:ext uri="{FF2B5EF4-FFF2-40B4-BE49-F238E27FC236}">
                <a16:creationId xmlns:a16="http://schemas.microsoft.com/office/drawing/2014/main" id="{267E2E92-16FD-4669-AA6B-DC8FA706EB65}"/>
              </a:ext>
            </a:extLst>
          </p:cNvPr>
          <p:cNvSpPr txBox="1"/>
          <p:nvPr/>
        </p:nvSpPr>
        <p:spPr>
          <a:xfrm>
            <a:off x="3609340" y="5581134"/>
            <a:ext cx="6121400" cy="369332"/>
          </a:xfrm>
          <a:prstGeom prst="rect">
            <a:avLst/>
          </a:prstGeom>
          <a:noFill/>
        </p:spPr>
        <p:txBody>
          <a:bodyPr wrap="square">
            <a:spAutoFit/>
          </a:bodyPr>
          <a:lstStyle/>
          <a:p>
            <a:r>
              <a:rPr lang="en-IE" dirty="0">
                <a:hlinkClick r:id="rId4"/>
              </a:rPr>
              <a:t>https://youtu.be/q13UX4UCmKY </a:t>
            </a:r>
          </a:p>
        </p:txBody>
      </p:sp>
      <p:sp>
        <p:nvSpPr>
          <p:cNvPr id="8" name="Text Placeholder 1">
            <a:extLst>
              <a:ext uri="{FF2B5EF4-FFF2-40B4-BE49-F238E27FC236}">
                <a16:creationId xmlns:a16="http://schemas.microsoft.com/office/drawing/2014/main" id="{C004B40F-BC06-44D5-8D63-5D6D957C11DA}"/>
              </a:ext>
            </a:extLst>
          </p:cNvPr>
          <p:cNvSpPr>
            <a:spLocks noGrp="1"/>
          </p:cNvSpPr>
          <p:nvPr>
            <p:ph type="body" sz="quarter" idx="13"/>
          </p:nvPr>
        </p:nvSpPr>
        <p:spPr>
          <a:xfrm>
            <a:off x="1497596" y="327983"/>
            <a:ext cx="8871355" cy="908690"/>
          </a:xfrm>
        </p:spPr>
        <p:txBody>
          <a:bodyPr>
            <a:normAutofit fontScale="92500" lnSpcReduction="10000"/>
          </a:bodyPr>
          <a:lstStyle/>
          <a:p>
            <a:pPr marL="742950" indent="-742950">
              <a:buAutoNum type="arabicPeriod"/>
            </a:pPr>
            <a:r>
              <a:rPr lang="en-GB" sz="3600" b="1" dirty="0">
                <a:solidFill>
                  <a:srgbClr val="F26B27"/>
                </a:solidFill>
              </a:rPr>
              <a:t>GERINGE START-UP-INVESTITIONEN –            </a:t>
            </a:r>
            <a:r>
              <a:rPr lang="en-US" dirty="0"/>
              <a:t>WO FINDEST DU UNTERSTÜTZUNG?</a:t>
            </a:r>
          </a:p>
          <a:p>
            <a:endParaRPr lang="en-US" dirty="0"/>
          </a:p>
        </p:txBody>
      </p:sp>
      <p:sp>
        <p:nvSpPr>
          <p:cNvPr id="9" name="Textfeld 8">
            <a:extLst>
              <a:ext uri="{FF2B5EF4-FFF2-40B4-BE49-F238E27FC236}">
                <a16:creationId xmlns:a16="http://schemas.microsoft.com/office/drawing/2014/main" id="{31103F71-8F17-4F56-A34C-3DE3CEC11584}"/>
              </a:ext>
            </a:extLst>
          </p:cNvPr>
          <p:cNvSpPr txBox="1"/>
          <p:nvPr/>
        </p:nvSpPr>
        <p:spPr>
          <a:xfrm>
            <a:off x="1855724" y="6024017"/>
            <a:ext cx="7809071" cy="861774"/>
          </a:xfrm>
          <a:prstGeom prst="rect">
            <a:avLst/>
          </a:prstGeom>
          <a:noFill/>
        </p:spPr>
        <p:txBody>
          <a:bodyPr wrap="square" rtlCol="0">
            <a:spAutoFit/>
          </a:bodyPr>
          <a:lstStyle/>
          <a:p>
            <a:r>
              <a:rPr lang="de-DE" sz="1000" dirty="0">
                <a:effectLst/>
                <a:latin typeface="Calibri Light" panose="020F0302020204030204" pitchFamily="34" charset="0"/>
                <a:ea typeface="Calibri" panose="020F0502020204030204" pitchFamily="34" charset="0"/>
                <a:cs typeface="Calibri Light" panose="020F0302020204030204" pitchFamily="34" charset="0"/>
              </a:rPr>
              <a:t>Um das Video mit deutschen Untertiteln zu sehen, bitten wir dich, den </a:t>
            </a:r>
            <a:r>
              <a:rPr lang="de-DE" sz="1000" dirty="0" err="1">
                <a:effectLst/>
                <a:latin typeface="Calibri Light" panose="020F0302020204030204" pitchFamily="34" charset="0"/>
                <a:ea typeface="Calibri" panose="020F0502020204030204" pitchFamily="34" charset="0"/>
                <a:cs typeface="Calibri Light" panose="020F0302020204030204" pitchFamily="34" charset="0"/>
              </a:rPr>
              <a:t>Youtube</a:t>
            </a:r>
            <a:r>
              <a:rPr lang="de-DE" sz="1000" dirty="0">
                <a:effectLst/>
                <a:latin typeface="Calibri Light" panose="020F0302020204030204" pitchFamily="34" charset="0"/>
                <a:ea typeface="Calibri" panose="020F0502020204030204" pitchFamily="34" charset="0"/>
                <a:cs typeface="Calibri Light" panose="020F0302020204030204" pitchFamily="34" charset="0"/>
              </a:rPr>
              <a:t>-Link im Browser zu öffnen. Klicke dafür auf das </a:t>
            </a:r>
            <a:r>
              <a:rPr lang="de-DE" sz="1000" dirty="0" err="1">
                <a:effectLst/>
                <a:latin typeface="Calibri Light" panose="020F0302020204030204" pitchFamily="34" charset="0"/>
                <a:ea typeface="Calibri" panose="020F0502020204030204" pitchFamily="34" charset="0"/>
                <a:cs typeface="Calibri Light" panose="020F0302020204030204" pitchFamily="34" charset="0"/>
              </a:rPr>
              <a:t>Youtube</a:t>
            </a:r>
            <a:r>
              <a:rPr lang="de-DE" sz="1000" dirty="0">
                <a:effectLst/>
                <a:latin typeface="Calibri Light" panose="020F0302020204030204" pitchFamily="34" charset="0"/>
                <a:ea typeface="Calibri" panose="020F0502020204030204" pitchFamily="34" charset="0"/>
                <a:cs typeface="Calibri Light" panose="020F0302020204030204" pitchFamily="34" charset="0"/>
              </a:rPr>
              <a:t>-Symbol unten rechts. Anschließend kannst du mit einem Klick auf „Untertitel“ die englischen Untertitel aktivieren. Um nun die deutsche Untertitelung einzustellen, gehe bitte auf „Einstellungen“ </a:t>
            </a:r>
            <a:r>
              <a:rPr lang="de-DE" sz="1000" dirty="0">
                <a:latin typeface="Calibri Light" panose="020F0302020204030204" pitchFamily="34" charset="0"/>
                <a:ea typeface="Calibri" panose="020F0502020204030204" pitchFamily="34" charset="0"/>
                <a:cs typeface="Calibri Light" panose="020F0302020204030204" pitchFamily="34" charset="0"/>
                <a:sym typeface="Wingdings" panose="05000000000000000000" pitchFamily="2" charset="2"/>
              </a:rPr>
              <a:t></a:t>
            </a:r>
            <a:r>
              <a:rPr lang="de-DE" sz="1000" dirty="0">
                <a:effectLst/>
                <a:latin typeface="Calibri Light" panose="020F0302020204030204" pitchFamily="34" charset="0"/>
                <a:ea typeface="Calibri" panose="020F0502020204030204" pitchFamily="34" charset="0"/>
                <a:cs typeface="Calibri Light" panose="020F0302020204030204" pitchFamily="34" charset="0"/>
              </a:rPr>
              <a:t> „Untertitel“ </a:t>
            </a:r>
            <a:r>
              <a:rPr lang="de-DE" sz="1000" dirty="0">
                <a:effectLst/>
                <a:latin typeface="Calibri Light" panose="020F0302020204030204" pitchFamily="34" charset="0"/>
                <a:ea typeface="Calibri" panose="020F0502020204030204" pitchFamily="34" charset="0"/>
                <a:cs typeface="Calibri Light" panose="020F0302020204030204" pitchFamily="34" charset="0"/>
                <a:sym typeface="Wingdings" panose="05000000000000000000" pitchFamily="2" charset="2"/>
              </a:rPr>
              <a:t></a:t>
            </a:r>
            <a:r>
              <a:rPr lang="de-DE" sz="1000" dirty="0">
                <a:effectLst/>
                <a:latin typeface="Calibri Light" panose="020F0302020204030204" pitchFamily="34" charset="0"/>
                <a:ea typeface="Calibri" panose="020F0502020204030204" pitchFamily="34" charset="0"/>
                <a:cs typeface="Calibri Light" panose="020F0302020204030204" pitchFamily="34" charset="0"/>
              </a:rPr>
              <a:t> „Automatisch übersetzen“ und wählen aus den angeführten Sprachen die Option „Deutsch“. </a:t>
            </a:r>
          </a:p>
          <a:p>
            <a:endParaRPr lang="de-DE" sz="1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86006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0ECEDC-DFC3-456E-A91E-2E8710A4E153}"/>
              </a:ext>
            </a:extLst>
          </p:cNvPr>
          <p:cNvSpPr txBox="1"/>
          <p:nvPr/>
        </p:nvSpPr>
        <p:spPr>
          <a:xfrm>
            <a:off x="1747617" y="1248073"/>
            <a:ext cx="8188863" cy="5847755"/>
          </a:xfrm>
          <a:prstGeom prst="rect">
            <a:avLst/>
          </a:prstGeom>
          <a:noFill/>
        </p:spPr>
        <p:txBody>
          <a:bodyPr wrap="square">
            <a:spAutoFit/>
          </a:bodyPr>
          <a:lstStyle/>
          <a:p>
            <a:r>
              <a:rPr lang="en-US" sz="2200" b="1" dirty="0">
                <a:solidFill>
                  <a:srgbClr val="EC2179"/>
                </a:solidFill>
              </a:rPr>
              <a:t>FÖRDERGELDER/ZUSCHÜSSE</a:t>
            </a:r>
          </a:p>
          <a:p>
            <a:r>
              <a:rPr lang="en-US" sz="2200" dirty="0">
                <a:solidFill>
                  <a:srgbClr val="1E494F"/>
                </a:solidFill>
              </a:rPr>
              <a:t>Das Hauptanliegen der </a:t>
            </a:r>
            <a:r>
              <a:rPr lang="en-US" sz="2200" dirty="0" err="1">
                <a:solidFill>
                  <a:srgbClr val="1E494F"/>
                </a:solidFill>
              </a:rPr>
              <a:t>Geldgeber</a:t>
            </a:r>
            <a:r>
              <a:rPr lang="en-US" sz="2200" dirty="0">
                <a:solidFill>
                  <a:srgbClr val="1E494F"/>
                </a:solidFill>
              </a:rPr>
              <a:t> </a:t>
            </a:r>
            <a:r>
              <a:rPr lang="en-US" sz="2200" dirty="0" err="1">
                <a:solidFill>
                  <a:srgbClr val="1E494F"/>
                </a:solidFill>
              </a:rPr>
              <a:t>ist</a:t>
            </a:r>
            <a:r>
              <a:rPr lang="en-US" sz="2200" dirty="0">
                <a:solidFill>
                  <a:srgbClr val="1E494F"/>
                </a:solidFill>
              </a:rPr>
              <a:t> </a:t>
            </a:r>
            <a:r>
              <a:rPr lang="en-US" sz="2200" dirty="0" err="1">
                <a:solidFill>
                  <a:srgbClr val="1E494F"/>
                </a:solidFill>
              </a:rPr>
              <a:t>eine</a:t>
            </a:r>
            <a:r>
              <a:rPr lang="en-US" sz="2200" dirty="0">
                <a:solidFill>
                  <a:srgbClr val="1E494F"/>
                </a:solidFill>
              </a:rPr>
              <a:t> </a:t>
            </a:r>
            <a:r>
              <a:rPr lang="en-US" sz="2200" dirty="0" err="1">
                <a:solidFill>
                  <a:srgbClr val="1E494F"/>
                </a:solidFill>
              </a:rPr>
              <a:t>gute</a:t>
            </a:r>
            <a:r>
              <a:rPr lang="en-US" sz="2200" dirty="0">
                <a:solidFill>
                  <a:srgbClr val="1E494F"/>
                </a:solidFill>
              </a:rPr>
              <a:t> </a:t>
            </a:r>
            <a:r>
              <a:rPr lang="en-US" sz="2200" dirty="0" err="1">
                <a:solidFill>
                  <a:srgbClr val="1E494F"/>
                </a:solidFill>
              </a:rPr>
              <a:t>Planung</a:t>
            </a:r>
            <a:r>
              <a:rPr lang="en-US" sz="2200" dirty="0">
                <a:solidFill>
                  <a:srgbClr val="1E494F"/>
                </a:solidFill>
              </a:rPr>
              <a:t> und </a:t>
            </a:r>
            <a:r>
              <a:rPr lang="en-US" sz="2200" dirty="0" err="1">
                <a:solidFill>
                  <a:srgbClr val="1E494F"/>
                </a:solidFill>
              </a:rPr>
              <a:t>Nachhaltigkeit</a:t>
            </a:r>
            <a:r>
              <a:rPr lang="en-US" sz="2200" dirty="0">
                <a:solidFill>
                  <a:srgbClr val="1E494F"/>
                </a:solidFill>
              </a:rPr>
              <a:t> </a:t>
            </a:r>
            <a:r>
              <a:rPr lang="en-US" sz="2200" dirty="0" err="1">
                <a:solidFill>
                  <a:srgbClr val="1E494F"/>
                </a:solidFill>
              </a:rPr>
              <a:t>deines</a:t>
            </a:r>
            <a:r>
              <a:rPr lang="en-US" sz="2200" dirty="0">
                <a:solidFill>
                  <a:srgbClr val="1E494F"/>
                </a:solidFill>
              </a:rPr>
              <a:t> </a:t>
            </a:r>
            <a:r>
              <a:rPr lang="en-US" sz="2200" dirty="0" err="1">
                <a:solidFill>
                  <a:srgbClr val="1E494F"/>
                </a:solidFill>
              </a:rPr>
              <a:t>Unternehmens</a:t>
            </a:r>
            <a:r>
              <a:rPr lang="en-US" sz="2200" dirty="0">
                <a:solidFill>
                  <a:srgbClr val="1E494F"/>
                </a:solidFill>
              </a:rPr>
              <a:t>. </a:t>
            </a:r>
            <a:r>
              <a:rPr lang="en-US" sz="2200" dirty="0" err="1">
                <a:solidFill>
                  <a:srgbClr val="1E494F"/>
                </a:solidFill>
              </a:rPr>
              <a:t>Für</a:t>
            </a:r>
            <a:r>
              <a:rPr lang="en-US" sz="2200" dirty="0">
                <a:solidFill>
                  <a:srgbClr val="1E494F"/>
                </a:solidFill>
              </a:rPr>
              <a:t> </a:t>
            </a:r>
            <a:r>
              <a:rPr lang="en-US" sz="2200" dirty="0" err="1">
                <a:solidFill>
                  <a:srgbClr val="1E494F"/>
                </a:solidFill>
              </a:rPr>
              <a:t>einen</a:t>
            </a:r>
            <a:r>
              <a:rPr lang="en-US" sz="2200" dirty="0">
                <a:solidFill>
                  <a:srgbClr val="1E494F"/>
                </a:solidFill>
              </a:rPr>
              <a:t> </a:t>
            </a:r>
            <a:r>
              <a:rPr lang="en-US" sz="2200" dirty="0" err="1">
                <a:solidFill>
                  <a:srgbClr val="1E494F"/>
                </a:solidFill>
              </a:rPr>
              <a:t>erfolgreichen</a:t>
            </a:r>
            <a:r>
              <a:rPr lang="en-US" sz="2200" dirty="0">
                <a:solidFill>
                  <a:srgbClr val="1E494F"/>
                </a:solidFill>
              </a:rPr>
              <a:t> </a:t>
            </a:r>
            <a:r>
              <a:rPr lang="en-US" sz="2200" dirty="0" err="1">
                <a:solidFill>
                  <a:srgbClr val="1E494F"/>
                </a:solidFill>
              </a:rPr>
              <a:t>Antrag</a:t>
            </a:r>
            <a:r>
              <a:rPr lang="en-US" sz="2200" dirty="0">
                <a:solidFill>
                  <a:srgbClr val="1E494F"/>
                </a:solidFill>
              </a:rPr>
              <a:t> </a:t>
            </a:r>
            <a:r>
              <a:rPr lang="en-US" sz="2200" dirty="0" err="1">
                <a:solidFill>
                  <a:srgbClr val="1E494F"/>
                </a:solidFill>
              </a:rPr>
              <a:t>solltest</a:t>
            </a:r>
            <a:r>
              <a:rPr lang="en-US" sz="2200" dirty="0">
                <a:solidFill>
                  <a:srgbClr val="1E494F"/>
                </a:solidFill>
              </a:rPr>
              <a:t> du </a:t>
            </a:r>
            <a:r>
              <a:rPr lang="en-US" sz="2200" dirty="0" err="1">
                <a:solidFill>
                  <a:srgbClr val="1E494F"/>
                </a:solidFill>
              </a:rPr>
              <a:t>dir</a:t>
            </a:r>
            <a:r>
              <a:rPr lang="en-US" sz="2200" dirty="0">
                <a:solidFill>
                  <a:srgbClr val="1E494F"/>
                </a:solidFill>
              </a:rPr>
              <a:t> </a:t>
            </a:r>
            <a:r>
              <a:rPr lang="en-US" sz="2200" dirty="0" err="1">
                <a:solidFill>
                  <a:srgbClr val="1E494F"/>
                </a:solidFill>
              </a:rPr>
              <a:t>darüber</a:t>
            </a:r>
            <a:r>
              <a:rPr lang="en-US" sz="2200" dirty="0">
                <a:solidFill>
                  <a:srgbClr val="1E494F"/>
                </a:solidFill>
              </a:rPr>
              <a:t> im Klaren sein, </a:t>
            </a:r>
            <a:r>
              <a:rPr lang="en-US" sz="2200" dirty="0" err="1">
                <a:solidFill>
                  <a:srgbClr val="1E494F"/>
                </a:solidFill>
              </a:rPr>
              <a:t>wofür</a:t>
            </a:r>
            <a:r>
              <a:rPr lang="en-US" sz="2200" dirty="0">
                <a:solidFill>
                  <a:srgbClr val="1E494F"/>
                </a:solidFill>
              </a:rPr>
              <a:t> du die Mittel </a:t>
            </a:r>
            <a:r>
              <a:rPr lang="en-US" sz="2200" dirty="0" err="1">
                <a:solidFill>
                  <a:srgbClr val="1E494F"/>
                </a:solidFill>
              </a:rPr>
              <a:t>benötigst</a:t>
            </a:r>
            <a:r>
              <a:rPr lang="is-IS" sz="2200" dirty="0">
                <a:solidFill>
                  <a:srgbClr val="1E494F"/>
                </a:solidFill>
              </a:rPr>
              <a:t>...</a:t>
            </a:r>
          </a:p>
          <a:p>
            <a:endParaRPr lang="en-US" sz="2200" dirty="0">
              <a:solidFill>
                <a:srgbClr val="1E494F"/>
              </a:solidFill>
            </a:endParaRPr>
          </a:p>
          <a:p>
            <a:pPr marL="342900" indent="-342900">
              <a:buClr>
                <a:srgbClr val="EC2179"/>
              </a:buClr>
              <a:buFont typeface="Arial" charset="0"/>
              <a:buChar char="•"/>
            </a:pPr>
            <a:r>
              <a:rPr lang="en-US" sz="2200" dirty="0">
                <a:solidFill>
                  <a:srgbClr val="1E494F"/>
                </a:solidFill>
              </a:rPr>
              <a:t>Anlaufkosten finanzieren - neue Produktionsanlage, Anschaffung </a:t>
            </a:r>
            <a:r>
              <a:rPr lang="en-US" sz="2200" dirty="0" err="1">
                <a:solidFill>
                  <a:srgbClr val="1E494F"/>
                </a:solidFill>
              </a:rPr>
              <a:t>neuer</a:t>
            </a:r>
            <a:r>
              <a:rPr lang="en-US" sz="2200" dirty="0">
                <a:solidFill>
                  <a:srgbClr val="1E494F"/>
                </a:solidFill>
              </a:rPr>
              <a:t> </a:t>
            </a:r>
            <a:r>
              <a:rPr lang="en-US" sz="2200" dirty="0" err="1">
                <a:solidFill>
                  <a:srgbClr val="1E494F"/>
                </a:solidFill>
              </a:rPr>
              <a:t>Geräte</a:t>
            </a:r>
            <a:r>
              <a:rPr lang="en-US" sz="2200" dirty="0">
                <a:solidFill>
                  <a:srgbClr val="1E494F"/>
                </a:solidFill>
              </a:rPr>
              <a:t>?</a:t>
            </a:r>
          </a:p>
          <a:p>
            <a:pPr marL="342900" indent="-342900">
              <a:buClr>
                <a:srgbClr val="EC2179"/>
              </a:buClr>
              <a:buFont typeface="Arial" charset="0"/>
              <a:buChar char="•"/>
            </a:pPr>
            <a:r>
              <a:rPr lang="en-US" sz="2200" dirty="0">
                <a:solidFill>
                  <a:srgbClr val="1E494F"/>
                </a:solidFill>
              </a:rPr>
              <a:t>Eine neue Produktreihe erstellen?</a:t>
            </a:r>
          </a:p>
          <a:p>
            <a:pPr marL="342900" indent="-342900">
              <a:buClr>
                <a:srgbClr val="EC2179"/>
              </a:buClr>
              <a:buFont typeface="Arial" charset="0"/>
              <a:buChar char="•"/>
            </a:pPr>
            <a:r>
              <a:rPr lang="en-US" sz="2200" dirty="0">
                <a:solidFill>
                  <a:srgbClr val="1E494F"/>
                </a:solidFill>
              </a:rPr>
              <a:t>Einen Kurs besuchen/ein Training absolvieren?</a:t>
            </a:r>
          </a:p>
          <a:p>
            <a:pPr marL="342900" indent="-342900">
              <a:buClr>
                <a:srgbClr val="EC2179"/>
              </a:buClr>
              <a:buFont typeface="Arial" charset="0"/>
              <a:buChar char="•"/>
            </a:pPr>
            <a:r>
              <a:rPr lang="en-US" sz="2200" dirty="0">
                <a:solidFill>
                  <a:srgbClr val="1E494F"/>
                </a:solidFill>
              </a:rPr>
              <a:t>Komplette Forschung und Entwicklung</a:t>
            </a:r>
          </a:p>
          <a:p>
            <a:pPr marL="342900" indent="-342900">
              <a:buClr>
                <a:srgbClr val="EC2179"/>
              </a:buClr>
              <a:buFont typeface="Arial" charset="0"/>
              <a:buChar char="•"/>
            </a:pPr>
            <a:endParaRPr lang="en-US" sz="2200" dirty="0">
              <a:solidFill>
                <a:srgbClr val="1E494F"/>
              </a:solidFill>
            </a:endParaRPr>
          </a:p>
          <a:p>
            <a:pPr>
              <a:buClr>
                <a:srgbClr val="EC2179"/>
              </a:buClr>
            </a:pPr>
            <a:r>
              <a:rPr lang="en-US" sz="2200" dirty="0">
                <a:solidFill>
                  <a:srgbClr val="1E494F"/>
                </a:solidFill>
              </a:rPr>
              <a:t>Bis zu 50 % der Anträge, die bei den Geldgebern eingehen, entsprechen nicht deren veröffentlichten Kriterien. Du </a:t>
            </a:r>
            <a:r>
              <a:rPr lang="en-US" sz="2200" dirty="0" err="1">
                <a:solidFill>
                  <a:srgbClr val="1E494F"/>
                </a:solidFill>
              </a:rPr>
              <a:t>solltest</a:t>
            </a:r>
            <a:r>
              <a:rPr lang="en-US" sz="2200" dirty="0">
                <a:solidFill>
                  <a:srgbClr val="1E494F"/>
                </a:solidFill>
              </a:rPr>
              <a:t> </a:t>
            </a:r>
            <a:r>
              <a:rPr lang="en-US" sz="2200" dirty="0" err="1">
                <a:solidFill>
                  <a:srgbClr val="1E494F"/>
                </a:solidFill>
              </a:rPr>
              <a:t>vorab</a:t>
            </a:r>
            <a:r>
              <a:rPr lang="en-US" sz="2200" dirty="0">
                <a:solidFill>
                  <a:srgbClr val="1E494F"/>
                </a:solidFill>
              </a:rPr>
              <a:t> die </a:t>
            </a:r>
            <a:r>
              <a:rPr lang="en-US" sz="2200" dirty="0" err="1">
                <a:solidFill>
                  <a:srgbClr val="1E494F"/>
                </a:solidFill>
              </a:rPr>
              <a:t>vom</a:t>
            </a:r>
            <a:r>
              <a:rPr lang="en-US" sz="2200" dirty="0">
                <a:solidFill>
                  <a:srgbClr val="1E494F"/>
                </a:solidFill>
              </a:rPr>
              <a:t> </a:t>
            </a:r>
            <a:r>
              <a:rPr lang="en-US" sz="2200" dirty="0" err="1">
                <a:solidFill>
                  <a:srgbClr val="1E494F"/>
                </a:solidFill>
              </a:rPr>
              <a:t>Geldgeber</a:t>
            </a:r>
            <a:r>
              <a:rPr lang="en-US" sz="2200" dirty="0">
                <a:solidFill>
                  <a:srgbClr val="1E494F"/>
                </a:solidFill>
              </a:rPr>
              <a:t> veröffentlichten Richtlinien lesen. </a:t>
            </a:r>
            <a:r>
              <a:rPr lang="en-US" sz="2200" dirty="0" err="1">
                <a:solidFill>
                  <a:srgbClr val="1E494F"/>
                </a:solidFill>
              </a:rPr>
              <a:t>Beachte</a:t>
            </a:r>
            <a:r>
              <a:rPr lang="en-US" sz="2200" dirty="0">
                <a:solidFill>
                  <a:srgbClr val="1E494F"/>
                </a:solidFill>
              </a:rPr>
              <a:t> </a:t>
            </a:r>
            <a:r>
              <a:rPr lang="en-US" sz="2200" dirty="0" err="1">
                <a:solidFill>
                  <a:srgbClr val="1E494F"/>
                </a:solidFill>
              </a:rPr>
              <a:t>dabei</a:t>
            </a:r>
            <a:r>
              <a:rPr lang="en-US" sz="2200" dirty="0">
                <a:solidFill>
                  <a:srgbClr val="1E494F"/>
                </a:solidFill>
              </a:rPr>
              <a:t>: Motivation des Geldgebers, Format für die Antragstellung, </a:t>
            </a:r>
            <a:r>
              <a:rPr lang="en-US" sz="2200" dirty="0" err="1">
                <a:solidFill>
                  <a:srgbClr val="1E494F"/>
                </a:solidFill>
              </a:rPr>
              <a:t>Förder-höhe</a:t>
            </a:r>
            <a:r>
              <a:rPr lang="en-US" sz="2200" dirty="0">
                <a:solidFill>
                  <a:srgbClr val="1E494F"/>
                </a:solidFill>
              </a:rPr>
              <a:t>, </a:t>
            </a:r>
            <a:r>
              <a:rPr lang="en-US" sz="2200" dirty="0" err="1">
                <a:solidFill>
                  <a:srgbClr val="1E494F"/>
                </a:solidFill>
              </a:rPr>
              <a:t>Einreichungsfristen</a:t>
            </a:r>
            <a:r>
              <a:rPr lang="en-US" sz="2200" dirty="0">
                <a:solidFill>
                  <a:srgbClr val="1E494F"/>
                </a:solidFill>
              </a:rPr>
              <a:t>, </a:t>
            </a:r>
            <a:r>
              <a:rPr lang="en-US" sz="2200" dirty="0" err="1">
                <a:solidFill>
                  <a:srgbClr val="1E494F"/>
                </a:solidFill>
              </a:rPr>
              <a:t>Förderfähigkeit</a:t>
            </a:r>
            <a:r>
              <a:rPr lang="en-US" sz="2200" dirty="0">
                <a:solidFill>
                  <a:srgbClr val="1E494F"/>
                </a:solidFill>
              </a:rPr>
              <a:t> und </a:t>
            </a:r>
            <a:r>
              <a:rPr lang="en-US" sz="2200" dirty="0" err="1">
                <a:solidFill>
                  <a:srgbClr val="1E494F"/>
                </a:solidFill>
              </a:rPr>
              <a:t>Entscheidungsprozess</a:t>
            </a:r>
            <a:r>
              <a:rPr lang="en-US" sz="2200" dirty="0">
                <a:solidFill>
                  <a:srgbClr val="1E494F"/>
                </a:solidFill>
              </a:rPr>
              <a:t>.</a:t>
            </a:r>
          </a:p>
          <a:p>
            <a:pPr>
              <a:buClr>
                <a:srgbClr val="EC2179"/>
              </a:buClr>
            </a:pPr>
            <a:endParaRPr lang="en-US" sz="2200" i="1" dirty="0">
              <a:solidFill>
                <a:srgbClr val="1E494F"/>
              </a:solidFill>
            </a:endParaRPr>
          </a:p>
        </p:txBody>
      </p:sp>
      <p:grpSp>
        <p:nvGrpSpPr>
          <p:cNvPr id="8" name="Group 7">
            <a:extLst>
              <a:ext uri="{FF2B5EF4-FFF2-40B4-BE49-F238E27FC236}">
                <a16:creationId xmlns:a16="http://schemas.microsoft.com/office/drawing/2014/main" id="{C96D8CA3-07CD-4A22-A465-C860B2EC23D9}"/>
              </a:ext>
            </a:extLst>
          </p:cNvPr>
          <p:cNvGrpSpPr/>
          <p:nvPr/>
        </p:nvGrpSpPr>
        <p:grpSpPr>
          <a:xfrm>
            <a:off x="9141460" y="2527064"/>
            <a:ext cx="3050541" cy="2481816"/>
            <a:chOff x="6339715" y="2344321"/>
            <a:chExt cx="2572099" cy="1991926"/>
          </a:xfrm>
        </p:grpSpPr>
        <p:pic>
          <p:nvPicPr>
            <p:cNvPr id="9" name="Picture 8" descr="A picture containing logo&#10;&#10;Description automatically generated">
              <a:extLst>
                <a:ext uri="{FF2B5EF4-FFF2-40B4-BE49-F238E27FC236}">
                  <a16:creationId xmlns:a16="http://schemas.microsoft.com/office/drawing/2014/main" id="{BE633ACC-CF9F-4F1D-A9B1-11B0BA016A7D}"/>
                </a:ext>
              </a:extLst>
            </p:cNvPr>
            <p:cNvPicPr>
              <a:picLocks noChangeAspect="1"/>
            </p:cNvPicPr>
            <p:nvPr/>
          </p:nvPicPr>
          <p:blipFill>
            <a:blip r:embed="rId2"/>
            <a:stretch>
              <a:fillRect/>
            </a:stretch>
          </p:blipFill>
          <p:spPr>
            <a:xfrm>
              <a:off x="6339715" y="2344321"/>
              <a:ext cx="2572099" cy="1991926"/>
            </a:xfrm>
            <a:prstGeom prst="rect">
              <a:avLst/>
            </a:prstGeom>
          </p:spPr>
        </p:pic>
        <p:pic>
          <p:nvPicPr>
            <p:cNvPr id="11" name="Picture 10" descr="Icon&#10;&#10;Description automatically generated">
              <a:extLst>
                <a:ext uri="{FF2B5EF4-FFF2-40B4-BE49-F238E27FC236}">
                  <a16:creationId xmlns:a16="http://schemas.microsoft.com/office/drawing/2014/main" id="{CEB6EE35-611A-4197-AACD-FF91552E6648}"/>
                </a:ext>
              </a:extLst>
            </p:cNvPr>
            <p:cNvPicPr>
              <a:picLocks noChangeAspect="1"/>
            </p:cNvPicPr>
            <p:nvPr/>
          </p:nvPicPr>
          <p:blipFill>
            <a:blip r:embed="rId3"/>
            <a:stretch>
              <a:fillRect/>
            </a:stretch>
          </p:blipFill>
          <p:spPr>
            <a:xfrm>
              <a:off x="6961604" y="3278631"/>
              <a:ext cx="224095" cy="244396"/>
            </a:xfrm>
            <a:prstGeom prst="rect">
              <a:avLst/>
            </a:prstGeom>
          </p:spPr>
        </p:pic>
      </p:grpSp>
      <p:sp>
        <p:nvSpPr>
          <p:cNvPr id="7" name="Text Placeholder 1">
            <a:extLst>
              <a:ext uri="{FF2B5EF4-FFF2-40B4-BE49-F238E27FC236}">
                <a16:creationId xmlns:a16="http://schemas.microsoft.com/office/drawing/2014/main" id="{12E0F5E4-0FA4-47FB-941C-202E9FA96586}"/>
              </a:ext>
            </a:extLst>
          </p:cNvPr>
          <p:cNvSpPr>
            <a:spLocks noGrp="1"/>
          </p:cNvSpPr>
          <p:nvPr>
            <p:ph type="body" sz="quarter" idx="13"/>
          </p:nvPr>
        </p:nvSpPr>
        <p:spPr>
          <a:xfrm>
            <a:off x="1497596" y="327983"/>
            <a:ext cx="9026630" cy="908690"/>
          </a:xfrm>
        </p:spPr>
        <p:txBody>
          <a:bodyPr>
            <a:normAutofit fontScale="92500" lnSpcReduction="10000"/>
          </a:bodyPr>
          <a:lstStyle/>
          <a:p>
            <a:pPr marL="742950" indent="-742950">
              <a:buAutoNum type="arabicPeriod"/>
            </a:pPr>
            <a:r>
              <a:rPr lang="en-GB" sz="3600" b="1" dirty="0">
                <a:solidFill>
                  <a:srgbClr val="F26B27"/>
                </a:solidFill>
              </a:rPr>
              <a:t>GERINGE START-UP-INVESTITIONEN –            </a:t>
            </a:r>
            <a:r>
              <a:rPr lang="en-US" dirty="0"/>
              <a:t>WO FINDEST DU UNTERSTÜTZUNG?</a:t>
            </a:r>
          </a:p>
          <a:p>
            <a:endParaRPr lang="en-US" dirty="0"/>
          </a:p>
        </p:txBody>
      </p:sp>
    </p:spTree>
    <p:extLst>
      <p:ext uri="{BB962C8B-B14F-4D97-AF65-F5344CB8AC3E}">
        <p14:creationId xmlns:p14="http://schemas.microsoft.com/office/powerpoint/2010/main" val="41505961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0ECEDC-DFC3-456E-A91E-2E8710A4E153}"/>
              </a:ext>
            </a:extLst>
          </p:cNvPr>
          <p:cNvSpPr txBox="1"/>
          <p:nvPr/>
        </p:nvSpPr>
        <p:spPr>
          <a:xfrm>
            <a:off x="1747617" y="1436131"/>
            <a:ext cx="7380243" cy="4154984"/>
          </a:xfrm>
          <a:prstGeom prst="rect">
            <a:avLst/>
          </a:prstGeom>
          <a:noFill/>
        </p:spPr>
        <p:txBody>
          <a:bodyPr wrap="square">
            <a:spAutoFit/>
          </a:bodyPr>
          <a:lstStyle/>
          <a:p>
            <a:r>
              <a:rPr lang="en-US" sz="2200" b="1" dirty="0">
                <a:solidFill>
                  <a:srgbClr val="EC2179"/>
                </a:solidFill>
              </a:rPr>
              <a:t>FÖRDERGELDER/ZUSCHÜSSE</a:t>
            </a:r>
          </a:p>
          <a:p>
            <a:endParaRPr lang="en-US" sz="2200" dirty="0"/>
          </a:p>
          <a:p>
            <a:r>
              <a:rPr lang="en-US" sz="2200" b="1" dirty="0">
                <a:solidFill>
                  <a:srgbClr val="EC2179"/>
                </a:solidFill>
              </a:rPr>
              <a:t>TOP-TIPP - DENKE DARAN: "MENSCHEN GEBEN MENSCHEN...”</a:t>
            </a:r>
          </a:p>
          <a:p>
            <a:pPr marL="342900" indent="-342900">
              <a:buClr>
                <a:srgbClr val="EC2179"/>
              </a:buClr>
              <a:buFont typeface="Arial" charset="0"/>
              <a:buChar char="•"/>
            </a:pPr>
            <a:r>
              <a:rPr lang="en-US" sz="2200" dirty="0">
                <a:solidFill>
                  <a:srgbClr val="1E494F"/>
                </a:solidFill>
              </a:rPr>
              <a:t>Sei </a:t>
            </a:r>
            <a:r>
              <a:rPr lang="en-US" sz="2200" dirty="0" err="1">
                <a:solidFill>
                  <a:srgbClr val="1E494F"/>
                </a:solidFill>
              </a:rPr>
              <a:t>kreativ</a:t>
            </a:r>
            <a:r>
              <a:rPr lang="en-US" sz="2200" dirty="0">
                <a:solidFill>
                  <a:srgbClr val="1E494F"/>
                </a:solidFill>
              </a:rPr>
              <a:t> und </a:t>
            </a:r>
            <a:r>
              <a:rPr lang="en-US" sz="2200" dirty="0" err="1">
                <a:solidFill>
                  <a:srgbClr val="1E494F"/>
                </a:solidFill>
              </a:rPr>
              <a:t>überzeugt</a:t>
            </a:r>
            <a:r>
              <a:rPr lang="en-US" sz="2200" dirty="0">
                <a:solidFill>
                  <a:srgbClr val="1E494F"/>
                </a:solidFill>
              </a:rPr>
              <a:t> von </a:t>
            </a:r>
            <a:r>
              <a:rPr lang="en-US" sz="2200" dirty="0" err="1">
                <a:solidFill>
                  <a:srgbClr val="1E494F"/>
                </a:solidFill>
              </a:rPr>
              <a:t>deiner</a:t>
            </a:r>
            <a:r>
              <a:rPr lang="en-US" sz="2200" dirty="0">
                <a:solidFill>
                  <a:srgbClr val="1E494F"/>
                </a:solidFill>
              </a:rPr>
              <a:t> Idee - dies </a:t>
            </a:r>
            <a:r>
              <a:rPr lang="en-US" sz="2200" dirty="0" err="1">
                <a:solidFill>
                  <a:srgbClr val="1E494F"/>
                </a:solidFill>
              </a:rPr>
              <a:t>ist</a:t>
            </a:r>
            <a:r>
              <a:rPr lang="en-US" sz="2200" dirty="0">
                <a:solidFill>
                  <a:srgbClr val="1E494F"/>
                </a:solidFill>
              </a:rPr>
              <a:t> </a:t>
            </a:r>
            <a:r>
              <a:rPr lang="en-US" sz="2200" dirty="0" err="1">
                <a:solidFill>
                  <a:srgbClr val="1E494F"/>
                </a:solidFill>
              </a:rPr>
              <a:t>deine</a:t>
            </a:r>
            <a:r>
              <a:rPr lang="en-US" sz="2200" dirty="0">
                <a:solidFill>
                  <a:srgbClr val="1E494F"/>
                </a:solidFill>
              </a:rPr>
              <a:t> Gelegenheit, dich von anderen zu unterscheiden. </a:t>
            </a:r>
            <a:r>
              <a:rPr lang="en-US" sz="2200" dirty="0" err="1">
                <a:solidFill>
                  <a:srgbClr val="1E494F"/>
                </a:solidFill>
              </a:rPr>
              <a:t>Verkaufe</a:t>
            </a:r>
            <a:r>
              <a:rPr lang="en-US" sz="2200" dirty="0">
                <a:solidFill>
                  <a:srgbClr val="1E494F"/>
                </a:solidFill>
              </a:rPr>
              <a:t> </a:t>
            </a:r>
            <a:r>
              <a:rPr lang="en-US" sz="2200" dirty="0" err="1">
                <a:solidFill>
                  <a:srgbClr val="1E494F"/>
                </a:solidFill>
              </a:rPr>
              <a:t>deine</a:t>
            </a:r>
            <a:r>
              <a:rPr lang="en-US" sz="2200" dirty="0">
                <a:solidFill>
                  <a:srgbClr val="1E494F"/>
                </a:solidFill>
              </a:rPr>
              <a:t> Idee und </a:t>
            </a:r>
            <a:r>
              <a:rPr lang="en-US" sz="2200" dirty="0" err="1">
                <a:solidFill>
                  <a:srgbClr val="1E494F"/>
                </a:solidFill>
              </a:rPr>
              <a:t>wecke</a:t>
            </a:r>
            <a:r>
              <a:rPr lang="en-US" sz="2200" dirty="0">
                <a:solidFill>
                  <a:srgbClr val="1E494F"/>
                </a:solidFill>
              </a:rPr>
              <a:t> das Interesse des Lesers.</a:t>
            </a:r>
          </a:p>
          <a:p>
            <a:pPr marL="342900" indent="-342900">
              <a:buClr>
                <a:srgbClr val="EC2179"/>
              </a:buClr>
              <a:buFont typeface="Arial" charset="0"/>
              <a:buChar char="•"/>
            </a:pPr>
            <a:r>
              <a:rPr lang="en-US" sz="2200" dirty="0" err="1">
                <a:solidFill>
                  <a:srgbClr val="1E494F"/>
                </a:solidFill>
              </a:rPr>
              <a:t>Baue</a:t>
            </a:r>
            <a:r>
              <a:rPr lang="en-US" sz="2200" dirty="0">
                <a:solidFill>
                  <a:srgbClr val="1E494F"/>
                </a:solidFill>
              </a:rPr>
              <a:t> </a:t>
            </a:r>
            <a:r>
              <a:rPr lang="en-US" sz="2200" dirty="0" err="1">
                <a:solidFill>
                  <a:srgbClr val="1E494F"/>
                </a:solidFill>
              </a:rPr>
              <a:t>Glaubwürdigkeit</a:t>
            </a:r>
            <a:r>
              <a:rPr lang="en-US" sz="2200" dirty="0">
                <a:solidFill>
                  <a:srgbClr val="1E494F"/>
                </a:solidFill>
              </a:rPr>
              <a:t> auf und sei professionell! </a:t>
            </a:r>
          </a:p>
          <a:p>
            <a:pPr marL="342900" indent="-342900">
              <a:buClr>
                <a:srgbClr val="EC2179"/>
              </a:buClr>
              <a:buFont typeface="Arial" charset="0"/>
              <a:buChar char="•"/>
            </a:pPr>
            <a:r>
              <a:rPr lang="en-US" sz="2200" dirty="0">
                <a:solidFill>
                  <a:srgbClr val="1E494F"/>
                </a:solidFill>
              </a:rPr>
              <a:t>Einer der Hauptgründe, </a:t>
            </a:r>
            <a:r>
              <a:rPr lang="en-US" sz="2200" dirty="0" err="1">
                <a:solidFill>
                  <a:srgbClr val="1E494F"/>
                </a:solidFill>
              </a:rPr>
              <a:t>warum</a:t>
            </a:r>
            <a:r>
              <a:rPr lang="en-US" sz="2200" dirty="0">
                <a:solidFill>
                  <a:srgbClr val="1E494F"/>
                </a:solidFill>
              </a:rPr>
              <a:t> </a:t>
            </a:r>
            <a:r>
              <a:rPr lang="en-US" sz="2200" dirty="0" err="1">
                <a:solidFill>
                  <a:srgbClr val="1E494F"/>
                </a:solidFill>
              </a:rPr>
              <a:t>Vorhaben</a:t>
            </a:r>
            <a:r>
              <a:rPr lang="en-US" sz="2200" dirty="0">
                <a:solidFill>
                  <a:srgbClr val="1E494F"/>
                </a:solidFill>
              </a:rPr>
              <a:t> finanziert werden, ist, dass die Geldgeber davon überzeugt sind, </a:t>
            </a:r>
            <a:r>
              <a:rPr lang="en-US" sz="2200" dirty="0" err="1">
                <a:solidFill>
                  <a:srgbClr val="1E494F"/>
                </a:solidFill>
              </a:rPr>
              <a:t>dass</a:t>
            </a:r>
            <a:r>
              <a:rPr lang="en-US" sz="2200" dirty="0">
                <a:solidFill>
                  <a:srgbClr val="1E494F"/>
                </a:solidFill>
              </a:rPr>
              <a:t> die </a:t>
            </a:r>
            <a:r>
              <a:rPr lang="en-US" sz="2200" dirty="0" err="1">
                <a:solidFill>
                  <a:srgbClr val="1E494F"/>
                </a:solidFill>
              </a:rPr>
              <a:t>Antragsstellerin</a:t>
            </a:r>
            <a:r>
              <a:rPr lang="en-US" sz="2200" dirty="0">
                <a:solidFill>
                  <a:srgbClr val="1E494F"/>
                </a:solidFill>
              </a:rPr>
              <a:t> gut </a:t>
            </a:r>
            <a:r>
              <a:rPr lang="en-US" sz="2200" dirty="0" err="1">
                <a:solidFill>
                  <a:srgbClr val="1E494F"/>
                </a:solidFill>
              </a:rPr>
              <a:t>organisiert</a:t>
            </a:r>
            <a:r>
              <a:rPr lang="en-US" sz="2200" dirty="0">
                <a:solidFill>
                  <a:srgbClr val="1E494F"/>
                </a:solidFill>
              </a:rPr>
              <a:t> und </a:t>
            </a:r>
            <a:r>
              <a:rPr lang="en-US" sz="2200" dirty="0" err="1">
                <a:solidFill>
                  <a:srgbClr val="1E494F"/>
                </a:solidFill>
              </a:rPr>
              <a:t>kompetent</a:t>
            </a:r>
            <a:r>
              <a:rPr lang="en-US" sz="2200" dirty="0">
                <a:solidFill>
                  <a:srgbClr val="1E494F"/>
                </a:solidFill>
              </a:rPr>
              <a:t> </a:t>
            </a:r>
            <a:r>
              <a:rPr lang="en-US" sz="2200" dirty="0" err="1">
                <a:solidFill>
                  <a:srgbClr val="1E494F"/>
                </a:solidFill>
              </a:rPr>
              <a:t>ist</a:t>
            </a:r>
            <a:r>
              <a:rPr lang="en-US" sz="2200" dirty="0">
                <a:solidFill>
                  <a:srgbClr val="1E494F"/>
                </a:solidFill>
              </a:rPr>
              <a:t>, um das </a:t>
            </a:r>
            <a:r>
              <a:rPr lang="en-US" sz="2200" dirty="0" err="1">
                <a:solidFill>
                  <a:srgbClr val="1E494F"/>
                </a:solidFill>
              </a:rPr>
              <a:t>vorgeschlagene</a:t>
            </a:r>
            <a:r>
              <a:rPr lang="en-US" sz="2200" dirty="0">
                <a:solidFill>
                  <a:srgbClr val="1E494F"/>
                </a:solidFill>
              </a:rPr>
              <a:t> </a:t>
            </a:r>
            <a:r>
              <a:rPr lang="en-US" sz="2200" dirty="0" err="1">
                <a:solidFill>
                  <a:srgbClr val="1E494F"/>
                </a:solidFill>
              </a:rPr>
              <a:t>Projekt</a:t>
            </a:r>
            <a:r>
              <a:rPr lang="en-US" sz="2200" dirty="0">
                <a:solidFill>
                  <a:srgbClr val="1E494F"/>
                </a:solidFill>
              </a:rPr>
              <a:t> </a:t>
            </a:r>
            <a:r>
              <a:rPr lang="en-US" sz="2200" dirty="0" err="1">
                <a:solidFill>
                  <a:srgbClr val="1E494F"/>
                </a:solidFill>
              </a:rPr>
              <a:t>durchzuführen</a:t>
            </a:r>
            <a:r>
              <a:rPr lang="en-US" sz="2200" dirty="0">
                <a:solidFill>
                  <a:srgbClr val="1E494F"/>
                </a:solidFill>
              </a:rPr>
              <a:t>.</a:t>
            </a:r>
          </a:p>
          <a:p>
            <a:pPr>
              <a:buClr>
                <a:srgbClr val="EC2179"/>
              </a:buClr>
            </a:pPr>
            <a:endParaRPr lang="en-US" sz="2200" i="1" dirty="0">
              <a:solidFill>
                <a:srgbClr val="1E494F"/>
              </a:solidFill>
            </a:endParaRPr>
          </a:p>
        </p:txBody>
      </p:sp>
      <p:grpSp>
        <p:nvGrpSpPr>
          <p:cNvPr id="7" name="Group 6">
            <a:extLst>
              <a:ext uri="{FF2B5EF4-FFF2-40B4-BE49-F238E27FC236}">
                <a16:creationId xmlns:a16="http://schemas.microsoft.com/office/drawing/2014/main" id="{BB59A22B-C953-46D3-B134-A22A125046D7}"/>
              </a:ext>
            </a:extLst>
          </p:cNvPr>
          <p:cNvGrpSpPr/>
          <p:nvPr/>
        </p:nvGrpSpPr>
        <p:grpSpPr>
          <a:xfrm>
            <a:off x="9043238" y="2785119"/>
            <a:ext cx="2251075" cy="1949450"/>
            <a:chOff x="9636125" y="486113"/>
            <a:chExt cx="2251075" cy="1949450"/>
          </a:xfrm>
        </p:grpSpPr>
        <p:pic>
          <p:nvPicPr>
            <p:cNvPr id="12" name="Picture 11" descr="Icon&#10;&#10;Description automatically generated">
              <a:extLst>
                <a:ext uri="{FF2B5EF4-FFF2-40B4-BE49-F238E27FC236}">
                  <a16:creationId xmlns:a16="http://schemas.microsoft.com/office/drawing/2014/main" id="{0FDBA9B3-70C4-4AB9-B124-BF3C06C273FA}"/>
                </a:ext>
              </a:extLst>
            </p:cNvPr>
            <p:cNvPicPr>
              <a:picLocks noChangeAspect="1"/>
            </p:cNvPicPr>
            <p:nvPr/>
          </p:nvPicPr>
          <p:blipFill>
            <a:blip r:embed="rId2"/>
            <a:stretch>
              <a:fillRect/>
            </a:stretch>
          </p:blipFill>
          <p:spPr>
            <a:xfrm>
              <a:off x="9636125" y="486113"/>
              <a:ext cx="2251075" cy="1949450"/>
            </a:xfrm>
            <a:prstGeom prst="rect">
              <a:avLst/>
            </a:prstGeom>
          </p:spPr>
        </p:pic>
        <p:pic>
          <p:nvPicPr>
            <p:cNvPr id="13" name="Picture 12" descr="Icon&#10;&#10;Description automatically generated">
              <a:extLst>
                <a:ext uri="{FF2B5EF4-FFF2-40B4-BE49-F238E27FC236}">
                  <a16:creationId xmlns:a16="http://schemas.microsoft.com/office/drawing/2014/main" id="{6E54DBC2-7C50-4A40-875C-00C1C6801FCA}"/>
                </a:ext>
              </a:extLst>
            </p:cNvPr>
            <p:cNvPicPr>
              <a:picLocks noChangeAspect="1"/>
            </p:cNvPicPr>
            <p:nvPr/>
          </p:nvPicPr>
          <p:blipFill>
            <a:blip r:embed="rId3"/>
            <a:stretch>
              <a:fillRect/>
            </a:stretch>
          </p:blipFill>
          <p:spPr>
            <a:xfrm>
              <a:off x="9961608" y="827086"/>
              <a:ext cx="352026" cy="383916"/>
            </a:xfrm>
            <a:prstGeom prst="rect">
              <a:avLst/>
            </a:prstGeom>
          </p:spPr>
        </p:pic>
        <p:pic>
          <p:nvPicPr>
            <p:cNvPr id="14" name="Picture 13" descr="Icon&#10;&#10;Description automatically generated">
              <a:extLst>
                <a:ext uri="{FF2B5EF4-FFF2-40B4-BE49-F238E27FC236}">
                  <a16:creationId xmlns:a16="http://schemas.microsoft.com/office/drawing/2014/main" id="{51EE3763-D02D-41A3-8C17-66384ED5CD35}"/>
                </a:ext>
              </a:extLst>
            </p:cNvPr>
            <p:cNvPicPr>
              <a:picLocks noChangeAspect="1"/>
            </p:cNvPicPr>
            <p:nvPr/>
          </p:nvPicPr>
          <p:blipFill>
            <a:blip r:embed="rId3"/>
            <a:stretch>
              <a:fillRect/>
            </a:stretch>
          </p:blipFill>
          <p:spPr>
            <a:xfrm flipH="1">
              <a:off x="11294313" y="698683"/>
              <a:ext cx="352026" cy="383916"/>
            </a:xfrm>
            <a:prstGeom prst="rect">
              <a:avLst/>
            </a:prstGeom>
          </p:spPr>
        </p:pic>
      </p:grpSp>
      <p:sp>
        <p:nvSpPr>
          <p:cNvPr id="8" name="Text Placeholder 1">
            <a:extLst>
              <a:ext uri="{FF2B5EF4-FFF2-40B4-BE49-F238E27FC236}">
                <a16:creationId xmlns:a16="http://schemas.microsoft.com/office/drawing/2014/main" id="{1A01C147-DA16-451F-9386-34F515EA6A5C}"/>
              </a:ext>
            </a:extLst>
          </p:cNvPr>
          <p:cNvSpPr>
            <a:spLocks noGrp="1"/>
          </p:cNvSpPr>
          <p:nvPr>
            <p:ph type="body" sz="quarter" idx="13"/>
          </p:nvPr>
        </p:nvSpPr>
        <p:spPr>
          <a:xfrm>
            <a:off x="1497596" y="327983"/>
            <a:ext cx="8819596" cy="908690"/>
          </a:xfrm>
        </p:spPr>
        <p:txBody>
          <a:bodyPr>
            <a:normAutofit fontScale="92500" lnSpcReduction="10000"/>
          </a:bodyPr>
          <a:lstStyle/>
          <a:p>
            <a:pPr marL="742950" indent="-742950">
              <a:buAutoNum type="arabicPeriod"/>
            </a:pPr>
            <a:r>
              <a:rPr lang="en-GB" sz="3600" b="1" dirty="0">
                <a:solidFill>
                  <a:srgbClr val="F26B27"/>
                </a:solidFill>
              </a:rPr>
              <a:t>GERINGE START-UP-INVESTITIONEN –            </a:t>
            </a:r>
            <a:r>
              <a:rPr lang="en-US" dirty="0"/>
              <a:t>WO FINDEST DU UNTERSTÜTZUNG?</a:t>
            </a:r>
          </a:p>
          <a:p>
            <a:endParaRPr lang="en-US" dirty="0"/>
          </a:p>
        </p:txBody>
      </p:sp>
    </p:spTree>
    <p:extLst>
      <p:ext uri="{BB962C8B-B14F-4D97-AF65-F5344CB8AC3E}">
        <p14:creationId xmlns:p14="http://schemas.microsoft.com/office/powerpoint/2010/main" val="36360805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0ECEDC-DFC3-456E-A91E-2E8710A4E153}"/>
              </a:ext>
            </a:extLst>
          </p:cNvPr>
          <p:cNvSpPr txBox="1"/>
          <p:nvPr/>
        </p:nvSpPr>
        <p:spPr>
          <a:xfrm>
            <a:off x="1747617" y="1436131"/>
            <a:ext cx="7621104" cy="4832092"/>
          </a:xfrm>
          <a:prstGeom prst="rect">
            <a:avLst/>
          </a:prstGeom>
          <a:noFill/>
        </p:spPr>
        <p:txBody>
          <a:bodyPr wrap="square">
            <a:spAutoFit/>
          </a:bodyPr>
          <a:lstStyle/>
          <a:p>
            <a:r>
              <a:rPr lang="en-US" sz="2200" b="1" dirty="0">
                <a:solidFill>
                  <a:srgbClr val="EC2179"/>
                </a:solidFill>
              </a:rPr>
              <a:t>FÖRDERGELDER/ZUSCHÜSSE</a:t>
            </a:r>
          </a:p>
          <a:p>
            <a:endParaRPr lang="en-US" sz="2200" b="1" dirty="0">
              <a:solidFill>
                <a:srgbClr val="EC2179"/>
              </a:solidFill>
            </a:endParaRPr>
          </a:p>
          <a:p>
            <a:r>
              <a:rPr lang="en-US" sz="2200" b="1" dirty="0">
                <a:solidFill>
                  <a:srgbClr val="EC2179"/>
                </a:solidFill>
              </a:rPr>
              <a:t>TOP TIPP - </a:t>
            </a:r>
            <a:r>
              <a:rPr lang="en-GB" sz="2200" b="1" dirty="0" err="1">
                <a:solidFill>
                  <a:srgbClr val="EC2179"/>
                </a:solidFill>
              </a:rPr>
              <a:t>Gehe</a:t>
            </a:r>
            <a:r>
              <a:rPr lang="en-GB" sz="2200" b="1" dirty="0">
                <a:solidFill>
                  <a:srgbClr val="EC2179"/>
                </a:solidFill>
              </a:rPr>
              <a:t> </a:t>
            </a:r>
            <a:r>
              <a:rPr lang="en-GB" sz="2200" b="1" dirty="0" err="1">
                <a:solidFill>
                  <a:srgbClr val="EC2179"/>
                </a:solidFill>
              </a:rPr>
              <a:t>nicht</a:t>
            </a:r>
            <a:r>
              <a:rPr lang="en-GB" sz="2200" b="1" dirty="0">
                <a:solidFill>
                  <a:srgbClr val="EC2179"/>
                </a:solidFill>
              </a:rPr>
              <a:t> davon aus, dass der Geldgeber Kenntnisse </a:t>
            </a:r>
            <a:r>
              <a:rPr lang="en-GB" sz="2200" b="1" dirty="0" err="1">
                <a:solidFill>
                  <a:srgbClr val="EC2179"/>
                </a:solidFill>
              </a:rPr>
              <a:t>über</a:t>
            </a:r>
            <a:r>
              <a:rPr lang="en-GB" sz="2200" b="1" dirty="0">
                <a:solidFill>
                  <a:srgbClr val="EC2179"/>
                </a:solidFill>
              </a:rPr>
              <a:t> </a:t>
            </a:r>
            <a:r>
              <a:rPr lang="en-GB" sz="2200" b="1" dirty="0" err="1">
                <a:solidFill>
                  <a:srgbClr val="EC2179"/>
                </a:solidFill>
              </a:rPr>
              <a:t>dein</a:t>
            </a:r>
            <a:r>
              <a:rPr lang="en-GB" sz="2200" b="1" dirty="0">
                <a:solidFill>
                  <a:srgbClr val="EC2179"/>
                </a:solidFill>
              </a:rPr>
              <a:t> Unternehmen </a:t>
            </a:r>
            <a:r>
              <a:rPr lang="en-GB" sz="2200" b="1" dirty="0" err="1">
                <a:solidFill>
                  <a:srgbClr val="EC2179"/>
                </a:solidFill>
              </a:rPr>
              <a:t>oder</a:t>
            </a:r>
            <a:r>
              <a:rPr lang="en-GB" sz="2200" b="1" dirty="0">
                <a:solidFill>
                  <a:srgbClr val="EC2179"/>
                </a:solidFill>
              </a:rPr>
              <a:t> </a:t>
            </a:r>
            <a:r>
              <a:rPr lang="en-GB" sz="2200" b="1" dirty="0" err="1">
                <a:solidFill>
                  <a:srgbClr val="EC2179"/>
                </a:solidFill>
              </a:rPr>
              <a:t>deinen</a:t>
            </a:r>
            <a:r>
              <a:rPr lang="en-GB" sz="2200" b="1" dirty="0">
                <a:solidFill>
                  <a:srgbClr val="EC2179"/>
                </a:solidFill>
              </a:rPr>
              <a:t> Hintergrund hat</a:t>
            </a:r>
            <a:endParaRPr lang="en-US" sz="2200" b="1" dirty="0">
              <a:solidFill>
                <a:srgbClr val="EC2179"/>
              </a:solidFill>
            </a:endParaRPr>
          </a:p>
          <a:p>
            <a:pPr marL="342900" indent="-342900">
              <a:buClr>
                <a:srgbClr val="EC2179"/>
              </a:buClr>
              <a:buFont typeface="Arial" charset="0"/>
              <a:buChar char="•"/>
            </a:pPr>
            <a:r>
              <a:rPr lang="en-US" sz="2200" dirty="0" err="1">
                <a:solidFill>
                  <a:srgbClr val="1E494F"/>
                </a:solidFill>
              </a:rPr>
              <a:t>Beschreibe</a:t>
            </a:r>
            <a:r>
              <a:rPr lang="en-US" sz="2200" dirty="0">
                <a:solidFill>
                  <a:srgbClr val="1E494F"/>
                </a:solidFill>
              </a:rPr>
              <a:t> </a:t>
            </a:r>
            <a:r>
              <a:rPr lang="en-US" sz="2200" dirty="0" err="1">
                <a:solidFill>
                  <a:srgbClr val="1E494F"/>
                </a:solidFill>
              </a:rPr>
              <a:t>dein</a:t>
            </a:r>
            <a:r>
              <a:rPr lang="en-US" sz="2200" dirty="0">
                <a:solidFill>
                  <a:srgbClr val="1E494F"/>
                </a:solidFill>
              </a:rPr>
              <a:t> Projekt wahrheitsgemäß und prägnant.</a:t>
            </a:r>
          </a:p>
          <a:p>
            <a:pPr marL="342900" indent="-342900">
              <a:buClr>
                <a:srgbClr val="EC2179"/>
              </a:buClr>
              <a:buFont typeface="Arial" charset="0"/>
              <a:buChar char="•"/>
            </a:pPr>
            <a:r>
              <a:rPr lang="en-US" sz="2200" dirty="0" err="1">
                <a:solidFill>
                  <a:srgbClr val="1E494F"/>
                </a:solidFill>
              </a:rPr>
              <a:t>Arbeite</a:t>
            </a:r>
            <a:r>
              <a:rPr lang="en-US" sz="2200" dirty="0">
                <a:solidFill>
                  <a:srgbClr val="1E494F"/>
                </a:solidFill>
              </a:rPr>
              <a:t> die </a:t>
            </a:r>
            <a:r>
              <a:rPr lang="en-US" sz="2200" dirty="0" err="1">
                <a:solidFill>
                  <a:srgbClr val="1E494F"/>
                </a:solidFill>
              </a:rPr>
              <a:t>Anforderungen</a:t>
            </a:r>
            <a:r>
              <a:rPr lang="en-US" sz="2200" dirty="0">
                <a:solidFill>
                  <a:srgbClr val="1E494F"/>
                </a:solidFill>
              </a:rPr>
              <a:t> der </a:t>
            </a:r>
            <a:r>
              <a:rPr lang="en-US" sz="2200" dirty="0" err="1">
                <a:solidFill>
                  <a:srgbClr val="1E494F"/>
                </a:solidFill>
              </a:rPr>
              <a:t>Bewerbung</a:t>
            </a:r>
            <a:r>
              <a:rPr lang="en-US" sz="2200" dirty="0">
                <a:solidFill>
                  <a:srgbClr val="1E494F"/>
                </a:solidFill>
              </a:rPr>
              <a:t> </a:t>
            </a:r>
            <a:r>
              <a:rPr lang="en-US" sz="2200" dirty="0" err="1">
                <a:solidFill>
                  <a:srgbClr val="1E494F"/>
                </a:solidFill>
              </a:rPr>
              <a:t>bzw</a:t>
            </a:r>
            <a:r>
              <a:rPr lang="en-US" sz="2200" dirty="0">
                <a:solidFill>
                  <a:srgbClr val="1E494F"/>
                </a:solidFill>
              </a:rPr>
              <a:t>. des </a:t>
            </a:r>
            <a:r>
              <a:rPr lang="en-US" sz="2200" dirty="0" err="1">
                <a:solidFill>
                  <a:srgbClr val="1E494F"/>
                </a:solidFill>
              </a:rPr>
              <a:t>Antrags</a:t>
            </a:r>
            <a:r>
              <a:rPr lang="en-US" sz="2200" dirty="0">
                <a:solidFill>
                  <a:srgbClr val="1E494F"/>
                </a:solidFill>
              </a:rPr>
              <a:t> Schritt </a:t>
            </a:r>
            <a:r>
              <a:rPr lang="en-US" sz="2200" dirty="0" err="1">
                <a:solidFill>
                  <a:srgbClr val="1E494F"/>
                </a:solidFill>
              </a:rPr>
              <a:t>für</a:t>
            </a:r>
            <a:r>
              <a:rPr lang="en-US" sz="2200" dirty="0">
                <a:solidFill>
                  <a:srgbClr val="1E494F"/>
                </a:solidFill>
              </a:rPr>
              <a:t> Schritt </a:t>
            </a:r>
            <a:r>
              <a:rPr lang="en-US" sz="2200" dirty="0" err="1">
                <a:solidFill>
                  <a:srgbClr val="1E494F"/>
                </a:solidFill>
              </a:rPr>
              <a:t>durch</a:t>
            </a:r>
            <a:endParaRPr lang="en-US" sz="2200" dirty="0">
              <a:solidFill>
                <a:srgbClr val="1E494F"/>
              </a:solidFill>
            </a:endParaRPr>
          </a:p>
          <a:p>
            <a:pPr marL="342900" indent="-342900">
              <a:buClr>
                <a:srgbClr val="EC2179"/>
              </a:buClr>
              <a:buFont typeface="Arial" charset="0"/>
              <a:buChar char="•"/>
            </a:pPr>
            <a:r>
              <a:rPr lang="en-US" sz="2200" dirty="0" err="1">
                <a:solidFill>
                  <a:srgbClr val="1E494F"/>
                </a:solidFill>
              </a:rPr>
              <a:t>Denke</a:t>
            </a:r>
            <a:r>
              <a:rPr lang="en-US" sz="2200" dirty="0">
                <a:solidFill>
                  <a:srgbClr val="1E494F"/>
                </a:solidFill>
              </a:rPr>
              <a:t> </a:t>
            </a:r>
            <a:r>
              <a:rPr lang="en-US" sz="2200" dirty="0" err="1">
                <a:solidFill>
                  <a:srgbClr val="1E494F"/>
                </a:solidFill>
              </a:rPr>
              <a:t>sorgfältig</a:t>
            </a:r>
            <a:r>
              <a:rPr lang="en-US" sz="2200" dirty="0">
                <a:solidFill>
                  <a:srgbClr val="1E494F"/>
                </a:solidFill>
              </a:rPr>
              <a:t> über die Präsentation nach; die meisten Geldgeber lesen viele Bewerbungen und </a:t>
            </a:r>
            <a:r>
              <a:rPr lang="en-US" sz="2200" dirty="0" err="1">
                <a:solidFill>
                  <a:srgbClr val="1E494F"/>
                </a:solidFill>
              </a:rPr>
              <a:t>bevorzugen</a:t>
            </a:r>
            <a:r>
              <a:rPr lang="en-US" sz="2200" dirty="0">
                <a:solidFill>
                  <a:srgbClr val="1E494F"/>
                </a:solidFill>
              </a:rPr>
              <a:t> </a:t>
            </a:r>
            <a:r>
              <a:rPr lang="en-US" sz="2200" dirty="0" err="1">
                <a:solidFill>
                  <a:srgbClr val="1E494F"/>
                </a:solidFill>
              </a:rPr>
              <a:t>daher</a:t>
            </a:r>
            <a:r>
              <a:rPr lang="en-US" sz="2200" dirty="0">
                <a:solidFill>
                  <a:srgbClr val="1E494F"/>
                </a:solidFill>
              </a:rPr>
              <a:t> </a:t>
            </a:r>
            <a:r>
              <a:rPr lang="en-US" sz="2200" dirty="0" err="1">
                <a:solidFill>
                  <a:srgbClr val="1E494F"/>
                </a:solidFill>
              </a:rPr>
              <a:t>solche</a:t>
            </a:r>
            <a:r>
              <a:rPr lang="en-US" sz="2200" dirty="0">
                <a:solidFill>
                  <a:srgbClr val="1E494F"/>
                </a:solidFill>
              </a:rPr>
              <a:t>, die </a:t>
            </a:r>
            <a:r>
              <a:rPr lang="en-US" sz="2200" dirty="0" err="1">
                <a:solidFill>
                  <a:srgbClr val="1E494F"/>
                </a:solidFill>
              </a:rPr>
              <a:t>leicht</a:t>
            </a:r>
            <a:r>
              <a:rPr lang="en-US" sz="2200" dirty="0">
                <a:solidFill>
                  <a:srgbClr val="1E494F"/>
                </a:solidFill>
              </a:rPr>
              <a:t> zu lesen und gut </a:t>
            </a:r>
            <a:r>
              <a:rPr lang="en-US" sz="2200" dirty="0" err="1">
                <a:solidFill>
                  <a:srgbClr val="1E494F"/>
                </a:solidFill>
              </a:rPr>
              <a:t>präsentiert</a:t>
            </a:r>
            <a:r>
              <a:rPr lang="en-US" sz="2200" dirty="0">
                <a:solidFill>
                  <a:srgbClr val="1E494F"/>
                </a:solidFill>
              </a:rPr>
              <a:t> </a:t>
            </a:r>
            <a:r>
              <a:rPr lang="en-US" sz="2200" dirty="0" err="1">
                <a:solidFill>
                  <a:srgbClr val="1E494F"/>
                </a:solidFill>
              </a:rPr>
              <a:t>sind</a:t>
            </a:r>
            <a:r>
              <a:rPr lang="en-US" sz="2200" dirty="0">
                <a:solidFill>
                  <a:srgbClr val="1E494F"/>
                </a:solidFill>
              </a:rPr>
              <a:t>.</a:t>
            </a:r>
          </a:p>
          <a:p>
            <a:pPr marL="342900" indent="-342900">
              <a:buClr>
                <a:srgbClr val="EC2179"/>
              </a:buClr>
              <a:buFont typeface="Arial" charset="0"/>
              <a:buChar char="•"/>
            </a:pPr>
            <a:r>
              <a:rPr lang="en-US" sz="2200" dirty="0" err="1">
                <a:solidFill>
                  <a:srgbClr val="1E494F"/>
                </a:solidFill>
              </a:rPr>
              <a:t>Versprich</a:t>
            </a:r>
            <a:r>
              <a:rPr lang="en-US" sz="2200" dirty="0">
                <a:solidFill>
                  <a:srgbClr val="1E494F"/>
                </a:solidFill>
              </a:rPr>
              <a:t> nicht zu viel - </a:t>
            </a:r>
            <a:r>
              <a:rPr lang="en-US" sz="2200" dirty="0" err="1">
                <a:solidFill>
                  <a:srgbClr val="1E494F"/>
                </a:solidFill>
              </a:rPr>
              <a:t>eines</a:t>
            </a:r>
            <a:r>
              <a:rPr lang="en-US" sz="2200" dirty="0">
                <a:solidFill>
                  <a:srgbClr val="1E494F"/>
                </a:solidFill>
              </a:rPr>
              <a:t> </a:t>
            </a:r>
            <a:r>
              <a:rPr lang="en-US" sz="2200" dirty="0" err="1">
                <a:solidFill>
                  <a:srgbClr val="1E494F"/>
                </a:solidFill>
              </a:rPr>
              <a:t>Tages</a:t>
            </a:r>
            <a:r>
              <a:rPr lang="en-US" sz="2200" dirty="0">
                <a:solidFill>
                  <a:srgbClr val="1E494F"/>
                </a:solidFill>
              </a:rPr>
              <a:t> </a:t>
            </a:r>
            <a:r>
              <a:rPr lang="en-US" sz="2200" dirty="0" err="1">
                <a:solidFill>
                  <a:srgbClr val="1E494F"/>
                </a:solidFill>
              </a:rPr>
              <a:t>wirst</a:t>
            </a:r>
            <a:r>
              <a:rPr lang="en-US" sz="2200" dirty="0">
                <a:solidFill>
                  <a:srgbClr val="1E494F"/>
                </a:solidFill>
              </a:rPr>
              <a:t> du </a:t>
            </a:r>
            <a:r>
              <a:rPr lang="en-US" sz="2200" dirty="0" err="1">
                <a:solidFill>
                  <a:srgbClr val="1E494F"/>
                </a:solidFill>
              </a:rPr>
              <a:t>liefern</a:t>
            </a:r>
            <a:r>
              <a:rPr lang="en-US" sz="2200" dirty="0">
                <a:solidFill>
                  <a:srgbClr val="1E494F"/>
                </a:solidFill>
              </a:rPr>
              <a:t> müssen</a:t>
            </a:r>
          </a:p>
          <a:p>
            <a:pPr marL="342900" indent="-342900">
              <a:buClr>
                <a:srgbClr val="EC2179"/>
              </a:buClr>
              <a:buFont typeface="Arial" charset="0"/>
              <a:buChar char="•"/>
            </a:pPr>
            <a:r>
              <a:rPr lang="en-US" sz="2200" dirty="0">
                <a:solidFill>
                  <a:srgbClr val="1E494F"/>
                </a:solidFill>
              </a:rPr>
              <a:t>Es dauert immer viel länger, einen Antrag auf Fördermittel zusammenzustellen, als man denkt!</a:t>
            </a:r>
          </a:p>
          <a:p>
            <a:pPr>
              <a:buClr>
                <a:srgbClr val="EC2179"/>
              </a:buClr>
            </a:pPr>
            <a:endParaRPr lang="en-US" sz="2200" i="1" dirty="0">
              <a:solidFill>
                <a:srgbClr val="1E494F"/>
              </a:solidFill>
            </a:endParaRPr>
          </a:p>
        </p:txBody>
      </p:sp>
      <p:grpSp>
        <p:nvGrpSpPr>
          <p:cNvPr id="7" name="Group 6">
            <a:extLst>
              <a:ext uri="{FF2B5EF4-FFF2-40B4-BE49-F238E27FC236}">
                <a16:creationId xmlns:a16="http://schemas.microsoft.com/office/drawing/2014/main" id="{BB59A22B-C953-46D3-B134-A22A125046D7}"/>
              </a:ext>
            </a:extLst>
          </p:cNvPr>
          <p:cNvGrpSpPr/>
          <p:nvPr/>
        </p:nvGrpSpPr>
        <p:grpSpPr>
          <a:xfrm>
            <a:off x="9043238" y="2785119"/>
            <a:ext cx="2251075" cy="1949450"/>
            <a:chOff x="9636125" y="486113"/>
            <a:chExt cx="2251075" cy="1949450"/>
          </a:xfrm>
        </p:grpSpPr>
        <p:pic>
          <p:nvPicPr>
            <p:cNvPr id="12" name="Picture 11" descr="Icon&#10;&#10;Description automatically generated">
              <a:extLst>
                <a:ext uri="{FF2B5EF4-FFF2-40B4-BE49-F238E27FC236}">
                  <a16:creationId xmlns:a16="http://schemas.microsoft.com/office/drawing/2014/main" id="{0FDBA9B3-70C4-4AB9-B124-BF3C06C273FA}"/>
                </a:ext>
              </a:extLst>
            </p:cNvPr>
            <p:cNvPicPr>
              <a:picLocks noChangeAspect="1"/>
            </p:cNvPicPr>
            <p:nvPr/>
          </p:nvPicPr>
          <p:blipFill>
            <a:blip r:embed="rId2"/>
            <a:stretch>
              <a:fillRect/>
            </a:stretch>
          </p:blipFill>
          <p:spPr>
            <a:xfrm>
              <a:off x="9636125" y="486113"/>
              <a:ext cx="2251075" cy="1949450"/>
            </a:xfrm>
            <a:prstGeom prst="rect">
              <a:avLst/>
            </a:prstGeom>
          </p:spPr>
        </p:pic>
        <p:pic>
          <p:nvPicPr>
            <p:cNvPr id="13" name="Picture 12" descr="Icon&#10;&#10;Description automatically generated">
              <a:extLst>
                <a:ext uri="{FF2B5EF4-FFF2-40B4-BE49-F238E27FC236}">
                  <a16:creationId xmlns:a16="http://schemas.microsoft.com/office/drawing/2014/main" id="{6E54DBC2-7C50-4A40-875C-00C1C6801FCA}"/>
                </a:ext>
              </a:extLst>
            </p:cNvPr>
            <p:cNvPicPr>
              <a:picLocks noChangeAspect="1"/>
            </p:cNvPicPr>
            <p:nvPr/>
          </p:nvPicPr>
          <p:blipFill>
            <a:blip r:embed="rId3"/>
            <a:stretch>
              <a:fillRect/>
            </a:stretch>
          </p:blipFill>
          <p:spPr>
            <a:xfrm>
              <a:off x="9961608" y="827086"/>
              <a:ext cx="352026" cy="383916"/>
            </a:xfrm>
            <a:prstGeom prst="rect">
              <a:avLst/>
            </a:prstGeom>
          </p:spPr>
        </p:pic>
        <p:pic>
          <p:nvPicPr>
            <p:cNvPr id="14" name="Picture 13" descr="Icon&#10;&#10;Description automatically generated">
              <a:extLst>
                <a:ext uri="{FF2B5EF4-FFF2-40B4-BE49-F238E27FC236}">
                  <a16:creationId xmlns:a16="http://schemas.microsoft.com/office/drawing/2014/main" id="{51EE3763-D02D-41A3-8C17-66384ED5CD35}"/>
                </a:ext>
              </a:extLst>
            </p:cNvPr>
            <p:cNvPicPr>
              <a:picLocks noChangeAspect="1"/>
            </p:cNvPicPr>
            <p:nvPr/>
          </p:nvPicPr>
          <p:blipFill>
            <a:blip r:embed="rId3"/>
            <a:stretch>
              <a:fillRect/>
            </a:stretch>
          </p:blipFill>
          <p:spPr>
            <a:xfrm flipH="1">
              <a:off x="11294313" y="698683"/>
              <a:ext cx="352026" cy="383916"/>
            </a:xfrm>
            <a:prstGeom prst="rect">
              <a:avLst/>
            </a:prstGeom>
          </p:spPr>
        </p:pic>
      </p:grpSp>
      <p:sp>
        <p:nvSpPr>
          <p:cNvPr id="8" name="Text Placeholder 1">
            <a:extLst>
              <a:ext uri="{FF2B5EF4-FFF2-40B4-BE49-F238E27FC236}">
                <a16:creationId xmlns:a16="http://schemas.microsoft.com/office/drawing/2014/main" id="{4CFB939F-A2E1-4F71-B8C2-19EE0A1111F8}"/>
              </a:ext>
            </a:extLst>
          </p:cNvPr>
          <p:cNvSpPr>
            <a:spLocks noGrp="1"/>
          </p:cNvSpPr>
          <p:nvPr>
            <p:ph type="body" sz="quarter" idx="13"/>
          </p:nvPr>
        </p:nvSpPr>
        <p:spPr>
          <a:xfrm>
            <a:off x="1497596" y="327983"/>
            <a:ext cx="9087015" cy="908690"/>
          </a:xfrm>
        </p:spPr>
        <p:txBody>
          <a:bodyPr>
            <a:normAutofit fontScale="92500" lnSpcReduction="10000"/>
          </a:bodyPr>
          <a:lstStyle/>
          <a:p>
            <a:pPr marL="742950" indent="-742950">
              <a:buAutoNum type="arabicPeriod"/>
            </a:pPr>
            <a:r>
              <a:rPr lang="en-GB" sz="3600" b="1" dirty="0">
                <a:solidFill>
                  <a:srgbClr val="F26B27"/>
                </a:solidFill>
              </a:rPr>
              <a:t>GERINGE START-UP-INVESTITIONEN –            </a:t>
            </a:r>
            <a:r>
              <a:rPr lang="en-US" dirty="0"/>
              <a:t>WO FINDEST DU UNTERSTÜTZUNG?</a:t>
            </a:r>
          </a:p>
          <a:p>
            <a:endParaRPr lang="en-US" dirty="0"/>
          </a:p>
        </p:txBody>
      </p:sp>
    </p:spTree>
    <p:extLst>
      <p:ext uri="{BB962C8B-B14F-4D97-AF65-F5344CB8AC3E}">
        <p14:creationId xmlns:p14="http://schemas.microsoft.com/office/powerpoint/2010/main" val="12233289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0ECEDC-DFC3-456E-A91E-2E8710A4E153}"/>
              </a:ext>
            </a:extLst>
          </p:cNvPr>
          <p:cNvSpPr txBox="1"/>
          <p:nvPr/>
        </p:nvSpPr>
        <p:spPr>
          <a:xfrm>
            <a:off x="1747617" y="1436131"/>
            <a:ext cx="7122063" cy="5170646"/>
          </a:xfrm>
          <a:prstGeom prst="rect">
            <a:avLst/>
          </a:prstGeom>
          <a:noFill/>
        </p:spPr>
        <p:txBody>
          <a:bodyPr wrap="square">
            <a:spAutoFit/>
          </a:bodyPr>
          <a:lstStyle/>
          <a:p>
            <a:r>
              <a:rPr lang="en-US" sz="2200" b="1" dirty="0">
                <a:solidFill>
                  <a:srgbClr val="EC2179"/>
                </a:solidFill>
              </a:rPr>
              <a:t>FÖRDERGELDER/ZUSCHÜSSE</a:t>
            </a:r>
          </a:p>
          <a:p>
            <a:endParaRPr lang="en-US" sz="2200" b="1" dirty="0">
              <a:solidFill>
                <a:srgbClr val="EC2179"/>
              </a:solidFill>
            </a:endParaRPr>
          </a:p>
          <a:p>
            <a:r>
              <a:rPr lang="en-US" sz="2200" b="1" dirty="0">
                <a:solidFill>
                  <a:srgbClr val="EC2179"/>
                </a:solidFill>
              </a:rPr>
              <a:t>TOP TIPP – </a:t>
            </a:r>
            <a:r>
              <a:rPr lang="en-US" sz="2200" b="1" dirty="0" err="1">
                <a:solidFill>
                  <a:srgbClr val="EC2179"/>
                </a:solidFill>
              </a:rPr>
              <a:t>Bedenke</a:t>
            </a:r>
            <a:r>
              <a:rPr lang="en-US" sz="2200" b="1" dirty="0">
                <a:solidFill>
                  <a:srgbClr val="EC2179"/>
                </a:solidFill>
              </a:rPr>
              <a:t>, </a:t>
            </a:r>
            <a:r>
              <a:rPr lang="en-US" sz="2200" b="1" dirty="0" err="1">
                <a:solidFill>
                  <a:srgbClr val="EC2179"/>
                </a:solidFill>
              </a:rPr>
              <a:t>dass</a:t>
            </a:r>
            <a:r>
              <a:rPr lang="en-US" sz="2200" b="1" dirty="0">
                <a:solidFill>
                  <a:srgbClr val="EC2179"/>
                </a:solidFill>
              </a:rPr>
              <a:t> </a:t>
            </a:r>
            <a:r>
              <a:rPr lang="en-GB" sz="2200" b="1" dirty="0">
                <a:solidFill>
                  <a:srgbClr val="EC2179"/>
                </a:solidFill>
              </a:rPr>
              <a:t>es </a:t>
            </a:r>
            <a:r>
              <a:rPr lang="en-GB" sz="2200" b="1" dirty="0" err="1">
                <a:solidFill>
                  <a:srgbClr val="EC2179"/>
                </a:solidFill>
              </a:rPr>
              <a:t>ein</a:t>
            </a:r>
            <a:r>
              <a:rPr lang="en-GB" sz="2200" b="1" dirty="0">
                <a:solidFill>
                  <a:srgbClr val="EC2179"/>
                </a:solidFill>
              </a:rPr>
              <a:t> </a:t>
            </a:r>
            <a:r>
              <a:rPr lang="en-GB" sz="2200" b="1" dirty="0" err="1">
                <a:solidFill>
                  <a:srgbClr val="EC2179"/>
                </a:solidFill>
              </a:rPr>
              <a:t>Wettbewerb</a:t>
            </a:r>
            <a:r>
              <a:rPr lang="en-GB" sz="2200" b="1" dirty="0">
                <a:solidFill>
                  <a:srgbClr val="EC2179"/>
                </a:solidFill>
              </a:rPr>
              <a:t> </a:t>
            </a:r>
            <a:r>
              <a:rPr lang="en-GB" sz="2200" b="1" dirty="0" err="1">
                <a:solidFill>
                  <a:srgbClr val="EC2179"/>
                </a:solidFill>
              </a:rPr>
              <a:t>ist</a:t>
            </a:r>
            <a:endParaRPr lang="en-US" sz="2200" b="1" dirty="0">
              <a:solidFill>
                <a:srgbClr val="EC2179"/>
              </a:solidFill>
            </a:endParaRPr>
          </a:p>
          <a:p>
            <a:pPr marL="342900" indent="-342900">
              <a:buClr>
                <a:srgbClr val="EC2179"/>
              </a:buClr>
              <a:buFont typeface="Arial" charset="0"/>
              <a:buChar char="•"/>
            </a:pPr>
            <a:r>
              <a:rPr lang="en-US" sz="2200" dirty="0" err="1">
                <a:solidFill>
                  <a:srgbClr val="1E494F"/>
                </a:solidFill>
              </a:rPr>
              <a:t>Zeige</a:t>
            </a:r>
            <a:r>
              <a:rPr lang="en-US" sz="2200" dirty="0">
                <a:solidFill>
                  <a:srgbClr val="1E494F"/>
                </a:solidFill>
              </a:rPr>
              <a:t> dich von </a:t>
            </a:r>
            <a:r>
              <a:rPr lang="en-US" sz="2200" dirty="0" err="1">
                <a:solidFill>
                  <a:srgbClr val="1E494F"/>
                </a:solidFill>
              </a:rPr>
              <a:t>deiner</a:t>
            </a:r>
            <a:r>
              <a:rPr lang="en-US" sz="2200" dirty="0">
                <a:solidFill>
                  <a:srgbClr val="1E494F"/>
                </a:solidFill>
              </a:rPr>
              <a:t> besten Seite</a:t>
            </a:r>
          </a:p>
          <a:p>
            <a:pPr marL="342900" indent="-342900">
              <a:buClr>
                <a:srgbClr val="EC2179"/>
              </a:buClr>
              <a:buFont typeface="Arial" charset="0"/>
              <a:buChar char="•"/>
            </a:pPr>
            <a:r>
              <a:rPr lang="en-US" sz="2200" dirty="0" err="1">
                <a:solidFill>
                  <a:srgbClr val="1E494F"/>
                </a:solidFill>
              </a:rPr>
              <a:t>Schreibe</a:t>
            </a:r>
            <a:r>
              <a:rPr lang="en-US" sz="2200" dirty="0">
                <a:solidFill>
                  <a:srgbClr val="1E494F"/>
                </a:solidFill>
              </a:rPr>
              <a:t> </a:t>
            </a:r>
            <a:r>
              <a:rPr lang="en-US" sz="2200" dirty="0" err="1">
                <a:solidFill>
                  <a:srgbClr val="1E494F"/>
                </a:solidFill>
              </a:rPr>
              <a:t>deine</a:t>
            </a:r>
            <a:r>
              <a:rPr lang="en-US" sz="2200" dirty="0">
                <a:solidFill>
                  <a:srgbClr val="1E494F"/>
                </a:solidFill>
              </a:rPr>
              <a:t> Bewerbung auf eine interessante Art und Weise, die die Energie und den Spirit </a:t>
            </a:r>
            <a:r>
              <a:rPr lang="en-US" sz="2200" dirty="0" err="1">
                <a:solidFill>
                  <a:srgbClr val="1E494F"/>
                </a:solidFill>
              </a:rPr>
              <a:t>deines</a:t>
            </a:r>
            <a:r>
              <a:rPr lang="en-US" sz="2200" dirty="0">
                <a:solidFill>
                  <a:srgbClr val="1E494F"/>
                </a:solidFill>
              </a:rPr>
              <a:t> Projekts einfängt (Journalistenstil)</a:t>
            </a:r>
          </a:p>
          <a:p>
            <a:pPr marL="342900" indent="-342900">
              <a:buClr>
                <a:srgbClr val="EC2179"/>
              </a:buClr>
              <a:buFont typeface="Arial" charset="0"/>
              <a:buChar char="•"/>
            </a:pPr>
            <a:r>
              <a:rPr lang="en-US" sz="2200" dirty="0">
                <a:solidFill>
                  <a:srgbClr val="1E494F"/>
                </a:solidFill>
              </a:rPr>
              <a:t>Du </a:t>
            </a:r>
            <a:r>
              <a:rPr lang="en-US" sz="2200" dirty="0" err="1">
                <a:solidFill>
                  <a:srgbClr val="1E494F"/>
                </a:solidFill>
              </a:rPr>
              <a:t>solltest</a:t>
            </a:r>
            <a:r>
              <a:rPr lang="en-US" sz="2200" dirty="0">
                <a:solidFill>
                  <a:srgbClr val="1E494F"/>
                </a:solidFill>
              </a:rPr>
              <a:t> den </a:t>
            </a:r>
            <a:r>
              <a:rPr lang="en-US" sz="2200" dirty="0" err="1">
                <a:solidFill>
                  <a:srgbClr val="1E494F"/>
                </a:solidFill>
              </a:rPr>
              <a:t>Bedarf</a:t>
            </a:r>
            <a:r>
              <a:rPr lang="en-US" sz="2200" dirty="0">
                <a:solidFill>
                  <a:srgbClr val="1E494F"/>
                </a:solidFill>
              </a:rPr>
              <a:t> </a:t>
            </a:r>
            <a:r>
              <a:rPr lang="en-US" sz="2200" dirty="0" err="1">
                <a:solidFill>
                  <a:srgbClr val="1E494F"/>
                </a:solidFill>
              </a:rPr>
              <a:t>nachweisen</a:t>
            </a:r>
            <a:r>
              <a:rPr lang="en-US" sz="2200" dirty="0">
                <a:solidFill>
                  <a:srgbClr val="1E494F"/>
                </a:solidFill>
              </a:rPr>
              <a:t>. Es ist nicht ausreichend zu sagen: </a:t>
            </a:r>
            <a:r>
              <a:rPr lang="en-US" sz="2200" i="1" dirty="0">
                <a:solidFill>
                  <a:srgbClr val="1E494F"/>
                </a:solidFill>
              </a:rPr>
              <a:t>"Wir wissen ... wir denken....", </a:t>
            </a:r>
            <a:r>
              <a:rPr lang="en-US" sz="2200" dirty="0" err="1">
                <a:solidFill>
                  <a:srgbClr val="1E494F"/>
                </a:solidFill>
              </a:rPr>
              <a:t>belege</a:t>
            </a:r>
            <a:r>
              <a:rPr lang="en-US" sz="2200" dirty="0">
                <a:solidFill>
                  <a:srgbClr val="1E494F"/>
                </a:solidFill>
              </a:rPr>
              <a:t> </a:t>
            </a:r>
            <a:r>
              <a:rPr lang="en-US" sz="2200" dirty="0" err="1">
                <a:solidFill>
                  <a:srgbClr val="1E494F"/>
                </a:solidFill>
              </a:rPr>
              <a:t>deine</a:t>
            </a:r>
            <a:r>
              <a:rPr lang="en-US" sz="2200" dirty="0">
                <a:solidFill>
                  <a:srgbClr val="1E494F"/>
                </a:solidFill>
              </a:rPr>
              <a:t> </a:t>
            </a:r>
            <a:r>
              <a:rPr lang="en-US" sz="2200" dirty="0" err="1">
                <a:solidFill>
                  <a:srgbClr val="1E494F"/>
                </a:solidFill>
              </a:rPr>
              <a:t>Aussagen</a:t>
            </a:r>
            <a:r>
              <a:rPr lang="en-US" sz="2200" dirty="0">
                <a:solidFill>
                  <a:srgbClr val="1E494F"/>
                </a:solidFill>
              </a:rPr>
              <a:t> </a:t>
            </a:r>
            <a:r>
              <a:rPr lang="en-US" sz="2200" dirty="0" err="1">
                <a:solidFill>
                  <a:srgbClr val="1E494F"/>
                </a:solidFill>
              </a:rPr>
              <a:t>stattdessen</a:t>
            </a:r>
            <a:r>
              <a:rPr lang="en-US" sz="2200" dirty="0">
                <a:solidFill>
                  <a:srgbClr val="1E494F"/>
                </a:solidFill>
              </a:rPr>
              <a:t> </a:t>
            </a:r>
            <a:r>
              <a:rPr lang="en-US" sz="2200" dirty="0" err="1">
                <a:solidFill>
                  <a:srgbClr val="1E494F"/>
                </a:solidFill>
              </a:rPr>
              <a:t>mit</a:t>
            </a:r>
            <a:r>
              <a:rPr lang="en-US" sz="2200" dirty="0">
                <a:solidFill>
                  <a:srgbClr val="1E494F"/>
                </a:solidFill>
              </a:rPr>
              <a:t> relevanter </a:t>
            </a:r>
            <a:r>
              <a:rPr lang="en-US" sz="2200" dirty="0" err="1">
                <a:solidFill>
                  <a:srgbClr val="1E494F"/>
                </a:solidFill>
              </a:rPr>
              <a:t>Forschung</a:t>
            </a:r>
            <a:r>
              <a:rPr lang="en-US" sz="2200" dirty="0">
                <a:solidFill>
                  <a:srgbClr val="1E494F"/>
                </a:solidFill>
              </a:rPr>
              <a:t> </a:t>
            </a:r>
          </a:p>
          <a:p>
            <a:pPr marL="342900" indent="-342900">
              <a:buClr>
                <a:srgbClr val="EC2179"/>
              </a:buClr>
              <a:buFont typeface="Arial" charset="0"/>
              <a:buChar char="•"/>
            </a:pPr>
            <a:r>
              <a:rPr lang="en-US" sz="2200" dirty="0" err="1">
                <a:solidFill>
                  <a:srgbClr val="1E494F"/>
                </a:solidFill>
              </a:rPr>
              <a:t>Zeige</a:t>
            </a:r>
            <a:r>
              <a:rPr lang="en-US" sz="2200" dirty="0">
                <a:solidFill>
                  <a:srgbClr val="1E494F"/>
                </a:solidFill>
              </a:rPr>
              <a:t>, </a:t>
            </a:r>
            <a:r>
              <a:rPr lang="en-US" sz="2200" dirty="0" err="1">
                <a:solidFill>
                  <a:srgbClr val="1E494F"/>
                </a:solidFill>
              </a:rPr>
              <a:t>dass</a:t>
            </a:r>
            <a:r>
              <a:rPr lang="en-US" sz="2200" dirty="0">
                <a:solidFill>
                  <a:srgbClr val="1E494F"/>
                </a:solidFill>
              </a:rPr>
              <a:t> </a:t>
            </a:r>
            <a:r>
              <a:rPr lang="en-US" sz="2200" dirty="0" err="1">
                <a:solidFill>
                  <a:srgbClr val="1E494F"/>
                </a:solidFill>
              </a:rPr>
              <a:t>dein</a:t>
            </a:r>
            <a:r>
              <a:rPr lang="en-US" sz="2200" dirty="0">
                <a:solidFill>
                  <a:srgbClr val="1E494F"/>
                </a:solidFill>
              </a:rPr>
              <a:t> </a:t>
            </a:r>
            <a:r>
              <a:rPr lang="en-US" sz="2200" dirty="0" err="1">
                <a:solidFill>
                  <a:srgbClr val="1E494F"/>
                </a:solidFill>
              </a:rPr>
              <a:t>Projekt</a:t>
            </a:r>
            <a:r>
              <a:rPr lang="en-US" sz="2200" dirty="0">
                <a:solidFill>
                  <a:srgbClr val="1E494F"/>
                </a:solidFill>
              </a:rPr>
              <a:t> </a:t>
            </a:r>
            <a:r>
              <a:rPr lang="en-US" sz="2200" dirty="0" err="1">
                <a:solidFill>
                  <a:srgbClr val="1E494F"/>
                </a:solidFill>
              </a:rPr>
              <a:t>ergänzend</a:t>
            </a:r>
            <a:r>
              <a:rPr lang="en-US" sz="2200" dirty="0">
                <a:solidFill>
                  <a:srgbClr val="1E494F"/>
                </a:solidFill>
              </a:rPr>
              <a:t> ist - nicht konkurrierend mit anderen</a:t>
            </a:r>
          </a:p>
          <a:p>
            <a:pPr marL="342900" indent="-342900">
              <a:buClr>
                <a:srgbClr val="EC2179"/>
              </a:buClr>
              <a:buFont typeface="Arial" charset="0"/>
              <a:buChar char="•"/>
            </a:pPr>
            <a:r>
              <a:rPr lang="en-US" sz="2200" dirty="0">
                <a:solidFill>
                  <a:srgbClr val="1E494F"/>
                </a:solidFill>
              </a:rPr>
              <a:t>Und last but not least: </a:t>
            </a:r>
            <a:r>
              <a:rPr lang="en-US" sz="2200" dirty="0" err="1">
                <a:solidFill>
                  <a:srgbClr val="1E494F"/>
                </a:solidFill>
              </a:rPr>
              <a:t>Sprich</a:t>
            </a:r>
            <a:r>
              <a:rPr lang="en-US" sz="2200" dirty="0">
                <a:solidFill>
                  <a:srgbClr val="1E494F"/>
                </a:solidFill>
              </a:rPr>
              <a:t> unbedingt mit der </a:t>
            </a:r>
            <a:r>
              <a:rPr lang="en-US" sz="2200" dirty="0" err="1">
                <a:solidFill>
                  <a:srgbClr val="1E494F"/>
                </a:solidFill>
              </a:rPr>
              <a:t>Förderstelle</a:t>
            </a:r>
            <a:r>
              <a:rPr lang="en-US" sz="2200" dirty="0">
                <a:solidFill>
                  <a:srgbClr val="1E494F"/>
                </a:solidFill>
              </a:rPr>
              <a:t>, bevor du dich </a:t>
            </a:r>
            <a:r>
              <a:rPr lang="en-US" sz="2200" dirty="0" err="1">
                <a:solidFill>
                  <a:srgbClr val="1E494F"/>
                </a:solidFill>
              </a:rPr>
              <a:t>bewirbst</a:t>
            </a:r>
            <a:endParaRPr lang="en-US" sz="2200" i="1" dirty="0">
              <a:solidFill>
                <a:srgbClr val="1E494F"/>
              </a:solidFill>
            </a:endParaRPr>
          </a:p>
        </p:txBody>
      </p:sp>
      <p:grpSp>
        <p:nvGrpSpPr>
          <p:cNvPr id="8" name="Group 7">
            <a:extLst>
              <a:ext uri="{FF2B5EF4-FFF2-40B4-BE49-F238E27FC236}">
                <a16:creationId xmlns:a16="http://schemas.microsoft.com/office/drawing/2014/main" id="{E9134F06-929D-4F8F-AC67-FD6BC01E3A50}"/>
              </a:ext>
            </a:extLst>
          </p:cNvPr>
          <p:cNvGrpSpPr/>
          <p:nvPr/>
        </p:nvGrpSpPr>
        <p:grpSpPr>
          <a:xfrm>
            <a:off x="9290050" y="2861047"/>
            <a:ext cx="2755900" cy="1977407"/>
            <a:chOff x="3413839" y="2597230"/>
            <a:chExt cx="2755900" cy="1977407"/>
          </a:xfrm>
        </p:grpSpPr>
        <p:pic>
          <p:nvPicPr>
            <p:cNvPr id="9" name="Picture 8" descr="Icon&#10;&#10;Description automatically generated">
              <a:extLst>
                <a:ext uri="{FF2B5EF4-FFF2-40B4-BE49-F238E27FC236}">
                  <a16:creationId xmlns:a16="http://schemas.microsoft.com/office/drawing/2014/main" id="{94F9931B-B5F2-490C-8254-A665B3F00E8D}"/>
                </a:ext>
              </a:extLst>
            </p:cNvPr>
            <p:cNvPicPr>
              <a:picLocks noChangeAspect="1"/>
            </p:cNvPicPr>
            <p:nvPr/>
          </p:nvPicPr>
          <p:blipFill>
            <a:blip r:embed="rId2"/>
            <a:stretch>
              <a:fillRect/>
            </a:stretch>
          </p:blipFill>
          <p:spPr>
            <a:xfrm>
              <a:off x="3413839" y="2629949"/>
              <a:ext cx="2755900" cy="1944688"/>
            </a:xfrm>
            <a:prstGeom prst="rect">
              <a:avLst/>
            </a:prstGeom>
          </p:spPr>
        </p:pic>
        <p:pic>
          <p:nvPicPr>
            <p:cNvPr id="11" name="Picture 10" descr="Icon&#10;&#10;Description automatically generated">
              <a:extLst>
                <a:ext uri="{FF2B5EF4-FFF2-40B4-BE49-F238E27FC236}">
                  <a16:creationId xmlns:a16="http://schemas.microsoft.com/office/drawing/2014/main" id="{2FA2D146-4DDE-47EE-87DD-190B9A8A799B}"/>
                </a:ext>
              </a:extLst>
            </p:cNvPr>
            <p:cNvPicPr>
              <a:picLocks noChangeAspect="1"/>
            </p:cNvPicPr>
            <p:nvPr/>
          </p:nvPicPr>
          <p:blipFill>
            <a:blip r:embed="rId3"/>
            <a:stretch>
              <a:fillRect/>
            </a:stretch>
          </p:blipFill>
          <p:spPr>
            <a:xfrm>
              <a:off x="3940406" y="2597230"/>
              <a:ext cx="241903" cy="263817"/>
            </a:xfrm>
            <a:prstGeom prst="rect">
              <a:avLst/>
            </a:prstGeom>
          </p:spPr>
        </p:pic>
      </p:grpSp>
      <p:sp>
        <p:nvSpPr>
          <p:cNvPr id="10" name="Text Placeholder 1">
            <a:extLst>
              <a:ext uri="{FF2B5EF4-FFF2-40B4-BE49-F238E27FC236}">
                <a16:creationId xmlns:a16="http://schemas.microsoft.com/office/drawing/2014/main" id="{3F2C1BCE-A3D3-4337-B31D-ABFE9D8765CA}"/>
              </a:ext>
            </a:extLst>
          </p:cNvPr>
          <p:cNvSpPr>
            <a:spLocks noGrp="1"/>
          </p:cNvSpPr>
          <p:nvPr>
            <p:ph type="body" sz="quarter" idx="13"/>
          </p:nvPr>
        </p:nvSpPr>
        <p:spPr>
          <a:xfrm>
            <a:off x="1497596" y="327983"/>
            <a:ext cx="8819596" cy="908690"/>
          </a:xfrm>
        </p:spPr>
        <p:txBody>
          <a:bodyPr>
            <a:normAutofit fontScale="92500" lnSpcReduction="10000"/>
          </a:bodyPr>
          <a:lstStyle/>
          <a:p>
            <a:pPr marL="742950" indent="-742950">
              <a:buAutoNum type="arabicPeriod"/>
            </a:pPr>
            <a:r>
              <a:rPr lang="en-GB" sz="3600" b="1" dirty="0">
                <a:solidFill>
                  <a:srgbClr val="F26B27"/>
                </a:solidFill>
              </a:rPr>
              <a:t>GERINGE START-UP-INVESTITIONEN –            </a:t>
            </a:r>
            <a:r>
              <a:rPr lang="en-US" dirty="0"/>
              <a:t>WO FINDEST DU UNTERSTÜTZUNG?</a:t>
            </a:r>
          </a:p>
          <a:p>
            <a:endParaRPr lang="en-US" dirty="0"/>
          </a:p>
        </p:txBody>
      </p:sp>
    </p:spTree>
    <p:extLst>
      <p:ext uri="{BB962C8B-B14F-4D97-AF65-F5344CB8AC3E}">
        <p14:creationId xmlns:p14="http://schemas.microsoft.com/office/powerpoint/2010/main" val="15687017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0ECEDC-DFC3-456E-A91E-2E8710A4E153}"/>
              </a:ext>
            </a:extLst>
          </p:cNvPr>
          <p:cNvSpPr txBox="1"/>
          <p:nvPr/>
        </p:nvSpPr>
        <p:spPr>
          <a:xfrm>
            <a:off x="1747617" y="1436131"/>
            <a:ext cx="7569103" cy="5262979"/>
          </a:xfrm>
          <a:prstGeom prst="rect">
            <a:avLst/>
          </a:prstGeom>
          <a:noFill/>
        </p:spPr>
        <p:txBody>
          <a:bodyPr wrap="square">
            <a:spAutoFit/>
          </a:bodyPr>
          <a:lstStyle/>
          <a:p>
            <a:r>
              <a:rPr lang="en-US" sz="2400" dirty="0">
                <a:solidFill>
                  <a:srgbClr val="EC2179"/>
                </a:solidFill>
              </a:rPr>
              <a:t>Während viele der in den vorangegangenen Folien erwähnten Ansätze für alle Unternehmen gelten, dient dieser Abschnitt speziell der Vertiefung der Kenntnisse für komplexere Anforderungen an die Start-up-Finanzierung. In diesem Abschnitt behandeln wir </a:t>
            </a:r>
          </a:p>
          <a:p>
            <a:endParaRPr lang="en-US" sz="2400" b="1" dirty="0">
              <a:solidFill>
                <a:srgbClr val="EC2179"/>
              </a:solidFill>
            </a:endParaRPr>
          </a:p>
          <a:p>
            <a:pPr marL="457200" indent="-457200">
              <a:buFont typeface="+mj-lt"/>
              <a:buAutoNum type="arabicPeriod"/>
            </a:pPr>
            <a:r>
              <a:rPr lang="en-IE" sz="2400" dirty="0" err="1">
                <a:solidFill>
                  <a:srgbClr val="1E494F"/>
                </a:solidFill>
              </a:rPr>
              <a:t>Bankdarlehen</a:t>
            </a:r>
            <a:r>
              <a:rPr lang="en-IE" sz="2400" dirty="0">
                <a:solidFill>
                  <a:srgbClr val="1E494F"/>
                </a:solidFill>
              </a:rPr>
              <a:t>/</a:t>
            </a:r>
            <a:r>
              <a:rPr lang="en-IE" sz="2400" dirty="0" err="1">
                <a:solidFill>
                  <a:srgbClr val="1E494F"/>
                </a:solidFill>
              </a:rPr>
              <a:t>Bankkredit</a:t>
            </a:r>
            <a:endParaRPr lang="en-IE" sz="2400" dirty="0">
              <a:solidFill>
                <a:srgbClr val="1E494F"/>
              </a:solidFill>
            </a:endParaRPr>
          </a:p>
          <a:p>
            <a:pPr marL="457200" indent="-457200">
              <a:buFont typeface="+mj-lt"/>
              <a:buAutoNum type="arabicPeriod"/>
            </a:pPr>
            <a:r>
              <a:rPr lang="en-IE" sz="2400" dirty="0">
                <a:solidFill>
                  <a:srgbClr val="1E494F"/>
                </a:solidFill>
              </a:rPr>
              <a:t>Private Investitionen - Angel-Investoren</a:t>
            </a:r>
          </a:p>
          <a:p>
            <a:pPr marL="457200" indent="-457200">
              <a:buFont typeface="+mj-lt"/>
              <a:buAutoNum type="arabicPeriod"/>
            </a:pPr>
            <a:r>
              <a:rPr lang="en-IE" sz="2400" dirty="0">
                <a:solidFill>
                  <a:srgbClr val="1E494F"/>
                </a:solidFill>
              </a:rPr>
              <a:t>Risikokapital-Investoren</a:t>
            </a:r>
          </a:p>
          <a:p>
            <a:pPr marL="457200" indent="-457200">
              <a:buFont typeface="+mj-lt"/>
              <a:buAutoNum type="arabicPeriod"/>
            </a:pPr>
            <a:r>
              <a:rPr lang="en-IE" sz="2400" dirty="0" err="1">
                <a:solidFill>
                  <a:srgbClr val="1E494F"/>
                </a:solidFill>
              </a:rPr>
              <a:t>Finanziere</a:t>
            </a:r>
            <a:r>
              <a:rPr lang="en-IE" sz="2400" dirty="0">
                <a:solidFill>
                  <a:srgbClr val="1E494F"/>
                </a:solidFill>
              </a:rPr>
              <a:t> dich </a:t>
            </a:r>
            <a:r>
              <a:rPr lang="en-IE" sz="2400" dirty="0" err="1">
                <a:solidFill>
                  <a:srgbClr val="1E494F"/>
                </a:solidFill>
              </a:rPr>
              <a:t>selbst</a:t>
            </a:r>
            <a:r>
              <a:rPr lang="en-IE" sz="2400" dirty="0">
                <a:solidFill>
                  <a:srgbClr val="1E494F"/>
                </a:solidFill>
              </a:rPr>
              <a:t> </a:t>
            </a:r>
          </a:p>
          <a:p>
            <a:pPr marL="457200" indent="-457200">
              <a:buFont typeface="+mj-lt"/>
              <a:buAutoNum type="arabicPeriod"/>
            </a:pPr>
            <a:r>
              <a:rPr lang="en-IE" sz="2400" dirty="0">
                <a:solidFill>
                  <a:srgbClr val="1E494F"/>
                </a:solidFill>
              </a:rPr>
              <a:t>Staatlich unterstützte Zuschüsse für kleine Unternehmen </a:t>
            </a:r>
            <a:r>
              <a:rPr lang="en-IE" sz="2400" i="1" dirty="0">
                <a:solidFill>
                  <a:srgbClr val="1E494F"/>
                </a:solidFill>
              </a:rPr>
              <a:t>(in Modul 3 behandelt)</a:t>
            </a:r>
          </a:p>
          <a:p>
            <a:pPr marL="457200" indent="-457200">
              <a:buFont typeface="+mj-lt"/>
              <a:buAutoNum type="arabicPeriod"/>
            </a:pPr>
            <a:r>
              <a:rPr lang="en-IE" sz="2400" dirty="0">
                <a:solidFill>
                  <a:srgbClr val="1E494F"/>
                </a:solidFill>
              </a:rPr>
              <a:t>Y Combinator</a:t>
            </a:r>
          </a:p>
          <a:p>
            <a:pPr>
              <a:buClr>
                <a:srgbClr val="EC2179"/>
              </a:buClr>
            </a:pPr>
            <a:endParaRPr lang="en-US" sz="2400" i="1" dirty="0">
              <a:solidFill>
                <a:srgbClr val="1E494F"/>
              </a:solidFill>
            </a:endParaRPr>
          </a:p>
        </p:txBody>
      </p:sp>
      <p:sp>
        <p:nvSpPr>
          <p:cNvPr id="10" name="TextBox 9">
            <a:extLst>
              <a:ext uri="{FF2B5EF4-FFF2-40B4-BE49-F238E27FC236}">
                <a16:creationId xmlns:a16="http://schemas.microsoft.com/office/drawing/2014/main" id="{C630456D-E03B-4E01-97C4-F5A666D6ADE4}"/>
              </a:ext>
            </a:extLst>
          </p:cNvPr>
          <p:cNvSpPr txBox="1"/>
          <p:nvPr/>
        </p:nvSpPr>
        <p:spPr>
          <a:xfrm>
            <a:off x="1546860" y="213003"/>
            <a:ext cx="9121140" cy="1107996"/>
          </a:xfrm>
          <a:prstGeom prst="rect">
            <a:avLst/>
          </a:prstGeom>
          <a:noFill/>
        </p:spPr>
        <p:txBody>
          <a:bodyPr wrap="square">
            <a:spAutoFit/>
          </a:bodyPr>
          <a:lstStyle/>
          <a:p>
            <a:pPr marL="449263" indent="-449263"/>
            <a:r>
              <a:rPr lang="en-GB" sz="3300" b="1" u="sng" dirty="0">
                <a:solidFill>
                  <a:schemeClr val="bg1"/>
                </a:solidFill>
                <a:highlight>
                  <a:srgbClr val="1EB3DD"/>
                </a:highlight>
              </a:rPr>
              <a:t>2. KOMPLEXERE START-UP-INVESTITIONEN</a:t>
            </a:r>
            <a:r>
              <a:rPr lang="en-GB" sz="3300" b="1" u="sng" dirty="0">
                <a:solidFill>
                  <a:schemeClr val="bg1"/>
                </a:solidFill>
              </a:rPr>
              <a:t> </a:t>
            </a:r>
            <a:r>
              <a:rPr lang="en-GB" sz="3300" b="1" dirty="0">
                <a:solidFill>
                  <a:srgbClr val="1EB3DD"/>
                </a:solidFill>
              </a:rPr>
              <a:t>-              </a:t>
            </a:r>
            <a:r>
              <a:rPr lang="en-US" sz="3300" dirty="0"/>
              <a:t>WO FINDEST DU UNTERSTÜTZUNG?</a:t>
            </a:r>
          </a:p>
        </p:txBody>
      </p:sp>
      <p:grpSp>
        <p:nvGrpSpPr>
          <p:cNvPr id="4" name="Group 3">
            <a:extLst>
              <a:ext uri="{FF2B5EF4-FFF2-40B4-BE49-F238E27FC236}">
                <a16:creationId xmlns:a16="http://schemas.microsoft.com/office/drawing/2014/main" id="{C7854274-B84C-420F-9C4C-9D704E794495}"/>
              </a:ext>
            </a:extLst>
          </p:cNvPr>
          <p:cNvGrpSpPr/>
          <p:nvPr/>
        </p:nvGrpSpPr>
        <p:grpSpPr>
          <a:xfrm>
            <a:off x="8432800" y="2651951"/>
            <a:ext cx="3530827" cy="2356161"/>
            <a:chOff x="4921017" y="4867599"/>
            <a:chExt cx="2591254" cy="1695031"/>
          </a:xfrm>
        </p:grpSpPr>
        <p:pic>
          <p:nvPicPr>
            <p:cNvPr id="5" name="Picture 4" descr="Icon&#10;&#10;Description automatically generated">
              <a:extLst>
                <a:ext uri="{FF2B5EF4-FFF2-40B4-BE49-F238E27FC236}">
                  <a16:creationId xmlns:a16="http://schemas.microsoft.com/office/drawing/2014/main" id="{F95C1B8B-85F1-4F7C-A523-D5EAF34E5DCC}"/>
                </a:ext>
              </a:extLst>
            </p:cNvPr>
            <p:cNvPicPr>
              <a:picLocks noChangeAspect="1"/>
            </p:cNvPicPr>
            <p:nvPr/>
          </p:nvPicPr>
          <p:blipFill>
            <a:blip r:embed="rId2"/>
            <a:stretch>
              <a:fillRect/>
            </a:stretch>
          </p:blipFill>
          <p:spPr>
            <a:xfrm>
              <a:off x="4921017" y="4867599"/>
              <a:ext cx="2591254" cy="1695031"/>
            </a:xfrm>
            <a:prstGeom prst="rect">
              <a:avLst/>
            </a:prstGeom>
          </p:spPr>
        </p:pic>
        <p:pic>
          <p:nvPicPr>
            <p:cNvPr id="7" name="Picture 6" descr="Icon&#10;&#10;Description automatically generated">
              <a:extLst>
                <a:ext uri="{FF2B5EF4-FFF2-40B4-BE49-F238E27FC236}">
                  <a16:creationId xmlns:a16="http://schemas.microsoft.com/office/drawing/2014/main" id="{4D7ABEF5-4B45-4110-BCE5-C5215FCAC5CA}"/>
                </a:ext>
              </a:extLst>
            </p:cNvPr>
            <p:cNvPicPr>
              <a:picLocks noChangeAspect="1"/>
            </p:cNvPicPr>
            <p:nvPr/>
          </p:nvPicPr>
          <p:blipFill>
            <a:blip r:embed="rId3"/>
            <a:stretch>
              <a:fillRect/>
            </a:stretch>
          </p:blipFill>
          <p:spPr>
            <a:xfrm>
              <a:off x="6215529" y="5418048"/>
              <a:ext cx="222511" cy="242669"/>
            </a:xfrm>
            <a:prstGeom prst="rect">
              <a:avLst/>
            </a:prstGeom>
          </p:spPr>
        </p:pic>
      </p:grpSp>
    </p:spTree>
    <p:extLst>
      <p:ext uri="{BB962C8B-B14F-4D97-AF65-F5344CB8AC3E}">
        <p14:creationId xmlns:p14="http://schemas.microsoft.com/office/powerpoint/2010/main" val="13273182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0ECEDC-DFC3-456E-A91E-2E8710A4E153}"/>
              </a:ext>
            </a:extLst>
          </p:cNvPr>
          <p:cNvSpPr txBox="1"/>
          <p:nvPr/>
        </p:nvSpPr>
        <p:spPr>
          <a:xfrm>
            <a:off x="1625697" y="1283731"/>
            <a:ext cx="7569103" cy="1200329"/>
          </a:xfrm>
          <a:prstGeom prst="rect">
            <a:avLst/>
          </a:prstGeom>
          <a:noFill/>
        </p:spPr>
        <p:txBody>
          <a:bodyPr wrap="square">
            <a:spAutoFit/>
          </a:bodyPr>
          <a:lstStyle/>
          <a:p>
            <a:r>
              <a:rPr lang="en-US" sz="2400" b="1" dirty="0">
                <a:solidFill>
                  <a:srgbClr val="EC2179"/>
                </a:solidFill>
              </a:rPr>
              <a:t>BANKDARLEHEN/BANKKREDIT</a:t>
            </a:r>
          </a:p>
          <a:p>
            <a:endParaRPr lang="en-US" sz="2400" b="1" dirty="0">
              <a:solidFill>
                <a:srgbClr val="EC2179"/>
              </a:solidFill>
            </a:endParaRPr>
          </a:p>
          <a:p>
            <a:pPr>
              <a:buClr>
                <a:srgbClr val="EC2179"/>
              </a:buClr>
            </a:pPr>
            <a:endParaRPr lang="en-US" sz="2400" i="1" dirty="0">
              <a:solidFill>
                <a:srgbClr val="1E494F"/>
              </a:solidFill>
            </a:endParaRPr>
          </a:p>
        </p:txBody>
      </p:sp>
      <p:sp>
        <p:nvSpPr>
          <p:cNvPr id="8" name="TextBox 7">
            <a:extLst>
              <a:ext uri="{FF2B5EF4-FFF2-40B4-BE49-F238E27FC236}">
                <a16:creationId xmlns:a16="http://schemas.microsoft.com/office/drawing/2014/main" id="{E28390F0-08BB-4E07-BE0B-52FF7C48A7CF}"/>
              </a:ext>
            </a:extLst>
          </p:cNvPr>
          <p:cNvSpPr txBox="1"/>
          <p:nvPr/>
        </p:nvSpPr>
        <p:spPr>
          <a:xfrm>
            <a:off x="1656177" y="1812905"/>
            <a:ext cx="7363460" cy="4985980"/>
          </a:xfrm>
          <a:prstGeom prst="rect">
            <a:avLst/>
          </a:prstGeom>
          <a:noFill/>
        </p:spPr>
        <p:txBody>
          <a:bodyPr wrap="square">
            <a:spAutoFit/>
          </a:bodyPr>
          <a:lstStyle/>
          <a:p>
            <a:pPr fontAlgn="base"/>
            <a:r>
              <a:rPr lang="en-IE" sz="2200" dirty="0">
                <a:solidFill>
                  <a:srgbClr val="1E494F"/>
                </a:solidFill>
              </a:rPr>
              <a:t>Ein </a:t>
            </a:r>
            <a:r>
              <a:rPr lang="en-IE" sz="2200" dirty="0" err="1">
                <a:solidFill>
                  <a:srgbClr val="1E494F"/>
                </a:solidFill>
              </a:rPr>
              <a:t>Geschäftskredit</a:t>
            </a:r>
            <a:r>
              <a:rPr lang="en-IE" sz="2200" dirty="0">
                <a:solidFill>
                  <a:srgbClr val="1E494F"/>
                </a:solidFill>
              </a:rPr>
              <a:t> </a:t>
            </a:r>
            <a:r>
              <a:rPr lang="en-IE" sz="2200" dirty="0" err="1">
                <a:solidFill>
                  <a:srgbClr val="1E494F"/>
                </a:solidFill>
              </a:rPr>
              <a:t>einer</a:t>
            </a:r>
            <a:r>
              <a:rPr lang="en-IE" sz="2200" dirty="0">
                <a:solidFill>
                  <a:srgbClr val="1E494F"/>
                </a:solidFill>
              </a:rPr>
              <a:t> Bank ist ein traditioneller Weg zur </a:t>
            </a:r>
            <a:r>
              <a:rPr lang="en-IE" sz="2200" dirty="0" err="1">
                <a:solidFill>
                  <a:srgbClr val="1E494F"/>
                </a:solidFill>
              </a:rPr>
              <a:t>Finanzierung</a:t>
            </a:r>
            <a:r>
              <a:rPr lang="en-IE" sz="2200" dirty="0">
                <a:solidFill>
                  <a:srgbClr val="1E494F"/>
                </a:solidFill>
              </a:rPr>
              <a:t> </a:t>
            </a:r>
            <a:r>
              <a:rPr lang="en-IE" sz="2200" dirty="0" err="1">
                <a:solidFill>
                  <a:srgbClr val="1E494F"/>
                </a:solidFill>
              </a:rPr>
              <a:t>deines</a:t>
            </a:r>
            <a:r>
              <a:rPr lang="en-IE" sz="2200" dirty="0">
                <a:solidFill>
                  <a:srgbClr val="1E494F"/>
                </a:solidFill>
              </a:rPr>
              <a:t> Unternehmens. Ein solider </a:t>
            </a:r>
            <a:r>
              <a:rPr lang="en-IE" sz="2200" dirty="0" err="1">
                <a:solidFill>
                  <a:srgbClr val="1E494F"/>
                </a:solidFill>
              </a:rPr>
              <a:t>Businessplan</a:t>
            </a:r>
            <a:r>
              <a:rPr lang="en-IE" sz="2200" dirty="0">
                <a:solidFill>
                  <a:srgbClr val="1E494F"/>
                </a:solidFill>
              </a:rPr>
              <a:t> </a:t>
            </a:r>
            <a:r>
              <a:rPr lang="en-IE" sz="2200" dirty="0" err="1">
                <a:solidFill>
                  <a:srgbClr val="1E494F"/>
                </a:solidFill>
              </a:rPr>
              <a:t>ist</a:t>
            </a:r>
            <a:r>
              <a:rPr lang="en-IE" sz="2200" dirty="0">
                <a:solidFill>
                  <a:srgbClr val="1E494F"/>
                </a:solidFill>
              </a:rPr>
              <a:t> unerlässlich, um die Bank davon zu überzeugen, </a:t>
            </a:r>
            <a:r>
              <a:rPr lang="en-IE" sz="2200" dirty="0" err="1">
                <a:solidFill>
                  <a:srgbClr val="1E494F"/>
                </a:solidFill>
              </a:rPr>
              <a:t>dass</a:t>
            </a:r>
            <a:r>
              <a:rPr lang="en-IE" sz="2200" dirty="0">
                <a:solidFill>
                  <a:srgbClr val="1E494F"/>
                </a:solidFill>
              </a:rPr>
              <a:t> du es wert </a:t>
            </a:r>
            <a:r>
              <a:rPr lang="en-IE" sz="2200" dirty="0" err="1">
                <a:solidFill>
                  <a:srgbClr val="1E494F"/>
                </a:solidFill>
              </a:rPr>
              <a:t>bist</a:t>
            </a:r>
            <a:r>
              <a:rPr lang="en-IE" sz="2200" dirty="0">
                <a:solidFill>
                  <a:srgbClr val="1E494F"/>
                </a:solidFill>
              </a:rPr>
              <a:t>, unterstützt zu werden. Oft wird eine Bank persönliche Garantien oder andere Formen der Sicherheit verlangen. </a:t>
            </a:r>
            <a:r>
              <a:rPr lang="en-IE" sz="2200" dirty="0" err="1">
                <a:solidFill>
                  <a:srgbClr val="1E494F"/>
                </a:solidFill>
              </a:rPr>
              <a:t>Biete</a:t>
            </a:r>
            <a:r>
              <a:rPr lang="en-IE" sz="2200" dirty="0">
                <a:solidFill>
                  <a:srgbClr val="1E494F"/>
                </a:solidFill>
              </a:rPr>
              <a:t> möglichst keine Sicherheiten an, vor allem, </a:t>
            </a:r>
            <a:r>
              <a:rPr lang="en-IE" sz="2200" dirty="0" err="1">
                <a:solidFill>
                  <a:srgbClr val="1E494F"/>
                </a:solidFill>
              </a:rPr>
              <a:t>wenn</a:t>
            </a:r>
            <a:r>
              <a:rPr lang="en-IE" sz="2200" dirty="0">
                <a:solidFill>
                  <a:srgbClr val="1E494F"/>
                </a:solidFill>
              </a:rPr>
              <a:t> du </a:t>
            </a:r>
            <a:r>
              <a:rPr lang="en-IE" sz="2200" dirty="0" err="1">
                <a:solidFill>
                  <a:srgbClr val="1E494F"/>
                </a:solidFill>
              </a:rPr>
              <a:t>sicher</a:t>
            </a:r>
            <a:r>
              <a:rPr lang="en-IE" sz="2200" dirty="0">
                <a:solidFill>
                  <a:srgbClr val="1E494F"/>
                </a:solidFill>
              </a:rPr>
              <a:t> </a:t>
            </a:r>
            <a:r>
              <a:rPr lang="en-IE" sz="2200" dirty="0" err="1">
                <a:solidFill>
                  <a:srgbClr val="1E494F"/>
                </a:solidFill>
              </a:rPr>
              <a:t>bist</a:t>
            </a:r>
            <a:r>
              <a:rPr lang="en-IE" sz="2200" dirty="0">
                <a:solidFill>
                  <a:srgbClr val="1E494F"/>
                </a:solidFill>
              </a:rPr>
              <a:t>, </a:t>
            </a:r>
            <a:r>
              <a:rPr lang="en-IE" sz="2200" dirty="0" err="1">
                <a:solidFill>
                  <a:srgbClr val="1E494F"/>
                </a:solidFill>
              </a:rPr>
              <a:t>dass</a:t>
            </a:r>
            <a:r>
              <a:rPr lang="en-IE" sz="2200" dirty="0">
                <a:solidFill>
                  <a:srgbClr val="1E494F"/>
                </a:solidFill>
              </a:rPr>
              <a:t> </a:t>
            </a:r>
            <a:r>
              <a:rPr lang="en-IE" sz="2200" dirty="0" err="1">
                <a:solidFill>
                  <a:srgbClr val="1E494F"/>
                </a:solidFill>
              </a:rPr>
              <a:t>dein</a:t>
            </a:r>
            <a:r>
              <a:rPr lang="en-IE" sz="2200" dirty="0">
                <a:solidFill>
                  <a:srgbClr val="1E494F"/>
                </a:solidFill>
              </a:rPr>
              <a:t> Businessplan stichhaltig ist. </a:t>
            </a:r>
            <a:r>
              <a:rPr lang="en-IE" sz="2200" dirty="0" err="1">
                <a:solidFill>
                  <a:srgbClr val="1E494F"/>
                </a:solidFill>
              </a:rPr>
              <a:t>Schau</a:t>
            </a:r>
            <a:r>
              <a:rPr lang="en-IE" sz="2200" dirty="0">
                <a:solidFill>
                  <a:srgbClr val="1E494F"/>
                </a:solidFill>
              </a:rPr>
              <a:t> dich um, denn es gibt viele Banken, die unterschiedliche Kreditvergabekriterien für neue Unternehmen haben können.</a:t>
            </a:r>
          </a:p>
          <a:p>
            <a:pPr fontAlgn="base">
              <a:spcBef>
                <a:spcPts val="1200"/>
              </a:spcBef>
            </a:pPr>
            <a:r>
              <a:rPr lang="en-IE" sz="2200" b="1" dirty="0" err="1">
                <a:solidFill>
                  <a:srgbClr val="1E494F"/>
                </a:solidFill>
              </a:rPr>
              <a:t>Umgang</a:t>
            </a:r>
            <a:r>
              <a:rPr lang="en-IE" sz="2200" b="1" dirty="0">
                <a:solidFill>
                  <a:srgbClr val="1E494F"/>
                </a:solidFill>
              </a:rPr>
              <a:t> </a:t>
            </a:r>
            <a:r>
              <a:rPr lang="en-IE" sz="2200" b="1" dirty="0" err="1">
                <a:solidFill>
                  <a:srgbClr val="1E494F"/>
                </a:solidFill>
              </a:rPr>
              <a:t>mit</a:t>
            </a:r>
            <a:r>
              <a:rPr lang="en-IE" sz="2200" b="1" dirty="0">
                <a:solidFill>
                  <a:srgbClr val="1E494F"/>
                </a:solidFill>
              </a:rPr>
              <a:t> </a:t>
            </a:r>
            <a:r>
              <a:rPr lang="en-IE" sz="2200" b="1" dirty="0" err="1">
                <a:solidFill>
                  <a:srgbClr val="1E494F"/>
                </a:solidFill>
              </a:rPr>
              <a:t>deiner</a:t>
            </a:r>
            <a:r>
              <a:rPr lang="en-IE" sz="2200" b="1" dirty="0">
                <a:solidFill>
                  <a:srgbClr val="1E494F"/>
                </a:solidFill>
              </a:rPr>
              <a:t> Bank - Do's and Don'ts</a:t>
            </a:r>
          </a:p>
          <a:p>
            <a:pPr marL="342900" indent="-342900" fontAlgn="base">
              <a:buClr>
                <a:srgbClr val="E63275"/>
              </a:buClr>
              <a:buFont typeface="Wingdings" panose="05000000000000000000" pitchFamily="2" charset="2"/>
              <a:buChar char="ü"/>
            </a:pPr>
            <a:r>
              <a:rPr lang="en-IE" sz="2200" dirty="0">
                <a:solidFill>
                  <a:srgbClr val="1E494F"/>
                </a:solidFill>
              </a:rPr>
              <a:t>Sei </a:t>
            </a:r>
            <a:r>
              <a:rPr lang="en-IE" sz="2200" dirty="0" err="1">
                <a:solidFill>
                  <a:srgbClr val="1E494F"/>
                </a:solidFill>
              </a:rPr>
              <a:t>vorbereitet</a:t>
            </a:r>
            <a:r>
              <a:rPr lang="en-IE" sz="2200" dirty="0">
                <a:solidFill>
                  <a:srgbClr val="1E494F"/>
                </a:solidFill>
              </a:rPr>
              <a:t>, </a:t>
            </a:r>
            <a:r>
              <a:rPr lang="en-IE" sz="2200" dirty="0" err="1">
                <a:solidFill>
                  <a:srgbClr val="1E494F"/>
                </a:solidFill>
              </a:rPr>
              <a:t>wenn</a:t>
            </a:r>
            <a:r>
              <a:rPr lang="en-IE" sz="2200" dirty="0">
                <a:solidFill>
                  <a:srgbClr val="1E494F"/>
                </a:solidFill>
              </a:rPr>
              <a:t> du </a:t>
            </a:r>
            <a:r>
              <a:rPr lang="en-IE" sz="2200" dirty="0" err="1">
                <a:solidFill>
                  <a:srgbClr val="1E494F"/>
                </a:solidFill>
              </a:rPr>
              <a:t>deine</a:t>
            </a:r>
            <a:r>
              <a:rPr lang="en-IE" sz="2200" dirty="0">
                <a:solidFill>
                  <a:srgbClr val="1E494F"/>
                </a:solidFill>
              </a:rPr>
              <a:t> Bank </a:t>
            </a:r>
            <a:r>
              <a:rPr lang="en-IE" sz="2200" dirty="0" err="1">
                <a:solidFill>
                  <a:srgbClr val="1E494F"/>
                </a:solidFill>
              </a:rPr>
              <a:t>triffst</a:t>
            </a:r>
            <a:endParaRPr lang="en-IE" sz="2200" dirty="0">
              <a:solidFill>
                <a:srgbClr val="1E494F"/>
              </a:solidFill>
            </a:endParaRPr>
          </a:p>
          <a:p>
            <a:pPr marL="342900" indent="-342900" fontAlgn="base">
              <a:buClr>
                <a:srgbClr val="E63275"/>
              </a:buClr>
              <a:buFont typeface="Wingdings" panose="05000000000000000000" pitchFamily="2" charset="2"/>
              <a:buChar char="ü"/>
            </a:pPr>
            <a:r>
              <a:rPr lang="en-IE" sz="2200" dirty="0" err="1">
                <a:solidFill>
                  <a:srgbClr val="1E494F"/>
                </a:solidFill>
              </a:rPr>
              <a:t>Informiere</a:t>
            </a:r>
            <a:r>
              <a:rPr lang="en-IE" sz="2200" dirty="0">
                <a:solidFill>
                  <a:srgbClr val="1E494F"/>
                </a:solidFill>
              </a:rPr>
              <a:t> </a:t>
            </a:r>
            <a:r>
              <a:rPr lang="en-IE" sz="2200" dirty="0" err="1">
                <a:solidFill>
                  <a:srgbClr val="1E494F"/>
                </a:solidFill>
              </a:rPr>
              <a:t>deine</a:t>
            </a:r>
            <a:r>
              <a:rPr lang="en-IE" sz="2200" dirty="0">
                <a:solidFill>
                  <a:srgbClr val="1E494F"/>
                </a:solidFill>
              </a:rPr>
              <a:t> Bank in guten und schlechten Zeiten</a:t>
            </a:r>
          </a:p>
          <a:p>
            <a:pPr marL="342900" indent="-342900" fontAlgn="base">
              <a:buClr>
                <a:srgbClr val="E63275"/>
              </a:buClr>
              <a:buFont typeface="Wingdings" panose="05000000000000000000" pitchFamily="2" charset="2"/>
              <a:buChar char="ü"/>
            </a:pPr>
            <a:r>
              <a:rPr lang="en-IE" sz="2200" dirty="0" err="1">
                <a:solidFill>
                  <a:srgbClr val="1E494F"/>
                </a:solidFill>
              </a:rPr>
              <a:t>Wähle</a:t>
            </a:r>
            <a:r>
              <a:rPr lang="en-IE" sz="2200" dirty="0">
                <a:solidFill>
                  <a:srgbClr val="1E494F"/>
                </a:solidFill>
              </a:rPr>
              <a:t> eine Bank in </a:t>
            </a:r>
            <a:r>
              <a:rPr lang="en-IE" sz="2200" dirty="0" err="1">
                <a:solidFill>
                  <a:srgbClr val="1E494F"/>
                </a:solidFill>
              </a:rPr>
              <a:t>deiner</a:t>
            </a:r>
            <a:r>
              <a:rPr lang="en-IE" sz="2200" dirty="0">
                <a:solidFill>
                  <a:srgbClr val="1E494F"/>
                </a:solidFill>
              </a:rPr>
              <a:t> Nähe</a:t>
            </a:r>
          </a:p>
          <a:p>
            <a:pPr marL="342900" indent="-342900" fontAlgn="base">
              <a:buClr>
                <a:srgbClr val="E63275"/>
              </a:buClr>
              <a:buFont typeface="Wingdings" panose="05000000000000000000" pitchFamily="2" charset="2"/>
              <a:buChar char="ü"/>
            </a:pPr>
            <a:r>
              <a:rPr lang="en-IE" sz="2200" dirty="0" err="1">
                <a:solidFill>
                  <a:srgbClr val="1E494F"/>
                </a:solidFill>
              </a:rPr>
              <a:t>Informiere</a:t>
            </a:r>
            <a:r>
              <a:rPr lang="en-IE" sz="2200" dirty="0">
                <a:solidFill>
                  <a:srgbClr val="1E494F"/>
                </a:solidFill>
              </a:rPr>
              <a:t> dich, bevor du eine Bank </a:t>
            </a:r>
            <a:r>
              <a:rPr lang="en-IE" sz="2200" dirty="0" err="1">
                <a:solidFill>
                  <a:srgbClr val="1E494F"/>
                </a:solidFill>
              </a:rPr>
              <a:t>auswählst</a:t>
            </a:r>
            <a:endParaRPr lang="en-IE" sz="2200" dirty="0">
              <a:solidFill>
                <a:srgbClr val="1E494F"/>
              </a:solidFill>
            </a:endParaRPr>
          </a:p>
        </p:txBody>
      </p:sp>
      <p:grpSp>
        <p:nvGrpSpPr>
          <p:cNvPr id="9" name="Group 8">
            <a:extLst>
              <a:ext uri="{FF2B5EF4-FFF2-40B4-BE49-F238E27FC236}">
                <a16:creationId xmlns:a16="http://schemas.microsoft.com/office/drawing/2014/main" id="{DE3993A1-947D-4379-AE3F-7A87F2910E58}"/>
              </a:ext>
            </a:extLst>
          </p:cNvPr>
          <p:cNvGrpSpPr/>
          <p:nvPr/>
        </p:nvGrpSpPr>
        <p:grpSpPr>
          <a:xfrm>
            <a:off x="8842780" y="3333157"/>
            <a:ext cx="3032958" cy="2081567"/>
            <a:chOff x="430290" y="4459871"/>
            <a:chExt cx="3032958" cy="2081567"/>
          </a:xfrm>
        </p:grpSpPr>
        <p:pic>
          <p:nvPicPr>
            <p:cNvPr id="11" name="Picture 10" descr="Icon&#10;&#10;Description automatically generated">
              <a:extLst>
                <a:ext uri="{FF2B5EF4-FFF2-40B4-BE49-F238E27FC236}">
                  <a16:creationId xmlns:a16="http://schemas.microsoft.com/office/drawing/2014/main" id="{33AB10EB-337D-4F66-9674-83BCE764E7F6}"/>
                </a:ext>
              </a:extLst>
            </p:cNvPr>
            <p:cNvPicPr>
              <a:picLocks noChangeAspect="1"/>
            </p:cNvPicPr>
            <p:nvPr/>
          </p:nvPicPr>
          <p:blipFill>
            <a:blip r:embed="rId2"/>
            <a:stretch>
              <a:fillRect/>
            </a:stretch>
          </p:blipFill>
          <p:spPr>
            <a:xfrm>
              <a:off x="430290" y="4459871"/>
              <a:ext cx="3032958" cy="2081567"/>
            </a:xfrm>
            <a:prstGeom prst="rect">
              <a:avLst/>
            </a:prstGeom>
          </p:spPr>
        </p:pic>
        <p:pic>
          <p:nvPicPr>
            <p:cNvPr id="12" name="Picture 11" descr="Icon&#10;&#10;Description automatically generated">
              <a:extLst>
                <a:ext uri="{FF2B5EF4-FFF2-40B4-BE49-F238E27FC236}">
                  <a16:creationId xmlns:a16="http://schemas.microsoft.com/office/drawing/2014/main" id="{CDB6D9AD-9758-470B-8E36-D7C5728A1FC7}"/>
                </a:ext>
              </a:extLst>
            </p:cNvPr>
            <p:cNvPicPr>
              <a:picLocks noChangeAspect="1"/>
            </p:cNvPicPr>
            <p:nvPr/>
          </p:nvPicPr>
          <p:blipFill>
            <a:blip r:embed="rId3"/>
            <a:stretch>
              <a:fillRect/>
            </a:stretch>
          </p:blipFill>
          <p:spPr>
            <a:xfrm rot="1369970">
              <a:off x="1007707" y="5236876"/>
              <a:ext cx="213552" cy="232898"/>
            </a:xfrm>
            <a:prstGeom prst="rect">
              <a:avLst/>
            </a:prstGeom>
          </p:spPr>
        </p:pic>
      </p:grpSp>
      <p:sp>
        <p:nvSpPr>
          <p:cNvPr id="14" name="TextBox 9">
            <a:extLst>
              <a:ext uri="{FF2B5EF4-FFF2-40B4-BE49-F238E27FC236}">
                <a16:creationId xmlns:a16="http://schemas.microsoft.com/office/drawing/2014/main" id="{7C3968D7-090E-47CC-BE02-C7F8510180BF}"/>
              </a:ext>
            </a:extLst>
          </p:cNvPr>
          <p:cNvSpPr txBox="1"/>
          <p:nvPr/>
        </p:nvSpPr>
        <p:spPr>
          <a:xfrm>
            <a:off x="1546860" y="213003"/>
            <a:ext cx="9121140" cy="1107996"/>
          </a:xfrm>
          <a:prstGeom prst="rect">
            <a:avLst/>
          </a:prstGeom>
          <a:noFill/>
        </p:spPr>
        <p:txBody>
          <a:bodyPr wrap="square">
            <a:spAutoFit/>
          </a:bodyPr>
          <a:lstStyle/>
          <a:p>
            <a:pPr marL="449263" indent="-449263"/>
            <a:r>
              <a:rPr lang="en-GB" sz="3300" b="1" u="sng" dirty="0">
                <a:solidFill>
                  <a:schemeClr val="bg1"/>
                </a:solidFill>
                <a:highlight>
                  <a:srgbClr val="1EB3DD"/>
                </a:highlight>
              </a:rPr>
              <a:t>2. KOMPLEXERE START-UP-INVESTITIONEN</a:t>
            </a:r>
            <a:r>
              <a:rPr lang="en-GB" sz="3300" b="1" u="sng" dirty="0">
                <a:solidFill>
                  <a:schemeClr val="bg1"/>
                </a:solidFill>
              </a:rPr>
              <a:t> </a:t>
            </a:r>
            <a:r>
              <a:rPr lang="en-GB" sz="3300" b="1" dirty="0">
                <a:solidFill>
                  <a:srgbClr val="1EB3DD"/>
                </a:solidFill>
              </a:rPr>
              <a:t>-              </a:t>
            </a:r>
            <a:r>
              <a:rPr lang="en-US" sz="3300" dirty="0"/>
              <a:t>WO FINDEST DU UNTERSTÜTZUNG?</a:t>
            </a:r>
          </a:p>
        </p:txBody>
      </p:sp>
    </p:spTree>
    <p:extLst>
      <p:ext uri="{BB962C8B-B14F-4D97-AF65-F5344CB8AC3E}">
        <p14:creationId xmlns:p14="http://schemas.microsoft.com/office/powerpoint/2010/main" val="20866067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0ECEDC-DFC3-456E-A91E-2E8710A4E153}"/>
              </a:ext>
            </a:extLst>
          </p:cNvPr>
          <p:cNvSpPr txBox="1"/>
          <p:nvPr/>
        </p:nvSpPr>
        <p:spPr>
          <a:xfrm>
            <a:off x="1546860" y="1365516"/>
            <a:ext cx="7569103" cy="1600438"/>
          </a:xfrm>
          <a:prstGeom prst="rect">
            <a:avLst/>
          </a:prstGeom>
          <a:noFill/>
        </p:spPr>
        <p:txBody>
          <a:bodyPr wrap="square">
            <a:spAutoFit/>
          </a:bodyPr>
          <a:lstStyle/>
          <a:p>
            <a:r>
              <a:rPr lang="en-US" sz="2200" b="1" dirty="0">
                <a:solidFill>
                  <a:srgbClr val="EC2179"/>
                </a:solidFill>
              </a:rPr>
              <a:t>UMGANG MIT EINER BANK: DOS UND DON'TS</a:t>
            </a:r>
          </a:p>
          <a:p>
            <a:pPr algn="ctr">
              <a:spcBef>
                <a:spcPts val="1200"/>
              </a:spcBef>
            </a:pPr>
            <a:r>
              <a:rPr lang="en-US" sz="2200" b="1" dirty="0">
                <a:solidFill>
                  <a:schemeClr val="bg1"/>
                </a:solidFill>
                <a:highlight>
                  <a:srgbClr val="1EB3DD"/>
                </a:highlight>
              </a:rPr>
              <a:t>DO</a:t>
            </a:r>
          </a:p>
          <a:p>
            <a:endParaRPr lang="en-US" sz="2200" b="1" dirty="0">
              <a:solidFill>
                <a:srgbClr val="EC2179"/>
              </a:solidFill>
            </a:endParaRPr>
          </a:p>
          <a:p>
            <a:pPr>
              <a:buClr>
                <a:srgbClr val="EC2179"/>
              </a:buClr>
            </a:pPr>
            <a:endParaRPr lang="en-US" sz="2200" i="1" dirty="0">
              <a:solidFill>
                <a:srgbClr val="1E494F"/>
              </a:solidFill>
            </a:endParaRPr>
          </a:p>
        </p:txBody>
      </p:sp>
      <p:sp>
        <p:nvSpPr>
          <p:cNvPr id="8" name="TextBox 7">
            <a:extLst>
              <a:ext uri="{FF2B5EF4-FFF2-40B4-BE49-F238E27FC236}">
                <a16:creationId xmlns:a16="http://schemas.microsoft.com/office/drawing/2014/main" id="{E28390F0-08BB-4E07-BE0B-52FF7C48A7CF}"/>
              </a:ext>
            </a:extLst>
          </p:cNvPr>
          <p:cNvSpPr txBox="1"/>
          <p:nvPr/>
        </p:nvSpPr>
        <p:spPr>
          <a:xfrm>
            <a:off x="1546860" y="2341225"/>
            <a:ext cx="8002582" cy="4832092"/>
          </a:xfrm>
          <a:prstGeom prst="rect">
            <a:avLst/>
          </a:prstGeom>
          <a:noFill/>
        </p:spPr>
        <p:txBody>
          <a:bodyPr wrap="square">
            <a:spAutoFit/>
          </a:bodyPr>
          <a:lstStyle/>
          <a:p>
            <a:pPr marL="342900" indent="-342900" fontAlgn="base">
              <a:buClr>
                <a:srgbClr val="E63275"/>
              </a:buClr>
              <a:buFont typeface="Wingdings" panose="05000000000000000000" pitchFamily="2" charset="2"/>
              <a:buChar char="ü"/>
            </a:pPr>
            <a:r>
              <a:rPr lang="en-IE" sz="2200" b="1" dirty="0" err="1">
                <a:solidFill>
                  <a:srgbClr val="1E494F"/>
                </a:solidFill>
              </a:rPr>
              <a:t>Vergleiche</a:t>
            </a:r>
            <a:r>
              <a:rPr lang="en-IE" sz="2200" b="1" dirty="0">
                <a:solidFill>
                  <a:srgbClr val="1E494F"/>
                </a:solidFill>
              </a:rPr>
              <a:t> </a:t>
            </a:r>
            <a:r>
              <a:rPr lang="en-IE" sz="2200" b="1" dirty="0" err="1">
                <a:solidFill>
                  <a:srgbClr val="1E494F"/>
                </a:solidFill>
              </a:rPr>
              <a:t>Kreditpakete</a:t>
            </a:r>
            <a:r>
              <a:rPr lang="en-IE" sz="2200" b="1" dirty="0">
                <a:solidFill>
                  <a:srgbClr val="1E494F"/>
                </a:solidFill>
              </a:rPr>
              <a:t> </a:t>
            </a:r>
            <a:r>
              <a:rPr lang="en-IE" sz="2200" dirty="0">
                <a:solidFill>
                  <a:srgbClr val="1E494F"/>
                </a:solidFill>
              </a:rPr>
              <a:t>-Kreditgeber beschreiben die Kosten eines Kredits auf unterschiedliche Weise. Einige </a:t>
            </a:r>
            <a:r>
              <a:rPr lang="en-IE" sz="2200" dirty="0" err="1">
                <a:solidFill>
                  <a:srgbClr val="1E494F"/>
                </a:solidFill>
              </a:rPr>
              <a:t>werden</a:t>
            </a:r>
            <a:r>
              <a:rPr lang="en-IE" sz="2200" dirty="0">
                <a:solidFill>
                  <a:srgbClr val="1E494F"/>
                </a:solidFill>
              </a:rPr>
              <a:t> </a:t>
            </a:r>
            <a:r>
              <a:rPr lang="en-IE" sz="2200" dirty="0" err="1">
                <a:solidFill>
                  <a:srgbClr val="1E494F"/>
                </a:solidFill>
              </a:rPr>
              <a:t>dir</a:t>
            </a:r>
            <a:r>
              <a:rPr lang="en-IE" sz="2200" dirty="0">
                <a:solidFill>
                  <a:srgbClr val="1E494F"/>
                </a:solidFill>
              </a:rPr>
              <a:t> den Zinssatz für das Darlehen nennen, und andere </a:t>
            </a:r>
            <a:r>
              <a:rPr lang="en-IE" sz="2200" dirty="0" err="1">
                <a:solidFill>
                  <a:srgbClr val="1E494F"/>
                </a:solidFill>
              </a:rPr>
              <a:t>können</a:t>
            </a:r>
            <a:r>
              <a:rPr lang="en-IE" sz="2200" dirty="0">
                <a:solidFill>
                  <a:srgbClr val="1E494F"/>
                </a:solidFill>
              </a:rPr>
              <a:t> </a:t>
            </a:r>
            <a:r>
              <a:rPr lang="en-IE" sz="2200" dirty="0" err="1">
                <a:solidFill>
                  <a:srgbClr val="1E494F"/>
                </a:solidFill>
              </a:rPr>
              <a:t>dir</a:t>
            </a:r>
            <a:r>
              <a:rPr lang="en-IE" sz="2200" dirty="0">
                <a:solidFill>
                  <a:srgbClr val="1E494F"/>
                </a:solidFill>
              </a:rPr>
              <a:t> den Gesamtbetrag nennen, den du </a:t>
            </a:r>
            <a:r>
              <a:rPr lang="en-IE" sz="2200" dirty="0" err="1">
                <a:solidFill>
                  <a:srgbClr val="1E494F"/>
                </a:solidFill>
              </a:rPr>
              <a:t>zurückzahlen</a:t>
            </a:r>
            <a:r>
              <a:rPr lang="en-IE" sz="2200" dirty="0">
                <a:solidFill>
                  <a:srgbClr val="1E494F"/>
                </a:solidFill>
              </a:rPr>
              <a:t> </a:t>
            </a:r>
            <a:r>
              <a:rPr lang="en-IE" sz="2200" dirty="0" err="1">
                <a:solidFill>
                  <a:srgbClr val="1E494F"/>
                </a:solidFill>
              </a:rPr>
              <a:t>musst</a:t>
            </a:r>
            <a:r>
              <a:rPr lang="en-IE" sz="2200" dirty="0">
                <a:solidFill>
                  <a:srgbClr val="1E494F"/>
                </a:solidFill>
              </a:rPr>
              <a:t>. Wenn Kreditgeber die Kreditkosten auf unterschiedliche Weise beschreiben, wird es schwierig, die Kreditoptionen zu vergleichen. </a:t>
            </a:r>
          </a:p>
          <a:p>
            <a:pPr marL="342900" indent="-342900" fontAlgn="base">
              <a:buClr>
                <a:srgbClr val="E63275"/>
              </a:buClr>
              <a:buFont typeface="Wingdings" panose="05000000000000000000" pitchFamily="2" charset="2"/>
              <a:buChar char="ü"/>
            </a:pPr>
            <a:r>
              <a:rPr lang="en-IE" sz="2200" dirty="0">
                <a:solidFill>
                  <a:srgbClr val="1E494F"/>
                </a:solidFill>
              </a:rPr>
              <a:t>Um den Vergleich zu erleichtern, bitte den Kreditgeber, </a:t>
            </a:r>
            <a:r>
              <a:rPr lang="en-IE" sz="2200" dirty="0" err="1">
                <a:solidFill>
                  <a:srgbClr val="1E494F"/>
                </a:solidFill>
              </a:rPr>
              <a:t>dir</a:t>
            </a:r>
            <a:r>
              <a:rPr lang="en-IE" sz="2200" dirty="0">
                <a:solidFill>
                  <a:srgbClr val="1E494F"/>
                </a:solidFill>
              </a:rPr>
              <a:t> den effektiven </a:t>
            </a:r>
            <a:r>
              <a:rPr lang="en-IE" sz="2200" dirty="0" err="1">
                <a:solidFill>
                  <a:srgbClr val="1E494F"/>
                </a:solidFill>
              </a:rPr>
              <a:t>Jahreszins</a:t>
            </a:r>
            <a:r>
              <a:rPr lang="en-IE" sz="2200" dirty="0">
                <a:solidFill>
                  <a:srgbClr val="1E494F"/>
                </a:solidFill>
              </a:rPr>
              <a:t> </a:t>
            </a:r>
            <a:r>
              <a:rPr lang="en-IE" sz="2200" b="1" dirty="0">
                <a:solidFill>
                  <a:srgbClr val="1E494F"/>
                </a:solidFill>
              </a:rPr>
              <a:t>(Annual Percentage Rate - APR) </a:t>
            </a:r>
            <a:r>
              <a:rPr lang="en-IE" sz="2200" dirty="0">
                <a:solidFill>
                  <a:srgbClr val="1E494F"/>
                </a:solidFill>
              </a:rPr>
              <a:t>des Kredits zu nennen. Dieser </a:t>
            </a:r>
            <a:r>
              <a:rPr lang="en-IE" sz="2200" dirty="0" err="1">
                <a:solidFill>
                  <a:srgbClr val="1E494F"/>
                </a:solidFill>
              </a:rPr>
              <a:t>spiegelt</a:t>
            </a:r>
            <a:r>
              <a:rPr lang="en-IE" sz="2200" dirty="0">
                <a:solidFill>
                  <a:srgbClr val="1E494F"/>
                </a:solidFill>
              </a:rPr>
              <a:t> die </a:t>
            </a:r>
            <a:r>
              <a:rPr lang="en-IE" sz="2200" dirty="0" err="1">
                <a:solidFill>
                  <a:srgbClr val="1E494F"/>
                </a:solidFill>
              </a:rPr>
              <a:t>Gesamtkosten</a:t>
            </a:r>
            <a:r>
              <a:rPr lang="en-IE" sz="2200" dirty="0">
                <a:solidFill>
                  <a:srgbClr val="1E494F"/>
                </a:solidFill>
              </a:rPr>
              <a:t> eines Kredits über ein Jahr, </a:t>
            </a:r>
            <a:r>
              <a:rPr lang="en-IE" sz="2200" dirty="0" err="1">
                <a:solidFill>
                  <a:srgbClr val="1E494F"/>
                </a:solidFill>
              </a:rPr>
              <a:t>einschließlich</a:t>
            </a:r>
            <a:r>
              <a:rPr lang="en-IE" sz="2200" dirty="0">
                <a:solidFill>
                  <a:srgbClr val="1E494F"/>
                </a:solidFill>
              </a:rPr>
              <a:t> </a:t>
            </a:r>
            <a:r>
              <a:rPr lang="en-IE" sz="2200" dirty="0" err="1">
                <a:solidFill>
                  <a:srgbClr val="1E494F"/>
                </a:solidFill>
              </a:rPr>
              <a:t>Gebühren</a:t>
            </a:r>
            <a:r>
              <a:rPr lang="en-IE" sz="2200" dirty="0">
                <a:solidFill>
                  <a:srgbClr val="1E494F"/>
                </a:solidFill>
              </a:rPr>
              <a:t>, wider. Der effektive Jahreszins kann bei alternativen Kreditgebern, die schnelle Finanzierungen anbieten und mit Kreditnehmern mit geringerer Bonität arbeiten, viel höher sein.</a:t>
            </a:r>
          </a:p>
          <a:p>
            <a:pPr marL="342900" indent="-342900" fontAlgn="base">
              <a:buClr>
                <a:srgbClr val="E63275"/>
              </a:buClr>
              <a:buFont typeface="Wingdings" panose="05000000000000000000" pitchFamily="2" charset="2"/>
              <a:buChar char="ü"/>
            </a:pPr>
            <a:endParaRPr lang="en-IE" sz="2200" dirty="0">
              <a:solidFill>
                <a:srgbClr val="1E494F"/>
              </a:solidFill>
            </a:endParaRPr>
          </a:p>
        </p:txBody>
      </p:sp>
      <p:grpSp>
        <p:nvGrpSpPr>
          <p:cNvPr id="5" name="Group 4">
            <a:extLst>
              <a:ext uri="{FF2B5EF4-FFF2-40B4-BE49-F238E27FC236}">
                <a16:creationId xmlns:a16="http://schemas.microsoft.com/office/drawing/2014/main" id="{8E6DD66A-62AF-45CA-8219-93998FF2C8CB}"/>
              </a:ext>
            </a:extLst>
          </p:cNvPr>
          <p:cNvGrpSpPr/>
          <p:nvPr/>
        </p:nvGrpSpPr>
        <p:grpSpPr>
          <a:xfrm>
            <a:off x="10051419" y="2367993"/>
            <a:ext cx="2028821" cy="2715615"/>
            <a:chOff x="3196937" y="4514086"/>
            <a:chExt cx="1285655" cy="2087999"/>
          </a:xfrm>
        </p:grpSpPr>
        <p:pic>
          <p:nvPicPr>
            <p:cNvPr id="7" name="Picture 6" descr="Icon&#10;&#10;Description automatically generated">
              <a:extLst>
                <a:ext uri="{FF2B5EF4-FFF2-40B4-BE49-F238E27FC236}">
                  <a16:creationId xmlns:a16="http://schemas.microsoft.com/office/drawing/2014/main" id="{7B9B444B-44AA-4A7E-A31E-C5E72043B0E1}"/>
                </a:ext>
              </a:extLst>
            </p:cNvPr>
            <p:cNvPicPr>
              <a:picLocks noChangeAspect="1"/>
            </p:cNvPicPr>
            <p:nvPr/>
          </p:nvPicPr>
          <p:blipFill>
            <a:blip r:embed="rId2"/>
            <a:stretch>
              <a:fillRect/>
            </a:stretch>
          </p:blipFill>
          <p:spPr>
            <a:xfrm>
              <a:off x="3196937" y="4514086"/>
              <a:ext cx="1285655" cy="2087999"/>
            </a:xfrm>
            <a:prstGeom prst="rect">
              <a:avLst/>
            </a:prstGeom>
          </p:spPr>
        </p:pic>
        <p:pic>
          <p:nvPicPr>
            <p:cNvPr id="9" name="Picture 8" descr="Icon&#10;&#10;Description automatically generated">
              <a:extLst>
                <a:ext uri="{FF2B5EF4-FFF2-40B4-BE49-F238E27FC236}">
                  <a16:creationId xmlns:a16="http://schemas.microsoft.com/office/drawing/2014/main" id="{8AC862F5-E82C-4D9C-AF2A-F6EA5B01A5F6}"/>
                </a:ext>
              </a:extLst>
            </p:cNvPr>
            <p:cNvPicPr>
              <a:picLocks noChangeAspect="1"/>
            </p:cNvPicPr>
            <p:nvPr/>
          </p:nvPicPr>
          <p:blipFill>
            <a:blip r:embed="rId3"/>
            <a:stretch>
              <a:fillRect/>
            </a:stretch>
          </p:blipFill>
          <p:spPr>
            <a:xfrm>
              <a:off x="3396580" y="5878033"/>
              <a:ext cx="179368" cy="195618"/>
            </a:xfrm>
            <a:prstGeom prst="rect">
              <a:avLst/>
            </a:prstGeom>
          </p:spPr>
        </p:pic>
      </p:grpSp>
      <p:sp>
        <p:nvSpPr>
          <p:cNvPr id="11" name="TextBox 9">
            <a:extLst>
              <a:ext uri="{FF2B5EF4-FFF2-40B4-BE49-F238E27FC236}">
                <a16:creationId xmlns:a16="http://schemas.microsoft.com/office/drawing/2014/main" id="{D89FFF1C-4D4D-4E3B-97F2-2B4D5BD39454}"/>
              </a:ext>
            </a:extLst>
          </p:cNvPr>
          <p:cNvSpPr txBox="1"/>
          <p:nvPr/>
        </p:nvSpPr>
        <p:spPr>
          <a:xfrm>
            <a:off x="1546860" y="213003"/>
            <a:ext cx="9121140" cy="1107996"/>
          </a:xfrm>
          <a:prstGeom prst="rect">
            <a:avLst/>
          </a:prstGeom>
          <a:noFill/>
        </p:spPr>
        <p:txBody>
          <a:bodyPr wrap="square">
            <a:spAutoFit/>
          </a:bodyPr>
          <a:lstStyle/>
          <a:p>
            <a:pPr marL="449263" indent="-449263"/>
            <a:r>
              <a:rPr lang="en-GB" sz="3300" b="1" u="sng" dirty="0">
                <a:solidFill>
                  <a:schemeClr val="bg1"/>
                </a:solidFill>
                <a:highlight>
                  <a:srgbClr val="1EB3DD"/>
                </a:highlight>
              </a:rPr>
              <a:t>2. KOMPLEXERE START-UP-INVESTITIONEN</a:t>
            </a:r>
            <a:r>
              <a:rPr lang="en-GB" sz="3300" b="1" u="sng" dirty="0">
                <a:solidFill>
                  <a:schemeClr val="bg1"/>
                </a:solidFill>
              </a:rPr>
              <a:t> </a:t>
            </a:r>
            <a:r>
              <a:rPr lang="en-GB" sz="3300" b="1" dirty="0">
                <a:solidFill>
                  <a:srgbClr val="1EB3DD"/>
                </a:solidFill>
              </a:rPr>
              <a:t>-              </a:t>
            </a:r>
            <a:r>
              <a:rPr lang="en-US" sz="3300" dirty="0"/>
              <a:t>WO FINDEST DU UNTERSTÜTZUNG?</a:t>
            </a:r>
          </a:p>
        </p:txBody>
      </p:sp>
    </p:spTree>
    <p:extLst>
      <p:ext uri="{BB962C8B-B14F-4D97-AF65-F5344CB8AC3E}">
        <p14:creationId xmlns:p14="http://schemas.microsoft.com/office/powerpoint/2010/main" val="1335980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a:extLst>
              <a:ext uri="{FF2B5EF4-FFF2-40B4-BE49-F238E27FC236}">
                <a16:creationId xmlns:a16="http://schemas.microsoft.com/office/drawing/2014/main" id="{DB7F892A-BDBC-466F-BC89-C71B2F20170B}"/>
              </a:ext>
            </a:extLst>
          </p:cNvPr>
          <p:cNvSpPr>
            <a:spLocks noChangeAspect="1" noChangeArrowheads="1"/>
          </p:cNvSpPr>
          <p:nvPr/>
        </p:nvSpPr>
        <p:spPr bwMode="auto">
          <a:xfrm>
            <a:off x="426720" y="-2240280"/>
            <a:ext cx="5821680" cy="58216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7" name="TextBox 6">
            <a:extLst>
              <a:ext uri="{FF2B5EF4-FFF2-40B4-BE49-F238E27FC236}">
                <a16:creationId xmlns:a16="http://schemas.microsoft.com/office/drawing/2014/main" id="{F1AC6DDE-AD48-432D-993C-8435B36BF9D6}"/>
              </a:ext>
            </a:extLst>
          </p:cNvPr>
          <p:cNvSpPr txBox="1"/>
          <p:nvPr/>
        </p:nvSpPr>
        <p:spPr>
          <a:xfrm>
            <a:off x="725256" y="873592"/>
            <a:ext cx="10226040" cy="646331"/>
          </a:xfrm>
          <a:prstGeom prst="rect">
            <a:avLst/>
          </a:prstGeom>
          <a:noFill/>
        </p:spPr>
        <p:txBody>
          <a:bodyPr wrap="square" rtlCol="0">
            <a:spAutoFit/>
          </a:bodyPr>
          <a:lstStyle/>
          <a:p>
            <a:pPr>
              <a:spcBef>
                <a:spcPts val="0"/>
              </a:spcBef>
            </a:pPr>
            <a:r>
              <a:rPr lang="en-GB" sz="3600" dirty="0">
                <a:solidFill>
                  <a:srgbClr val="1E494F"/>
                </a:solidFill>
              </a:rPr>
              <a:t>Was verstehen wir unter lebensfähig? </a:t>
            </a:r>
            <a:endParaRPr lang="en-IE" sz="3600" dirty="0"/>
          </a:p>
        </p:txBody>
      </p:sp>
      <p:sp>
        <p:nvSpPr>
          <p:cNvPr id="10" name="TextBox 9">
            <a:extLst>
              <a:ext uri="{FF2B5EF4-FFF2-40B4-BE49-F238E27FC236}">
                <a16:creationId xmlns:a16="http://schemas.microsoft.com/office/drawing/2014/main" id="{CA4B084E-BA17-4DAB-9407-CFB55608347A}"/>
              </a:ext>
            </a:extLst>
          </p:cNvPr>
          <p:cNvSpPr txBox="1"/>
          <p:nvPr/>
        </p:nvSpPr>
        <p:spPr>
          <a:xfrm>
            <a:off x="1629092" y="1406714"/>
            <a:ext cx="7332028" cy="6140142"/>
          </a:xfrm>
          <a:prstGeom prst="rect">
            <a:avLst/>
          </a:prstGeom>
          <a:noFill/>
        </p:spPr>
        <p:txBody>
          <a:bodyPr wrap="square">
            <a:spAutoFit/>
          </a:bodyPr>
          <a:lstStyle/>
          <a:p>
            <a:pPr>
              <a:lnSpc>
                <a:spcPct val="150000"/>
              </a:lnSpc>
            </a:pPr>
            <a:r>
              <a:rPr lang="en-GB" sz="2200" b="0" i="0" dirty="0">
                <a:solidFill>
                  <a:srgbClr val="1E494F"/>
                </a:solidFill>
                <a:effectLst/>
              </a:rPr>
              <a:t>	</a:t>
            </a:r>
          </a:p>
          <a:p>
            <a:r>
              <a:rPr lang="en-GB" sz="2400" dirty="0">
                <a:solidFill>
                  <a:srgbClr val="1E494F"/>
                </a:solidFill>
              </a:rPr>
              <a:t>Du hast eine großartige Geschäftsidee, den </a:t>
            </a:r>
            <a:r>
              <a:rPr lang="en-GB" sz="2400" dirty="0" err="1">
                <a:solidFill>
                  <a:srgbClr val="1E494F"/>
                </a:solidFill>
              </a:rPr>
              <a:t>Markt</a:t>
            </a:r>
            <a:r>
              <a:rPr lang="en-GB" sz="2400" dirty="0">
                <a:solidFill>
                  <a:srgbClr val="1E494F"/>
                </a:solidFill>
              </a:rPr>
              <a:t> </a:t>
            </a:r>
            <a:r>
              <a:rPr lang="en-GB" sz="2400" dirty="0" err="1">
                <a:solidFill>
                  <a:srgbClr val="1E494F"/>
                </a:solidFill>
              </a:rPr>
              <a:t>recherchiert</a:t>
            </a:r>
            <a:r>
              <a:rPr lang="en-GB" sz="2400" dirty="0">
                <a:solidFill>
                  <a:srgbClr val="1E494F"/>
                </a:solidFill>
              </a:rPr>
              <a:t> und </a:t>
            </a:r>
            <a:r>
              <a:rPr lang="en-GB" sz="2400" dirty="0" err="1">
                <a:solidFill>
                  <a:srgbClr val="1E494F"/>
                </a:solidFill>
              </a:rPr>
              <a:t>erkannt</a:t>
            </a:r>
            <a:r>
              <a:rPr lang="en-GB" sz="2400" dirty="0">
                <a:solidFill>
                  <a:srgbClr val="1E494F"/>
                </a:solidFill>
              </a:rPr>
              <a:t>, </a:t>
            </a:r>
            <a:r>
              <a:rPr lang="en-GB" sz="2400" dirty="0" err="1">
                <a:solidFill>
                  <a:srgbClr val="1E494F"/>
                </a:solidFill>
              </a:rPr>
              <a:t>dass</a:t>
            </a:r>
            <a:r>
              <a:rPr lang="en-GB" sz="2400" dirty="0">
                <a:solidFill>
                  <a:srgbClr val="1E494F"/>
                </a:solidFill>
              </a:rPr>
              <a:t> die Idee Potenzial hat, und du hast die Unterstützung der Menschen um dich herum. </a:t>
            </a:r>
          </a:p>
          <a:p>
            <a:endParaRPr lang="en-GB" sz="2400" dirty="0">
              <a:solidFill>
                <a:srgbClr val="1E494F"/>
              </a:solidFill>
            </a:endParaRPr>
          </a:p>
          <a:p>
            <a:r>
              <a:rPr lang="en-GB" sz="2400" dirty="0">
                <a:solidFill>
                  <a:srgbClr val="1E494F"/>
                </a:solidFill>
              </a:rPr>
              <a:t>Bevor du </a:t>
            </a:r>
            <a:r>
              <a:rPr lang="en-GB" sz="2400" dirty="0" err="1">
                <a:solidFill>
                  <a:srgbClr val="1E494F"/>
                </a:solidFill>
              </a:rPr>
              <a:t>deine</a:t>
            </a:r>
            <a:r>
              <a:rPr lang="en-GB" sz="2400" dirty="0">
                <a:solidFill>
                  <a:srgbClr val="1E494F"/>
                </a:solidFill>
              </a:rPr>
              <a:t> Zeit, Energie und </a:t>
            </a:r>
            <a:r>
              <a:rPr lang="en-GB" sz="2400" dirty="0" err="1">
                <a:solidFill>
                  <a:srgbClr val="1E494F"/>
                </a:solidFill>
              </a:rPr>
              <a:t>Ressourcen</a:t>
            </a:r>
            <a:r>
              <a:rPr lang="en-GB" sz="2400" dirty="0">
                <a:solidFill>
                  <a:srgbClr val="1E494F"/>
                </a:solidFill>
              </a:rPr>
              <a:t> </a:t>
            </a:r>
            <a:r>
              <a:rPr lang="en-GB" sz="2400" dirty="0" err="1">
                <a:solidFill>
                  <a:srgbClr val="1E494F"/>
                </a:solidFill>
              </a:rPr>
              <a:t>investierst</a:t>
            </a:r>
            <a:r>
              <a:rPr lang="en-GB" sz="2400" dirty="0">
                <a:solidFill>
                  <a:srgbClr val="1E494F"/>
                </a:solidFill>
              </a:rPr>
              <a:t>, must du herausfinden, ob es sich um </a:t>
            </a:r>
            <a:r>
              <a:rPr lang="en-GB" sz="2400" dirty="0" err="1">
                <a:solidFill>
                  <a:srgbClr val="1E494F"/>
                </a:solidFill>
              </a:rPr>
              <a:t>ein</a:t>
            </a:r>
            <a:r>
              <a:rPr lang="en-GB" sz="2400" dirty="0">
                <a:solidFill>
                  <a:srgbClr val="1E494F"/>
                </a:solidFill>
              </a:rPr>
              <a:t> </a:t>
            </a:r>
            <a:r>
              <a:rPr lang="en-GB" sz="2400" dirty="0" err="1">
                <a:solidFill>
                  <a:srgbClr val="1E494F"/>
                </a:solidFill>
              </a:rPr>
              <a:t>lebensfähiges</a:t>
            </a:r>
            <a:r>
              <a:rPr lang="en-GB" sz="2400" dirty="0">
                <a:solidFill>
                  <a:srgbClr val="1E494F"/>
                </a:solidFill>
              </a:rPr>
              <a:t> Geschäftsvorhaben handelt. Die Lebensfähigkeit misst die </a:t>
            </a:r>
            <a:r>
              <a:rPr lang="en-GB" sz="2400" dirty="0" err="1">
                <a:solidFill>
                  <a:srgbClr val="1E494F"/>
                </a:solidFill>
              </a:rPr>
              <a:t>Fähigkeit</a:t>
            </a:r>
            <a:r>
              <a:rPr lang="en-GB" sz="2400" dirty="0">
                <a:solidFill>
                  <a:srgbClr val="1E494F"/>
                </a:solidFill>
              </a:rPr>
              <a:t> </a:t>
            </a:r>
            <a:r>
              <a:rPr lang="en-GB" sz="2400" dirty="0" err="1">
                <a:solidFill>
                  <a:srgbClr val="1E494F"/>
                </a:solidFill>
              </a:rPr>
              <a:t>deines</a:t>
            </a:r>
            <a:r>
              <a:rPr lang="en-GB" sz="2400" dirty="0">
                <a:solidFill>
                  <a:srgbClr val="1E494F"/>
                </a:solidFill>
              </a:rPr>
              <a:t> Unternehmens, zu starten, zu wachsen und zu überleben. </a:t>
            </a:r>
          </a:p>
          <a:p>
            <a:endParaRPr lang="en-GB" sz="2400" dirty="0">
              <a:solidFill>
                <a:srgbClr val="1E494F"/>
              </a:solidFill>
            </a:endParaRPr>
          </a:p>
          <a:p>
            <a:r>
              <a:rPr lang="en-GB" sz="2400" dirty="0" err="1">
                <a:solidFill>
                  <a:srgbClr val="1E494F"/>
                </a:solidFill>
              </a:rPr>
              <a:t>Kannst</a:t>
            </a:r>
            <a:r>
              <a:rPr lang="en-GB" sz="2400" dirty="0">
                <a:solidFill>
                  <a:srgbClr val="1E494F"/>
                </a:solidFill>
              </a:rPr>
              <a:t> du </a:t>
            </a:r>
            <a:r>
              <a:rPr lang="en-GB" sz="2400" dirty="0" err="1">
                <a:solidFill>
                  <a:srgbClr val="1E494F"/>
                </a:solidFill>
              </a:rPr>
              <a:t>einen</a:t>
            </a:r>
            <a:r>
              <a:rPr lang="en-GB" sz="2400" dirty="0">
                <a:solidFill>
                  <a:srgbClr val="1E494F"/>
                </a:solidFill>
              </a:rPr>
              <a:t> Gewinn zu einem Preis erzielen, den </a:t>
            </a:r>
            <a:r>
              <a:rPr lang="en-GB" sz="2400" dirty="0" err="1">
                <a:solidFill>
                  <a:srgbClr val="1E494F"/>
                </a:solidFill>
              </a:rPr>
              <a:t>deine</a:t>
            </a:r>
            <a:r>
              <a:rPr lang="en-GB" sz="2400" dirty="0">
                <a:solidFill>
                  <a:srgbClr val="1E494F"/>
                </a:solidFill>
              </a:rPr>
              <a:t> Kunden gerne zahlen?</a:t>
            </a:r>
          </a:p>
          <a:p>
            <a:endParaRPr lang="en-GB" dirty="0">
              <a:solidFill>
                <a:srgbClr val="1EB3DD"/>
              </a:solidFill>
            </a:endParaRPr>
          </a:p>
          <a:p>
            <a:endParaRPr lang="en-GB" sz="1800" b="0" i="0" dirty="0">
              <a:solidFill>
                <a:schemeClr val="accent1"/>
              </a:solidFill>
              <a:effectLst/>
            </a:endParaRPr>
          </a:p>
          <a:p>
            <a:endParaRPr lang="en-GB" sz="1800" b="0" i="0" dirty="0">
              <a:solidFill>
                <a:schemeClr val="accent1"/>
              </a:solidFill>
              <a:effectLst/>
            </a:endParaRPr>
          </a:p>
          <a:p>
            <a:endParaRPr lang="en-GB" sz="1800" b="0" i="0" dirty="0">
              <a:solidFill>
                <a:schemeClr val="accent1"/>
              </a:solidFill>
              <a:effectLst/>
            </a:endParaRPr>
          </a:p>
        </p:txBody>
      </p:sp>
      <p:pic>
        <p:nvPicPr>
          <p:cNvPr id="12" name="Picture 11" descr="A picture containing text, vector graphics, light&#10;&#10;Description automatically generated">
            <a:extLst>
              <a:ext uri="{FF2B5EF4-FFF2-40B4-BE49-F238E27FC236}">
                <a16:creationId xmlns:a16="http://schemas.microsoft.com/office/drawing/2014/main" id="{C9F0934D-C42B-4ABC-A4EF-5B384DBEFE48}"/>
              </a:ext>
            </a:extLst>
          </p:cNvPr>
          <p:cNvPicPr>
            <a:picLocks noChangeAspect="1"/>
          </p:cNvPicPr>
          <p:nvPr/>
        </p:nvPicPr>
        <p:blipFill rotWithShape="1">
          <a:blip r:embed="rId2"/>
          <a:srcRect l="15809" t="23202" r="18686" b="23819"/>
          <a:stretch/>
        </p:blipFill>
        <p:spPr>
          <a:xfrm>
            <a:off x="8798744" y="2897488"/>
            <a:ext cx="3190129" cy="1921091"/>
          </a:xfrm>
          <a:prstGeom prst="rect">
            <a:avLst/>
          </a:prstGeom>
        </p:spPr>
      </p:pic>
    </p:spTree>
    <p:extLst>
      <p:ext uri="{BB962C8B-B14F-4D97-AF65-F5344CB8AC3E}">
        <p14:creationId xmlns:p14="http://schemas.microsoft.com/office/powerpoint/2010/main" val="31905849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0ECEDC-DFC3-456E-A91E-2E8710A4E153}"/>
              </a:ext>
            </a:extLst>
          </p:cNvPr>
          <p:cNvSpPr txBox="1"/>
          <p:nvPr/>
        </p:nvSpPr>
        <p:spPr>
          <a:xfrm>
            <a:off x="1546860" y="1322378"/>
            <a:ext cx="7569103" cy="1600438"/>
          </a:xfrm>
          <a:prstGeom prst="rect">
            <a:avLst/>
          </a:prstGeom>
          <a:noFill/>
        </p:spPr>
        <p:txBody>
          <a:bodyPr wrap="square">
            <a:spAutoFit/>
          </a:bodyPr>
          <a:lstStyle/>
          <a:p>
            <a:r>
              <a:rPr lang="en-US" sz="2200" b="1" dirty="0">
                <a:solidFill>
                  <a:srgbClr val="EC2179"/>
                </a:solidFill>
              </a:rPr>
              <a:t>UMGANG MIT EINER BANK: DOS UND DON'TS</a:t>
            </a:r>
          </a:p>
          <a:p>
            <a:pPr algn="ctr">
              <a:spcBef>
                <a:spcPts val="1200"/>
              </a:spcBef>
            </a:pPr>
            <a:r>
              <a:rPr lang="en-US" sz="2200" b="1" dirty="0">
                <a:solidFill>
                  <a:schemeClr val="bg1"/>
                </a:solidFill>
                <a:highlight>
                  <a:srgbClr val="1EB3DD"/>
                </a:highlight>
              </a:rPr>
              <a:t>DO</a:t>
            </a:r>
          </a:p>
          <a:p>
            <a:endParaRPr lang="en-US" sz="2200" b="1" dirty="0">
              <a:solidFill>
                <a:srgbClr val="EC2179"/>
              </a:solidFill>
            </a:endParaRPr>
          </a:p>
          <a:p>
            <a:pPr>
              <a:buClr>
                <a:srgbClr val="EC2179"/>
              </a:buClr>
            </a:pPr>
            <a:endParaRPr lang="en-US" sz="2200" i="1" dirty="0">
              <a:solidFill>
                <a:srgbClr val="1E494F"/>
              </a:solidFill>
            </a:endParaRPr>
          </a:p>
        </p:txBody>
      </p:sp>
      <p:sp>
        <p:nvSpPr>
          <p:cNvPr id="8" name="TextBox 7">
            <a:extLst>
              <a:ext uri="{FF2B5EF4-FFF2-40B4-BE49-F238E27FC236}">
                <a16:creationId xmlns:a16="http://schemas.microsoft.com/office/drawing/2014/main" id="{E28390F0-08BB-4E07-BE0B-52FF7C48A7CF}"/>
              </a:ext>
            </a:extLst>
          </p:cNvPr>
          <p:cNvSpPr txBox="1"/>
          <p:nvPr/>
        </p:nvSpPr>
        <p:spPr>
          <a:xfrm>
            <a:off x="1546859" y="2341225"/>
            <a:ext cx="8399397" cy="4493538"/>
          </a:xfrm>
          <a:prstGeom prst="rect">
            <a:avLst/>
          </a:prstGeom>
          <a:noFill/>
        </p:spPr>
        <p:txBody>
          <a:bodyPr wrap="square">
            <a:spAutoFit/>
          </a:bodyPr>
          <a:lstStyle/>
          <a:p>
            <a:pPr marL="342900" indent="-342900" fontAlgn="base">
              <a:buClr>
                <a:srgbClr val="E63275"/>
              </a:buClr>
              <a:buFont typeface="Wingdings" panose="05000000000000000000" pitchFamily="2" charset="2"/>
              <a:buChar char="ü"/>
            </a:pPr>
            <a:r>
              <a:rPr lang="en-GB" sz="2200" b="1" dirty="0" err="1">
                <a:solidFill>
                  <a:srgbClr val="1E494F"/>
                </a:solidFill>
              </a:rPr>
              <a:t>Wähle</a:t>
            </a:r>
            <a:r>
              <a:rPr lang="en-GB" sz="2200" b="1" dirty="0">
                <a:solidFill>
                  <a:srgbClr val="1E494F"/>
                </a:solidFill>
              </a:rPr>
              <a:t> zwischen einer Kreditlinie und </a:t>
            </a:r>
            <a:r>
              <a:rPr lang="en-GB" sz="2200" b="1" dirty="0" err="1">
                <a:solidFill>
                  <a:srgbClr val="1E494F"/>
                </a:solidFill>
              </a:rPr>
              <a:t>einem</a:t>
            </a:r>
            <a:r>
              <a:rPr lang="en-GB" sz="2200" b="1" dirty="0">
                <a:solidFill>
                  <a:srgbClr val="1E494F"/>
                </a:solidFill>
              </a:rPr>
              <a:t> </a:t>
            </a:r>
            <a:r>
              <a:rPr lang="en-GB" sz="2200" b="1" dirty="0" err="1">
                <a:solidFill>
                  <a:srgbClr val="1E494F"/>
                </a:solidFill>
              </a:rPr>
              <a:t>Kredit</a:t>
            </a:r>
            <a:r>
              <a:rPr lang="en-GB" sz="2200" b="1" dirty="0">
                <a:solidFill>
                  <a:srgbClr val="1E494F"/>
                </a:solidFill>
              </a:rPr>
              <a:t>. </a:t>
            </a:r>
            <a:r>
              <a:rPr lang="en-GB" sz="2200" dirty="0" err="1">
                <a:solidFill>
                  <a:srgbClr val="1E494F"/>
                </a:solidFill>
              </a:rPr>
              <a:t>Abhängig</a:t>
            </a:r>
            <a:r>
              <a:rPr lang="en-GB" sz="2200" dirty="0">
                <a:solidFill>
                  <a:srgbClr val="1E494F"/>
                </a:solidFill>
              </a:rPr>
              <a:t> von den geschäftlichen Anforderungen kann eine Kreditlinie </a:t>
            </a:r>
            <a:r>
              <a:rPr lang="en-GB" sz="2200" dirty="0" err="1">
                <a:solidFill>
                  <a:srgbClr val="1E494F"/>
                </a:solidFill>
              </a:rPr>
              <a:t>für</a:t>
            </a:r>
            <a:r>
              <a:rPr lang="en-GB" sz="2200" dirty="0">
                <a:solidFill>
                  <a:srgbClr val="1E494F"/>
                </a:solidFill>
              </a:rPr>
              <a:t> </a:t>
            </a:r>
            <a:r>
              <a:rPr lang="en-GB" sz="2200" dirty="0" err="1">
                <a:solidFill>
                  <a:srgbClr val="1E494F"/>
                </a:solidFill>
              </a:rPr>
              <a:t>dein</a:t>
            </a:r>
            <a:r>
              <a:rPr lang="en-GB" sz="2200" dirty="0">
                <a:solidFill>
                  <a:srgbClr val="1E494F"/>
                </a:solidFill>
              </a:rPr>
              <a:t> Unternehmen die bessere Option sein als ein </a:t>
            </a:r>
            <a:r>
              <a:rPr lang="en-GB" sz="2200" dirty="0" err="1">
                <a:solidFill>
                  <a:srgbClr val="1E494F"/>
                </a:solidFill>
              </a:rPr>
              <a:t>Kredit</a:t>
            </a:r>
            <a:r>
              <a:rPr lang="en-GB" sz="2200" dirty="0">
                <a:solidFill>
                  <a:srgbClr val="1E494F"/>
                </a:solidFill>
              </a:rPr>
              <a:t>. Ein Darlehen ist ein fester Geldbetrag, den du mit Zinsen über einen bestimmten </a:t>
            </a:r>
            <a:r>
              <a:rPr lang="en-GB" sz="2200" dirty="0" err="1">
                <a:solidFill>
                  <a:srgbClr val="1E494F"/>
                </a:solidFill>
              </a:rPr>
              <a:t>Zeitraum</a:t>
            </a:r>
            <a:r>
              <a:rPr lang="en-GB" sz="2200" dirty="0">
                <a:solidFill>
                  <a:srgbClr val="1E494F"/>
                </a:solidFill>
              </a:rPr>
              <a:t> </a:t>
            </a:r>
            <a:r>
              <a:rPr lang="en-GB" sz="2200" dirty="0" err="1">
                <a:solidFill>
                  <a:srgbClr val="1E494F"/>
                </a:solidFill>
              </a:rPr>
              <a:t>zurückzahlst</a:t>
            </a:r>
            <a:r>
              <a:rPr lang="en-GB" sz="2200" dirty="0">
                <a:solidFill>
                  <a:srgbClr val="1E494F"/>
                </a:solidFill>
              </a:rPr>
              <a:t>; eine Kreditlinie ist wie eine Kreditkarte. Du </a:t>
            </a:r>
            <a:r>
              <a:rPr lang="en-GB" sz="2200" dirty="0" err="1">
                <a:solidFill>
                  <a:srgbClr val="1E494F"/>
                </a:solidFill>
              </a:rPr>
              <a:t>bekommst</a:t>
            </a:r>
            <a:r>
              <a:rPr lang="en-GB" sz="2200" dirty="0">
                <a:solidFill>
                  <a:srgbClr val="1E494F"/>
                </a:solidFill>
              </a:rPr>
              <a:t> einen maximalen Geldbetrag bewilligt, auf den du bei Bedarf </a:t>
            </a:r>
            <a:r>
              <a:rPr lang="en-GB" sz="2200" dirty="0" err="1">
                <a:solidFill>
                  <a:srgbClr val="1E494F"/>
                </a:solidFill>
              </a:rPr>
              <a:t>zugreifen</a:t>
            </a:r>
            <a:r>
              <a:rPr lang="en-GB" sz="2200" dirty="0">
                <a:solidFill>
                  <a:srgbClr val="1E494F"/>
                </a:solidFill>
              </a:rPr>
              <a:t> </a:t>
            </a:r>
            <a:r>
              <a:rPr lang="en-GB" sz="2200" dirty="0" err="1">
                <a:solidFill>
                  <a:srgbClr val="1E494F"/>
                </a:solidFill>
              </a:rPr>
              <a:t>kannst</a:t>
            </a:r>
            <a:r>
              <a:rPr lang="en-GB" sz="2200" dirty="0">
                <a:solidFill>
                  <a:srgbClr val="1E494F"/>
                </a:solidFill>
              </a:rPr>
              <a:t>, und den du </a:t>
            </a:r>
            <a:r>
              <a:rPr lang="en-GB" sz="2200" dirty="0" err="1">
                <a:solidFill>
                  <a:srgbClr val="1E494F"/>
                </a:solidFill>
              </a:rPr>
              <a:t>über</a:t>
            </a:r>
            <a:r>
              <a:rPr lang="en-GB" sz="2200" dirty="0">
                <a:solidFill>
                  <a:srgbClr val="1E494F"/>
                </a:solidFill>
              </a:rPr>
              <a:t> einen </a:t>
            </a:r>
            <a:r>
              <a:rPr lang="en-GB" sz="2200" dirty="0" err="1">
                <a:solidFill>
                  <a:srgbClr val="1E494F"/>
                </a:solidFill>
              </a:rPr>
              <a:t>bestimmten</a:t>
            </a:r>
            <a:r>
              <a:rPr lang="en-GB" sz="2200" dirty="0">
                <a:solidFill>
                  <a:srgbClr val="1E494F"/>
                </a:solidFill>
              </a:rPr>
              <a:t> Zeit-</a:t>
            </a:r>
            <a:r>
              <a:rPr lang="en-GB" sz="2200" dirty="0" err="1">
                <a:solidFill>
                  <a:srgbClr val="1E494F"/>
                </a:solidFill>
              </a:rPr>
              <a:t>raum</a:t>
            </a:r>
            <a:r>
              <a:rPr lang="en-GB" sz="2200" dirty="0">
                <a:solidFill>
                  <a:srgbClr val="1E494F"/>
                </a:solidFill>
              </a:rPr>
              <a:t> </a:t>
            </a:r>
            <a:r>
              <a:rPr lang="en-GB" sz="2200" dirty="0" err="1">
                <a:solidFill>
                  <a:srgbClr val="1E494F"/>
                </a:solidFill>
              </a:rPr>
              <a:t>zurückzahlst</a:t>
            </a:r>
            <a:r>
              <a:rPr lang="en-GB" sz="2200" dirty="0">
                <a:solidFill>
                  <a:srgbClr val="1E494F"/>
                </a:solidFill>
              </a:rPr>
              <a:t>. Der </a:t>
            </a:r>
            <a:r>
              <a:rPr lang="en-GB" sz="2200" dirty="0" err="1">
                <a:solidFill>
                  <a:srgbClr val="1E494F"/>
                </a:solidFill>
              </a:rPr>
              <a:t>Vorteil</a:t>
            </a:r>
            <a:r>
              <a:rPr lang="en-GB" sz="2200" dirty="0">
                <a:solidFill>
                  <a:srgbClr val="1E494F"/>
                </a:solidFill>
              </a:rPr>
              <a:t> </a:t>
            </a:r>
            <a:r>
              <a:rPr lang="en-GB" sz="2200" dirty="0" err="1">
                <a:solidFill>
                  <a:srgbClr val="1E494F"/>
                </a:solidFill>
              </a:rPr>
              <a:t>ist</a:t>
            </a:r>
            <a:r>
              <a:rPr lang="en-GB" sz="2200" dirty="0">
                <a:solidFill>
                  <a:srgbClr val="1E494F"/>
                </a:solidFill>
              </a:rPr>
              <a:t>, </a:t>
            </a:r>
            <a:r>
              <a:rPr lang="en-GB" sz="2200" dirty="0" err="1">
                <a:solidFill>
                  <a:srgbClr val="1E494F"/>
                </a:solidFill>
              </a:rPr>
              <a:t>dass</a:t>
            </a:r>
            <a:r>
              <a:rPr lang="en-GB" sz="2200" dirty="0">
                <a:solidFill>
                  <a:srgbClr val="1E494F"/>
                </a:solidFill>
              </a:rPr>
              <a:t> du nur für das Geld, das du </a:t>
            </a:r>
            <a:r>
              <a:rPr lang="en-GB" sz="2200" dirty="0" err="1">
                <a:solidFill>
                  <a:srgbClr val="1E494F"/>
                </a:solidFill>
              </a:rPr>
              <a:t>nutzt</a:t>
            </a:r>
            <a:r>
              <a:rPr lang="en-GB" sz="2200" dirty="0">
                <a:solidFill>
                  <a:srgbClr val="1E494F"/>
                </a:solidFill>
              </a:rPr>
              <a:t>, Zinsen </a:t>
            </a:r>
            <a:r>
              <a:rPr lang="en-GB" sz="2200" dirty="0" err="1">
                <a:solidFill>
                  <a:srgbClr val="1E494F"/>
                </a:solidFill>
              </a:rPr>
              <a:t>zahlen</a:t>
            </a:r>
            <a:r>
              <a:rPr lang="en-GB" sz="2200" dirty="0">
                <a:solidFill>
                  <a:srgbClr val="1E494F"/>
                </a:solidFill>
              </a:rPr>
              <a:t> </a:t>
            </a:r>
            <a:r>
              <a:rPr lang="en-GB" sz="2200" dirty="0" err="1">
                <a:solidFill>
                  <a:srgbClr val="1E494F"/>
                </a:solidFill>
              </a:rPr>
              <a:t>musst</a:t>
            </a:r>
            <a:r>
              <a:rPr lang="en-GB" sz="2200" dirty="0">
                <a:solidFill>
                  <a:srgbClr val="1E494F"/>
                </a:solidFill>
              </a:rPr>
              <a:t>. Eine </a:t>
            </a:r>
            <a:r>
              <a:rPr lang="en-GB" sz="2200" dirty="0" err="1">
                <a:solidFill>
                  <a:srgbClr val="1E494F"/>
                </a:solidFill>
              </a:rPr>
              <a:t>Kreditlinie</a:t>
            </a:r>
            <a:r>
              <a:rPr lang="en-GB" sz="2200" dirty="0">
                <a:solidFill>
                  <a:srgbClr val="1E494F"/>
                </a:solidFill>
              </a:rPr>
              <a:t> </a:t>
            </a:r>
            <a:r>
              <a:rPr lang="en-GB" sz="2200" dirty="0" err="1">
                <a:solidFill>
                  <a:srgbClr val="1E494F"/>
                </a:solidFill>
              </a:rPr>
              <a:t>ist</a:t>
            </a:r>
            <a:r>
              <a:rPr lang="en-GB" sz="2200" dirty="0">
                <a:solidFill>
                  <a:srgbClr val="1E494F"/>
                </a:solidFill>
              </a:rPr>
              <a:t> </a:t>
            </a:r>
            <a:r>
              <a:rPr lang="en-GB" sz="2200" dirty="0" err="1">
                <a:solidFill>
                  <a:srgbClr val="1E494F"/>
                </a:solidFill>
              </a:rPr>
              <a:t>besser</a:t>
            </a:r>
            <a:r>
              <a:rPr lang="en-GB" sz="2200" dirty="0">
                <a:solidFill>
                  <a:srgbClr val="1E494F"/>
                </a:solidFill>
              </a:rPr>
              <a:t> </a:t>
            </a:r>
            <a:r>
              <a:rPr lang="en-GB" sz="2200" dirty="0" err="1">
                <a:solidFill>
                  <a:srgbClr val="1E494F"/>
                </a:solidFill>
              </a:rPr>
              <a:t>als</a:t>
            </a:r>
            <a:r>
              <a:rPr lang="en-GB" sz="2200" dirty="0">
                <a:solidFill>
                  <a:srgbClr val="1E494F"/>
                </a:solidFill>
              </a:rPr>
              <a:t> </a:t>
            </a:r>
            <a:r>
              <a:rPr lang="en-GB" sz="2200" dirty="0" err="1">
                <a:solidFill>
                  <a:srgbClr val="1E494F"/>
                </a:solidFill>
              </a:rPr>
              <a:t>ein</a:t>
            </a:r>
            <a:r>
              <a:rPr lang="en-GB" sz="2200" dirty="0">
                <a:solidFill>
                  <a:srgbClr val="1E494F"/>
                </a:solidFill>
              </a:rPr>
              <a:t> </a:t>
            </a:r>
            <a:r>
              <a:rPr lang="en-GB" sz="2200" dirty="0" err="1">
                <a:solidFill>
                  <a:srgbClr val="1E494F"/>
                </a:solidFill>
              </a:rPr>
              <a:t>Kredit</a:t>
            </a:r>
            <a:r>
              <a:rPr lang="en-GB" sz="2200" dirty="0">
                <a:solidFill>
                  <a:srgbClr val="1E494F"/>
                </a:solidFill>
              </a:rPr>
              <a:t>, </a:t>
            </a:r>
            <a:r>
              <a:rPr lang="en-GB" sz="2200" dirty="0" err="1">
                <a:solidFill>
                  <a:srgbClr val="1E494F"/>
                </a:solidFill>
              </a:rPr>
              <a:t>wenn</a:t>
            </a:r>
            <a:r>
              <a:rPr lang="en-GB" sz="2200" dirty="0">
                <a:solidFill>
                  <a:srgbClr val="1E494F"/>
                </a:solidFill>
              </a:rPr>
              <a:t> du gelegentlich </a:t>
            </a:r>
            <a:r>
              <a:rPr lang="en-GB" sz="2200" dirty="0" err="1">
                <a:solidFill>
                  <a:srgbClr val="1E494F"/>
                </a:solidFill>
              </a:rPr>
              <a:t>kurzfristiges</a:t>
            </a:r>
            <a:r>
              <a:rPr lang="en-GB" sz="2200" dirty="0">
                <a:solidFill>
                  <a:srgbClr val="1E494F"/>
                </a:solidFill>
              </a:rPr>
              <a:t> </a:t>
            </a:r>
            <a:r>
              <a:rPr lang="en-GB" sz="2200" dirty="0" err="1">
                <a:solidFill>
                  <a:srgbClr val="1E494F"/>
                </a:solidFill>
              </a:rPr>
              <a:t>Betriebskapital</a:t>
            </a:r>
            <a:r>
              <a:rPr lang="en-GB" sz="2200" dirty="0">
                <a:solidFill>
                  <a:srgbClr val="1E494F"/>
                </a:solidFill>
              </a:rPr>
              <a:t> </a:t>
            </a:r>
            <a:r>
              <a:rPr lang="en-GB" sz="2200" dirty="0" err="1">
                <a:solidFill>
                  <a:srgbClr val="1E494F"/>
                </a:solidFill>
              </a:rPr>
              <a:t>für</a:t>
            </a:r>
            <a:r>
              <a:rPr lang="en-GB" sz="2200" dirty="0">
                <a:solidFill>
                  <a:srgbClr val="1E494F"/>
                </a:solidFill>
              </a:rPr>
              <a:t> den </a:t>
            </a:r>
            <a:r>
              <a:rPr lang="en-GB" sz="2200" dirty="0" err="1">
                <a:solidFill>
                  <a:srgbClr val="1E494F"/>
                </a:solidFill>
              </a:rPr>
              <a:t>Kauf</a:t>
            </a:r>
            <a:r>
              <a:rPr lang="en-GB" sz="2200" dirty="0">
                <a:solidFill>
                  <a:srgbClr val="1E494F"/>
                </a:solidFill>
              </a:rPr>
              <a:t> von </a:t>
            </a:r>
            <a:r>
              <a:rPr lang="en-GB" sz="2200" dirty="0" err="1">
                <a:solidFill>
                  <a:srgbClr val="1E494F"/>
                </a:solidFill>
              </a:rPr>
              <a:t>Inventar</a:t>
            </a:r>
            <a:r>
              <a:rPr lang="en-GB" sz="2200" dirty="0">
                <a:solidFill>
                  <a:srgbClr val="1E494F"/>
                </a:solidFill>
              </a:rPr>
              <a:t> </a:t>
            </a:r>
            <a:r>
              <a:rPr lang="en-GB" sz="2200" dirty="0" err="1">
                <a:solidFill>
                  <a:srgbClr val="1E494F"/>
                </a:solidFill>
              </a:rPr>
              <a:t>benötigst</a:t>
            </a:r>
            <a:r>
              <a:rPr lang="en-GB" sz="2200" dirty="0">
                <a:solidFill>
                  <a:srgbClr val="1E494F"/>
                </a:solidFill>
              </a:rPr>
              <a:t> </a:t>
            </a:r>
            <a:r>
              <a:rPr lang="en-GB" sz="2200" dirty="0" err="1">
                <a:solidFill>
                  <a:srgbClr val="1E494F"/>
                </a:solidFill>
              </a:rPr>
              <a:t>oder</a:t>
            </a:r>
            <a:r>
              <a:rPr lang="en-GB" sz="2200" dirty="0">
                <a:solidFill>
                  <a:srgbClr val="1E494F"/>
                </a:solidFill>
              </a:rPr>
              <a:t> um saisonale Ausgaben zu </a:t>
            </a:r>
            <a:r>
              <a:rPr lang="en-GB" sz="2200" dirty="0" err="1">
                <a:solidFill>
                  <a:srgbClr val="1E494F"/>
                </a:solidFill>
              </a:rPr>
              <a:t>decken</a:t>
            </a:r>
            <a:r>
              <a:rPr lang="en-GB" sz="2200" dirty="0">
                <a:solidFill>
                  <a:srgbClr val="1E494F"/>
                </a:solidFill>
              </a:rPr>
              <a:t>. </a:t>
            </a:r>
            <a:r>
              <a:rPr lang="en-GB" sz="2200" dirty="0" err="1">
                <a:solidFill>
                  <a:srgbClr val="1E494F"/>
                </a:solidFill>
              </a:rPr>
              <a:t>Kredite</a:t>
            </a:r>
            <a:r>
              <a:rPr lang="en-GB" sz="2200" dirty="0">
                <a:solidFill>
                  <a:srgbClr val="1E494F"/>
                </a:solidFill>
              </a:rPr>
              <a:t> funktionieren in der Regel besser, </a:t>
            </a:r>
            <a:r>
              <a:rPr lang="en-GB" sz="2200" dirty="0" err="1">
                <a:solidFill>
                  <a:srgbClr val="1E494F"/>
                </a:solidFill>
              </a:rPr>
              <a:t>wenn</a:t>
            </a:r>
            <a:r>
              <a:rPr lang="en-GB" sz="2200" dirty="0">
                <a:solidFill>
                  <a:srgbClr val="1E494F"/>
                </a:solidFill>
              </a:rPr>
              <a:t> du eine langfristige Investition </a:t>
            </a:r>
            <a:r>
              <a:rPr lang="en-GB" sz="2200" dirty="0" err="1">
                <a:solidFill>
                  <a:srgbClr val="1E494F"/>
                </a:solidFill>
              </a:rPr>
              <a:t>finanzieren</a:t>
            </a:r>
            <a:r>
              <a:rPr lang="en-GB" sz="2200" dirty="0">
                <a:solidFill>
                  <a:srgbClr val="1E494F"/>
                </a:solidFill>
              </a:rPr>
              <a:t> </a:t>
            </a:r>
            <a:r>
              <a:rPr lang="en-GB" sz="2200" dirty="0" err="1">
                <a:solidFill>
                  <a:srgbClr val="1E494F"/>
                </a:solidFill>
              </a:rPr>
              <a:t>musst</a:t>
            </a:r>
            <a:r>
              <a:rPr lang="en-GB" sz="2200" dirty="0">
                <a:solidFill>
                  <a:srgbClr val="1E494F"/>
                </a:solidFill>
              </a:rPr>
              <a:t>, z. B. eine Anlage oder ein Grundstück.</a:t>
            </a:r>
          </a:p>
        </p:txBody>
      </p:sp>
      <p:grpSp>
        <p:nvGrpSpPr>
          <p:cNvPr id="5" name="Group 4">
            <a:extLst>
              <a:ext uri="{FF2B5EF4-FFF2-40B4-BE49-F238E27FC236}">
                <a16:creationId xmlns:a16="http://schemas.microsoft.com/office/drawing/2014/main" id="{57D57153-13DE-4702-AD5B-D4375ED7BB26}"/>
              </a:ext>
            </a:extLst>
          </p:cNvPr>
          <p:cNvGrpSpPr/>
          <p:nvPr/>
        </p:nvGrpSpPr>
        <p:grpSpPr>
          <a:xfrm>
            <a:off x="10051419" y="2367993"/>
            <a:ext cx="2028821" cy="2715615"/>
            <a:chOff x="3196937" y="4514086"/>
            <a:chExt cx="1285655" cy="2087999"/>
          </a:xfrm>
        </p:grpSpPr>
        <p:pic>
          <p:nvPicPr>
            <p:cNvPr id="7" name="Picture 6" descr="Icon&#10;&#10;Description automatically generated">
              <a:extLst>
                <a:ext uri="{FF2B5EF4-FFF2-40B4-BE49-F238E27FC236}">
                  <a16:creationId xmlns:a16="http://schemas.microsoft.com/office/drawing/2014/main" id="{91422FFF-A2A3-4962-A245-14D5F7DCCDDC}"/>
                </a:ext>
              </a:extLst>
            </p:cNvPr>
            <p:cNvPicPr>
              <a:picLocks noChangeAspect="1"/>
            </p:cNvPicPr>
            <p:nvPr/>
          </p:nvPicPr>
          <p:blipFill>
            <a:blip r:embed="rId2"/>
            <a:stretch>
              <a:fillRect/>
            </a:stretch>
          </p:blipFill>
          <p:spPr>
            <a:xfrm>
              <a:off x="3196937" y="4514086"/>
              <a:ext cx="1285655" cy="2087999"/>
            </a:xfrm>
            <a:prstGeom prst="rect">
              <a:avLst/>
            </a:prstGeom>
          </p:spPr>
        </p:pic>
        <p:pic>
          <p:nvPicPr>
            <p:cNvPr id="9" name="Picture 8" descr="Icon&#10;&#10;Description automatically generated">
              <a:extLst>
                <a:ext uri="{FF2B5EF4-FFF2-40B4-BE49-F238E27FC236}">
                  <a16:creationId xmlns:a16="http://schemas.microsoft.com/office/drawing/2014/main" id="{D3F7A846-40CE-4FB2-97CC-0215D19AE42C}"/>
                </a:ext>
              </a:extLst>
            </p:cNvPr>
            <p:cNvPicPr>
              <a:picLocks noChangeAspect="1"/>
            </p:cNvPicPr>
            <p:nvPr/>
          </p:nvPicPr>
          <p:blipFill>
            <a:blip r:embed="rId3"/>
            <a:stretch>
              <a:fillRect/>
            </a:stretch>
          </p:blipFill>
          <p:spPr>
            <a:xfrm>
              <a:off x="3396580" y="5878033"/>
              <a:ext cx="179368" cy="195618"/>
            </a:xfrm>
            <a:prstGeom prst="rect">
              <a:avLst/>
            </a:prstGeom>
          </p:spPr>
        </p:pic>
      </p:grpSp>
      <p:sp>
        <p:nvSpPr>
          <p:cNvPr id="11" name="TextBox 9">
            <a:extLst>
              <a:ext uri="{FF2B5EF4-FFF2-40B4-BE49-F238E27FC236}">
                <a16:creationId xmlns:a16="http://schemas.microsoft.com/office/drawing/2014/main" id="{F095FD6B-63DD-4101-AF56-385489F892BE}"/>
              </a:ext>
            </a:extLst>
          </p:cNvPr>
          <p:cNvSpPr txBox="1"/>
          <p:nvPr/>
        </p:nvSpPr>
        <p:spPr>
          <a:xfrm>
            <a:off x="1546860" y="213003"/>
            <a:ext cx="9121140" cy="1107996"/>
          </a:xfrm>
          <a:prstGeom prst="rect">
            <a:avLst/>
          </a:prstGeom>
          <a:noFill/>
        </p:spPr>
        <p:txBody>
          <a:bodyPr wrap="square">
            <a:spAutoFit/>
          </a:bodyPr>
          <a:lstStyle/>
          <a:p>
            <a:pPr marL="449263" indent="-449263"/>
            <a:r>
              <a:rPr lang="en-GB" sz="3300" b="1" u="sng" dirty="0">
                <a:solidFill>
                  <a:schemeClr val="bg1"/>
                </a:solidFill>
                <a:highlight>
                  <a:srgbClr val="1EB3DD"/>
                </a:highlight>
              </a:rPr>
              <a:t>2. KOMPLEXERE START-UP-INVESTITIONEN</a:t>
            </a:r>
            <a:r>
              <a:rPr lang="en-GB" sz="3300" b="1" u="sng" dirty="0">
                <a:solidFill>
                  <a:schemeClr val="bg1"/>
                </a:solidFill>
              </a:rPr>
              <a:t> </a:t>
            </a:r>
            <a:r>
              <a:rPr lang="en-GB" sz="3300" b="1" dirty="0">
                <a:solidFill>
                  <a:srgbClr val="1EB3DD"/>
                </a:solidFill>
              </a:rPr>
              <a:t>-              </a:t>
            </a:r>
            <a:r>
              <a:rPr lang="en-US" sz="3300" dirty="0"/>
              <a:t>WO FINDEST DU UNTERSTÜTZUNG?</a:t>
            </a:r>
          </a:p>
        </p:txBody>
      </p:sp>
    </p:spTree>
    <p:extLst>
      <p:ext uri="{BB962C8B-B14F-4D97-AF65-F5344CB8AC3E}">
        <p14:creationId xmlns:p14="http://schemas.microsoft.com/office/powerpoint/2010/main" val="16370672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0ECEDC-DFC3-456E-A91E-2E8710A4E153}"/>
              </a:ext>
            </a:extLst>
          </p:cNvPr>
          <p:cNvSpPr txBox="1"/>
          <p:nvPr/>
        </p:nvSpPr>
        <p:spPr>
          <a:xfrm>
            <a:off x="1546860" y="1377454"/>
            <a:ext cx="7569103" cy="1600438"/>
          </a:xfrm>
          <a:prstGeom prst="rect">
            <a:avLst/>
          </a:prstGeom>
          <a:noFill/>
        </p:spPr>
        <p:txBody>
          <a:bodyPr wrap="square">
            <a:spAutoFit/>
          </a:bodyPr>
          <a:lstStyle/>
          <a:p>
            <a:r>
              <a:rPr lang="en-US" sz="2200" b="1" dirty="0">
                <a:solidFill>
                  <a:srgbClr val="EC2179"/>
                </a:solidFill>
              </a:rPr>
              <a:t>UMGANG MIT EINER BANK, DOS UND DON'TS</a:t>
            </a:r>
          </a:p>
          <a:p>
            <a:pPr algn="ctr">
              <a:spcBef>
                <a:spcPts val="1200"/>
              </a:spcBef>
            </a:pPr>
            <a:r>
              <a:rPr lang="en-US" sz="2200" b="1" dirty="0">
                <a:solidFill>
                  <a:schemeClr val="bg1"/>
                </a:solidFill>
                <a:highlight>
                  <a:srgbClr val="1EB3DD"/>
                </a:highlight>
              </a:rPr>
              <a:t>DO</a:t>
            </a:r>
          </a:p>
          <a:p>
            <a:endParaRPr lang="en-US" sz="2200" b="1" dirty="0">
              <a:solidFill>
                <a:srgbClr val="EC2179"/>
              </a:solidFill>
            </a:endParaRPr>
          </a:p>
          <a:p>
            <a:pPr>
              <a:buClr>
                <a:srgbClr val="EC2179"/>
              </a:buClr>
            </a:pPr>
            <a:endParaRPr lang="en-US" sz="2200" i="1" dirty="0">
              <a:solidFill>
                <a:srgbClr val="1E494F"/>
              </a:solidFill>
            </a:endParaRPr>
          </a:p>
        </p:txBody>
      </p:sp>
      <p:sp>
        <p:nvSpPr>
          <p:cNvPr id="8" name="TextBox 7">
            <a:extLst>
              <a:ext uri="{FF2B5EF4-FFF2-40B4-BE49-F238E27FC236}">
                <a16:creationId xmlns:a16="http://schemas.microsoft.com/office/drawing/2014/main" id="{E28390F0-08BB-4E07-BE0B-52FF7C48A7CF}"/>
              </a:ext>
            </a:extLst>
          </p:cNvPr>
          <p:cNvSpPr txBox="1"/>
          <p:nvPr/>
        </p:nvSpPr>
        <p:spPr>
          <a:xfrm>
            <a:off x="1546860" y="2341225"/>
            <a:ext cx="7901940" cy="3816429"/>
          </a:xfrm>
          <a:prstGeom prst="rect">
            <a:avLst/>
          </a:prstGeom>
          <a:noFill/>
        </p:spPr>
        <p:txBody>
          <a:bodyPr wrap="square">
            <a:spAutoFit/>
          </a:bodyPr>
          <a:lstStyle/>
          <a:p>
            <a:pPr marL="342900" indent="-342900" fontAlgn="base">
              <a:buClr>
                <a:srgbClr val="E63275"/>
              </a:buClr>
              <a:buFont typeface="Wingdings" panose="05000000000000000000" pitchFamily="2" charset="2"/>
              <a:buChar char="ü"/>
            </a:pPr>
            <a:r>
              <a:rPr lang="en-GB" sz="2200" b="1" dirty="0" err="1">
                <a:solidFill>
                  <a:srgbClr val="1E494F"/>
                </a:solidFill>
              </a:rPr>
              <a:t>Nimm</a:t>
            </a:r>
            <a:r>
              <a:rPr lang="en-GB" sz="2200" b="1" dirty="0">
                <a:solidFill>
                  <a:srgbClr val="1E494F"/>
                </a:solidFill>
              </a:rPr>
              <a:t> zum richtigen Zeitpunkt einen Kredit auf: </a:t>
            </a:r>
            <a:r>
              <a:rPr lang="en-GB" sz="2200" dirty="0" err="1">
                <a:solidFill>
                  <a:srgbClr val="1E494F"/>
                </a:solidFill>
              </a:rPr>
              <a:t>Wenn</a:t>
            </a:r>
            <a:r>
              <a:rPr lang="en-GB" sz="2200" dirty="0">
                <a:solidFill>
                  <a:srgbClr val="1E494F"/>
                </a:solidFill>
              </a:rPr>
              <a:t> du den </a:t>
            </a:r>
            <a:r>
              <a:rPr lang="en-GB" sz="2200" dirty="0" err="1">
                <a:solidFill>
                  <a:srgbClr val="1E494F"/>
                </a:solidFill>
              </a:rPr>
              <a:t>Geschäftskredit</a:t>
            </a:r>
            <a:r>
              <a:rPr lang="en-GB" sz="2200" dirty="0">
                <a:solidFill>
                  <a:srgbClr val="1E494F"/>
                </a:solidFill>
              </a:rPr>
              <a:t> </a:t>
            </a:r>
            <a:r>
              <a:rPr lang="en-GB" sz="2200" dirty="0" err="1">
                <a:solidFill>
                  <a:srgbClr val="1E494F"/>
                </a:solidFill>
              </a:rPr>
              <a:t>planst</a:t>
            </a:r>
            <a:r>
              <a:rPr lang="en-GB" sz="2200" dirty="0">
                <a:solidFill>
                  <a:srgbClr val="1E494F"/>
                </a:solidFill>
              </a:rPr>
              <a:t>, </a:t>
            </a:r>
            <a:r>
              <a:rPr lang="en-GB" sz="2200" dirty="0" err="1">
                <a:solidFill>
                  <a:srgbClr val="1E494F"/>
                </a:solidFill>
              </a:rPr>
              <a:t>stellst</a:t>
            </a:r>
            <a:r>
              <a:rPr lang="en-GB" sz="2200" dirty="0">
                <a:solidFill>
                  <a:srgbClr val="1E494F"/>
                </a:solidFill>
              </a:rPr>
              <a:t> du sicher, </a:t>
            </a:r>
            <a:r>
              <a:rPr lang="en-GB" sz="2200" dirty="0" err="1">
                <a:solidFill>
                  <a:srgbClr val="1E494F"/>
                </a:solidFill>
              </a:rPr>
              <a:t>dass</a:t>
            </a:r>
            <a:r>
              <a:rPr lang="en-GB" sz="2200" dirty="0">
                <a:solidFill>
                  <a:srgbClr val="1E494F"/>
                </a:solidFill>
              </a:rPr>
              <a:t> du den Kredit zum richtigen </a:t>
            </a:r>
            <a:r>
              <a:rPr lang="en-GB" sz="2200" dirty="0" err="1">
                <a:solidFill>
                  <a:srgbClr val="1E494F"/>
                </a:solidFill>
              </a:rPr>
              <a:t>Zeitpunkt</a:t>
            </a:r>
            <a:r>
              <a:rPr lang="en-GB" sz="2200" dirty="0">
                <a:solidFill>
                  <a:srgbClr val="1E494F"/>
                </a:solidFill>
              </a:rPr>
              <a:t> </a:t>
            </a:r>
            <a:r>
              <a:rPr lang="en-GB" sz="2200" dirty="0" err="1">
                <a:solidFill>
                  <a:srgbClr val="1E494F"/>
                </a:solidFill>
              </a:rPr>
              <a:t>aufnimmst</a:t>
            </a:r>
            <a:r>
              <a:rPr lang="en-GB" sz="2200" dirty="0">
                <a:solidFill>
                  <a:srgbClr val="1E494F"/>
                </a:solidFill>
              </a:rPr>
              <a:t>. </a:t>
            </a:r>
            <a:r>
              <a:rPr lang="en-GB" sz="2200" dirty="0" err="1">
                <a:solidFill>
                  <a:srgbClr val="1E494F"/>
                </a:solidFill>
              </a:rPr>
              <a:t>Wenn</a:t>
            </a:r>
            <a:r>
              <a:rPr lang="en-GB" sz="2200" dirty="0">
                <a:solidFill>
                  <a:srgbClr val="1E494F"/>
                </a:solidFill>
              </a:rPr>
              <a:t> du den Kredit zu </a:t>
            </a:r>
            <a:r>
              <a:rPr lang="en-GB" sz="2200" dirty="0" err="1">
                <a:solidFill>
                  <a:srgbClr val="1E494F"/>
                </a:solidFill>
              </a:rPr>
              <a:t>früh</a:t>
            </a:r>
            <a:r>
              <a:rPr lang="en-GB" sz="2200" dirty="0">
                <a:solidFill>
                  <a:srgbClr val="1E494F"/>
                </a:solidFill>
              </a:rPr>
              <a:t> </a:t>
            </a:r>
            <a:r>
              <a:rPr lang="en-GB" sz="2200" dirty="0" err="1">
                <a:solidFill>
                  <a:srgbClr val="1E494F"/>
                </a:solidFill>
              </a:rPr>
              <a:t>aufnimmst</a:t>
            </a:r>
            <a:r>
              <a:rPr lang="en-GB" sz="2200" dirty="0">
                <a:solidFill>
                  <a:srgbClr val="1E494F"/>
                </a:solidFill>
              </a:rPr>
              <a:t>, besteht die Gefahr, </a:t>
            </a:r>
            <a:r>
              <a:rPr lang="en-GB" sz="2200" dirty="0" err="1">
                <a:solidFill>
                  <a:srgbClr val="1E494F"/>
                </a:solidFill>
              </a:rPr>
              <a:t>dass</a:t>
            </a:r>
            <a:r>
              <a:rPr lang="en-GB" sz="2200" dirty="0">
                <a:solidFill>
                  <a:srgbClr val="1E494F"/>
                </a:solidFill>
              </a:rPr>
              <a:t> du das meiste Geld für andere </a:t>
            </a:r>
            <a:r>
              <a:rPr lang="en-GB" sz="2200" dirty="0" err="1">
                <a:solidFill>
                  <a:srgbClr val="1E494F"/>
                </a:solidFill>
              </a:rPr>
              <a:t>Zwecke</a:t>
            </a:r>
            <a:r>
              <a:rPr lang="en-GB" sz="2200" dirty="0">
                <a:solidFill>
                  <a:srgbClr val="1E494F"/>
                </a:solidFill>
              </a:rPr>
              <a:t> </a:t>
            </a:r>
            <a:r>
              <a:rPr lang="en-GB" sz="2200" dirty="0" err="1">
                <a:solidFill>
                  <a:srgbClr val="1E494F"/>
                </a:solidFill>
              </a:rPr>
              <a:t>ausgibst</a:t>
            </a:r>
            <a:r>
              <a:rPr lang="en-GB" sz="2200" dirty="0">
                <a:solidFill>
                  <a:srgbClr val="1E494F"/>
                </a:solidFill>
              </a:rPr>
              <a:t>, als für die es gedacht war. </a:t>
            </a:r>
            <a:r>
              <a:rPr lang="en-GB" sz="2200" dirty="0" err="1">
                <a:solidFill>
                  <a:srgbClr val="1E494F"/>
                </a:solidFill>
              </a:rPr>
              <a:t>Wenn</a:t>
            </a:r>
            <a:r>
              <a:rPr lang="en-GB" sz="2200" dirty="0">
                <a:solidFill>
                  <a:srgbClr val="1E494F"/>
                </a:solidFill>
              </a:rPr>
              <a:t> du den Kredit zu </a:t>
            </a:r>
            <a:r>
              <a:rPr lang="en-GB" sz="2200" dirty="0" err="1">
                <a:solidFill>
                  <a:srgbClr val="1E494F"/>
                </a:solidFill>
              </a:rPr>
              <a:t>spät</a:t>
            </a:r>
            <a:r>
              <a:rPr lang="en-GB" sz="2200" dirty="0">
                <a:solidFill>
                  <a:srgbClr val="1E494F"/>
                </a:solidFill>
              </a:rPr>
              <a:t> </a:t>
            </a:r>
            <a:r>
              <a:rPr lang="en-GB" sz="2200" dirty="0" err="1">
                <a:solidFill>
                  <a:srgbClr val="1E494F"/>
                </a:solidFill>
              </a:rPr>
              <a:t>aufnimmst</a:t>
            </a:r>
            <a:r>
              <a:rPr lang="en-GB" sz="2200" dirty="0">
                <a:solidFill>
                  <a:srgbClr val="1E494F"/>
                </a:solidFill>
              </a:rPr>
              <a:t>, könnte dies </a:t>
            </a:r>
            <a:r>
              <a:rPr lang="en-GB" sz="2200" dirty="0" err="1">
                <a:solidFill>
                  <a:srgbClr val="1E494F"/>
                </a:solidFill>
              </a:rPr>
              <a:t>dein</a:t>
            </a:r>
            <a:r>
              <a:rPr lang="en-GB" sz="2200" dirty="0">
                <a:solidFill>
                  <a:srgbClr val="1E494F"/>
                </a:solidFill>
              </a:rPr>
              <a:t> Geschäft aufhalten, da du die Zinsen auch zu einem Zeitpunkt </a:t>
            </a:r>
            <a:r>
              <a:rPr lang="en-GB" sz="2200" dirty="0" err="1">
                <a:solidFill>
                  <a:srgbClr val="1E494F"/>
                </a:solidFill>
              </a:rPr>
              <a:t>zahlen</a:t>
            </a:r>
            <a:r>
              <a:rPr lang="en-GB" sz="2200" dirty="0">
                <a:solidFill>
                  <a:srgbClr val="1E494F"/>
                </a:solidFill>
              </a:rPr>
              <a:t> </a:t>
            </a:r>
            <a:r>
              <a:rPr lang="en-GB" sz="2200" dirty="0" err="1">
                <a:solidFill>
                  <a:srgbClr val="1E494F"/>
                </a:solidFill>
              </a:rPr>
              <a:t>musst</a:t>
            </a:r>
            <a:r>
              <a:rPr lang="en-GB" sz="2200" dirty="0">
                <a:solidFill>
                  <a:srgbClr val="1E494F"/>
                </a:solidFill>
              </a:rPr>
              <a:t>, an </a:t>
            </a:r>
            <a:r>
              <a:rPr lang="en-GB" sz="2200" dirty="0" err="1">
                <a:solidFill>
                  <a:srgbClr val="1E494F"/>
                </a:solidFill>
              </a:rPr>
              <a:t>dem</a:t>
            </a:r>
            <a:r>
              <a:rPr lang="en-GB" sz="2200" dirty="0">
                <a:solidFill>
                  <a:srgbClr val="1E494F"/>
                </a:solidFill>
              </a:rPr>
              <a:t> </a:t>
            </a:r>
            <a:r>
              <a:rPr lang="en-GB" sz="2200" dirty="0" err="1">
                <a:solidFill>
                  <a:srgbClr val="1E494F"/>
                </a:solidFill>
              </a:rPr>
              <a:t>dein</a:t>
            </a:r>
            <a:r>
              <a:rPr lang="en-GB" sz="2200" dirty="0">
                <a:solidFill>
                  <a:srgbClr val="1E494F"/>
                </a:solidFill>
              </a:rPr>
              <a:t> Geschäft exponentiell wachsen kann.</a:t>
            </a:r>
          </a:p>
          <a:p>
            <a:pPr marL="342900" indent="-342900" fontAlgn="base">
              <a:buClr>
                <a:srgbClr val="E63275"/>
              </a:buClr>
              <a:buFont typeface="Wingdings" panose="05000000000000000000" pitchFamily="2" charset="2"/>
              <a:buChar char="ü"/>
            </a:pPr>
            <a:r>
              <a:rPr lang="en-GB" sz="2200" b="1" dirty="0" err="1">
                <a:solidFill>
                  <a:srgbClr val="1E494F"/>
                </a:solidFill>
              </a:rPr>
              <a:t>Nimm</a:t>
            </a:r>
            <a:r>
              <a:rPr lang="en-GB" sz="2200" b="1" dirty="0">
                <a:solidFill>
                  <a:srgbClr val="1E494F"/>
                </a:solidFill>
              </a:rPr>
              <a:t> den richtigen Kredit auf: </a:t>
            </a:r>
            <a:r>
              <a:rPr lang="en-GB" sz="2200" dirty="0">
                <a:solidFill>
                  <a:srgbClr val="1E494F"/>
                </a:solidFill>
              </a:rPr>
              <a:t>zu wenig kann zu </a:t>
            </a:r>
            <a:r>
              <a:rPr lang="en-GB" sz="2200" dirty="0" err="1">
                <a:solidFill>
                  <a:srgbClr val="1E494F"/>
                </a:solidFill>
              </a:rPr>
              <a:t>einer</a:t>
            </a:r>
            <a:r>
              <a:rPr lang="en-GB" sz="2200" dirty="0">
                <a:solidFill>
                  <a:srgbClr val="1E494F"/>
                </a:solidFill>
              </a:rPr>
              <a:t> </a:t>
            </a:r>
            <a:r>
              <a:rPr lang="en-GB" sz="2200" dirty="0" err="1">
                <a:solidFill>
                  <a:srgbClr val="1E494F"/>
                </a:solidFill>
              </a:rPr>
              <a:t>Unter-kapitalisierung</a:t>
            </a:r>
            <a:r>
              <a:rPr lang="en-GB" sz="2200" dirty="0">
                <a:solidFill>
                  <a:srgbClr val="1E494F"/>
                </a:solidFill>
              </a:rPr>
              <a:t> führen und das kann weitere Herausforderungen </a:t>
            </a:r>
            <a:r>
              <a:rPr lang="en-GB" sz="2200" dirty="0" err="1">
                <a:solidFill>
                  <a:srgbClr val="1E494F"/>
                </a:solidFill>
              </a:rPr>
              <a:t>für</a:t>
            </a:r>
            <a:r>
              <a:rPr lang="en-GB" sz="2200" dirty="0">
                <a:solidFill>
                  <a:srgbClr val="1E494F"/>
                </a:solidFill>
              </a:rPr>
              <a:t> </a:t>
            </a:r>
            <a:r>
              <a:rPr lang="en-GB" sz="2200" dirty="0" err="1">
                <a:solidFill>
                  <a:srgbClr val="1E494F"/>
                </a:solidFill>
              </a:rPr>
              <a:t>dein</a:t>
            </a:r>
            <a:r>
              <a:rPr lang="en-GB" sz="2200" dirty="0">
                <a:solidFill>
                  <a:srgbClr val="1E494F"/>
                </a:solidFill>
              </a:rPr>
              <a:t> Start-up mit sich bringen</a:t>
            </a:r>
          </a:p>
        </p:txBody>
      </p:sp>
      <p:grpSp>
        <p:nvGrpSpPr>
          <p:cNvPr id="5" name="Group 4">
            <a:extLst>
              <a:ext uri="{FF2B5EF4-FFF2-40B4-BE49-F238E27FC236}">
                <a16:creationId xmlns:a16="http://schemas.microsoft.com/office/drawing/2014/main" id="{37083EE5-B950-4555-89E6-D613FBED7983}"/>
              </a:ext>
            </a:extLst>
          </p:cNvPr>
          <p:cNvGrpSpPr/>
          <p:nvPr/>
        </p:nvGrpSpPr>
        <p:grpSpPr>
          <a:xfrm>
            <a:off x="10051419" y="2367993"/>
            <a:ext cx="2028821" cy="2715615"/>
            <a:chOff x="3196937" y="4514086"/>
            <a:chExt cx="1285655" cy="2087999"/>
          </a:xfrm>
        </p:grpSpPr>
        <p:pic>
          <p:nvPicPr>
            <p:cNvPr id="7" name="Picture 6" descr="Icon&#10;&#10;Description automatically generated">
              <a:extLst>
                <a:ext uri="{FF2B5EF4-FFF2-40B4-BE49-F238E27FC236}">
                  <a16:creationId xmlns:a16="http://schemas.microsoft.com/office/drawing/2014/main" id="{6B8B76B6-93B7-40A4-A4B0-73091EFE328F}"/>
                </a:ext>
              </a:extLst>
            </p:cNvPr>
            <p:cNvPicPr>
              <a:picLocks noChangeAspect="1"/>
            </p:cNvPicPr>
            <p:nvPr/>
          </p:nvPicPr>
          <p:blipFill>
            <a:blip r:embed="rId2"/>
            <a:stretch>
              <a:fillRect/>
            </a:stretch>
          </p:blipFill>
          <p:spPr>
            <a:xfrm>
              <a:off x="3196937" y="4514086"/>
              <a:ext cx="1285655" cy="2087999"/>
            </a:xfrm>
            <a:prstGeom prst="rect">
              <a:avLst/>
            </a:prstGeom>
          </p:spPr>
        </p:pic>
        <p:pic>
          <p:nvPicPr>
            <p:cNvPr id="9" name="Picture 8" descr="Icon&#10;&#10;Description automatically generated">
              <a:extLst>
                <a:ext uri="{FF2B5EF4-FFF2-40B4-BE49-F238E27FC236}">
                  <a16:creationId xmlns:a16="http://schemas.microsoft.com/office/drawing/2014/main" id="{B7396571-7ED5-4D6E-B559-996A441938FA}"/>
                </a:ext>
              </a:extLst>
            </p:cNvPr>
            <p:cNvPicPr>
              <a:picLocks noChangeAspect="1"/>
            </p:cNvPicPr>
            <p:nvPr/>
          </p:nvPicPr>
          <p:blipFill>
            <a:blip r:embed="rId3"/>
            <a:stretch>
              <a:fillRect/>
            </a:stretch>
          </p:blipFill>
          <p:spPr>
            <a:xfrm>
              <a:off x="3396580" y="5878033"/>
              <a:ext cx="179368" cy="195618"/>
            </a:xfrm>
            <a:prstGeom prst="rect">
              <a:avLst/>
            </a:prstGeom>
          </p:spPr>
        </p:pic>
      </p:grpSp>
      <p:sp>
        <p:nvSpPr>
          <p:cNvPr id="11" name="TextBox 9">
            <a:extLst>
              <a:ext uri="{FF2B5EF4-FFF2-40B4-BE49-F238E27FC236}">
                <a16:creationId xmlns:a16="http://schemas.microsoft.com/office/drawing/2014/main" id="{F10FBA43-B048-40F8-BFF8-CCCECAFA62DF}"/>
              </a:ext>
            </a:extLst>
          </p:cNvPr>
          <p:cNvSpPr txBox="1"/>
          <p:nvPr/>
        </p:nvSpPr>
        <p:spPr>
          <a:xfrm>
            <a:off x="1546860" y="213003"/>
            <a:ext cx="9121140" cy="1107996"/>
          </a:xfrm>
          <a:prstGeom prst="rect">
            <a:avLst/>
          </a:prstGeom>
          <a:noFill/>
        </p:spPr>
        <p:txBody>
          <a:bodyPr wrap="square">
            <a:spAutoFit/>
          </a:bodyPr>
          <a:lstStyle/>
          <a:p>
            <a:pPr marL="449263" indent="-449263"/>
            <a:r>
              <a:rPr lang="en-GB" sz="3300" b="1" u="sng" dirty="0">
                <a:solidFill>
                  <a:schemeClr val="bg1"/>
                </a:solidFill>
                <a:highlight>
                  <a:srgbClr val="1EB3DD"/>
                </a:highlight>
              </a:rPr>
              <a:t>2. KOMPLEXERE START-UP-INVESTITIONEN</a:t>
            </a:r>
            <a:r>
              <a:rPr lang="en-GB" sz="3300" b="1" u="sng" dirty="0">
                <a:solidFill>
                  <a:schemeClr val="bg1"/>
                </a:solidFill>
              </a:rPr>
              <a:t> </a:t>
            </a:r>
            <a:r>
              <a:rPr lang="en-GB" sz="3300" b="1" dirty="0">
                <a:solidFill>
                  <a:srgbClr val="1EB3DD"/>
                </a:solidFill>
              </a:rPr>
              <a:t>-              </a:t>
            </a:r>
            <a:r>
              <a:rPr lang="en-US" sz="3300" dirty="0"/>
              <a:t>WO FINDEST DU UNTERSTÜTZUNG?</a:t>
            </a:r>
          </a:p>
        </p:txBody>
      </p:sp>
    </p:spTree>
    <p:extLst>
      <p:ext uri="{BB962C8B-B14F-4D97-AF65-F5344CB8AC3E}">
        <p14:creationId xmlns:p14="http://schemas.microsoft.com/office/powerpoint/2010/main" val="12864408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0ECEDC-DFC3-456E-A91E-2E8710A4E153}"/>
              </a:ext>
            </a:extLst>
          </p:cNvPr>
          <p:cNvSpPr txBox="1"/>
          <p:nvPr/>
        </p:nvSpPr>
        <p:spPr>
          <a:xfrm>
            <a:off x="1546860" y="1331009"/>
            <a:ext cx="7569103" cy="1600438"/>
          </a:xfrm>
          <a:prstGeom prst="rect">
            <a:avLst/>
          </a:prstGeom>
          <a:noFill/>
        </p:spPr>
        <p:txBody>
          <a:bodyPr wrap="square">
            <a:spAutoFit/>
          </a:bodyPr>
          <a:lstStyle/>
          <a:p>
            <a:r>
              <a:rPr lang="en-US" sz="2200" b="1" dirty="0">
                <a:solidFill>
                  <a:srgbClr val="EC2179"/>
                </a:solidFill>
              </a:rPr>
              <a:t>UMGANG MIT EINER BANK, DOS UND DON'TS</a:t>
            </a:r>
          </a:p>
          <a:p>
            <a:pPr algn="ctr">
              <a:spcBef>
                <a:spcPts val="1200"/>
              </a:spcBef>
            </a:pPr>
            <a:r>
              <a:rPr lang="en-US" sz="2200" b="1" dirty="0">
                <a:solidFill>
                  <a:schemeClr val="bg1"/>
                </a:solidFill>
                <a:highlight>
                  <a:srgbClr val="1EB3DD"/>
                </a:highlight>
              </a:rPr>
              <a:t>DON'T</a:t>
            </a:r>
          </a:p>
          <a:p>
            <a:endParaRPr lang="en-US" sz="2200" b="1" dirty="0">
              <a:solidFill>
                <a:srgbClr val="EC2179"/>
              </a:solidFill>
            </a:endParaRPr>
          </a:p>
          <a:p>
            <a:pPr>
              <a:buClr>
                <a:srgbClr val="EC2179"/>
              </a:buClr>
            </a:pPr>
            <a:endParaRPr lang="en-US" sz="2200" i="1" dirty="0">
              <a:solidFill>
                <a:srgbClr val="1E494F"/>
              </a:solidFill>
            </a:endParaRPr>
          </a:p>
        </p:txBody>
      </p:sp>
      <p:sp>
        <p:nvSpPr>
          <p:cNvPr id="8" name="TextBox 7">
            <a:extLst>
              <a:ext uri="{FF2B5EF4-FFF2-40B4-BE49-F238E27FC236}">
                <a16:creationId xmlns:a16="http://schemas.microsoft.com/office/drawing/2014/main" id="{E28390F0-08BB-4E07-BE0B-52FF7C48A7CF}"/>
              </a:ext>
            </a:extLst>
          </p:cNvPr>
          <p:cNvSpPr txBox="1"/>
          <p:nvPr/>
        </p:nvSpPr>
        <p:spPr>
          <a:xfrm>
            <a:off x="1546860" y="2350623"/>
            <a:ext cx="7891780" cy="4447371"/>
          </a:xfrm>
          <a:prstGeom prst="rect">
            <a:avLst/>
          </a:prstGeom>
          <a:noFill/>
        </p:spPr>
        <p:txBody>
          <a:bodyPr wrap="square">
            <a:spAutoFit/>
          </a:bodyPr>
          <a:lstStyle/>
          <a:p>
            <a:pPr defTabSz="715963" fontAlgn="base"/>
            <a:r>
              <a:rPr lang="en-IE" sz="2000" b="1" dirty="0">
                <a:solidFill>
                  <a:srgbClr val="1EB3DD"/>
                </a:solidFill>
              </a:rPr>
              <a:t>X	</a:t>
            </a:r>
            <a:r>
              <a:rPr lang="en-IE" sz="2000" b="1" dirty="0" err="1">
                <a:solidFill>
                  <a:srgbClr val="1EB3DD"/>
                </a:solidFill>
              </a:rPr>
              <a:t>Geschäftliches</a:t>
            </a:r>
            <a:r>
              <a:rPr lang="en-IE" sz="2000" b="1" dirty="0">
                <a:solidFill>
                  <a:srgbClr val="1EB3DD"/>
                </a:solidFill>
              </a:rPr>
              <a:t> und privates </a:t>
            </a:r>
            <a:r>
              <a:rPr lang="en-IE" sz="2000" b="1" dirty="0" err="1">
                <a:solidFill>
                  <a:srgbClr val="1EB3DD"/>
                </a:solidFill>
              </a:rPr>
              <a:t>Konto</a:t>
            </a:r>
            <a:r>
              <a:rPr lang="en-IE" sz="2000" b="1" dirty="0">
                <a:solidFill>
                  <a:srgbClr val="1EB3DD"/>
                </a:solidFill>
              </a:rPr>
              <a:t> </a:t>
            </a:r>
            <a:r>
              <a:rPr lang="en-IE" sz="2000" b="1" dirty="0" err="1">
                <a:solidFill>
                  <a:srgbClr val="1EB3DD"/>
                </a:solidFill>
              </a:rPr>
              <a:t>vermischen</a:t>
            </a:r>
            <a:r>
              <a:rPr lang="en-IE" sz="2000" b="1" dirty="0">
                <a:solidFill>
                  <a:srgbClr val="1EB3DD"/>
                </a:solidFill>
              </a:rPr>
              <a:t>. </a:t>
            </a:r>
            <a:r>
              <a:rPr lang="en-IE" sz="2000" dirty="0">
                <a:solidFill>
                  <a:srgbClr val="1E494F"/>
                </a:solidFill>
              </a:rPr>
              <a:t>Es ist nie eine gute Idee, </a:t>
            </a:r>
            <a:r>
              <a:rPr lang="en-IE" sz="2000" dirty="0" err="1">
                <a:solidFill>
                  <a:srgbClr val="1E494F"/>
                </a:solidFill>
              </a:rPr>
              <a:t>geschäftliches</a:t>
            </a:r>
            <a:r>
              <a:rPr lang="en-IE" sz="2000" dirty="0">
                <a:solidFill>
                  <a:srgbClr val="1E494F"/>
                </a:solidFill>
              </a:rPr>
              <a:t> Geld </a:t>
            </a:r>
            <a:r>
              <a:rPr lang="en-IE" sz="2000" dirty="0" err="1">
                <a:solidFill>
                  <a:srgbClr val="1E494F"/>
                </a:solidFill>
              </a:rPr>
              <a:t>mit</a:t>
            </a:r>
            <a:r>
              <a:rPr lang="en-IE" sz="2000" dirty="0">
                <a:solidFill>
                  <a:srgbClr val="1E494F"/>
                </a:solidFill>
              </a:rPr>
              <a:t> </a:t>
            </a:r>
            <a:r>
              <a:rPr lang="en-IE" sz="2000" dirty="0" err="1">
                <a:solidFill>
                  <a:srgbClr val="1E494F"/>
                </a:solidFill>
              </a:rPr>
              <a:t>privaten</a:t>
            </a:r>
            <a:r>
              <a:rPr lang="en-IE" sz="2000" dirty="0">
                <a:solidFill>
                  <a:srgbClr val="1E494F"/>
                </a:solidFill>
              </a:rPr>
              <a:t> Geld zu vermischen. Du </a:t>
            </a:r>
            <a:r>
              <a:rPr lang="en-IE" sz="2000" dirty="0" err="1">
                <a:solidFill>
                  <a:srgbClr val="1E494F"/>
                </a:solidFill>
              </a:rPr>
              <a:t>kannst</a:t>
            </a:r>
            <a:r>
              <a:rPr lang="en-IE" sz="2000" dirty="0">
                <a:solidFill>
                  <a:srgbClr val="1E494F"/>
                </a:solidFill>
              </a:rPr>
              <a:t> bei demselben Institut eine </a:t>
            </a:r>
            <a:r>
              <a:rPr lang="en-IE" sz="2000" dirty="0" err="1">
                <a:solidFill>
                  <a:srgbClr val="1E494F"/>
                </a:solidFill>
              </a:rPr>
              <a:t>Bankverbindung</a:t>
            </a:r>
            <a:r>
              <a:rPr lang="en-IE" sz="2000" dirty="0">
                <a:solidFill>
                  <a:srgbClr val="1E494F"/>
                </a:solidFill>
              </a:rPr>
              <a:t> </a:t>
            </a:r>
            <a:r>
              <a:rPr lang="en-IE" sz="2000" dirty="0" err="1">
                <a:solidFill>
                  <a:srgbClr val="1E494F"/>
                </a:solidFill>
              </a:rPr>
              <a:t>haben</a:t>
            </a:r>
            <a:r>
              <a:rPr lang="en-IE" sz="2000" dirty="0">
                <a:solidFill>
                  <a:srgbClr val="1E494F"/>
                </a:solidFill>
              </a:rPr>
              <a:t>, </a:t>
            </a:r>
            <a:r>
              <a:rPr lang="en-IE" sz="2000" dirty="0" err="1">
                <a:solidFill>
                  <a:srgbClr val="1E494F"/>
                </a:solidFill>
              </a:rPr>
              <a:t>aber</a:t>
            </a:r>
            <a:r>
              <a:rPr lang="en-IE" sz="2000" dirty="0">
                <a:solidFill>
                  <a:srgbClr val="1E494F"/>
                </a:solidFill>
              </a:rPr>
              <a:t> </a:t>
            </a:r>
            <a:r>
              <a:rPr lang="en-IE" sz="2000" dirty="0" err="1">
                <a:solidFill>
                  <a:srgbClr val="1E494F"/>
                </a:solidFill>
              </a:rPr>
              <a:t>stelle</a:t>
            </a:r>
            <a:r>
              <a:rPr lang="en-IE" sz="2000" dirty="0">
                <a:solidFill>
                  <a:srgbClr val="1E494F"/>
                </a:solidFill>
              </a:rPr>
              <a:t> sicher, </a:t>
            </a:r>
            <a:r>
              <a:rPr lang="en-IE" sz="2000" dirty="0" err="1">
                <a:solidFill>
                  <a:srgbClr val="1E494F"/>
                </a:solidFill>
              </a:rPr>
              <a:t>dass</a:t>
            </a:r>
            <a:r>
              <a:rPr lang="en-IE" sz="2000" dirty="0">
                <a:solidFill>
                  <a:srgbClr val="1E494F"/>
                </a:solidFill>
              </a:rPr>
              <a:t> du ein separates </a:t>
            </a:r>
            <a:r>
              <a:rPr lang="en-IE" sz="2000" dirty="0" err="1">
                <a:solidFill>
                  <a:srgbClr val="1E494F"/>
                </a:solidFill>
              </a:rPr>
              <a:t>Geschäftskonto</a:t>
            </a:r>
            <a:r>
              <a:rPr lang="en-IE" sz="2000" dirty="0">
                <a:solidFill>
                  <a:srgbClr val="1E494F"/>
                </a:solidFill>
              </a:rPr>
              <a:t> </a:t>
            </a:r>
            <a:r>
              <a:rPr lang="en-IE" sz="2000" dirty="0" err="1">
                <a:solidFill>
                  <a:srgbClr val="1E494F"/>
                </a:solidFill>
              </a:rPr>
              <a:t>eröffnest</a:t>
            </a:r>
            <a:r>
              <a:rPr lang="en-IE" sz="2000" dirty="0">
                <a:solidFill>
                  <a:srgbClr val="1E494F"/>
                </a:solidFill>
              </a:rPr>
              <a:t>. </a:t>
            </a:r>
            <a:r>
              <a:rPr lang="en-IE" sz="2000" dirty="0" err="1">
                <a:solidFill>
                  <a:srgbClr val="1E494F"/>
                </a:solidFill>
              </a:rPr>
              <a:t>Überweise</a:t>
            </a:r>
            <a:r>
              <a:rPr lang="en-IE" sz="2000" dirty="0">
                <a:solidFill>
                  <a:srgbClr val="1E494F"/>
                </a:solidFill>
              </a:rPr>
              <a:t> </a:t>
            </a:r>
            <a:r>
              <a:rPr lang="en-IE" sz="2000" dirty="0" err="1">
                <a:solidFill>
                  <a:srgbClr val="1E494F"/>
                </a:solidFill>
              </a:rPr>
              <a:t>kein</a:t>
            </a:r>
            <a:r>
              <a:rPr lang="en-IE" sz="2000" dirty="0">
                <a:solidFill>
                  <a:srgbClr val="1E494F"/>
                </a:solidFill>
              </a:rPr>
              <a:t> Geld zwischen den beiden Konten, es sei denn, du hast einen triftigen </a:t>
            </a:r>
            <a:r>
              <a:rPr lang="en-IE" sz="2000" dirty="0" err="1">
                <a:solidFill>
                  <a:srgbClr val="1E494F"/>
                </a:solidFill>
              </a:rPr>
              <a:t>Grund</a:t>
            </a:r>
            <a:r>
              <a:rPr lang="en-IE" sz="2000" dirty="0">
                <a:solidFill>
                  <a:srgbClr val="1E494F"/>
                </a:solidFill>
              </a:rPr>
              <a:t> und </a:t>
            </a:r>
            <a:r>
              <a:rPr lang="en-IE" sz="2000" dirty="0" err="1">
                <a:solidFill>
                  <a:srgbClr val="1E494F"/>
                </a:solidFill>
              </a:rPr>
              <a:t>führst</a:t>
            </a:r>
            <a:r>
              <a:rPr lang="en-IE" sz="2000" dirty="0">
                <a:solidFill>
                  <a:srgbClr val="1E494F"/>
                </a:solidFill>
              </a:rPr>
              <a:t> einen Nachweis darüber.</a:t>
            </a:r>
          </a:p>
          <a:p>
            <a:pPr defTabSz="715963" fontAlgn="base"/>
            <a:r>
              <a:rPr lang="en-IE" sz="2000" b="1" dirty="0">
                <a:solidFill>
                  <a:srgbClr val="1EB3DD"/>
                </a:solidFill>
              </a:rPr>
              <a:t>X 	Nur </a:t>
            </a:r>
            <a:r>
              <a:rPr lang="en-IE" sz="2000" b="1" dirty="0" err="1">
                <a:solidFill>
                  <a:srgbClr val="1EB3DD"/>
                </a:solidFill>
              </a:rPr>
              <a:t>bei</a:t>
            </a:r>
            <a:r>
              <a:rPr lang="en-IE" sz="2000" b="1" dirty="0">
                <a:solidFill>
                  <a:srgbClr val="1EB3DD"/>
                </a:solidFill>
              </a:rPr>
              <a:t> </a:t>
            </a:r>
            <a:r>
              <a:rPr lang="en-IE" sz="2000" b="1" dirty="0" err="1">
                <a:solidFill>
                  <a:srgbClr val="1EB3DD"/>
                </a:solidFill>
              </a:rPr>
              <a:t>einem</a:t>
            </a:r>
            <a:r>
              <a:rPr lang="en-IE" sz="2000" b="1" dirty="0">
                <a:solidFill>
                  <a:srgbClr val="1EB3DD"/>
                </a:solidFill>
              </a:rPr>
              <a:t> </a:t>
            </a:r>
            <a:r>
              <a:rPr lang="en-IE" sz="2000" b="1" dirty="0" err="1">
                <a:solidFill>
                  <a:srgbClr val="1EB3DD"/>
                </a:solidFill>
              </a:rPr>
              <a:t>einzigen</a:t>
            </a:r>
            <a:r>
              <a:rPr lang="en-IE" sz="2000" b="1" dirty="0">
                <a:solidFill>
                  <a:srgbClr val="1EB3DD"/>
                </a:solidFill>
              </a:rPr>
              <a:t> </a:t>
            </a:r>
            <a:r>
              <a:rPr lang="en-IE" sz="2000" b="1" dirty="0" err="1">
                <a:solidFill>
                  <a:srgbClr val="1EB3DD"/>
                </a:solidFill>
              </a:rPr>
              <a:t>Kreditgeber</a:t>
            </a:r>
            <a:r>
              <a:rPr lang="en-IE" sz="2000" b="1" dirty="0">
                <a:solidFill>
                  <a:srgbClr val="1EB3DD"/>
                </a:solidFill>
              </a:rPr>
              <a:t> </a:t>
            </a:r>
            <a:r>
              <a:rPr lang="en-IE" sz="2000" b="1" dirty="0" err="1">
                <a:solidFill>
                  <a:srgbClr val="1EB3DD"/>
                </a:solidFill>
              </a:rPr>
              <a:t>bewerben</a:t>
            </a:r>
            <a:r>
              <a:rPr lang="en-IE" sz="2000" dirty="0">
                <a:solidFill>
                  <a:srgbClr val="1EB3DD"/>
                </a:solidFill>
              </a:rPr>
              <a:t>. </a:t>
            </a:r>
            <a:r>
              <a:rPr lang="en-IE" sz="2000" dirty="0" err="1">
                <a:solidFill>
                  <a:srgbClr val="1E494F"/>
                </a:solidFill>
              </a:rPr>
              <a:t>Wenn</a:t>
            </a:r>
            <a:r>
              <a:rPr lang="en-IE" sz="2000" dirty="0">
                <a:solidFill>
                  <a:srgbClr val="1E494F"/>
                </a:solidFill>
              </a:rPr>
              <a:t> du alle </a:t>
            </a:r>
            <a:r>
              <a:rPr lang="en-IE" sz="2000" dirty="0" err="1">
                <a:solidFill>
                  <a:srgbClr val="1E494F"/>
                </a:solidFill>
              </a:rPr>
              <a:t>deine</a:t>
            </a:r>
            <a:r>
              <a:rPr lang="en-IE" sz="2000" dirty="0">
                <a:solidFill>
                  <a:srgbClr val="1E494F"/>
                </a:solidFill>
              </a:rPr>
              <a:t> </a:t>
            </a:r>
            <a:r>
              <a:rPr lang="en-IE" sz="2000" dirty="0" err="1">
                <a:solidFill>
                  <a:srgbClr val="1E494F"/>
                </a:solidFill>
              </a:rPr>
              <a:t>Optionen</a:t>
            </a:r>
            <a:r>
              <a:rPr lang="en-IE" sz="2000" dirty="0">
                <a:solidFill>
                  <a:srgbClr val="1E494F"/>
                </a:solidFill>
              </a:rPr>
              <a:t> </a:t>
            </a:r>
            <a:r>
              <a:rPr lang="en-IE" sz="2000" dirty="0" err="1">
                <a:solidFill>
                  <a:srgbClr val="1E494F"/>
                </a:solidFill>
              </a:rPr>
              <a:t>kennst</a:t>
            </a:r>
            <a:r>
              <a:rPr lang="en-IE" sz="2000" dirty="0">
                <a:solidFill>
                  <a:srgbClr val="1E494F"/>
                </a:solidFill>
              </a:rPr>
              <a:t>, ist es nicht nur einfacher zu entscheiden, </a:t>
            </a:r>
            <a:r>
              <a:rPr lang="en-IE" sz="2000" dirty="0" err="1">
                <a:solidFill>
                  <a:srgbClr val="1E494F"/>
                </a:solidFill>
              </a:rPr>
              <a:t>wie</a:t>
            </a:r>
            <a:r>
              <a:rPr lang="en-IE" sz="2000" dirty="0">
                <a:solidFill>
                  <a:srgbClr val="1E494F"/>
                </a:solidFill>
              </a:rPr>
              <a:t> du einen geeigneten </a:t>
            </a:r>
            <a:r>
              <a:rPr lang="en-IE" sz="2000" dirty="0" err="1">
                <a:solidFill>
                  <a:srgbClr val="1E494F"/>
                </a:solidFill>
              </a:rPr>
              <a:t>Geschäftskredit</a:t>
            </a:r>
            <a:r>
              <a:rPr lang="en-IE" sz="2000" dirty="0">
                <a:solidFill>
                  <a:srgbClr val="1E494F"/>
                </a:solidFill>
              </a:rPr>
              <a:t> </a:t>
            </a:r>
            <a:r>
              <a:rPr lang="en-IE" sz="2000" dirty="0" err="1">
                <a:solidFill>
                  <a:srgbClr val="1E494F"/>
                </a:solidFill>
              </a:rPr>
              <a:t>auswählst</a:t>
            </a:r>
            <a:r>
              <a:rPr lang="en-IE" sz="2000" dirty="0">
                <a:solidFill>
                  <a:srgbClr val="1E494F"/>
                </a:solidFill>
              </a:rPr>
              <a:t>, sondern es erhöht auch die Chancen, für einen Kredit akzeptiert zu werden.</a:t>
            </a:r>
          </a:p>
          <a:p>
            <a:pPr fontAlgn="base">
              <a:tabLst>
                <a:tab pos="715963" algn="l"/>
              </a:tabLst>
            </a:pPr>
            <a:r>
              <a:rPr lang="en-IE" sz="2000" b="1" dirty="0">
                <a:solidFill>
                  <a:srgbClr val="1EB3DD"/>
                </a:solidFill>
              </a:rPr>
              <a:t>X 	Auf einen unzuverlässigen </a:t>
            </a:r>
            <a:r>
              <a:rPr lang="en-IE" sz="2000" b="1" dirty="0" err="1">
                <a:solidFill>
                  <a:srgbClr val="1EB3DD"/>
                </a:solidFill>
              </a:rPr>
              <a:t>Kreditgeber</a:t>
            </a:r>
            <a:r>
              <a:rPr lang="en-IE" sz="2000" b="1" dirty="0">
                <a:solidFill>
                  <a:srgbClr val="1EB3DD"/>
                </a:solidFill>
              </a:rPr>
              <a:t> </a:t>
            </a:r>
            <a:r>
              <a:rPr lang="en-IE" sz="2000" b="1" dirty="0" err="1">
                <a:solidFill>
                  <a:srgbClr val="1EB3DD"/>
                </a:solidFill>
              </a:rPr>
              <a:t>hereinfallen</a:t>
            </a:r>
            <a:r>
              <a:rPr lang="en-IE" sz="2000" b="1" dirty="0">
                <a:solidFill>
                  <a:srgbClr val="1EB3DD"/>
                </a:solidFill>
              </a:rPr>
              <a:t>.</a:t>
            </a:r>
          </a:p>
          <a:p>
            <a:pPr fontAlgn="base"/>
            <a:endParaRPr lang="en-IE" sz="1100" b="1" dirty="0">
              <a:solidFill>
                <a:srgbClr val="1E494F"/>
              </a:solidFill>
            </a:endParaRPr>
          </a:p>
          <a:p>
            <a:pPr fontAlgn="base"/>
            <a:r>
              <a:rPr lang="en-IE" sz="2800" b="1" dirty="0">
                <a:solidFill>
                  <a:schemeClr val="bg1"/>
                </a:solidFill>
                <a:highlight>
                  <a:srgbClr val="F26B27"/>
                </a:highlight>
              </a:rPr>
              <a:t>READ</a:t>
            </a:r>
            <a:r>
              <a:rPr lang="en-IE" sz="2800" b="1" dirty="0">
                <a:solidFill>
                  <a:schemeClr val="bg1"/>
                </a:solidFill>
              </a:rPr>
              <a:t> </a:t>
            </a:r>
            <a:r>
              <a:rPr lang="en-IE" sz="2400" b="1" dirty="0">
                <a:solidFill>
                  <a:srgbClr val="1E494F"/>
                </a:solidFill>
              </a:rPr>
              <a:t>- </a:t>
            </a:r>
            <a:r>
              <a:rPr lang="en-IE" sz="2400" b="1" u="sng" dirty="0">
                <a:solidFill>
                  <a:srgbClr val="1E494F"/>
                </a:solidFill>
                <a:hlinkClick r:id="rId2">
                  <a:extLst>
                    <a:ext uri="{A12FA001-AC4F-418D-AE19-62706E023703}">
                      <ahyp:hlinkClr xmlns:ahyp="http://schemas.microsoft.com/office/drawing/2018/hyperlinkcolor" val="tx"/>
                    </a:ext>
                  </a:extLst>
                </a:hlinkClick>
              </a:rPr>
              <a:t>10 questions you should ask</a:t>
            </a:r>
            <a:r>
              <a:rPr lang="en-IE" sz="2400" b="1" u="sng" dirty="0">
                <a:solidFill>
                  <a:srgbClr val="1E494F"/>
                </a:solidFill>
              </a:rPr>
              <a:t> before applying for a bank loan</a:t>
            </a:r>
          </a:p>
        </p:txBody>
      </p:sp>
      <p:grpSp>
        <p:nvGrpSpPr>
          <p:cNvPr id="5" name="Group 4">
            <a:extLst>
              <a:ext uri="{FF2B5EF4-FFF2-40B4-BE49-F238E27FC236}">
                <a16:creationId xmlns:a16="http://schemas.microsoft.com/office/drawing/2014/main" id="{BB92690D-DA79-4807-AD2E-7EE6F98D397D}"/>
              </a:ext>
            </a:extLst>
          </p:cNvPr>
          <p:cNvGrpSpPr/>
          <p:nvPr/>
        </p:nvGrpSpPr>
        <p:grpSpPr>
          <a:xfrm>
            <a:off x="9814561" y="2385000"/>
            <a:ext cx="1678312" cy="2705160"/>
            <a:chOff x="251255" y="4487710"/>
            <a:chExt cx="1437467" cy="2087999"/>
          </a:xfrm>
        </p:grpSpPr>
        <p:pic>
          <p:nvPicPr>
            <p:cNvPr id="7" name="Picture 6" descr="A picture containing text, vector graphics&#10;&#10;Description automatically generated">
              <a:extLst>
                <a:ext uri="{FF2B5EF4-FFF2-40B4-BE49-F238E27FC236}">
                  <a16:creationId xmlns:a16="http://schemas.microsoft.com/office/drawing/2014/main" id="{251F1CA4-C2E3-4680-8146-8F301FF91507}"/>
                </a:ext>
              </a:extLst>
            </p:cNvPr>
            <p:cNvPicPr>
              <a:picLocks noChangeAspect="1"/>
            </p:cNvPicPr>
            <p:nvPr/>
          </p:nvPicPr>
          <p:blipFill>
            <a:blip r:embed="rId3"/>
            <a:stretch>
              <a:fillRect/>
            </a:stretch>
          </p:blipFill>
          <p:spPr>
            <a:xfrm>
              <a:off x="251255" y="4487710"/>
              <a:ext cx="1437467" cy="2087999"/>
            </a:xfrm>
            <a:prstGeom prst="rect">
              <a:avLst/>
            </a:prstGeom>
          </p:spPr>
        </p:pic>
        <p:pic>
          <p:nvPicPr>
            <p:cNvPr id="9" name="Picture 8" descr="Icon&#10;&#10;Description automatically generated">
              <a:extLst>
                <a:ext uri="{FF2B5EF4-FFF2-40B4-BE49-F238E27FC236}">
                  <a16:creationId xmlns:a16="http://schemas.microsoft.com/office/drawing/2014/main" id="{EC1CF858-275A-455E-9562-60C071F047AE}"/>
                </a:ext>
              </a:extLst>
            </p:cNvPr>
            <p:cNvPicPr>
              <a:picLocks noChangeAspect="1"/>
            </p:cNvPicPr>
            <p:nvPr/>
          </p:nvPicPr>
          <p:blipFill>
            <a:blip r:embed="rId4"/>
            <a:stretch>
              <a:fillRect/>
            </a:stretch>
          </p:blipFill>
          <p:spPr>
            <a:xfrm>
              <a:off x="491854" y="5682415"/>
              <a:ext cx="179368" cy="195618"/>
            </a:xfrm>
            <a:prstGeom prst="rect">
              <a:avLst/>
            </a:prstGeom>
          </p:spPr>
        </p:pic>
      </p:grpSp>
      <p:sp>
        <p:nvSpPr>
          <p:cNvPr id="11" name="TextBox 9">
            <a:extLst>
              <a:ext uri="{FF2B5EF4-FFF2-40B4-BE49-F238E27FC236}">
                <a16:creationId xmlns:a16="http://schemas.microsoft.com/office/drawing/2014/main" id="{83ACCFD9-91DB-4F6B-B6F6-7359F3BEC0EE}"/>
              </a:ext>
            </a:extLst>
          </p:cNvPr>
          <p:cNvSpPr txBox="1"/>
          <p:nvPr/>
        </p:nvSpPr>
        <p:spPr>
          <a:xfrm>
            <a:off x="1546860" y="213003"/>
            <a:ext cx="9121140" cy="1107996"/>
          </a:xfrm>
          <a:prstGeom prst="rect">
            <a:avLst/>
          </a:prstGeom>
          <a:noFill/>
        </p:spPr>
        <p:txBody>
          <a:bodyPr wrap="square">
            <a:spAutoFit/>
          </a:bodyPr>
          <a:lstStyle/>
          <a:p>
            <a:pPr marL="449263" indent="-449263"/>
            <a:r>
              <a:rPr lang="en-GB" sz="3300" b="1" u="sng" dirty="0">
                <a:solidFill>
                  <a:schemeClr val="bg1"/>
                </a:solidFill>
                <a:highlight>
                  <a:srgbClr val="1EB3DD"/>
                </a:highlight>
              </a:rPr>
              <a:t>2. KOMPLEXERE START-UP-INVESTITIONEN</a:t>
            </a:r>
            <a:r>
              <a:rPr lang="en-GB" sz="3300" b="1" u="sng" dirty="0">
                <a:solidFill>
                  <a:schemeClr val="bg1"/>
                </a:solidFill>
              </a:rPr>
              <a:t> </a:t>
            </a:r>
            <a:r>
              <a:rPr lang="en-GB" sz="3300" b="1" dirty="0">
                <a:solidFill>
                  <a:srgbClr val="1EB3DD"/>
                </a:solidFill>
              </a:rPr>
              <a:t>-              </a:t>
            </a:r>
            <a:r>
              <a:rPr lang="en-US" sz="3300" dirty="0"/>
              <a:t>WO FINDEST DU UNTERSTÜTZUNG?</a:t>
            </a:r>
          </a:p>
        </p:txBody>
      </p:sp>
      <p:sp>
        <p:nvSpPr>
          <p:cNvPr id="10" name="Textfeld 9">
            <a:extLst>
              <a:ext uri="{FF2B5EF4-FFF2-40B4-BE49-F238E27FC236}">
                <a16:creationId xmlns:a16="http://schemas.microsoft.com/office/drawing/2014/main" id="{C0873B13-9FFF-497A-BD25-29652F7297C8}"/>
              </a:ext>
            </a:extLst>
          </p:cNvPr>
          <p:cNvSpPr txBox="1"/>
          <p:nvPr/>
        </p:nvSpPr>
        <p:spPr>
          <a:xfrm>
            <a:off x="-46206" y="3697900"/>
            <a:ext cx="1442998" cy="3477875"/>
          </a:xfrm>
          <a:prstGeom prst="rect">
            <a:avLst/>
          </a:prstGeom>
          <a:noFill/>
        </p:spPr>
        <p:txBody>
          <a:bodyPr wrap="square" rtlCol="0">
            <a:spAutoFit/>
          </a:bodyPr>
          <a:lstStyle/>
          <a:p>
            <a:r>
              <a:rPr lang="de-DE"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Solltest du den Artikel auf Deutsch lesen wollen, empfehlen wir dir, auf deinem Computer den </a:t>
            </a:r>
            <a:r>
              <a:rPr lang="de-DE"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Google Übersetzer</a:t>
            </a:r>
            <a:r>
              <a:rPr lang="de-DE" sz="1000" dirty="0">
                <a:effectLst/>
                <a:latin typeface="Calibri" panose="020F0502020204030204" pitchFamily="34" charset="0"/>
                <a:ea typeface="Calibri" panose="020F0502020204030204" pitchFamily="34" charset="0"/>
                <a:cs typeface="Times New Roman" panose="02020603050405020304" pitchFamily="18" charset="0"/>
              </a:rPr>
              <a:t> aufzurufen. Nun kannst du in das Textfeld die gewünschte URL eingeben und im rechten Feld (mit Hilfe des Abwärtspfeils rechts oben) als Zielsprache Deutsch auswählen. Wenn </a:t>
            </a:r>
            <a:r>
              <a:rPr lang="de-DE" sz="1000" dirty="0">
                <a:latin typeface="Calibri" panose="020F0502020204030204" pitchFamily="34" charset="0"/>
                <a:ea typeface="Calibri" panose="020F0502020204030204" pitchFamily="34" charset="0"/>
                <a:cs typeface="Times New Roman" panose="02020603050405020304" pitchFamily="18" charset="0"/>
              </a:rPr>
              <a:t>du</a:t>
            </a:r>
            <a:r>
              <a:rPr lang="de-DE" sz="1000" dirty="0">
                <a:effectLst/>
                <a:latin typeface="Calibri" panose="020F0502020204030204" pitchFamily="34" charset="0"/>
                <a:ea typeface="Calibri" panose="020F0502020204030204" pitchFamily="34" charset="0"/>
                <a:cs typeface="Times New Roman" panose="02020603050405020304" pitchFamily="18" charset="0"/>
              </a:rPr>
              <a:t> nun mit der linken Maustaste auf die „übersetzte“ URL klickst, öffnet sich ein neuer Tab mit dem übersetzten Artikel. </a:t>
            </a:r>
          </a:p>
          <a:p>
            <a:endParaRPr lang="de-DE" sz="1000" dirty="0">
              <a:effectLst/>
              <a:latin typeface="Calibri Light" panose="020F0302020204030204" pitchFamily="34" charset="0"/>
              <a:ea typeface="Calibri" panose="020F0502020204030204" pitchFamily="34" charset="0"/>
              <a:cs typeface="Calibri Light" panose="020F0302020204030204" pitchFamily="34" charset="0"/>
            </a:endParaRPr>
          </a:p>
          <a:p>
            <a:endParaRPr lang="de-DE" sz="1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6867503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0ECEDC-DFC3-456E-A91E-2E8710A4E153}"/>
              </a:ext>
            </a:extLst>
          </p:cNvPr>
          <p:cNvSpPr txBox="1"/>
          <p:nvPr/>
        </p:nvSpPr>
        <p:spPr>
          <a:xfrm>
            <a:off x="1546860" y="1167110"/>
            <a:ext cx="7569103" cy="830997"/>
          </a:xfrm>
          <a:prstGeom prst="rect">
            <a:avLst/>
          </a:prstGeom>
          <a:noFill/>
        </p:spPr>
        <p:txBody>
          <a:bodyPr wrap="square">
            <a:spAutoFit/>
          </a:bodyPr>
          <a:lstStyle/>
          <a:p>
            <a:endParaRPr lang="en-US" sz="2400" b="1" dirty="0">
              <a:solidFill>
                <a:srgbClr val="EC2179"/>
              </a:solidFill>
            </a:endParaRPr>
          </a:p>
          <a:p>
            <a:pPr>
              <a:buClr>
                <a:srgbClr val="EC2179"/>
              </a:buClr>
            </a:pPr>
            <a:endParaRPr lang="en-US" sz="2400" i="1" dirty="0">
              <a:solidFill>
                <a:srgbClr val="1E494F"/>
              </a:solidFill>
            </a:endParaRPr>
          </a:p>
        </p:txBody>
      </p:sp>
      <p:sp>
        <p:nvSpPr>
          <p:cNvPr id="8" name="TextBox 7">
            <a:extLst>
              <a:ext uri="{FF2B5EF4-FFF2-40B4-BE49-F238E27FC236}">
                <a16:creationId xmlns:a16="http://schemas.microsoft.com/office/drawing/2014/main" id="{E28390F0-08BB-4E07-BE0B-52FF7C48A7CF}"/>
              </a:ext>
            </a:extLst>
          </p:cNvPr>
          <p:cNvSpPr txBox="1"/>
          <p:nvPr/>
        </p:nvSpPr>
        <p:spPr>
          <a:xfrm>
            <a:off x="1546860" y="2182773"/>
            <a:ext cx="8105140" cy="4093428"/>
          </a:xfrm>
          <a:prstGeom prst="rect">
            <a:avLst/>
          </a:prstGeom>
          <a:noFill/>
        </p:spPr>
        <p:txBody>
          <a:bodyPr wrap="square">
            <a:spAutoFit/>
          </a:bodyPr>
          <a:lstStyle/>
          <a:p>
            <a:pPr marL="342900" indent="-342900" fontAlgn="base">
              <a:buFont typeface="Arial" panose="020B0604020202020204" pitchFamily="34" charset="0"/>
              <a:buChar char="•"/>
            </a:pPr>
            <a:r>
              <a:rPr lang="en-GB" sz="2000" b="1" dirty="0">
                <a:solidFill>
                  <a:srgbClr val="1E494F"/>
                </a:solidFill>
              </a:rPr>
              <a:t>Business Angels </a:t>
            </a:r>
            <a:r>
              <a:rPr lang="en-GB" sz="2000" dirty="0">
                <a:solidFill>
                  <a:srgbClr val="1E494F"/>
                </a:solidFill>
              </a:rPr>
              <a:t>sind Privatpersonen oder Gruppen, die ihr Kapital in Start-ups und unternehmerische Ideen investieren und im Gegenzug eine teilweise Unternehmensführung und/oder eine Beteiligung an einem bestimmten Betrag des Unternehmensgewinns (bekannt als "Kapitalbeteiligung") erhalten. Sie </a:t>
            </a:r>
            <a:r>
              <a:rPr lang="en-GB" sz="2000" dirty="0" err="1">
                <a:solidFill>
                  <a:srgbClr val="1E494F"/>
                </a:solidFill>
              </a:rPr>
              <a:t>bieten</a:t>
            </a:r>
            <a:r>
              <a:rPr lang="en-GB" sz="2000" dirty="0">
                <a:solidFill>
                  <a:srgbClr val="1E494F"/>
                </a:solidFill>
              </a:rPr>
              <a:t> oft weitere Vorteile für ein Unternehmen, wie z. B. Erfahrung in der jeweiligen Branche und oft eine breite Palette von Branchenkontakten, die </a:t>
            </a:r>
            <a:r>
              <a:rPr lang="en-GB" sz="2000" dirty="0" err="1">
                <a:solidFill>
                  <a:srgbClr val="1E494F"/>
                </a:solidFill>
              </a:rPr>
              <a:t>helfen</a:t>
            </a:r>
            <a:r>
              <a:rPr lang="en-GB" sz="2000" dirty="0">
                <a:solidFill>
                  <a:srgbClr val="1E494F"/>
                </a:solidFill>
              </a:rPr>
              <a:t> können, </a:t>
            </a:r>
            <a:r>
              <a:rPr lang="en-GB" sz="2000" dirty="0" err="1">
                <a:solidFill>
                  <a:srgbClr val="1E494F"/>
                </a:solidFill>
              </a:rPr>
              <a:t>dein</a:t>
            </a:r>
            <a:r>
              <a:rPr lang="en-GB" sz="2000" dirty="0">
                <a:solidFill>
                  <a:srgbClr val="1E494F"/>
                </a:solidFill>
              </a:rPr>
              <a:t> Unternehmen </a:t>
            </a:r>
            <a:r>
              <a:rPr lang="en-GB" sz="2000" dirty="0" err="1">
                <a:solidFill>
                  <a:srgbClr val="1E494F"/>
                </a:solidFill>
              </a:rPr>
              <a:t>voranzubringen</a:t>
            </a:r>
            <a:r>
              <a:rPr lang="en-GB" sz="2000" dirty="0">
                <a:solidFill>
                  <a:srgbClr val="1E494F"/>
                </a:solidFill>
              </a:rPr>
              <a:t>. </a:t>
            </a:r>
          </a:p>
          <a:p>
            <a:pPr marL="342900" indent="-342900" fontAlgn="base">
              <a:buFont typeface="Arial" panose="020B0604020202020204" pitchFamily="34" charset="0"/>
              <a:buChar char="•"/>
            </a:pPr>
            <a:endParaRPr lang="en-GB" sz="2000" dirty="0">
              <a:solidFill>
                <a:srgbClr val="1E494F"/>
              </a:solidFill>
            </a:endParaRPr>
          </a:p>
          <a:p>
            <a:pPr marL="342900" indent="-342900" fontAlgn="base">
              <a:buFont typeface="Arial" panose="020B0604020202020204" pitchFamily="34" charset="0"/>
              <a:buChar char="•"/>
            </a:pPr>
            <a:r>
              <a:rPr lang="en-GB" sz="2000" b="1" dirty="0">
                <a:solidFill>
                  <a:srgbClr val="1E494F"/>
                </a:solidFill>
              </a:rPr>
              <a:t>Angel Investment </a:t>
            </a:r>
            <a:r>
              <a:rPr lang="en-GB" sz="2000" dirty="0">
                <a:solidFill>
                  <a:srgbClr val="1E494F"/>
                </a:solidFill>
              </a:rPr>
              <a:t>hat in den letzten Jahren europaweit einen Aufschwung erlebt. Angel-Investoren investieren in Unternehmen in der Frühphase oder in Start-ups im Austausch für eine Kapitalbeteiligung. </a:t>
            </a:r>
          </a:p>
          <a:p>
            <a:pPr fontAlgn="base"/>
            <a:endParaRPr lang="en-GB" sz="2000" dirty="0">
              <a:solidFill>
                <a:srgbClr val="1E494F"/>
              </a:solidFill>
            </a:endParaRPr>
          </a:p>
        </p:txBody>
      </p:sp>
      <p:sp>
        <p:nvSpPr>
          <p:cNvPr id="7" name="TextBox 6">
            <a:extLst>
              <a:ext uri="{FF2B5EF4-FFF2-40B4-BE49-F238E27FC236}">
                <a16:creationId xmlns:a16="http://schemas.microsoft.com/office/drawing/2014/main" id="{D558A561-34D9-4370-9880-2CC9DE1C2B12}"/>
              </a:ext>
            </a:extLst>
          </p:cNvPr>
          <p:cNvSpPr txBox="1"/>
          <p:nvPr/>
        </p:nvSpPr>
        <p:spPr>
          <a:xfrm>
            <a:off x="1800860" y="1351776"/>
            <a:ext cx="7729220" cy="707886"/>
          </a:xfrm>
          <a:prstGeom prst="rect">
            <a:avLst/>
          </a:prstGeom>
          <a:noFill/>
        </p:spPr>
        <p:txBody>
          <a:bodyPr wrap="square">
            <a:spAutoFit/>
          </a:bodyPr>
          <a:lstStyle/>
          <a:p>
            <a:r>
              <a:rPr lang="en-IE" sz="2000" b="1" dirty="0">
                <a:solidFill>
                  <a:srgbClr val="C54A9A"/>
                </a:solidFill>
              </a:rPr>
              <a:t>PRIVATINVESTITIONEN - ANGEL-INVESTOREN, BUSINESS ANGELS &amp; PRIVATPERSONEN</a:t>
            </a:r>
          </a:p>
        </p:txBody>
      </p:sp>
      <p:grpSp>
        <p:nvGrpSpPr>
          <p:cNvPr id="13" name="Group 12">
            <a:extLst>
              <a:ext uri="{FF2B5EF4-FFF2-40B4-BE49-F238E27FC236}">
                <a16:creationId xmlns:a16="http://schemas.microsoft.com/office/drawing/2014/main" id="{CE0DF44F-3ACE-4358-A9ED-D59FF5ECC51B}"/>
              </a:ext>
            </a:extLst>
          </p:cNvPr>
          <p:cNvGrpSpPr/>
          <p:nvPr/>
        </p:nvGrpSpPr>
        <p:grpSpPr>
          <a:xfrm>
            <a:off x="9713788" y="2747994"/>
            <a:ext cx="2490973" cy="1678570"/>
            <a:chOff x="448873" y="4678394"/>
            <a:chExt cx="2490973" cy="1678570"/>
          </a:xfrm>
        </p:grpSpPr>
        <p:pic>
          <p:nvPicPr>
            <p:cNvPr id="14" name="Picture 13" descr="A picture containing text, vector graphics&#10;&#10;Description automatically generated">
              <a:extLst>
                <a:ext uri="{FF2B5EF4-FFF2-40B4-BE49-F238E27FC236}">
                  <a16:creationId xmlns:a16="http://schemas.microsoft.com/office/drawing/2014/main" id="{9DF3F980-4E58-4C33-909F-50178DFA5019}"/>
                </a:ext>
              </a:extLst>
            </p:cNvPr>
            <p:cNvPicPr>
              <a:picLocks noChangeAspect="1"/>
            </p:cNvPicPr>
            <p:nvPr/>
          </p:nvPicPr>
          <p:blipFill>
            <a:blip r:embed="rId2"/>
            <a:stretch>
              <a:fillRect/>
            </a:stretch>
          </p:blipFill>
          <p:spPr>
            <a:xfrm>
              <a:off x="448873" y="4678394"/>
              <a:ext cx="2490973" cy="1678570"/>
            </a:xfrm>
            <a:prstGeom prst="rect">
              <a:avLst/>
            </a:prstGeom>
          </p:spPr>
        </p:pic>
        <p:pic>
          <p:nvPicPr>
            <p:cNvPr id="15" name="Picture 14" descr="Icon&#10;&#10;Description automatically generated">
              <a:extLst>
                <a:ext uri="{FF2B5EF4-FFF2-40B4-BE49-F238E27FC236}">
                  <a16:creationId xmlns:a16="http://schemas.microsoft.com/office/drawing/2014/main" id="{CDA34E96-BA7B-48F8-AEFF-B27D7BB57537}"/>
                </a:ext>
              </a:extLst>
            </p:cNvPr>
            <p:cNvPicPr>
              <a:picLocks noChangeAspect="1"/>
            </p:cNvPicPr>
            <p:nvPr/>
          </p:nvPicPr>
          <p:blipFill>
            <a:blip r:embed="rId3"/>
            <a:stretch>
              <a:fillRect/>
            </a:stretch>
          </p:blipFill>
          <p:spPr>
            <a:xfrm>
              <a:off x="1227241" y="5282793"/>
              <a:ext cx="132038" cy="144000"/>
            </a:xfrm>
            <a:prstGeom prst="rect">
              <a:avLst/>
            </a:prstGeom>
          </p:spPr>
        </p:pic>
        <p:pic>
          <p:nvPicPr>
            <p:cNvPr id="16" name="Picture 15" descr="Icon&#10;&#10;Description automatically generated">
              <a:extLst>
                <a:ext uri="{FF2B5EF4-FFF2-40B4-BE49-F238E27FC236}">
                  <a16:creationId xmlns:a16="http://schemas.microsoft.com/office/drawing/2014/main" id="{B096CC99-4F60-4272-B211-22E9DB6E62F1}"/>
                </a:ext>
              </a:extLst>
            </p:cNvPr>
            <p:cNvPicPr>
              <a:picLocks noChangeAspect="1"/>
            </p:cNvPicPr>
            <p:nvPr/>
          </p:nvPicPr>
          <p:blipFill>
            <a:blip r:embed="rId3"/>
            <a:stretch>
              <a:fillRect/>
            </a:stretch>
          </p:blipFill>
          <p:spPr>
            <a:xfrm>
              <a:off x="1902563" y="4788704"/>
              <a:ext cx="132038" cy="144000"/>
            </a:xfrm>
            <a:prstGeom prst="rect">
              <a:avLst/>
            </a:prstGeom>
          </p:spPr>
        </p:pic>
        <p:pic>
          <p:nvPicPr>
            <p:cNvPr id="17" name="Picture 16" descr="Icon&#10;&#10;Description automatically generated">
              <a:extLst>
                <a:ext uri="{FF2B5EF4-FFF2-40B4-BE49-F238E27FC236}">
                  <a16:creationId xmlns:a16="http://schemas.microsoft.com/office/drawing/2014/main" id="{E7C89613-72C3-4991-A3FE-4A2CB78FF649}"/>
                </a:ext>
              </a:extLst>
            </p:cNvPr>
            <p:cNvPicPr>
              <a:picLocks noChangeAspect="1"/>
            </p:cNvPicPr>
            <p:nvPr/>
          </p:nvPicPr>
          <p:blipFill>
            <a:blip r:embed="rId3"/>
            <a:stretch>
              <a:fillRect/>
            </a:stretch>
          </p:blipFill>
          <p:spPr>
            <a:xfrm rot="19326072">
              <a:off x="1487752" y="5190070"/>
              <a:ext cx="132038" cy="144000"/>
            </a:xfrm>
            <a:prstGeom prst="rect">
              <a:avLst/>
            </a:prstGeom>
          </p:spPr>
        </p:pic>
      </p:grpSp>
      <p:sp>
        <p:nvSpPr>
          <p:cNvPr id="11" name="TextBox 9">
            <a:extLst>
              <a:ext uri="{FF2B5EF4-FFF2-40B4-BE49-F238E27FC236}">
                <a16:creationId xmlns:a16="http://schemas.microsoft.com/office/drawing/2014/main" id="{A30EDEAB-8964-4759-BB76-6D4CC5368E0C}"/>
              </a:ext>
            </a:extLst>
          </p:cNvPr>
          <p:cNvSpPr txBox="1"/>
          <p:nvPr/>
        </p:nvSpPr>
        <p:spPr>
          <a:xfrm>
            <a:off x="1546860" y="213003"/>
            <a:ext cx="9121140" cy="1107996"/>
          </a:xfrm>
          <a:prstGeom prst="rect">
            <a:avLst/>
          </a:prstGeom>
          <a:noFill/>
        </p:spPr>
        <p:txBody>
          <a:bodyPr wrap="square">
            <a:spAutoFit/>
          </a:bodyPr>
          <a:lstStyle/>
          <a:p>
            <a:pPr marL="449263" indent="-449263"/>
            <a:r>
              <a:rPr lang="en-GB" sz="3300" b="1" u="sng" dirty="0">
                <a:solidFill>
                  <a:schemeClr val="bg1"/>
                </a:solidFill>
                <a:highlight>
                  <a:srgbClr val="1EB3DD"/>
                </a:highlight>
              </a:rPr>
              <a:t>2. KOMPLEXERE START-UP-INVESTITIONEN</a:t>
            </a:r>
            <a:r>
              <a:rPr lang="en-GB" sz="3300" b="1" u="sng" dirty="0">
                <a:solidFill>
                  <a:schemeClr val="bg1"/>
                </a:solidFill>
              </a:rPr>
              <a:t> </a:t>
            </a:r>
            <a:r>
              <a:rPr lang="en-GB" sz="3300" b="1" dirty="0">
                <a:solidFill>
                  <a:srgbClr val="1EB3DD"/>
                </a:solidFill>
              </a:rPr>
              <a:t>-              </a:t>
            </a:r>
            <a:r>
              <a:rPr lang="en-US" sz="3300" dirty="0"/>
              <a:t>WO FINDEST DU UNTERSTÜTZUNG?</a:t>
            </a:r>
          </a:p>
        </p:txBody>
      </p:sp>
    </p:spTree>
    <p:extLst>
      <p:ext uri="{BB962C8B-B14F-4D97-AF65-F5344CB8AC3E}">
        <p14:creationId xmlns:p14="http://schemas.microsoft.com/office/powerpoint/2010/main" val="15892004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0ECEDC-DFC3-456E-A91E-2E8710A4E153}"/>
              </a:ext>
            </a:extLst>
          </p:cNvPr>
          <p:cNvSpPr txBox="1"/>
          <p:nvPr/>
        </p:nvSpPr>
        <p:spPr>
          <a:xfrm>
            <a:off x="1546860" y="1167110"/>
            <a:ext cx="7569103" cy="830997"/>
          </a:xfrm>
          <a:prstGeom prst="rect">
            <a:avLst/>
          </a:prstGeom>
          <a:noFill/>
        </p:spPr>
        <p:txBody>
          <a:bodyPr wrap="square">
            <a:spAutoFit/>
          </a:bodyPr>
          <a:lstStyle/>
          <a:p>
            <a:endParaRPr lang="en-US" sz="2400" b="1" dirty="0">
              <a:solidFill>
                <a:srgbClr val="EC2179"/>
              </a:solidFill>
            </a:endParaRPr>
          </a:p>
          <a:p>
            <a:pPr>
              <a:buClr>
                <a:srgbClr val="EC2179"/>
              </a:buClr>
            </a:pPr>
            <a:endParaRPr lang="en-US" sz="2400" i="1" dirty="0">
              <a:solidFill>
                <a:srgbClr val="1E494F"/>
              </a:solidFill>
            </a:endParaRPr>
          </a:p>
        </p:txBody>
      </p:sp>
      <p:sp>
        <p:nvSpPr>
          <p:cNvPr id="8" name="TextBox 7">
            <a:extLst>
              <a:ext uri="{FF2B5EF4-FFF2-40B4-BE49-F238E27FC236}">
                <a16:creationId xmlns:a16="http://schemas.microsoft.com/office/drawing/2014/main" id="{E28390F0-08BB-4E07-BE0B-52FF7C48A7CF}"/>
              </a:ext>
            </a:extLst>
          </p:cNvPr>
          <p:cNvSpPr txBox="1"/>
          <p:nvPr/>
        </p:nvSpPr>
        <p:spPr>
          <a:xfrm>
            <a:off x="1546860" y="2182773"/>
            <a:ext cx="8105140" cy="707886"/>
          </a:xfrm>
          <a:prstGeom prst="rect">
            <a:avLst/>
          </a:prstGeom>
          <a:noFill/>
        </p:spPr>
        <p:txBody>
          <a:bodyPr wrap="square">
            <a:spAutoFit/>
          </a:bodyPr>
          <a:lstStyle/>
          <a:p>
            <a:pPr marL="342900" indent="-342900" fontAlgn="base">
              <a:buFont typeface="Arial" panose="020B0604020202020204" pitchFamily="34" charset="0"/>
              <a:buChar char="•"/>
            </a:pPr>
            <a:endParaRPr lang="en-GB" sz="2000" dirty="0">
              <a:solidFill>
                <a:srgbClr val="1E494F"/>
              </a:solidFill>
            </a:endParaRPr>
          </a:p>
          <a:p>
            <a:pPr marL="342900" indent="-342900" fontAlgn="base">
              <a:buFont typeface="Arial" panose="020B0604020202020204" pitchFamily="34" charset="0"/>
              <a:buChar char="•"/>
            </a:pPr>
            <a:r>
              <a:rPr lang="en-GB" sz="2000" dirty="0">
                <a:solidFill>
                  <a:schemeClr val="bg1"/>
                </a:solidFill>
                <a:highlight>
                  <a:srgbClr val="F26B27"/>
                </a:highlight>
              </a:rPr>
              <a:t>CHECK OUT </a:t>
            </a:r>
            <a:r>
              <a:rPr lang="en-GB" sz="2000" dirty="0">
                <a:solidFill>
                  <a:schemeClr val="bg1"/>
                </a:solidFill>
              </a:rPr>
              <a:t> </a:t>
            </a:r>
            <a:r>
              <a:rPr lang="en-IE" sz="2000" dirty="0">
                <a:hlinkClick r:id="rId2"/>
              </a:rPr>
              <a:t>Women Angel Investors | Female Angel Investor</a:t>
            </a:r>
            <a:endParaRPr lang="en-GB" sz="2000" dirty="0">
              <a:solidFill>
                <a:srgbClr val="1E494F"/>
              </a:solidFill>
            </a:endParaRPr>
          </a:p>
        </p:txBody>
      </p:sp>
      <p:sp>
        <p:nvSpPr>
          <p:cNvPr id="7" name="TextBox 6">
            <a:extLst>
              <a:ext uri="{FF2B5EF4-FFF2-40B4-BE49-F238E27FC236}">
                <a16:creationId xmlns:a16="http://schemas.microsoft.com/office/drawing/2014/main" id="{D558A561-34D9-4370-9880-2CC9DE1C2B12}"/>
              </a:ext>
            </a:extLst>
          </p:cNvPr>
          <p:cNvSpPr txBox="1"/>
          <p:nvPr/>
        </p:nvSpPr>
        <p:spPr>
          <a:xfrm>
            <a:off x="1800860" y="1351776"/>
            <a:ext cx="7729220" cy="707886"/>
          </a:xfrm>
          <a:prstGeom prst="rect">
            <a:avLst/>
          </a:prstGeom>
          <a:noFill/>
        </p:spPr>
        <p:txBody>
          <a:bodyPr wrap="square">
            <a:spAutoFit/>
          </a:bodyPr>
          <a:lstStyle/>
          <a:p>
            <a:r>
              <a:rPr lang="en-IE" sz="2000" b="1" dirty="0">
                <a:solidFill>
                  <a:srgbClr val="C54A9A"/>
                </a:solidFill>
              </a:rPr>
              <a:t>PRIVATINVESTITIONEN - ANGEL-INVESTOREN, BUSINESS ANGELS &amp; PRIVATPERSONEN</a:t>
            </a:r>
          </a:p>
        </p:txBody>
      </p:sp>
      <p:pic>
        <p:nvPicPr>
          <p:cNvPr id="4" name="Picture 3">
            <a:extLst>
              <a:ext uri="{FF2B5EF4-FFF2-40B4-BE49-F238E27FC236}">
                <a16:creationId xmlns:a16="http://schemas.microsoft.com/office/drawing/2014/main" id="{EDB0CB2D-6222-4717-BBE8-F80512C354FD}"/>
              </a:ext>
            </a:extLst>
          </p:cNvPr>
          <p:cNvPicPr>
            <a:picLocks noChangeAspect="1"/>
          </p:cNvPicPr>
          <p:nvPr/>
        </p:nvPicPr>
        <p:blipFill>
          <a:blip r:embed="rId3"/>
          <a:stretch>
            <a:fillRect/>
          </a:stretch>
        </p:blipFill>
        <p:spPr>
          <a:xfrm>
            <a:off x="2325288" y="3255537"/>
            <a:ext cx="6012246" cy="2537913"/>
          </a:xfrm>
          <a:prstGeom prst="rect">
            <a:avLst/>
          </a:prstGeom>
        </p:spPr>
      </p:pic>
      <p:cxnSp>
        <p:nvCxnSpPr>
          <p:cNvPr id="12" name="Straight Connector 11">
            <a:extLst>
              <a:ext uri="{FF2B5EF4-FFF2-40B4-BE49-F238E27FC236}">
                <a16:creationId xmlns:a16="http://schemas.microsoft.com/office/drawing/2014/main" id="{E8405A90-2612-4074-A7E3-97E3A611555B}"/>
              </a:ext>
            </a:extLst>
          </p:cNvPr>
          <p:cNvCxnSpPr/>
          <p:nvPr/>
        </p:nvCxnSpPr>
        <p:spPr>
          <a:xfrm>
            <a:off x="9115963" y="4740166"/>
            <a:ext cx="0" cy="1366344"/>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9">
            <a:extLst>
              <a:ext uri="{FF2B5EF4-FFF2-40B4-BE49-F238E27FC236}">
                <a16:creationId xmlns:a16="http://schemas.microsoft.com/office/drawing/2014/main" id="{3AB61157-1831-4BE1-B41E-DEDF5320B4F1}"/>
              </a:ext>
            </a:extLst>
          </p:cNvPr>
          <p:cNvSpPr txBox="1"/>
          <p:nvPr/>
        </p:nvSpPr>
        <p:spPr>
          <a:xfrm>
            <a:off x="1546860" y="213003"/>
            <a:ext cx="9121140" cy="1107996"/>
          </a:xfrm>
          <a:prstGeom prst="rect">
            <a:avLst/>
          </a:prstGeom>
          <a:noFill/>
        </p:spPr>
        <p:txBody>
          <a:bodyPr wrap="square">
            <a:spAutoFit/>
          </a:bodyPr>
          <a:lstStyle/>
          <a:p>
            <a:pPr marL="449263" indent="-449263"/>
            <a:r>
              <a:rPr lang="en-GB" sz="3300" b="1" u="sng" dirty="0">
                <a:solidFill>
                  <a:schemeClr val="bg1"/>
                </a:solidFill>
                <a:highlight>
                  <a:srgbClr val="1EB3DD"/>
                </a:highlight>
              </a:rPr>
              <a:t>2. KOMPLEXERE START-UP-INVESTITIONEN</a:t>
            </a:r>
            <a:r>
              <a:rPr lang="en-GB" sz="3300" b="1" u="sng" dirty="0">
                <a:solidFill>
                  <a:schemeClr val="bg1"/>
                </a:solidFill>
              </a:rPr>
              <a:t> </a:t>
            </a:r>
            <a:r>
              <a:rPr lang="en-GB" sz="3300" b="1" dirty="0">
                <a:solidFill>
                  <a:srgbClr val="1EB3DD"/>
                </a:solidFill>
              </a:rPr>
              <a:t>-              </a:t>
            </a:r>
            <a:r>
              <a:rPr lang="en-US" sz="3300" dirty="0"/>
              <a:t>WO FINDEST DU UNTERSTÜTZUNG?</a:t>
            </a:r>
          </a:p>
        </p:txBody>
      </p:sp>
      <p:sp>
        <p:nvSpPr>
          <p:cNvPr id="10" name="TextBox 10">
            <a:extLst>
              <a:ext uri="{FF2B5EF4-FFF2-40B4-BE49-F238E27FC236}">
                <a16:creationId xmlns:a16="http://schemas.microsoft.com/office/drawing/2014/main" id="{ACE64D77-73BD-497E-82D0-B3DE37D69954}"/>
              </a:ext>
            </a:extLst>
          </p:cNvPr>
          <p:cNvSpPr txBox="1"/>
          <p:nvPr/>
        </p:nvSpPr>
        <p:spPr>
          <a:xfrm>
            <a:off x="9312166" y="4524494"/>
            <a:ext cx="2522482" cy="1846659"/>
          </a:xfrm>
          <a:prstGeom prst="rect">
            <a:avLst/>
          </a:prstGeom>
          <a:noFill/>
        </p:spPr>
        <p:txBody>
          <a:bodyPr wrap="square">
            <a:spAutoFit/>
          </a:bodyPr>
          <a:lstStyle/>
          <a:p>
            <a:pPr algn="ctr"/>
            <a:r>
              <a:rPr lang="en-GB" sz="2400" b="1" dirty="0">
                <a:solidFill>
                  <a:schemeClr val="bg1"/>
                </a:solidFill>
                <a:highlight>
                  <a:srgbClr val="F26B27"/>
                </a:highlight>
              </a:rPr>
              <a:t>READ</a:t>
            </a:r>
          </a:p>
          <a:p>
            <a:pPr algn="ctr"/>
            <a:endParaRPr lang="en-GB" sz="2400" b="1" dirty="0">
              <a:solidFill>
                <a:schemeClr val="bg1"/>
              </a:solidFill>
              <a:highlight>
                <a:srgbClr val="F26B27"/>
              </a:highlight>
            </a:endParaRPr>
          </a:p>
          <a:p>
            <a:pPr algn="ctr"/>
            <a:r>
              <a:rPr lang="en-GB" sz="2400" dirty="0">
                <a:hlinkClick r:id="rId4"/>
              </a:rPr>
              <a:t>Europe's top angel investors | Sifted</a:t>
            </a:r>
            <a:endParaRPr lang="en-GB" sz="2400" dirty="0"/>
          </a:p>
          <a:p>
            <a:pPr algn="ctr"/>
            <a:endParaRPr lang="en-IE" b="1" dirty="0">
              <a:solidFill>
                <a:schemeClr val="bg1"/>
              </a:solidFill>
              <a:highlight>
                <a:srgbClr val="F26B27"/>
              </a:highlight>
            </a:endParaRPr>
          </a:p>
        </p:txBody>
      </p:sp>
      <p:sp>
        <p:nvSpPr>
          <p:cNvPr id="11" name="Textfeld 10">
            <a:extLst>
              <a:ext uri="{FF2B5EF4-FFF2-40B4-BE49-F238E27FC236}">
                <a16:creationId xmlns:a16="http://schemas.microsoft.com/office/drawing/2014/main" id="{9E37D7BC-372F-4834-A1D0-1CA9AE708C19}"/>
              </a:ext>
            </a:extLst>
          </p:cNvPr>
          <p:cNvSpPr txBox="1"/>
          <p:nvPr/>
        </p:nvSpPr>
        <p:spPr>
          <a:xfrm>
            <a:off x="-46206" y="3693976"/>
            <a:ext cx="1442998" cy="3477875"/>
          </a:xfrm>
          <a:prstGeom prst="rect">
            <a:avLst/>
          </a:prstGeom>
          <a:noFill/>
        </p:spPr>
        <p:txBody>
          <a:bodyPr wrap="square" rtlCol="0">
            <a:spAutoFit/>
          </a:bodyPr>
          <a:lstStyle/>
          <a:p>
            <a:r>
              <a:rPr lang="de-DE"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Solltest du den Artikel auf Deutsch lesen wollen, empfehlen wir dir, auf deinem Computer den </a:t>
            </a:r>
            <a:r>
              <a:rPr lang="de-DE"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Google Übersetzer</a:t>
            </a:r>
            <a:r>
              <a:rPr lang="de-DE" sz="1000" dirty="0">
                <a:effectLst/>
                <a:latin typeface="Calibri" panose="020F0502020204030204" pitchFamily="34" charset="0"/>
                <a:ea typeface="Calibri" panose="020F0502020204030204" pitchFamily="34" charset="0"/>
                <a:cs typeface="Times New Roman" panose="02020603050405020304" pitchFamily="18" charset="0"/>
              </a:rPr>
              <a:t> aufzurufen. Nun kannst du in das Textfeld die gewünschte URL eingeben und im rechten Feld (mit Hilfe des Abwärtspfeils rechts oben) als Zielsprache Deutsch auswählen. Wenn </a:t>
            </a:r>
            <a:r>
              <a:rPr lang="de-DE" sz="1000" dirty="0">
                <a:latin typeface="Calibri" panose="020F0502020204030204" pitchFamily="34" charset="0"/>
                <a:ea typeface="Calibri" panose="020F0502020204030204" pitchFamily="34" charset="0"/>
                <a:cs typeface="Times New Roman" panose="02020603050405020304" pitchFamily="18" charset="0"/>
              </a:rPr>
              <a:t>du</a:t>
            </a:r>
            <a:r>
              <a:rPr lang="de-DE" sz="1000" dirty="0">
                <a:effectLst/>
                <a:latin typeface="Calibri" panose="020F0502020204030204" pitchFamily="34" charset="0"/>
                <a:ea typeface="Calibri" panose="020F0502020204030204" pitchFamily="34" charset="0"/>
                <a:cs typeface="Times New Roman" panose="02020603050405020304" pitchFamily="18" charset="0"/>
              </a:rPr>
              <a:t> nun mit der linken Maustaste auf die „übersetzte“ URL klickst, öffnet sich ein neuer Tab mit dem übersetzten Artikel. </a:t>
            </a:r>
          </a:p>
          <a:p>
            <a:endParaRPr lang="de-DE" sz="1000" dirty="0">
              <a:effectLst/>
              <a:latin typeface="Calibri Light" panose="020F0302020204030204" pitchFamily="34" charset="0"/>
              <a:ea typeface="Calibri" panose="020F0502020204030204" pitchFamily="34" charset="0"/>
              <a:cs typeface="Calibri Light" panose="020F0302020204030204" pitchFamily="34" charset="0"/>
            </a:endParaRPr>
          </a:p>
          <a:p>
            <a:endParaRPr lang="de-DE" sz="1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3488631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0ECEDC-DFC3-456E-A91E-2E8710A4E153}"/>
              </a:ext>
            </a:extLst>
          </p:cNvPr>
          <p:cNvSpPr txBox="1"/>
          <p:nvPr/>
        </p:nvSpPr>
        <p:spPr>
          <a:xfrm>
            <a:off x="1546860" y="1167110"/>
            <a:ext cx="7569103" cy="830997"/>
          </a:xfrm>
          <a:prstGeom prst="rect">
            <a:avLst/>
          </a:prstGeom>
          <a:noFill/>
        </p:spPr>
        <p:txBody>
          <a:bodyPr wrap="square">
            <a:spAutoFit/>
          </a:bodyPr>
          <a:lstStyle/>
          <a:p>
            <a:endParaRPr lang="en-US" sz="2400" b="1" dirty="0">
              <a:solidFill>
                <a:srgbClr val="EC2179"/>
              </a:solidFill>
            </a:endParaRPr>
          </a:p>
          <a:p>
            <a:pPr>
              <a:buClr>
                <a:srgbClr val="EC2179"/>
              </a:buClr>
            </a:pPr>
            <a:endParaRPr lang="en-US" sz="2400" i="1" dirty="0">
              <a:solidFill>
                <a:srgbClr val="1E494F"/>
              </a:solidFill>
            </a:endParaRPr>
          </a:p>
        </p:txBody>
      </p:sp>
      <p:sp>
        <p:nvSpPr>
          <p:cNvPr id="7" name="TextBox 6">
            <a:extLst>
              <a:ext uri="{FF2B5EF4-FFF2-40B4-BE49-F238E27FC236}">
                <a16:creationId xmlns:a16="http://schemas.microsoft.com/office/drawing/2014/main" id="{D558A561-34D9-4370-9880-2CC9DE1C2B12}"/>
              </a:ext>
            </a:extLst>
          </p:cNvPr>
          <p:cNvSpPr txBox="1"/>
          <p:nvPr/>
        </p:nvSpPr>
        <p:spPr>
          <a:xfrm>
            <a:off x="1800860" y="1351776"/>
            <a:ext cx="7729220" cy="707886"/>
          </a:xfrm>
          <a:prstGeom prst="rect">
            <a:avLst/>
          </a:prstGeom>
          <a:noFill/>
        </p:spPr>
        <p:txBody>
          <a:bodyPr wrap="square">
            <a:spAutoFit/>
          </a:bodyPr>
          <a:lstStyle/>
          <a:p>
            <a:r>
              <a:rPr lang="en-IE" sz="2000" b="1" dirty="0">
                <a:solidFill>
                  <a:srgbClr val="C54A9A"/>
                </a:solidFill>
              </a:rPr>
              <a:t>PRIVATINVESTITIONEN - ANGEL-INVESTOREN, BUSINESS ANGELS &amp; PRIVATPERSONEN</a:t>
            </a:r>
          </a:p>
        </p:txBody>
      </p:sp>
      <p:pic>
        <p:nvPicPr>
          <p:cNvPr id="3" name="Picture 2">
            <a:extLst>
              <a:ext uri="{FF2B5EF4-FFF2-40B4-BE49-F238E27FC236}">
                <a16:creationId xmlns:a16="http://schemas.microsoft.com/office/drawing/2014/main" id="{325A2DB7-5A96-4375-A437-341979A82426}"/>
              </a:ext>
            </a:extLst>
          </p:cNvPr>
          <p:cNvPicPr>
            <a:picLocks noChangeAspect="1"/>
          </p:cNvPicPr>
          <p:nvPr/>
        </p:nvPicPr>
        <p:blipFill>
          <a:blip r:embed="rId2"/>
          <a:stretch>
            <a:fillRect/>
          </a:stretch>
        </p:blipFill>
        <p:spPr>
          <a:xfrm>
            <a:off x="1546860" y="3075325"/>
            <a:ext cx="10063147" cy="3670995"/>
          </a:xfrm>
          <a:prstGeom prst="rect">
            <a:avLst/>
          </a:prstGeom>
        </p:spPr>
      </p:pic>
      <p:sp>
        <p:nvSpPr>
          <p:cNvPr id="11" name="TextBox 9">
            <a:extLst>
              <a:ext uri="{FF2B5EF4-FFF2-40B4-BE49-F238E27FC236}">
                <a16:creationId xmlns:a16="http://schemas.microsoft.com/office/drawing/2014/main" id="{B994C546-5ACF-4877-B92F-26BF0F993749}"/>
              </a:ext>
            </a:extLst>
          </p:cNvPr>
          <p:cNvSpPr txBox="1"/>
          <p:nvPr/>
        </p:nvSpPr>
        <p:spPr>
          <a:xfrm>
            <a:off x="1546860" y="213003"/>
            <a:ext cx="9121140" cy="1107996"/>
          </a:xfrm>
          <a:prstGeom prst="rect">
            <a:avLst/>
          </a:prstGeom>
          <a:noFill/>
        </p:spPr>
        <p:txBody>
          <a:bodyPr wrap="square">
            <a:spAutoFit/>
          </a:bodyPr>
          <a:lstStyle/>
          <a:p>
            <a:pPr marL="449263" indent="-449263"/>
            <a:r>
              <a:rPr lang="en-GB" sz="3300" b="1" u="sng" dirty="0">
                <a:solidFill>
                  <a:schemeClr val="bg1"/>
                </a:solidFill>
                <a:highlight>
                  <a:srgbClr val="1EB3DD"/>
                </a:highlight>
              </a:rPr>
              <a:t>2. KOMPLEXERE START-UP-INVESTITIONEN</a:t>
            </a:r>
            <a:r>
              <a:rPr lang="en-GB" sz="3300" b="1" u="sng" dirty="0">
                <a:solidFill>
                  <a:schemeClr val="bg1"/>
                </a:solidFill>
              </a:rPr>
              <a:t> </a:t>
            </a:r>
            <a:r>
              <a:rPr lang="en-GB" sz="3300" b="1" dirty="0">
                <a:solidFill>
                  <a:srgbClr val="1EB3DD"/>
                </a:solidFill>
              </a:rPr>
              <a:t>-              </a:t>
            </a:r>
            <a:r>
              <a:rPr lang="en-US" sz="3300" dirty="0"/>
              <a:t>WO FINDEST DU UNTERSTÜTZUNG?</a:t>
            </a:r>
          </a:p>
        </p:txBody>
      </p:sp>
      <p:sp>
        <p:nvSpPr>
          <p:cNvPr id="9" name="TextBox 7">
            <a:extLst>
              <a:ext uri="{FF2B5EF4-FFF2-40B4-BE49-F238E27FC236}">
                <a16:creationId xmlns:a16="http://schemas.microsoft.com/office/drawing/2014/main" id="{41A053D5-9AC6-4EE0-832B-849BBA8550E1}"/>
              </a:ext>
            </a:extLst>
          </p:cNvPr>
          <p:cNvSpPr txBox="1"/>
          <p:nvPr/>
        </p:nvSpPr>
        <p:spPr>
          <a:xfrm>
            <a:off x="1546860" y="2182773"/>
            <a:ext cx="8105140" cy="707886"/>
          </a:xfrm>
          <a:prstGeom prst="rect">
            <a:avLst/>
          </a:prstGeom>
          <a:noFill/>
        </p:spPr>
        <p:txBody>
          <a:bodyPr wrap="square">
            <a:spAutoFit/>
          </a:bodyPr>
          <a:lstStyle/>
          <a:p>
            <a:pPr marL="342900" indent="-342900" fontAlgn="base">
              <a:buFont typeface="Arial" panose="020B0604020202020204" pitchFamily="34" charset="0"/>
              <a:buChar char="•"/>
            </a:pPr>
            <a:r>
              <a:rPr lang="en-GB" sz="2000" dirty="0">
                <a:solidFill>
                  <a:schemeClr val="bg1"/>
                </a:solidFill>
                <a:highlight>
                  <a:srgbClr val="F26B27"/>
                </a:highlight>
              </a:rPr>
              <a:t>CHECK OUT </a:t>
            </a:r>
            <a:r>
              <a:rPr lang="en-GB" sz="2000" dirty="0">
                <a:solidFill>
                  <a:schemeClr val="bg1"/>
                </a:solidFill>
              </a:rPr>
              <a:t>   </a:t>
            </a:r>
            <a:r>
              <a:rPr lang="en-GB" sz="2000" dirty="0">
                <a:hlinkClick r:id="rId3"/>
              </a:rPr>
              <a:t>30 Top Angel Groups + Venture Capital Firms for Women Entrepreneurs — </a:t>
            </a:r>
            <a:r>
              <a:rPr lang="en-GB" sz="2000" dirty="0" err="1">
                <a:hlinkClick r:id="rId3"/>
              </a:rPr>
              <a:t>Startup</a:t>
            </a:r>
            <a:r>
              <a:rPr lang="en-GB" sz="2000" dirty="0">
                <a:hlinkClick r:id="rId3"/>
              </a:rPr>
              <a:t> Funding</a:t>
            </a:r>
            <a:endParaRPr lang="en-GB" sz="2000" dirty="0">
              <a:solidFill>
                <a:srgbClr val="1E494F"/>
              </a:solidFill>
            </a:endParaRPr>
          </a:p>
        </p:txBody>
      </p:sp>
      <p:sp>
        <p:nvSpPr>
          <p:cNvPr id="8" name="Textfeld 7">
            <a:extLst>
              <a:ext uri="{FF2B5EF4-FFF2-40B4-BE49-F238E27FC236}">
                <a16:creationId xmlns:a16="http://schemas.microsoft.com/office/drawing/2014/main" id="{A0D30A0B-C677-4575-B9B1-19254DBB0B77}"/>
              </a:ext>
            </a:extLst>
          </p:cNvPr>
          <p:cNvSpPr txBox="1"/>
          <p:nvPr/>
        </p:nvSpPr>
        <p:spPr>
          <a:xfrm>
            <a:off x="-46206" y="3693976"/>
            <a:ext cx="1442998" cy="3477875"/>
          </a:xfrm>
          <a:prstGeom prst="rect">
            <a:avLst/>
          </a:prstGeom>
          <a:noFill/>
        </p:spPr>
        <p:txBody>
          <a:bodyPr wrap="square" rtlCol="0">
            <a:spAutoFit/>
          </a:bodyPr>
          <a:lstStyle/>
          <a:p>
            <a:r>
              <a:rPr lang="de-DE"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Solltest du den Artikel auf Deutsch lesen wollen, empfehlen wir dir, auf deinem Computer den </a:t>
            </a:r>
            <a:r>
              <a:rPr lang="de-DE"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Google Übersetzer</a:t>
            </a:r>
            <a:r>
              <a:rPr lang="de-DE" sz="1000" dirty="0">
                <a:effectLst/>
                <a:latin typeface="Calibri" panose="020F0502020204030204" pitchFamily="34" charset="0"/>
                <a:ea typeface="Calibri" panose="020F0502020204030204" pitchFamily="34" charset="0"/>
                <a:cs typeface="Times New Roman" panose="02020603050405020304" pitchFamily="18" charset="0"/>
              </a:rPr>
              <a:t> aufzurufen. Nun kannst du in das Textfeld die gewünschte URL eingeben und im rechten Feld (mit Hilfe des Abwärtspfeils rechts oben) als Zielsprache Deutsch auswählen. Wenn </a:t>
            </a:r>
            <a:r>
              <a:rPr lang="de-DE" sz="1000" dirty="0">
                <a:latin typeface="Calibri" panose="020F0502020204030204" pitchFamily="34" charset="0"/>
                <a:ea typeface="Calibri" panose="020F0502020204030204" pitchFamily="34" charset="0"/>
                <a:cs typeface="Times New Roman" panose="02020603050405020304" pitchFamily="18" charset="0"/>
              </a:rPr>
              <a:t>du</a:t>
            </a:r>
            <a:r>
              <a:rPr lang="de-DE" sz="1000" dirty="0">
                <a:effectLst/>
                <a:latin typeface="Calibri" panose="020F0502020204030204" pitchFamily="34" charset="0"/>
                <a:ea typeface="Calibri" panose="020F0502020204030204" pitchFamily="34" charset="0"/>
                <a:cs typeface="Times New Roman" panose="02020603050405020304" pitchFamily="18" charset="0"/>
              </a:rPr>
              <a:t> nun mit der linken Maustaste auf die „übersetzte“ URL klickst, öffnet sich ein neuer Tab mit dem übersetzten Artikel. </a:t>
            </a:r>
          </a:p>
          <a:p>
            <a:endParaRPr lang="de-DE" sz="1000" dirty="0">
              <a:effectLst/>
              <a:latin typeface="Calibri Light" panose="020F0302020204030204" pitchFamily="34" charset="0"/>
              <a:ea typeface="Calibri" panose="020F0502020204030204" pitchFamily="34" charset="0"/>
              <a:cs typeface="Calibri Light" panose="020F0302020204030204" pitchFamily="34" charset="0"/>
            </a:endParaRPr>
          </a:p>
          <a:p>
            <a:endParaRPr lang="de-DE" sz="1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1249865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0ECEDC-DFC3-456E-A91E-2E8710A4E153}"/>
              </a:ext>
            </a:extLst>
          </p:cNvPr>
          <p:cNvSpPr txBox="1"/>
          <p:nvPr/>
        </p:nvSpPr>
        <p:spPr>
          <a:xfrm>
            <a:off x="1546860" y="1167110"/>
            <a:ext cx="7569103" cy="830997"/>
          </a:xfrm>
          <a:prstGeom prst="rect">
            <a:avLst/>
          </a:prstGeom>
          <a:noFill/>
        </p:spPr>
        <p:txBody>
          <a:bodyPr wrap="square">
            <a:spAutoFit/>
          </a:bodyPr>
          <a:lstStyle/>
          <a:p>
            <a:endParaRPr lang="en-US" sz="2400" b="1" dirty="0">
              <a:solidFill>
                <a:srgbClr val="EC2179"/>
              </a:solidFill>
            </a:endParaRPr>
          </a:p>
          <a:p>
            <a:pPr>
              <a:buClr>
                <a:srgbClr val="EC2179"/>
              </a:buClr>
            </a:pPr>
            <a:endParaRPr lang="en-US" sz="2400" i="1" dirty="0">
              <a:solidFill>
                <a:srgbClr val="1E494F"/>
              </a:solidFill>
            </a:endParaRPr>
          </a:p>
        </p:txBody>
      </p:sp>
      <p:sp>
        <p:nvSpPr>
          <p:cNvPr id="8" name="TextBox 7">
            <a:extLst>
              <a:ext uri="{FF2B5EF4-FFF2-40B4-BE49-F238E27FC236}">
                <a16:creationId xmlns:a16="http://schemas.microsoft.com/office/drawing/2014/main" id="{E28390F0-08BB-4E07-BE0B-52FF7C48A7CF}"/>
              </a:ext>
            </a:extLst>
          </p:cNvPr>
          <p:cNvSpPr txBox="1"/>
          <p:nvPr/>
        </p:nvSpPr>
        <p:spPr>
          <a:xfrm>
            <a:off x="2054859" y="2191306"/>
            <a:ext cx="8322717" cy="4708981"/>
          </a:xfrm>
          <a:prstGeom prst="rect">
            <a:avLst/>
          </a:prstGeom>
          <a:noFill/>
        </p:spPr>
        <p:txBody>
          <a:bodyPr wrap="square">
            <a:spAutoFit/>
          </a:bodyPr>
          <a:lstStyle/>
          <a:p>
            <a:pPr fontAlgn="base"/>
            <a:r>
              <a:rPr lang="en-GB" sz="2000" dirty="0">
                <a:solidFill>
                  <a:srgbClr val="1E494F"/>
                </a:solidFill>
              </a:rPr>
              <a:t>Neben dem Kapital bringen Angel-Investoren auch ihr Know-how oder ihre Erfahrung in der Unternehmensführung ein und können wertvolle Expertise und Beratung </a:t>
            </a:r>
            <a:r>
              <a:rPr lang="en-GB" sz="2000" dirty="0" err="1">
                <a:solidFill>
                  <a:srgbClr val="1E494F"/>
                </a:solidFill>
              </a:rPr>
              <a:t>bieten</a:t>
            </a:r>
            <a:r>
              <a:rPr lang="en-GB" sz="2000" dirty="0">
                <a:solidFill>
                  <a:srgbClr val="1E494F"/>
                </a:solidFill>
              </a:rPr>
              <a:t>. Angels streben in der Regel eine aktive Beteiligung an dem Unternehmen an, in das sie investieren. Angel-Investoren sind in erster Linie durch Rendite motiviert und das Engagement von Angel-Investoren </a:t>
            </a:r>
            <a:r>
              <a:rPr lang="en-GB" sz="2000" dirty="0" err="1">
                <a:solidFill>
                  <a:srgbClr val="1E494F"/>
                </a:solidFill>
              </a:rPr>
              <a:t>kann</a:t>
            </a:r>
            <a:r>
              <a:rPr lang="en-GB" sz="2000" dirty="0">
                <a:solidFill>
                  <a:srgbClr val="1E494F"/>
                </a:solidFill>
              </a:rPr>
              <a:t> </a:t>
            </a:r>
            <a:r>
              <a:rPr lang="en-GB" sz="2000" dirty="0" err="1">
                <a:solidFill>
                  <a:srgbClr val="1E494F"/>
                </a:solidFill>
              </a:rPr>
              <a:t>helfen</a:t>
            </a:r>
            <a:r>
              <a:rPr lang="en-GB" sz="2000" dirty="0">
                <a:solidFill>
                  <a:srgbClr val="1E494F"/>
                </a:solidFill>
              </a:rPr>
              <a:t>, den Zugang zu Risikokapital oder klassischen Bankkrediten zu sichern.</a:t>
            </a:r>
          </a:p>
          <a:p>
            <a:pPr fontAlgn="base"/>
            <a:endParaRPr lang="en-GB" sz="2000" dirty="0">
              <a:solidFill>
                <a:srgbClr val="1E494F"/>
              </a:solidFill>
            </a:endParaRPr>
          </a:p>
          <a:p>
            <a:pPr fontAlgn="base"/>
            <a:r>
              <a:rPr lang="en-GB" sz="2000" dirty="0">
                <a:solidFill>
                  <a:srgbClr val="1E494F"/>
                </a:solidFill>
              </a:rPr>
              <a:t>Business Angels investieren in der Regel in der Region, in der sie leben, und in Bereichen, in denen sie über die größte Expertise oder Kenntnisse </a:t>
            </a:r>
            <a:r>
              <a:rPr lang="en-GB" sz="2000" dirty="0" err="1">
                <a:solidFill>
                  <a:srgbClr val="1E494F"/>
                </a:solidFill>
              </a:rPr>
              <a:t>verfügen</a:t>
            </a:r>
            <a:r>
              <a:rPr lang="en-GB" sz="2000" dirty="0">
                <a:solidFill>
                  <a:srgbClr val="1E494F"/>
                </a:solidFill>
              </a:rPr>
              <a:t>.  </a:t>
            </a:r>
          </a:p>
          <a:p>
            <a:pPr fontAlgn="base"/>
            <a:endParaRPr lang="en-GB" sz="2000" dirty="0">
              <a:solidFill>
                <a:srgbClr val="1E494F"/>
              </a:solidFill>
            </a:endParaRPr>
          </a:p>
          <a:p>
            <a:pPr fontAlgn="base"/>
            <a:r>
              <a:rPr lang="en-GB" sz="2000" dirty="0">
                <a:solidFill>
                  <a:srgbClr val="1E494F"/>
                </a:solidFill>
              </a:rPr>
              <a:t>Einige spezialisieren sich auf die Bereitstellung von Finanzierungen in neuen Technologien.</a:t>
            </a:r>
          </a:p>
          <a:p>
            <a:pPr fontAlgn="base"/>
            <a:endParaRPr lang="en-GB" sz="2000" dirty="0">
              <a:solidFill>
                <a:srgbClr val="1E494F"/>
              </a:solidFill>
            </a:endParaRPr>
          </a:p>
          <a:p>
            <a:pPr fontAlgn="base"/>
            <a:r>
              <a:rPr lang="en-GB" sz="2000" dirty="0">
                <a:solidFill>
                  <a:srgbClr val="1E494F"/>
                </a:solidFill>
              </a:rPr>
              <a:t>Quelle:  </a:t>
            </a:r>
            <a:r>
              <a:rPr lang="en-IE" sz="2000" dirty="0">
                <a:hlinkClick r:id="rId2"/>
              </a:rPr>
              <a:t>Business Angels (BES, Angel Networks) - Enterprise Ireland (enterprise-ireland.com)</a:t>
            </a:r>
            <a:endParaRPr lang="en-GB" sz="2000" dirty="0">
              <a:solidFill>
                <a:srgbClr val="1E494F"/>
              </a:solidFill>
            </a:endParaRPr>
          </a:p>
        </p:txBody>
      </p:sp>
      <p:sp>
        <p:nvSpPr>
          <p:cNvPr id="7" name="TextBox 6">
            <a:extLst>
              <a:ext uri="{FF2B5EF4-FFF2-40B4-BE49-F238E27FC236}">
                <a16:creationId xmlns:a16="http://schemas.microsoft.com/office/drawing/2014/main" id="{D558A561-34D9-4370-9880-2CC9DE1C2B12}"/>
              </a:ext>
            </a:extLst>
          </p:cNvPr>
          <p:cNvSpPr txBox="1"/>
          <p:nvPr/>
        </p:nvSpPr>
        <p:spPr>
          <a:xfrm>
            <a:off x="1800860" y="1351776"/>
            <a:ext cx="7729220" cy="707886"/>
          </a:xfrm>
          <a:prstGeom prst="rect">
            <a:avLst/>
          </a:prstGeom>
          <a:noFill/>
        </p:spPr>
        <p:txBody>
          <a:bodyPr wrap="square">
            <a:spAutoFit/>
          </a:bodyPr>
          <a:lstStyle/>
          <a:p>
            <a:r>
              <a:rPr lang="en-IE" sz="2000" b="1" dirty="0">
                <a:solidFill>
                  <a:srgbClr val="C54A9A"/>
                </a:solidFill>
              </a:rPr>
              <a:t>PRIVATINVESTITIONEN - ANGEL-INVESTOREN, BUSINESS ANGELS &amp; PRIVATPERSONEN</a:t>
            </a:r>
          </a:p>
        </p:txBody>
      </p:sp>
      <p:sp>
        <p:nvSpPr>
          <p:cNvPr id="11" name="TextBox 9">
            <a:extLst>
              <a:ext uri="{FF2B5EF4-FFF2-40B4-BE49-F238E27FC236}">
                <a16:creationId xmlns:a16="http://schemas.microsoft.com/office/drawing/2014/main" id="{EEDF75C5-2F17-4956-89DA-6C7C93BA3E68}"/>
              </a:ext>
            </a:extLst>
          </p:cNvPr>
          <p:cNvSpPr txBox="1"/>
          <p:nvPr/>
        </p:nvSpPr>
        <p:spPr>
          <a:xfrm>
            <a:off x="1546860" y="213003"/>
            <a:ext cx="9121140" cy="1107996"/>
          </a:xfrm>
          <a:prstGeom prst="rect">
            <a:avLst/>
          </a:prstGeom>
          <a:noFill/>
        </p:spPr>
        <p:txBody>
          <a:bodyPr wrap="square">
            <a:spAutoFit/>
          </a:bodyPr>
          <a:lstStyle/>
          <a:p>
            <a:pPr marL="449263" indent="-449263"/>
            <a:r>
              <a:rPr lang="en-GB" sz="3300" b="1" u="sng" dirty="0">
                <a:solidFill>
                  <a:schemeClr val="bg1"/>
                </a:solidFill>
                <a:highlight>
                  <a:srgbClr val="1EB3DD"/>
                </a:highlight>
              </a:rPr>
              <a:t>2. KOMPLEXERE START-UP-INVESTITIONEN</a:t>
            </a:r>
            <a:r>
              <a:rPr lang="en-GB" sz="3300" b="1" u="sng" dirty="0">
                <a:solidFill>
                  <a:schemeClr val="bg1"/>
                </a:solidFill>
              </a:rPr>
              <a:t> </a:t>
            </a:r>
            <a:r>
              <a:rPr lang="en-GB" sz="3300" b="1" dirty="0">
                <a:solidFill>
                  <a:srgbClr val="1EB3DD"/>
                </a:solidFill>
              </a:rPr>
              <a:t>-              </a:t>
            </a:r>
            <a:r>
              <a:rPr lang="en-US" sz="3300" dirty="0"/>
              <a:t>WO FINDEST DU UNTERSTÜTZUNG?</a:t>
            </a:r>
          </a:p>
        </p:txBody>
      </p:sp>
    </p:spTree>
    <p:extLst>
      <p:ext uri="{BB962C8B-B14F-4D97-AF65-F5344CB8AC3E}">
        <p14:creationId xmlns:p14="http://schemas.microsoft.com/office/powerpoint/2010/main" val="22062723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0ECEDC-DFC3-456E-A91E-2E8710A4E153}"/>
              </a:ext>
            </a:extLst>
          </p:cNvPr>
          <p:cNvSpPr txBox="1"/>
          <p:nvPr/>
        </p:nvSpPr>
        <p:spPr>
          <a:xfrm>
            <a:off x="1546860" y="1167110"/>
            <a:ext cx="7569103" cy="830997"/>
          </a:xfrm>
          <a:prstGeom prst="rect">
            <a:avLst/>
          </a:prstGeom>
          <a:noFill/>
        </p:spPr>
        <p:txBody>
          <a:bodyPr wrap="square">
            <a:spAutoFit/>
          </a:bodyPr>
          <a:lstStyle/>
          <a:p>
            <a:endParaRPr lang="en-US" sz="2400" b="1" dirty="0">
              <a:solidFill>
                <a:srgbClr val="EC2179"/>
              </a:solidFill>
            </a:endParaRPr>
          </a:p>
          <a:p>
            <a:pPr>
              <a:buClr>
                <a:srgbClr val="EC2179"/>
              </a:buClr>
            </a:pPr>
            <a:endParaRPr lang="en-US" sz="2400" i="1" dirty="0">
              <a:solidFill>
                <a:srgbClr val="1E494F"/>
              </a:solidFill>
            </a:endParaRPr>
          </a:p>
        </p:txBody>
      </p:sp>
      <p:sp>
        <p:nvSpPr>
          <p:cNvPr id="8" name="TextBox 7">
            <a:extLst>
              <a:ext uri="{FF2B5EF4-FFF2-40B4-BE49-F238E27FC236}">
                <a16:creationId xmlns:a16="http://schemas.microsoft.com/office/drawing/2014/main" id="{E28390F0-08BB-4E07-BE0B-52FF7C48A7CF}"/>
              </a:ext>
            </a:extLst>
          </p:cNvPr>
          <p:cNvSpPr txBox="1"/>
          <p:nvPr/>
        </p:nvSpPr>
        <p:spPr>
          <a:xfrm>
            <a:off x="1969721" y="2440467"/>
            <a:ext cx="7312302" cy="3416320"/>
          </a:xfrm>
          <a:prstGeom prst="rect">
            <a:avLst/>
          </a:prstGeom>
          <a:noFill/>
        </p:spPr>
        <p:txBody>
          <a:bodyPr wrap="square">
            <a:spAutoFit/>
          </a:bodyPr>
          <a:lstStyle/>
          <a:p>
            <a:pPr>
              <a:buFont typeface="Wingdings" panose="05000000000000000000" pitchFamily="2" charset="2"/>
              <a:buChar char="ü"/>
            </a:pPr>
            <a:r>
              <a:rPr lang="en-IE" sz="2400" dirty="0">
                <a:solidFill>
                  <a:srgbClr val="1E494F"/>
                </a:solidFill>
              </a:rPr>
              <a:t>Eine </a:t>
            </a:r>
            <a:r>
              <a:rPr lang="en-IE" sz="2400" dirty="0" err="1">
                <a:solidFill>
                  <a:srgbClr val="1E494F"/>
                </a:solidFill>
              </a:rPr>
              <a:t>starke</a:t>
            </a:r>
            <a:r>
              <a:rPr lang="en-IE" sz="2400" dirty="0">
                <a:solidFill>
                  <a:srgbClr val="1E494F"/>
                </a:solidFill>
              </a:rPr>
              <a:t> </a:t>
            </a:r>
            <a:r>
              <a:rPr lang="en-IE" sz="2400" dirty="0" err="1">
                <a:solidFill>
                  <a:srgbClr val="1E494F"/>
                </a:solidFill>
              </a:rPr>
              <a:t>geschäftliche</a:t>
            </a:r>
            <a:r>
              <a:rPr lang="en-IE" sz="2400" dirty="0">
                <a:solidFill>
                  <a:srgbClr val="1E494F"/>
                </a:solidFill>
              </a:rPr>
              <a:t> </a:t>
            </a:r>
            <a:r>
              <a:rPr lang="en-IE" sz="2400" b="1" dirty="0">
                <a:solidFill>
                  <a:srgbClr val="1E494F"/>
                </a:solidFill>
              </a:rPr>
              <a:t>Erfolgsbilanz</a:t>
            </a:r>
          </a:p>
          <a:p>
            <a:pPr>
              <a:buFont typeface="Wingdings" panose="05000000000000000000" pitchFamily="2" charset="2"/>
              <a:buChar char="ü"/>
            </a:pPr>
            <a:r>
              <a:rPr lang="en-IE" sz="2400" dirty="0">
                <a:solidFill>
                  <a:srgbClr val="1E494F"/>
                </a:solidFill>
              </a:rPr>
              <a:t>Ausgezeichnete </a:t>
            </a:r>
            <a:r>
              <a:rPr lang="en-IE" sz="2400" dirty="0" err="1">
                <a:solidFill>
                  <a:srgbClr val="1E494F"/>
                </a:solidFill>
              </a:rPr>
              <a:t>geschäftliche</a:t>
            </a:r>
            <a:r>
              <a:rPr lang="en-IE" sz="2400" dirty="0">
                <a:solidFill>
                  <a:srgbClr val="1E494F"/>
                </a:solidFill>
              </a:rPr>
              <a:t> </a:t>
            </a:r>
            <a:r>
              <a:rPr lang="en-IE" sz="2400" b="1" dirty="0" err="1">
                <a:solidFill>
                  <a:srgbClr val="1E494F"/>
                </a:solidFill>
              </a:rPr>
              <a:t>Qualifikationen</a:t>
            </a:r>
            <a:endParaRPr lang="en-IE" sz="2400" b="1" dirty="0">
              <a:solidFill>
                <a:srgbClr val="1E494F"/>
              </a:solidFill>
            </a:endParaRPr>
          </a:p>
          <a:p>
            <a:pPr>
              <a:buFont typeface="Wingdings" panose="05000000000000000000" pitchFamily="2" charset="2"/>
              <a:buChar char="ü"/>
            </a:pPr>
            <a:r>
              <a:rPr lang="en-IE" sz="2400" b="1" dirty="0">
                <a:solidFill>
                  <a:srgbClr val="1E494F"/>
                </a:solidFill>
              </a:rPr>
              <a:t>Kapazität für Investitionen</a:t>
            </a:r>
          </a:p>
          <a:p>
            <a:pPr>
              <a:buFont typeface="Wingdings" panose="05000000000000000000" pitchFamily="2" charset="2"/>
              <a:buChar char="ü"/>
            </a:pPr>
            <a:r>
              <a:rPr lang="en-IE" sz="2400" dirty="0">
                <a:solidFill>
                  <a:srgbClr val="1E494F"/>
                </a:solidFill>
              </a:rPr>
              <a:t>Fähigkeit, </a:t>
            </a:r>
            <a:r>
              <a:rPr lang="en-IE" sz="2400" b="1" dirty="0" err="1">
                <a:solidFill>
                  <a:srgbClr val="1E494F"/>
                </a:solidFill>
              </a:rPr>
              <a:t>geschäftliche</a:t>
            </a:r>
            <a:r>
              <a:rPr lang="en-IE" sz="2400" b="1" dirty="0">
                <a:solidFill>
                  <a:srgbClr val="1E494F"/>
                </a:solidFill>
              </a:rPr>
              <a:t> Chancen </a:t>
            </a:r>
            <a:r>
              <a:rPr lang="en-IE" sz="2400" dirty="0">
                <a:solidFill>
                  <a:srgbClr val="1E494F"/>
                </a:solidFill>
              </a:rPr>
              <a:t>zu</a:t>
            </a:r>
            <a:r>
              <a:rPr lang="en-IE" sz="2400" b="1" dirty="0">
                <a:solidFill>
                  <a:srgbClr val="1E494F"/>
                </a:solidFill>
              </a:rPr>
              <a:t> </a:t>
            </a:r>
            <a:r>
              <a:rPr lang="en-IE" sz="2400" dirty="0">
                <a:solidFill>
                  <a:srgbClr val="1E494F"/>
                </a:solidFill>
              </a:rPr>
              <a:t>erkennen</a:t>
            </a:r>
          </a:p>
          <a:p>
            <a:pPr marL="266700" indent="-266700">
              <a:buFont typeface="Wingdings" panose="05000000000000000000" pitchFamily="2" charset="2"/>
              <a:buChar char="ü"/>
            </a:pPr>
            <a:r>
              <a:rPr lang="en-IE" sz="2400" dirty="0">
                <a:solidFill>
                  <a:srgbClr val="1E494F"/>
                </a:solidFill>
              </a:rPr>
              <a:t>Zeit, um in die Gründung </a:t>
            </a:r>
            <a:r>
              <a:rPr lang="en-IE" sz="2400" dirty="0" err="1">
                <a:solidFill>
                  <a:srgbClr val="1E494F"/>
                </a:solidFill>
              </a:rPr>
              <a:t>eines</a:t>
            </a:r>
            <a:r>
              <a:rPr lang="en-IE" sz="2400" dirty="0">
                <a:solidFill>
                  <a:srgbClr val="1E494F"/>
                </a:solidFill>
              </a:rPr>
              <a:t> </a:t>
            </a:r>
            <a:r>
              <a:rPr lang="en-IE" sz="2400" b="1" dirty="0" err="1">
                <a:solidFill>
                  <a:srgbClr val="1E494F"/>
                </a:solidFill>
              </a:rPr>
              <a:t>neuen</a:t>
            </a:r>
            <a:r>
              <a:rPr lang="en-IE" sz="2400" b="1" dirty="0">
                <a:solidFill>
                  <a:srgbClr val="1E494F"/>
                </a:solidFill>
              </a:rPr>
              <a:t> </a:t>
            </a:r>
            <a:r>
              <a:rPr lang="en-IE" sz="2400" b="1" dirty="0" err="1">
                <a:solidFill>
                  <a:srgbClr val="1E494F"/>
                </a:solidFill>
              </a:rPr>
              <a:t>Unternehmens</a:t>
            </a:r>
            <a:r>
              <a:rPr lang="en-IE" sz="2400" b="1" dirty="0">
                <a:solidFill>
                  <a:srgbClr val="1E494F"/>
                </a:solidFill>
              </a:rPr>
              <a:t> </a:t>
            </a:r>
            <a:r>
              <a:rPr lang="en-IE" sz="2400" dirty="0" err="1">
                <a:solidFill>
                  <a:srgbClr val="1E494F"/>
                </a:solidFill>
              </a:rPr>
              <a:t>zu</a:t>
            </a:r>
            <a:r>
              <a:rPr lang="en-IE" sz="2400" dirty="0">
                <a:solidFill>
                  <a:srgbClr val="1E494F"/>
                </a:solidFill>
              </a:rPr>
              <a:t> </a:t>
            </a:r>
            <a:r>
              <a:rPr lang="en-IE" sz="2400" dirty="0" err="1">
                <a:solidFill>
                  <a:srgbClr val="1E494F"/>
                </a:solidFill>
              </a:rPr>
              <a:t>investieren</a:t>
            </a:r>
            <a:endParaRPr lang="en-IE" sz="2400" dirty="0">
              <a:solidFill>
                <a:srgbClr val="1E494F"/>
              </a:solidFill>
            </a:endParaRPr>
          </a:p>
          <a:p>
            <a:pPr marL="266700" indent="-266700">
              <a:buFont typeface="Wingdings" panose="05000000000000000000" pitchFamily="2" charset="2"/>
              <a:buChar char="ü"/>
            </a:pPr>
            <a:r>
              <a:rPr lang="en-IE" sz="2400" dirty="0">
                <a:solidFill>
                  <a:srgbClr val="1E494F"/>
                </a:solidFill>
              </a:rPr>
              <a:t>Vision, um </a:t>
            </a:r>
            <a:r>
              <a:rPr lang="en-IE" sz="2400" b="1" dirty="0">
                <a:solidFill>
                  <a:srgbClr val="1E494F"/>
                </a:solidFill>
              </a:rPr>
              <a:t>neue Technologien </a:t>
            </a:r>
            <a:r>
              <a:rPr lang="en-IE" sz="2400" dirty="0">
                <a:solidFill>
                  <a:srgbClr val="1E494F"/>
                </a:solidFill>
              </a:rPr>
              <a:t>in solide Geschäfte zu </a:t>
            </a:r>
            <a:r>
              <a:rPr lang="en-IE" sz="2400" b="1" dirty="0">
                <a:solidFill>
                  <a:srgbClr val="1E494F"/>
                </a:solidFill>
              </a:rPr>
              <a:t>verwandeln</a:t>
            </a:r>
          </a:p>
          <a:p>
            <a:pPr>
              <a:buFont typeface="Wingdings" panose="05000000000000000000" pitchFamily="2" charset="2"/>
              <a:buChar char="ü"/>
            </a:pPr>
            <a:r>
              <a:rPr lang="en-IE" sz="2400" b="1" dirty="0" err="1">
                <a:solidFill>
                  <a:srgbClr val="1E494F"/>
                </a:solidFill>
              </a:rPr>
              <a:t>Etablierte</a:t>
            </a:r>
            <a:r>
              <a:rPr lang="en-IE" sz="2400" b="1" dirty="0">
                <a:solidFill>
                  <a:srgbClr val="1E494F"/>
                </a:solidFill>
              </a:rPr>
              <a:t> </a:t>
            </a:r>
            <a:r>
              <a:rPr lang="en-IE" sz="2400" b="1" dirty="0" err="1">
                <a:solidFill>
                  <a:srgbClr val="1E494F"/>
                </a:solidFill>
              </a:rPr>
              <a:t>Netzwerke</a:t>
            </a:r>
            <a:r>
              <a:rPr lang="en-IE" sz="2400" b="1" dirty="0">
                <a:solidFill>
                  <a:srgbClr val="1E494F"/>
                </a:solidFill>
              </a:rPr>
              <a:t> </a:t>
            </a:r>
            <a:r>
              <a:rPr lang="en-IE" sz="2400" dirty="0">
                <a:solidFill>
                  <a:srgbClr val="1E494F"/>
                </a:solidFill>
              </a:rPr>
              <a:t>und relevante Branchenkontakte</a:t>
            </a:r>
          </a:p>
        </p:txBody>
      </p:sp>
      <p:sp>
        <p:nvSpPr>
          <p:cNvPr id="7" name="TextBox 6">
            <a:extLst>
              <a:ext uri="{FF2B5EF4-FFF2-40B4-BE49-F238E27FC236}">
                <a16:creationId xmlns:a16="http://schemas.microsoft.com/office/drawing/2014/main" id="{D558A561-34D9-4370-9880-2CC9DE1C2B12}"/>
              </a:ext>
            </a:extLst>
          </p:cNvPr>
          <p:cNvSpPr txBox="1"/>
          <p:nvPr/>
        </p:nvSpPr>
        <p:spPr>
          <a:xfrm>
            <a:off x="1912620" y="1386821"/>
            <a:ext cx="7729220" cy="830997"/>
          </a:xfrm>
          <a:prstGeom prst="rect">
            <a:avLst/>
          </a:prstGeom>
          <a:noFill/>
        </p:spPr>
        <p:txBody>
          <a:bodyPr wrap="square">
            <a:spAutoFit/>
          </a:bodyPr>
          <a:lstStyle/>
          <a:p>
            <a:r>
              <a:rPr lang="en-GB" sz="2400" b="1" dirty="0" err="1">
                <a:solidFill>
                  <a:srgbClr val="C54A9A"/>
                </a:solidFill>
              </a:rPr>
              <a:t>Idealerweise</a:t>
            </a:r>
            <a:r>
              <a:rPr lang="en-GB" sz="2400" b="1" dirty="0">
                <a:solidFill>
                  <a:srgbClr val="C54A9A"/>
                </a:solidFill>
              </a:rPr>
              <a:t> </a:t>
            </a:r>
            <a:r>
              <a:rPr lang="en-GB" sz="2400" b="1" dirty="0" err="1">
                <a:solidFill>
                  <a:srgbClr val="C54A9A"/>
                </a:solidFill>
              </a:rPr>
              <a:t>bringen</a:t>
            </a:r>
            <a:r>
              <a:rPr lang="en-GB" sz="2400" b="1" dirty="0">
                <a:solidFill>
                  <a:srgbClr val="C54A9A"/>
                </a:solidFill>
              </a:rPr>
              <a:t> Angel </a:t>
            </a:r>
            <a:r>
              <a:rPr lang="en-GB" sz="2400" b="1" dirty="0" err="1">
                <a:solidFill>
                  <a:srgbClr val="C54A9A"/>
                </a:solidFill>
              </a:rPr>
              <a:t>Investoren</a:t>
            </a:r>
            <a:r>
              <a:rPr lang="en-GB" sz="2400" b="1" dirty="0">
                <a:solidFill>
                  <a:srgbClr val="C54A9A"/>
                </a:solidFill>
              </a:rPr>
              <a:t>, Business Angels &amp; </a:t>
            </a:r>
            <a:r>
              <a:rPr lang="en-GB" sz="2400" b="1" dirty="0" err="1">
                <a:solidFill>
                  <a:srgbClr val="C54A9A"/>
                </a:solidFill>
              </a:rPr>
              <a:t>Privatpersonen</a:t>
            </a:r>
            <a:r>
              <a:rPr lang="en-GB" sz="2400" b="1" dirty="0">
                <a:solidFill>
                  <a:srgbClr val="C54A9A"/>
                </a:solidFill>
              </a:rPr>
              <a:t> </a:t>
            </a:r>
            <a:r>
              <a:rPr lang="en-GB" sz="2400" b="1" dirty="0" err="1">
                <a:solidFill>
                  <a:srgbClr val="C54A9A"/>
                </a:solidFill>
              </a:rPr>
              <a:t>folgendes</a:t>
            </a:r>
            <a:r>
              <a:rPr lang="en-GB" sz="2400" b="1" dirty="0">
                <a:solidFill>
                  <a:srgbClr val="C54A9A"/>
                </a:solidFill>
              </a:rPr>
              <a:t> </a:t>
            </a:r>
            <a:r>
              <a:rPr lang="en-GB" sz="2400" b="1" dirty="0" err="1">
                <a:solidFill>
                  <a:srgbClr val="C54A9A"/>
                </a:solidFill>
              </a:rPr>
              <a:t>mit</a:t>
            </a:r>
            <a:r>
              <a:rPr lang="en-GB" sz="2400" b="1" dirty="0">
                <a:solidFill>
                  <a:srgbClr val="C54A9A"/>
                </a:solidFill>
              </a:rPr>
              <a:t>: </a:t>
            </a:r>
          </a:p>
        </p:txBody>
      </p:sp>
      <p:grpSp>
        <p:nvGrpSpPr>
          <p:cNvPr id="9" name="Group 8">
            <a:extLst>
              <a:ext uri="{FF2B5EF4-FFF2-40B4-BE49-F238E27FC236}">
                <a16:creationId xmlns:a16="http://schemas.microsoft.com/office/drawing/2014/main" id="{901F5E32-DA70-4A55-BB8C-BEAA42766E2B}"/>
              </a:ext>
            </a:extLst>
          </p:cNvPr>
          <p:cNvGrpSpPr/>
          <p:nvPr/>
        </p:nvGrpSpPr>
        <p:grpSpPr>
          <a:xfrm>
            <a:off x="9115963" y="2707354"/>
            <a:ext cx="2490973" cy="1678570"/>
            <a:chOff x="448873" y="4678394"/>
            <a:chExt cx="2490973" cy="1678570"/>
          </a:xfrm>
        </p:grpSpPr>
        <p:pic>
          <p:nvPicPr>
            <p:cNvPr id="11" name="Picture 10" descr="A picture containing text, vector graphics&#10;&#10;Description automatically generated">
              <a:extLst>
                <a:ext uri="{FF2B5EF4-FFF2-40B4-BE49-F238E27FC236}">
                  <a16:creationId xmlns:a16="http://schemas.microsoft.com/office/drawing/2014/main" id="{6AAAC150-70A6-47D9-8ED5-4FCB116E3132}"/>
                </a:ext>
              </a:extLst>
            </p:cNvPr>
            <p:cNvPicPr>
              <a:picLocks noChangeAspect="1"/>
            </p:cNvPicPr>
            <p:nvPr/>
          </p:nvPicPr>
          <p:blipFill>
            <a:blip r:embed="rId2"/>
            <a:stretch>
              <a:fillRect/>
            </a:stretch>
          </p:blipFill>
          <p:spPr>
            <a:xfrm>
              <a:off x="448873" y="4678394"/>
              <a:ext cx="2490973" cy="1678570"/>
            </a:xfrm>
            <a:prstGeom prst="rect">
              <a:avLst/>
            </a:prstGeom>
          </p:spPr>
        </p:pic>
        <p:pic>
          <p:nvPicPr>
            <p:cNvPr id="12" name="Picture 11" descr="Icon&#10;&#10;Description automatically generated">
              <a:extLst>
                <a:ext uri="{FF2B5EF4-FFF2-40B4-BE49-F238E27FC236}">
                  <a16:creationId xmlns:a16="http://schemas.microsoft.com/office/drawing/2014/main" id="{4D9B093E-2190-471F-845B-F6B79E85CD87}"/>
                </a:ext>
              </a:extLst>
            </p:cNvPr>
            <p:cNvPicPr>
              <a:picLocks noChangeAspect="1"/>
            </p:cNvPicPr>
            <p:nvPr/>
          </p:nvPicPr>
          <p:blipFill>
            <a:blip r:embed="rId3"/>
            <a:stretch>
              <a:fillRect/>
            </a:stretch>
          </p:blipFill>
          <p:spPr>
            <a:xfrm>
              <a:off x="1227241" y="5282793"/>
              <a:ext cx="132038" cy="144000"/>
            </a:xfrm>
            <a:prstGeom prst="rect">
              <a:avLst/>
            </a:prstGeom>
          </p:spPr>
        </p:pic>
        <p:pic>
          <p:nvPicPr>
            <p:cNvPr id="13" name="Picture 12" descr="Icon&#10;&#10;Description automatically generated">
              <a:extLst>
                <a:ext uri="{FF2B5EF4-FFF2-40B4-BE49-F238E27FC236}">
                  <a16:creationId xmlns:a16="http://schemas.microsoft.com/office/drawing/2014/main" id="{1A60B9A6-805B-4C3A-BD9D-12799C112E1E}"/>
                </a:ext>
              </a:extLst>
            </p:cNvPr>
            <p:cNvPicPr>
              <a:picLocks noChangeAspect="1"/>
            </p:cNvPicPr>
            <p:nvPr/>
          </p:nvPicPr>
          <p:blipFill>
            <a:blip r:embed="rId3"/>
            <a:stretch>
              <a:fillRect/>
            </a:stretch>
          </p:blipFill>
          <p:spPr>
            <a:xfrm>
              <a:off x="1902563" y="4788704"/>
              <a:ext cx="132038" cy="144000"/>
            </a:xfrm>
            <a:prstGeom prst="rect">
              <a:avLst/>
            </a:prstGeom>
          </p:spPr>
        </p:pic>
        <p:pic>
          <p:nvPicPr>
            <p:cNvPr id="14" name="Picture 13" descr="Icon&#10;&#10;Description automatically generated">
              <a:extLst>
                <a:ext uri="{FF2B5EF4-FFF2-40B4-BE49-F238E27FC236}">
                  <a16:creationId xmlns:a16="http://schemas.microsoft.com/office/drawing/2014/main" id="{608128DA-207C-44E2-B67C-D4E367A121A4}"/>
                </a:ext>
              </a:extLst>
            </p:cNvPr>
            <p:cNvPicPr>
              <a:picLocks noChangeAspect="1"/>
            </p:cNvPicPr>
            <p:nvPr/>
          </p:nvPicPr>
          <p:blipFill>
            <a:blip r:embed="rId3"/>
            <a:stretch>
              <a:fillRect/>
            </a:stretch>
          </p:blipFill>
          <p:spPr>
            <a:xfrm rot="19326072">
              <a:off x="1487752" y="5190070"/>
              <a:ext cx="132038" cy="144000"/>
            </a:xfrm>
            <a:prstGeom prst="rect">
              <a:avLst/>
            </a:prstGeom>
          </p:spPr>
        </p:pic>
      </p:grpSp>
      <p:sp>
        <p:nvSpPr>
          <p:cNvPr id="16" name="TextBox 9">
            <a:extLst>
              <a:ext uri="{FF2B5EF4-FFF2-40B4-BE49-F238E27FC236}">
                <a16:creationId xmlns:a16="http://schemas.microsoft.com/office/drawing/2014/main" id="{36B97ED3-F70B-4C33-8A5A-6D7A614BD3AD}"/>
              </a:ext>
            </a:extLst>
          </p:cNvPr>
          <p:cNvSpPr txBox="1"/>
          <p:nvPr/>
        </p:nvSpPr>
        <p:spPr>
          <a:xfrm>
            <a:off x="1546860" y="213003"/>
            <a:ext cx="9121140" cy="1107996"/>
          </a:xfrm>
          <a:prstGeom prst="rect">
            <a:avLst/>
          </a:prstGeom>
          <a:noFill/>
        </p:spPr>
        <p:txBody>
          <a:bodyPr wrap="square">
            <a:spAutoFit/>
          </a:bodyPr>
          <a:lstStyle/>
          <a:p>
            <a:pPr marL="449263" indent="-449263"/>
            <a:r>
              <a:rPr lang="en-GB" sz="3300" b="1" u="sng" dirty="0">
                <a:solidFill>
                  <a:schemeClr val="bg1"/>
                </a:solidFill>
                <a:highlight>
                  <a:srgbClr val="1EB3DD"/>
                </a:highlight>
              </a:rPr>
              <a:t>2. KOMPLEXERE START-UP-INVESTITIONEN</a:t>
            </a:r>
            <a:r>
              <a:rPr lang="en-GB" sz="3300" b="1" u="sng" dirty="0">
                <a:solidFill>
                  <a:schemeClr val="bg1"/>
                </a:solidFill>
              </a:rPr>
              <a:t> </a:t>
            </a:r>
            <a:r>
              <a:rPr lang="en-GB" sz="3300" b="1" dirty="0">
                <a:solidFill>
                  <a:srgbClr val="1EB3DD"/>
                </a:solidFill>
              </a:rPr>
              <a:t>-              </a:t>
            </a:r>
            <a:r>
              <a:rPr lang="en-US" sz="3300" dirty="0"/>
              <a:t>WO FINDEST DU UNTERSTÜTZUNG?</a:t>
            </a:r>
          </a:p>
        </p:txBody>
      </p:sp>
    </p:spTree>
    <p:extLst>
      <p:ext uri="{BB962C8B-B14F-4D97-AF65-F5344CB8AC3E}">
        <p14:creationId xmlns:p14="http://schemas.microsoft.com/office/powerpoint/2010/main" val="3268335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0ECEDC-DFC3-456E-A91E-2E8710A4E153}"/>
              </a:ext>
            </a:extLst>
          </p:cNvPr>
          <p:cNvSpPr txBox="1"/>
          <p:nvPr/>
        </p:nvSpPr>
        <p:spPr>
          <a:xfrm>
            <a:off x="2032000" y="1360309"/>
            <a:ext cx="7569103" cy="954107"/>
          </a:xfrm>
          <a:prstGeom prst="rect">
            <a:avLst/>
          </a:prstGeom>
          <a:noFill/>
        </p:spPr>
        <p:txBody>
          <a:bodyPr wrap="square">
            <a:spAutoFit/>
          </a:bodyPr>
          <a:lstStyle/>
          <a:p>
            <a:r>
              <a:rPr lang="en-GB" sz="2800" b="1" dirty="0">
                <a:solidFill>
                  <a:srgbClr val="EC2179"/>
                </a:solidFill>
              </a:rPr>
              <a:t>6 Dinge, die für Angel-Investoren, Business Angels und Privatpersonen am wichtigsten sind</a:t>
            </a:r>
          </a:p>
        </p:txBody>
      </p:sp>
      <p:sp>
        <p:nvSpPr>
          <p:cNvPr id="8" name="TextBox 7">
            <a:extLst>
              <a:ext uri="{FF2B5EF4-FFF2-40B4-BE49-F238E27FC236}">
                <a16:creationId xmlns:a16="http://schemas.microsoft.com/office/drawing/2014/main" id="{E28390F0-08BB-4E07-BE0B-52FF7C48A7CF}"/>
              </a:ext>
            </a:extLst>
          </p:cNvPr>
          <p:cNvSpPr txBox="1"/>
          <p:nvPr/>
        </p:nvSpPr>
        <p:spPr>
          <a:xfrm>
            <a:off x="1892300" y="2375436"/>
            <a:ext cx="8105140" cy="4431983"/>
          </a:xfrm>
          <a:prstGeom prst="rect">
            <a:avLst/>
          </a:prstGeom>
          <a:noFill/>
        </p:spPr>
        <p:txBody>
          <a:bodyPr wrap="square">
            <a:spAutoFit/>
          </a:bodyPr>
          <a:lstStyle/>
          <a:p>
            <a:pPr marL="514350" indent="-514350" fontAlgn="base">
              <a:buFont typeface="+mj-lt"/>
              <a:buAutoNum type="arabicPeriod"/>
            </a:pPr>
            <a:r>
              <a:rPr lang="en-IE" sz="2200" dirty="0">
                <a:solidFill>
                  <a:srgbClr val="1E494F"/>
                </a:solidFill>
              </a:rPr>
              <a:t>Die </a:t>
            </a:r>
            <a:r>
              <a:rPr lang="en-IE" sz="2200" b="1" dirty="0">
                <a:solidFill>
                  <a:srgbClr val="1E494F"/>
                </a:solidFill>
              </a:rPr>
              <a:t>Qualität, die Leidenschaft, das Engagement und die Integrität </a:t>
            </a:r>
            <a:r>
              <a:rPr lang="en-IE" sz="2200" dirty="0">
                <a:solidFill>
                  <a:srgbClr val="1E494F"/>
                </a:solidFill>
              </a:rPr>
              <a:t>der </a:t>
            </a:r>
            <a:r>
              <a:rPr lang="en-IE" sz="2200" dirty="0" err="1">
                <a:solidFill>
                  <a:srgbClr val="1E494F"/>
                </a:solidFill>
              </a:rPr>
              <a:t>Gründerinnen</a:t>
            </a:r>
            <a:endParaRPr lang="en-IE" sz="2200" dirty="0">
              <a:solidFill>
                <a:srgbClr val="1E494F"/>
              </a:solidFill>
            </a:endParaRPr>
          </a:p>
          <a:p>
            <a:pPr marL="514350" indent="-514350" fontAlgn="base">
              <a:buFont typeface="+mj-lt"/>
              <a:buAutoNum type="arabicPeriod"/>
            </a:pPr>
            <a:r>
              <a:rPr lang="en-IE" sz="2200" dirty="0">
                <a:solidFill>
                  <a:srgbClr val="1E494F"/>
                </a:solidFill>
              </a:rPr>
              <a:t>Die </a:t>
            </a:r>
            <a:r>
              <a:rPr lang="en-IE" sz="2200" b="1" dirty="0">
                <a:solidFill>
                  <a:srgbClr val="1E494F"/>
                </a:solidFill>
              </a:rPr>
              <a:t>Marktchance</a:t>
            </a:r>
            <a:r>
              <a:rPr lang="en-IE" sz="2200" dirty="0">
                <a:solidFill>
                  <a:srgbClr val="1E494F"/>
                </a:solidFill>
              </a:rPr>
              <a:t>, die </a:t>
            </a:r>
            <a:r>
              <a:rPr lang="en-IE" sz="2200" dirty="0" err="1">
                <a:solidFill>
                  <a:srgbClr val="1E494F"/>
                </a:solidFill>
              </a:rPr>
              <a:t>adressiert</a:t>
            </a:r>
            <a:r>
              <a:rPr lang="en-IE" sz="2200" dirty="0">
                <a:solidFill>
                  <a:srgbClr val="1E494F"/>
                </a:solidFill>
              </a:rPr>
              <a:t> wird, und das Potenzial für das Unternehmen, sehr groß zu werden</a:t>
            </a:r>
          </a:p>
          <a:p>
            <a:pPr marL="514350" indent="-514350" fontAlgn="base">
              <a:buFont typeface="+mj-lt"/>
              <a:buAutoNum type="arabicPeriod"/>
            </a:pPr>
            <a:r>
              <a:rPr lang="en-IE" sz="2200" dirty="0">
                <a:solidFill>
                  <a:srgbClr val="1E494F"/>
                </a:solidFill>
              </a:rPr>
              <a:t>Ein klar </a:t>
            </a:r>
            <a:r>
              <a:rPr lang="en-IE" sz="2200" dirty="0" err="1">
                <a:solidFill>
                  <a:srgbClr val="1E494F"/>
                </a:solidFill>
              </a:rPr>
              <a:t>durchdachter</a:t>
            </a:r>
            <a:r>
              <a:rPr lang="en-IE" sz="2200" dirty="0">
                <a:solidFill>
                  <a:srgbClr val="1E494F"/>
                </a:solidFill>
              </a:rPr>
              <a:t> </a:t>
            </a:r>
            <a:r>
              <a:rPr lang="en-IE" sz="2200" b="1" dirty="0" err="1">
                <a:solidFill>
                  <a:srgbClr val="1E494F"/>
                </a:solidFill>
              </a:rPr>
              <a:t>Businesssplan</a:t>
            </a:r>
            <a:r>
              <a:rPr lang="en-IE" sz="2200" b="1" dirty="0">
                <a:solidFill>
                  <a:srgbClr val="1E494F"/>
                </a:solidFill>
              </a:rPr>
              <a:t> </a:t>
            </a:r>
            <a:r>
              <a:rPr lang="en-IE" sz="2200" dirty="0">
                <a:solidFill>
                  <a:srgbClr val="1E494F"/>
                </a:solidFill>
              </a:rPr>
              <a:t>und erste Anzeichen dafür, dass der Plan umgesetzt wird</a:t>
            </a:r>
          </a:p>
          <a:p>
            <a:pPr marL="514350" indent="-514350" fontAlgn="base">
              <a:buFont typeface="+mj-lt"/>
              <a:buAutoNum type="arabicPeriod"/>
            </a:pPr>
            <a:r>
              <a:rPr lang="en-IE" sz="2200" dirty="0">
                <a:solidFill>
                  <a:srgbClr val="1E494F"/>
                </a:solidFill>
              </a:rPr>
              <a:t>Interessante </a:t>
            </a:r>
            <a:r>
              <a:rPr lang="en-IE" sz="2200" b="1" dirty="0">
                <a:solidFill>
                  <a:srgbClr val="1E494F"/>
                </a:solidFill>
              </a:rPr>
              <a:t>Technologie oder geistiges Eigentum</a:t>
            </a:r>
          </a:p>
          <a:p>
            <a:pPr marL="514350" indent="-514350" fontAlgn="base">
              <a:buFont typeface="+mj-lt"/>
              <a:buAutoNum type="arabicPeriod"/>
            </a:pPr>
            <a:r>
              <a:rPr lang="en-IE" sz="2200" dirty="0">
                <a:solidFill>
                  <a:srgbClr val="1E494F"/>
                </a:solidFill>
              </a:rPr>
              <a:t>Eine </a:t>
            </a:r>
            <a:r>
              <a:rPr lang="en-IE" sz="2200" b="1" dirty="0">
                <a:solidFill>
                  <a:srgbClr val="1E494F"/>
                </a:solidFill>
              </a:rPr>
              <a:t>angemessene Bewertung </a:t>
            </a:r>
            <a:r>
              <a:rPr lang="en-IE" sz="2200" dirty="0">
                <a:solidFill>
                  <a:srgbClr val="1E494F"/>
                </a:solidFill>
              </a:rPr>
              <a:t>mit angemessenen Konditionen</a:t>
            </a:r>
          </a:p>
          <a:p>
            <a:pPr marL="514350" indent="-514350" fontAlgn="base">
              <a:buFont typeface="+mj-lt"/>
              <a:buAutoNum type="arabicPeriod"/>
            </a:pPr>
            <a:r>
              <a:rPr lang="en-IE" sz="2200" dirty="0">
                <a:solidFill>
                  <a:srgbClr val="1E494F"/>
                </a:solidFill>
              </a:rPr>
              <a:t>Die </a:t>
            </a:r>
            <a:r>
              <a:rPr lang="en-IE" sz="2200" b="1" dirty="0">
                <a:solidFill>
                  <a:srgbClr val="1E494F"/>
                </a:solidFill>
              </a:rPr>
              <a:t>Realisierbarkeit weiterer Finanzierungsrunden</a:t>
            </a:r>
            <a:r>
              <a:rPr lang="en-IE" sz="2200" dirty="0">
                <a:solidFill>
                  <a:srgbClr val="1E494F"/>
                </a:solidFill>
              </a:rPr>
              <a:t>, wenn Fortschritte erzielt werden</a:t>
            </a:r>
          </a:p>
          <a:p>
            <a:pPr marL="514350" indent="-514350" fontAlgn="base">
              <a:buFont typeface="+mj-lt"/>
              <a:buAutoNum type="arabicPeriod"/>
            </a:pPr>
            <a:endParaRPr lang="en-IE" sz="2200" dirty="0">
              <a:solidFill>
                <a:srgbClr val="1E494F"/>
              </a:solidFill>
            </a:endParaRPr>
          </a:p>
          <a:p>
            <a:pPr fontAlgn="base"/>
            <a:r>
              <a:rPr lang="en-IE" sz="2000" dirty="0">
                <a:solidFill>
                  <a:srgbClr val="1E494F"/>
                </a:solidFill>
              </a:rPr>
              <a:t>Quelle:  </a:t>
            </a:r>
            <a:r>
              <a:rPr lang="en-GB" sz="2000" dirty="0">
                <a:hlinkClick r:id="rId2"/>
              </a:rPr>
              <a:t>20 Things All Entrepreneurs Should Know About Angel Investors (forbes.com)</a:t>
            </a:r>
            <a:endParaRPr lang="en-IE" sz="2000" dirty="0">
              <a:solidFill>
                <a:srgbClr val="1E494F"/>
              </a:solidFill>
            </a:endParaRPr>
          </a:p>
        </p:txBody>
      </p:sp>
      <p:sp>
        <p:nvSpPr>
          <p:cNvPr id="7" name="TextBox 9">
            <a:extLst>
              <a:ext uri="{FF2B5EF4-FFF2-40B4-BE49-F238E27FC236}">
                <a16:creationId xmlns:a16="http://schemas.microsoft.com/office/drawing/2014/main" id="{B5E3BD31-8BF4-444E-B668-D632B976F385}"/>
              </a:ext>
            </a:extLst>
          </p:cNvPr>
          <p:cNvSpPr txBox="1"/>
          <p:nvPr/>
        </p:nvSpPr>
        <p:spPr>
          <a:xfrm>
            <a:off x="1546860" y="213003"/>
            <a:ext cx="9121140" cy="1107996"/>
          </a:xfrm>
          <a:prstGeom prst="rect">
            <a:avLst/>
          </a:prstGeom>
          <a:noFill/>
        </p:spPr>
        <p:txBody>
          <a:bodyPr wrap="square">
            <a:spAutoFit/>
          </a:bodyPr>
          <a:lstStyle/>
          <a:p>
            <a:pPr marL="449263" indent="-449263"/>
            <a:r>
              <a:rPr lang="en-GB" sz="3300" b="1" u="sng" dirty="0">
                <a:solidFill>
                  <a:schemeClr val="bg1"/>
                </a:solidFill>
                <a:highlight>
                  <a:srgbClr val="1EB3DD"/>
                </a:highlight>
              </a:rPr>
              <a:t>2. KOMPLEXERE START-UP-INVESTITIONEN</a:t>
            </a:r>
            <a:r>
              <a:rPr lang="en-GB" sz="3300" b="1" u="sng" dirty="0">
                <a:solidFill>
                  <a:schemeClr val="bg1"/>
                </a:solidFill>
              </a:rPr>
              <a:t> </a:t>
            </a:r>
            <a:r>
              <a:rPr lang="en-GB" sz="3300" b="1" dirty="0">
                <a:solidFill>
                  <a:srgbClr val="1EB3DD"/>
                </a:solidFill>
              </a:rPr>
              <a:t>-              </a:t>
            </a:r>
            <a:r>
              <a:rPr lang="en-US" sz="3300" dirty="0"/>
              <a:t>WO FINDEST DU UNTERSTÜTZUNG?</a:t>
            </a:r>
          </a:p>
        </p:txBody>
      </p:sp>
      <p:sp>
        <p:nvSpPr>
          <p:cNvPr id="10" name="Textfeld 9">
            <a:extLst>
              <a:ext uri="{FF2B5EF4-FFF2-40B4-BE49-F238E27FC236}">
                <a16:creationId xmlns:a16="http://schemas.microsoft.com/office/drawing/2014/main" id="{5C442937-21C0-43F2-93FA-1AB7E18B11F2}"/>
              </a:ext>
            </a:extLst>
          </p:cNvPr>
          <p:cNvSpPr txBox="1"/>
          <p:nvPr/>
        </p:nvSpPr>
        <p:spPr>
          <a:xfrm>
            <a:off x="-46206" y="3693976"/>
            <a:ext cx="1442998" cy="3477875"/>
          </a:xfrm>
          <a:prstGeom prst="rect">
            <a:avLst/>
          </a:prstGeom>
          <a:noFill/>
        </p:spPr>
        <p:txBody>
          <a:bodyPr wrap="square" rtlCol="0">
            <a:spAutoFit/>
          </a:bodyPr>
          <a:lstStyle/>
          <a:p>
            <a:r>
              <a:rPr lang="de-DE"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Solltest du den Artikel auf Deutsch lesen wollen, empfehlen wir dir, auf deinem Computer den </a:t>
            </a:r>
            <a:r>
              <a:rPr lang="de-DE"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Google Übersetzer</a:t>
            </a:r>
            <a:r>
              <a:rPr lang="de-DE" sz="1000" dirty="0">
                <a:effectLst/>
                <a:latin typeface="Calibri" panose="020F0502020204030204" pitchFamily="34" charset="0"/>
                <a:ea typeface="Calibri" panose="020F0502020204030204" pitchFamily="34" charset="0"/>
                <a:cs typeface="Times New Roman" panose="02020603050405020304" pitchFamily="18" charset="0"/>
              </a:rPr>
              <a:t> aufzurufen. Nun kannst du in das Textfeld die gewünschte URL eingeben und im rechten Feld (mit Hilfe des Abwärtspfeils rechts oben) als Zielsprache Deutsch auswählen. Wenn </a:t>
            </a:r>
            <a:r>
              <a:rPr lang="de-DE" sz="1000" dirty="0">
                <a:latin typeface="Calibri" panose="020F0502020204030204" pitchFamily="34" charset="0"/>
                <a:ea typeface="Calibri" panose="020F0502020204030204" pitchFamily="34" charset="0"/>
                <a:cs typeface="Times New Roman" panose="02020603050405020304" pitchFamily="18" charset="0"/>
              </a:rPr>
              <a:t>du</a:t>
            </a:r>
            <a:r>
              <a:rPr lang="de-DE" sz="1000" dirty="0">
                <a:effectLst/>
                <a:latin typeface="Calibri" panose="020F0502020204030204" pitchFamily="34" charset="0"/>
                <a:ea typeface="Calibri" panose="020F0502020204030204" pitchFamily="34" charset="0"/>
                <a:cs typeface="Times New Roman" panose="02020603050405020304" pitchFamily="18" charset="0"/>
              </a:rPr>
              <a:t> nun mit der linken Maustaste auf die „übersetzte“ URL klickst, öffnet sich ein neuer Tab mit dem übersetzten Artikel. </a:t>
            </a:r>
          </a:p>
          <a:p>
            <a:endParaRPr lang="de-DE" sz="1000" dirty="0">
              <a:effectLst/>
              <a:latin typeface="Calibri Light" panose="020F0302020204030204" pitchFamily="34" charset="0"/>
              <a:ea typeface="Calibri" panose="020F0502020204030204" pitchFamily="34" charset="0"/>
              <a:cs typeface="Calibri Light" panose="020F0302020204030204" pitchFamily="34" charset="0"/>
            </a:endParaRPr>
          </a:p>
          <a:p>
            <a:endParaRPr lang="de-DE" sz="1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6263991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8390F0-08BB-4E07-BE0B-52FF7C48A7CF}"/>
              </a:ext>
            </a:extLst>
          </p:cNvPr>
          <p:cNvSpPr txBox="1"/>
          <p:nvPr/>
        </p:nvSpPr>
        <p:spPr>
          <a:xfrm>
            <a:off x="1821180" y="1566684"/>
            <a:ext cx="8105140" cy="5078313"/>
          </a:xfrm>
          <a:prstGeom prst="rect">
            <a:avLst/>
          </a:prstGeom>
          <a:noFill/>
        </p:spPr>
        <p:txBody>
          <a:bodyPr wrap="square">
            <a:spAutoFit/>
          </a:bodyPr>
          <a:lstStyle/>
          <a:p>
            <a:r>
              <a:rPr lang="en-IE" sz="2400" b="1" dirty="0">
                <a:solidFill>
                  <a:srgbClr val="C54A9A"/>
                </a:solidFill>
              </a:rPr>
              <a:t>Angel Investor Netzwerke</a:t>
            </a:r>
          </a:p>
          <a:p>
            <a:r>
              <a:rPr lang="en-IE" sz="2000" dirty="0">
                <a:solidFill>
                  <a:srgbClr val="1E494F"/>
                </a:solidFill>
              </a:rPr>
              <a:t>Die meisten neuen Unternehmen werden Schwierigkeiten haben, nennenswerte Kapitalbeträge zu erhalten, aber Business Angel-Investitionen </a:t>
            </a:r>
            <a:r>
              <a:rPr lang="en-IE" sz="2000" dirty="0" err="1">
                <a:solidFill>
                  <a:srgbClr val="1E494F"/>
                </a:solidFill>
              </a:rPr>
              <a:t>können</a:t>
            </a:r>
            <a:r>
              <a:rPr lang="en-IE" sz="2000" dirty="0">
                <a:solidFill>
                  <a:srgbClr val="1E494F"/>
                </a:solidFill>
              </a:rPr>
              <a:t> </a:t>
            </a:r>
            <a:r>
              <a:rPr lang="en-IE" sz="2000" dirty="0" err="1">
                <a:solidFill>
                  <a:srgbClr val="1E494F"/>
                </a:solidFill>
              </a:rPr>
              <a:t>helfen</a:t>
            </a:r>
            <a:r>
              <a:rPr lang="en-IE" sz="2000" dirty="0">
                <a:solidFill>
                  <a:srgbClr val="1E494F"/>
                </a:solidFill>
              </a:rPr>
              <a:t>, die nächste Stufe der Finanzierung und Expansion zu erreichen. In ganz Europa </a:t>
            </a:r>
            <a:r>
              <a:rPr lang="en-IE" sz="2000" dirty="0" err="1">
                <a:solidFill>
                  <a:srgbClr val="1E494F"/>
                </a:solidFill>
              </a:rPr>
              <a:t>ermöglichen</a:t>
            </a:r>
            <a:r>
              <a:rPr lang="en-IE" sz="2000" dirty="0">
                <a:solidFill>
                  <a:srgbClr val="1E494F"/>
                </a:solidFill>
              </a:rPr>
              <a:t> </a:t>
            </a:r>
            <a:r>
              <a:rPr lang="en-IE" sz="2000" b="1" dirty="0">
                <a:solidFill>
                  <a:srgbClr val="C54A9A"/>
                </a:solidFill>
              </a:rPr>
              <a:t>Angel Investment </a:t>
            </a:r>
            <a:r>
              <a:rPr lang="en-IE" sz="2000" b="1" dirty="0" err="1">
                <a:solidFill>
                  <a:srgbClr val="C54A9A"/>
                </a:solidFill>
              </a:rPr>
              <a:t>Netzwerke</a:t>
            </a:r>
            <a:r>
              <a:rPr lang="en-IE" sz="2000" b="1" dirty="0">
                <a:solidFill>
                  <a:srgbClr val="C54A9A"/>
                </a:solidFill>
              </a:rPr>
              <a:t> </a:t>
            </a:r>
            <a:r>
              <a:rPr lang="en-IE" sz="2000" dirty="0">
                <a:solidFill>
                  <a:srgbClr val="1E494F"/>
                </a:solidFill>
              </a:rPr>
              <a:t>den Mitgliedern, andere Mitglieder zu finden und sich mit ihnen in Bezug auf Geschäftsinvestitionen und Finanzierung zu verbinden. Tausende von Business Angels nutzen das Netzwerk, um nach Ideen zu suchen, und es melden sich </a:t>
            </a:r>
            <a:r>
              <a:rPr lang="en-IE" sz="2000" dirty="0" err="1">
                <a:solidFill>
                  <a:srgbClr val="1E494F"/>
                </a:solidFill>
              </a:rPr>
              <a:t>täglich</a:t>
            </a:r>
            <a:r>
              <a:rPr lang="en-IE" sz="2000" dirty="0">
                <a:solidFill>
                  <a:srgbClr val="1E494F"/>
                </a:solidFill>
              </a:rPr>
              <a:t> </a:t>
            </a:r>
            <a:r>
              <a:rPr lang="en-IE" sz="2000" dirty="0" err="1">
                <a:solidFill>
                  <a:srgbClr val="1E494F"/>
                </a:solidFill>
              </a:rPr>
              <a:t>neue</a:t>
            </a:r>
            <a:r>
              <a:rPr lang="en-IE" sz="2000" dirty="0">
                <a:solidFill>
                  <a:srgbClr val="1E494F"/>
                </a:solidFill>
              </a:rPr>
              <a:t> </a:t>
            </a:r>
            <a:r>
              <a:rPr lang="en-IE" sz="2000" dirty="0" err="1">
                <a:solidFill>
                  <a:srgbClr val="1E494F"/>
                </a:solidFill>
              </a:rPr>
              <a:t>Unternehmer</a:t>
            </a:r>
            <a:r>
              <a:rPr lang="en-IE" sz="2000" dirty="0">
                <a:solidFill>
                  <a:srgbClr val="1E494F"/>
                </a:solidFill>
              </a:rPr>
              <a:t> und </a:t>
            </a:r>
            <a:r>
              <a:rPr lang="en-IE" sz="2000" dirty="0" err="1">
                <a:solidFill>
                  <a:srgbClr val="1E494F"/>
                </a:solidFill>
              </a:rPr>
              <a:t>Unternehmerinnen</a:t>
            </a:r>
            <a:r>
              <a:rPr lang="en-IE" sz="2000" dirty="0">
                <a:solidFill>
                  <a:srgbClr val="1E494F"/>
                </a:solidFill>
              </a:rPr>
              <a:t> an.</a:t>
            </a:r>
          </a:p>
          <a:p>
            <a:endParaRPr lang="en-IE" sz="2000" dirty="0">
              <a:solidFill>
                <a:srgbClr val="414140"/>
              </a:solidFill>
            </a:endParaRPr>
          </a:p>
          <a:p>
            <a:r>
              <a:rPr lang="en-IE" sz="2000" dirty="0">
                <a:solidFill>
                  <a:srgbClr val="525252"/>
                </a:solidFill>
              </a:rPr>
              <a:t>z.B. </a:t>
            </a:r>
            <a:r>
              <a:rPr lang="en-IE" sz="2000" dirty="0">
                <a:solidFill>
                  <a:srgbClr val="525252"/>
                </a:solidFill>
                <a:hlinkClick r:id="rId2"/>
              </a:rPr>
              <a:t>Irish Investment Network </a:t>
            </a:r>
            <a:r>
              <a:rPr lang="en-IE" sz="2000" dirty="0">
                <a:solidFill>
                  <a:srgbClr val="1E494F"/>
                </a:solidFill>
              </a:rPr>
              <a:t>hat über 170.000 </a:t>
            </a:r>
            <a:r>
              <a:rPr lang="en-IE" sz="2000" dirty="0" err="1">
                <a:solidFill>
                  <a:srgbClr val="1E494F"/>
                </a:solidFill>
              </a:rPr>
              <a:t>registrierte</a:t>
            </a:r>
            <a:r>
              <a:rPr lang="en-IE" sz="2000" dirty="0">
                <a:solidFill>
                  <a:srgbClr val="1E494F"/>
                </a:solidFill>
              </a:rPr>
              <a:t> Angel-</a:t>
            </a:r>
            <a:r>
              <a:rPr lang="en-IE" sz="2000" dirty="0" err="1">
                <a:solidFill>
                  <a:srgbClr val="1E494F"/>
                </a:solidFill>
              </a:rPr>
              <a:t>Investoren</a:t>
            </a:r>
            <a:r>
              <a:rPr lang="en-IE" sz="2000" dirty="0">
                <a:solidFill>
                  <a:srgbClr val="1E494F"/>
                </a:solidFill>
              </a:rPr>
              <a:t>. </a:t>
            </a:r>
          </a:p>
          <a:p>
            <a:r>
              <a:rPr lang="en-IE" sz="2000" dirty="0">
                <a:solidFill>
                  <a:srgbClr val="1E494F"/>
                </a:solidFill>
              </a:rPr>
              <a:t>Deutsche </a:t>
            </a:r>
            <a:r>
              <a:rPr lang="en-IE" sz="2000" dirty="0" err="1">
                <a:solidFill>
                  <a:srgbClr val="1E494F"/>
                </a:solidFill>
              </a:rPr>
              <a:t>Investoren</a:t>
            </a:r>
            <a:r>
              <a:rPr lang="en-IE" sz="2000" dirty="0">
                <a:solidFill>
                  <a:srgbClr val="1E494F"/>
                </a:solidFill>
              </a:rPr>
              <a:t> und </a:t>
            </a:r>
            <a:r>
              <a:rPr lang="en-IE" sz="2000" dirty="0" err="1">
                <a:solidFill>
                  <a:srgbClr val="1E494F"/>
                </a:solidFill>
              </a:rPr>
              <a:t>wertvolle</a:t>
            </a:r>
            <a:r>
              <a:rPr lang="en-IE" sz="2000" dirty="0">
                <a:solidFill>
                  <a:srgbClr val="1E494F"/>
                </a:solidFill>
              </a:rPr>
              <a:t> Tipps </a:t>
            </a:r>
            <a:r>
              <a:rPr lang="en-IE" sz="2000" dirty="0" err="1">
                <a:solidFill>
                  <a:srgbClr val="1E494F"/>
                </a:solidFill>
              </a:rPr>
              <a:t>kannst</a:t>
            </a:r>
            <a:r>
              <a:rPr lang="en-IE" sz="2000" dirty="0">
                <a:solidFill>
                  <a:srgbClr val="1E494F"/>
                </a:solidFill>
              </a:rPr>
              <a:t> du </a:t>
            </a:r>
            <a:r>
              <a:rPr lang="en-IE" sz="2000" dirty="0" err="1">
                <a:solidFill>
                  <a:srgbClr val="1E494F"/>
                </a:solidFill>
              </a:rPr>
              <a:t>unter</a:t>
            </a:r>
            <a:r>
              <a:rPr lang="en-IE" sz="2000" dirty="0">
                <a:solidFill>
                  <a:srgbClr val="1E494F"/>
                </a:solidFill>
              </a:rPr>
              <a:t> </a:t>
            </a:r>
            <a:r>
              <a:rPr lang="en-IE" sz="2000" dirty="0" err="1">
                <a:solidFill>
                  <a:srgbClr val="1E494F"/>
                </a:solidFill>
              </a:rPr>
              <a:t>anderem</a:t>
            </a:r>
            <a:r>
              <a:rPr lang="en-IE" sz="2000" dirty="0">
                <a:solidFill>
                  <a:srgbClr val="1E494F"/>
                </a:solidFill>
              </a:rPr>
              <a:t> </a:t>
            </a:r>
            <a:r>
              <a:rPr lang="en-IE" sz="2000" dirty="0" err="1">
                <a:solidFill>
                  <a:srgbClr val="1E494F"/>
                </a:solidFill>
              </a:rPr>
              <a:t>über</a:t>
            </a:r>
            <a:r>
              <a:rPr lang="en-IE" sz="2000" dirty="0">
                <a:solidFill>
                  <a:srgbClr val="1E494F"/>
                </a:solidFill>
              </a:rPr>
              <a:t> das </a:t>
            </a:r>
            <a:r>
              <a:rPr lang="en-IE" sz="2000" dirty="0">
                <a:solidFill>
                  <a:srgbClr val="1E494F"/>
                </a:solidFill>
                <a:hlinkClick r:id="rId3"/>
              </a:rPr>
              <a:t>Business Angels </a:t>
            </a:r>
            <a:r>
              <a:rPr lang="en-IE" sz="2000" dirty="0" err="1">
                <a:solidFill>
                  <a:srgbClr val="1E494F"/>
                </a:solidFill>
                <a:hlinkClick r:id="rId3"/>
              </a:rPr>
              <a:t>Netzwerk</a:t>
            </a:r>
            <a:r>
              <a:rPr lang="en-IE" sz="2000" dirty="0">
                <a:solidFill>
                  <a:srgbClr val="1E494F"/>
                </a:solidFill>
                <a:hlinkClick r:id="rId3"/>
              </a:rPr>
              <a:t> </a:t>
            </a:r>
            <a:r>
              <a:rPr lang="en-IE" sz="2000" dirty="0">
                <a:solidFill>
                  <a:srgbClr val="1E494F"/>
                </a:solidFill>
              </a:rPr>
              <a:t>Deutschland </a:t>
            </a:r>
            <a:r>
              <a:rPr lang="en-IE" sz="2000" dirty="0" err="1">
                <a:solidFill>
                  <a:srgbClr val="1E494F"/>
                </a:solidFill>
              </a:rPr>
              <a:t>finden</a:t>
            </a:r>
            <a:r>
              <a:rPr lang="en-IE" sz="2000" dirty="0">
                <a:solidFill>
                  <a:srgbClr val="1E494F"/>
                </a:solidFill>
              </a:rPr>
              <a:t>. </a:t>
            </a:r>
            <a:r>
              <a:rPr lang="en-IE" sz="2000" dirty="0" err="1">
                <a:solidFill>
                  <a:srgbClr val="1E494F"/>
                </a:solidFill>
              </a:rPr>
              <a:t>Schau</a:t>
            </a:r>
            <a:r>
              <a:rPr lang="en-IE" sz="2000" dirty="0">
                <a:solidFill>
                  <a:srgbClr val="1E494F"/>
                </a:solidFill>
              </a:rPr>
              <a:t> </a:t>
            </a:r>
            <a:r>
              <a:rPr lang="en-IE" sz="2000" dirty="0" err="1">
                <a:solidFill>
                  <a:srgbClr val="1E494F"/>
                </a:solidFill>
              </a:rPr>
              <a:t>doch</a:t>
            </a:r>
            <a:r>
              <a:rPr lang="en-IE" sz="2000" dirty="0">
                <a:solidFill>
                  <a:srgbClr val="1E494F"/>
                </a:solidFill>
              </a:rPr>
              <a:t> </a:t>
            </a:r>
            <a:r>
              <a:rPr lang="en-IE" sz="2000" dirty="0" err="1">
                <a:solidFill>
                  <a:srgbClr val="1E494F"/>
                </a:solidFill>
              </a:rPr>
              <a:t>auch</a:t>
            </a:r>
            <a:r>
              <a:rPr lang="en-IE" sz="2000" dirty="0">
                <a:solidFill>
                  <a:srgbClr val="1E494F"/>
                </a:solidFill>
              </a:rPr>
              <a:t> mal </a:t>
            </a:r>
            <a:r>
              <a:rPr lang="en-IE" sz="2000" dirty="0" err="1">
                <a:solidFill>
                  <a:srgbClr val="1E494F"/>
                </a:solidFill>
              </a:rPr>
              <a:t>bei</a:t>
            </a:r>
            <a:r>
              <a:rPr lang="en-IE" sz="2000" dirty="0">
                <a:solidFill>
                  <a:srgbClr val="1E494F"/>
                </a:solidFill>
              </a:rPr>
              <a:t> </a:t>
            </a:r>
            <a:r>
              <a:rPr lang="en-IE" sz="2000" dirty="0" err="1">
                <a:solidFill>
                  <a:srgbClr val="1E494F"/>
                </a:solidFill>
              </a:rPr>
              <a:t>dem</a:t>
            </a:r>
            <a:r>
              <a:rPr lang="en-IE" sz="2000" dirty="0">
                <a:solidFill>
                  <a:srgbClr val="1E494F"/>
                </a:solidFill>
              </a:rPr>
              <a:t> </a:t>
            </a:r>
            <a:r>
              <a:rPr lang="en-IE" sz="2000" dirty="0">
                <a:solidFill>
                  <a:srgbClr val="1E494F"/>
                </a:solidFill>
                <a:hlinkClick r:id="rId4"/>
              </a:rPr>
              <a:t>Business Angels </a:t>
            </a:r>
            <a:r>
              <a:rPr lang="en-IE" sz="2000" dirty="0" err="1">
                <a:solidFill>
                  <a:srgbClr val="1E494F"/>
                </a:solidFill>
                <a:hlinkClick r:id="rId4"/>
              </a:rPr>
              <a:t>Netzwerk</a:t>
            </a:r>
            <a:r>
              <a:rPr lang="en-IE" sz="2000" dirty="0">
                <a:solidFill>
                  <a:srgbClr val="1E494F"/>
                </a:solidFill>
                <a:hlinkClick r:id="rId4"/>
              </a:rPr>
              <a:t> Sachsen-Anhalt </a:t>
            </a:r>
            <a:r>
              <a:rPr lang="en-IE" sz="2000" dirty="0">
                <a:solidFill>
                  <a:srgbClr val="1E494F"/>
                </a:solidFill>
              </a:rPr>
              <a:t>und </a:t>
            </a:r>
            <a:r>
              <a:rPr lang="en-IE" sz="2000" dirty="0" err="1">
                <a:solidFill>
                  <a:srgbClr val="1E494F"/>
                </a:solidFill>
              </a:rPr>
              <a:t>bei</a:t>
            </a:r>
            <a:r>
              <a:rPr lang="en-IE" sz="2000" dirty="0">
                <a:solidFill>
                  <a:srgbClr val="1E494F"/>
                </a:solidFill>
              </a:rPr>
              <a:t> </a:t>
            </a:r>
            <a:r>
              <a:rPr lang="en-IE" sz="2000" dirty="0" err="1">
                <a:solidFill>
                  <a:srgbClr val="1E494F"/>
                </a:solidFill>
              </a:rPr>
              <a:t>dem</a:t>
            </a:r>
            <a:r>
              <a:rPr lang="en-IE" sz="2000" dirty="0">
                <a:solidFill>
                  <a:srgbClr val="1E494F"/>
                </a:solidFill>
              </a:rPr>
              <a:t> </a:t>
            </a:r>
            <a:r>
              <a:rPr lang="en-IE" sz="2000" dirty="0">
                <a:solidFill>
                  <a:srgbClr val="1E494F"/>
                </a:solidFill>
                <a:hlinkClick r:id="rId5"/>
              </a:rPr>
              <a:t>Gründerservice Halle</a:t>
            </a:r>
            <a:r>
              <a:rPr lang="en-IE" sz="2000" dirty="0">
                <a:solidFill>
                  <a:srgbClr val="1E494F"/>
                </a:solidFill>
              </a:rPr>
              <a:t> </a:t>
            </a:r>
            <a:r>
              <a:rPr lang="en-IE" sz="2000" dirty="0" err="1">
                <a:solidFill>
                  <a:srgbClr val="1E494F"/>
                </a:solidFill>
              </a:rPr>
              <a:t>vorbei</a:t>
            </a:r>
            <a:r>
              <a:rPr lang="en-IE" sz="2000" dirty="0">
                <a:solidFill>
                  <a:srgbClr val="1E494F"/>
                </a:solidFill>
              </a:rPr>
              <a:t>, um </a:t>
            </a:r>
            <a:r>
              <a:rPr lang="en-IE" sz="2000" dirty="0" err="1">
                <a:solidFill>
                  <a:srgbClr val="1E494F"/>
                </a:solidFill>
              </a:rPr>
              <a:t>weitere</a:t>
            </a:r>
            <a:r>
              <a:rPr lang="en-IE" sz="2000" dirty="0">
                <a:solidFill>
                  <a:srgbClr val="1E494F"/>
                </a:solidFill>
              </a:rPr>
              <a:t> </a:t>
            </a:r>
            <a:r>
              <a:rPr lang="en-IE" sz="2000" dirty="0" err="1">
                <a:solidFill>
                  <a:srgbClr val="1E494F"/>
                </a:solidFill>
              </a:rPr>
              <a:t>nützliche</a:t>
            </a:r>
            <a:r>
              <a:rPr lang="en-IE" sz="2000" dirty="0">
                <a:solidFill>
                  <a:srgbClr val="1E494F"/>
                </a:solidFill>
              </a:rPr>
              <a:t> </a:t>
            </a:r>
            <a:r>
              <a:rPr lang="en-IE" sz="2000" dirty="0" err="1">
                <a:solidFill>
                  <a:srgbClr val="1E494F"/>
                </a:solidFill>
              </a:rPr>
              <a:t>Informationen</a:t>
            </a:r>
            <a:r>
              <a:rPr lang="en-IE" sz="2000" dirty="0">
                <a:solidFill>
                  <a:srgbClr val="1E494F"/>
                </a:solidFill>
              </a:rPr>
              <a:t> </a:t>
            </a:r>
            <a:r>
              <a:rPr lang="en-IE" sz="2000" dirty="0" err="1">
                <a:solidFill>
                  <a:srgbClr val="1E494F"/>
                </a:solidFill>
              </a:rPr>
              <a:t>zu</a:t>
            </a:r>
            <a:r>
              <a:rPr lang="en-IE" sz="2000" dirty="0">
                <a:solidFill>
                  <a:srgbClr val="1E494F"/>
                </a:solidFill>
              </a:rPr>
              <a:t> </a:t>
            </a:r>
            <a:r>
              <a:rPr lang="en-IE" sz="2000" dirty="0" err="1">
                <a:solidFill>
                  <a:srgbClr val="1E494F"/>
                </a:solidFill>
              </a:rPr>
              <a:t>erhalten</a:t>
            </a:r>
            <a:r>
              <a:rPr lang="en-IE" sz="2000" dirty="0">
                <a:solidFill>
                  <a:srgbClr val="1E494F"/>
                </a:solidFill>
              </a:rPr>
              <a:t>.</a:t>
            </a:r>
            <a:endParaRPr lang="en-IE" sz="2400" dirty="0">
              <a:solidFill>
                <a:srgbClr val="1E494F"/>
              </a:solidFill>
            </a:endParaRPr>
          </a:p>
        </p:txBody>
      </p:sp>
      <p:sp>
        <p:nvSpPr>
          <p:cNvPr id="5" name="TextBox 9">
            <a:extLst>
              <a:ext uri="{FF2B5EF4-FFF2-40B4-BE49-F238E27FC236}">
                <a16:creationId xmlns:a16="http://schemas.microsoft.com/office/drawing/2014/main" id="{0FBB9728-6324-423F-A22C-F8EBC1BA2E13}"/>
              </a:ext>
            </a:extLst>
          </p:cNvPr>
          <p:cNvSpPr txBox="1"/>
          <p:nvPr/>
        </p:nvSpPr>
        <p:spPr>
          <a:xfrm>
            <a:off x="1546860" y="213003"/>
            <a:ext cx="9121140" cy="1107996"/>
          </a:xfrm>
          <a:prstGeom prst="rect">
            <a:avLst/>
          </a:prstGeom>
          <a:noFill/>
        </p:spPr>
        <p:txBody>
          <a:bodyPr wrap="square">
            <a:spAutoFit/>
          </a:bodyPr>
          <a:lstStyle/>
          <a:p>
            <a:pPr marL="449263" indent="-449263"/>
            <a:r>
              <a:rPr lang="en-GB" sz="3300" b="1" u="sng" dirty="0">
                <a:solidFill>
                  <a:schemeClr val="bg1"/>
                </a:solidFill>
                <a:highlight>
                  <a:srgbClr val="1EB3DD"/>
                </a:highlight>
              </a:rPr>
              <a:t>2. KOMPLEXERE START-UP-INVESTITIONEN</a:t>
            </a:r>
            <a:r>
              <a:rPr lang="en-GB" sz="3300" b="1" u="sng" dirty="0">
                <a:solidFill>
                  <a:schemeClr val="bg1"/>
                </a:solidFill>
              </a:rPr>
              <a:t> </a:t>
            </a:r>
            <a:r>
              <a:rPr lang="en-GB" sz="3300" b="1" dirty="0">
                <a:solidFill>
                  <a:srgbClr val="1EB3DD"/>
                </a:solidFill>
              </a:rPr>
              <a:t>-              </a:t>
            </a:r>
            <a:r>
              <a:rPr lang="en-US" sz="3300" dirty="0"/>
              <a:t>WO FINDEST DU UNTERSTÜTZUNG?</a:t>
            </a:r>
          </a:p>
        </p:txBody>
      </p:sp>
    </p:spTree>
    <p:extLst>
      <p:ext uri="{BB962C8B-B14F-4D97-AF65-F5344CB8AC3E}">
        <p14:creationId xmlns:p14="http://schemas.microsoft.com/office/powerpoint/2010/main" val="2961161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a:extLst>
              <a:ext uri="{FF2B5EF4-FFF2-40B4-BE49-F238E27FC236}">
                <a16:creationId xmlns:a16="http://schemas.microsoft.com/office/drawing/2014/main" id="{DB7F892A-BDBC-466F-BC89-C71B2F20170B}"/>
              </a:ext>
            </a:extLst>
          </p:cNvPr>
          <p:cNvSpPr>
            <a:spLocks noChangeAspect="1" noChangeArrowheads="1"/>
          </p:cNvSpPr>
          <p:nvPr/>
        </p:nvSpPr>
        <p:spPr bwMode="auto">
          <a:xfrm>
            <a:off x="426720" y="-2240280"/>
            <a:ext cx="5821680" cy="58216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7" name="TextBox 6">
            <a:extLst>
              <a:ext uri="{FF2B5EF4-FFF2-40B4-BE49-F238E27FC236}">
                <a16:creationId xmlns:a16="http://schemas.microsoft.com/office/drawing/2014/main" id="{F1AC6DDE-AD48-432D-993C-8435B36BF9D6}"/>
              </a:ext>
            </a:extLst>
          </p:cNvPr>
          <p:cNvSpPr txBox="1"/>
          <p:nvPr/>
        </p:nvSpPr>
        <p:spPr>
          <a:xfrm>
            <a:off x="681210" y="438088"/>
            <a:ext cx="10226040" cy="1477328"/>
          </a:xfrm>
          <a:prstGeom prst="rect">
            <a:avLst/>
          </a:prstGeom>
          <a:noFill/>
        </p:spPr>
        <p:txBody>
          <a:bodyPr wrap="square" rtlCol="0">
            <a:spAutoFit/>
          </a:bodyPr>
          <a:lstStyle/>
          <a:p>
            <a:pPr>
              <a:spcBef>
                <a:spcPts val="0"/>
              </a:spcBef>
            </a:pPr>
            <a:r>
              <a:rPr lang="en-US" sz="3600" dirty="0">
                <a:solidFill>
                  <a:srgbClr val="1E494F"/>
                </a:solidFill>
              </a:rPr>
              <a:t>Preisgestaltung, Kosten und Gewinnerzielung</a:t>
            </a:r>
          </a:p>
          <a:p>
            <a:pPr>
              <a:lnSpc>
                <a:spcPct val="100000"/>
              </a:lnSpc>
              <a:spcBef>
                <a:spcPts val="0"/>
              </a:spcBef>
            </a:pPr>
            <a:r>
              <a:rPr lang="en-US" sz="3600" dirty="0">
                <a:solidFill>
                  <a:srgbClr val="1EB3DD"/>
                </a:solidFill>
              </a:rPr>
              <a:t>WIE LEGST DU DEINEN PREIS FEST?</a:t>
            </a:r>
          </a:p>
          <a:p>
            <a:endParaRPr lang="en-IE" dirty="0"/>
          </a:p>
        </p:txBody>
      </p:sp>
      <p:sp>
        <p:nvSpPr>
          <p:cNvPr id="10" name="TextBox 9">
            <a:extLst>
              <a:ext uri="{FF2B5EF4-FFF2-40B4-BE49-F238E27FC236}">
                <a16:creationId xmlns:a16="http://schemas.microsoft.com/office/drawing/2014/main" id="{CA4B084E-BA17-4DAB-9407-CFB55608347A}"/>
              </a:ext>
            </a:extLst>
          </p:cNvPr>
          <p:cNvSpPr txBox="1"/>
          <p:nvPr/>
        </p:nvSpPr>
        <p:spPr>
          <a:xfrm>
            <a:off x="1611197" y="1698264"/>
            <a:ext cx="7332028" cy="6109365"/>
          </a:xfrm>
          <a:prstGeom prst="rect">
            <a:avLst/>
          </a:prstGeom>
          <a:noFill/>
        </p:spPr>
        <p:txBody>
          <a:bodyPr wrap="square">
            <a:spAutoFit/>
          </a:bodyPr>
          <a:lstStyle/>
          <a:p>
            <a:pPr>
              <a:lnSpc>
                <a:spcPct val="150000"/>
              </a:lnSpc>
            </a:pPr>
            <a:r>
              <a:rPr lang="en-GB" sz="2200" b="0" i="0" dirty="0">
                <a:solidFill>
                  <a:srgbClr val="1EB3DD"/>
                </a:solidFill>
                <a:effectLst/>
              </a:rPr>
              <a:t>	</a:t>
            </a:r>
          </a:p>
          <a:p>
            <a:r>
              <a:rPr lang="en-US" sz="2200" dirty="0">
                <a:solidFill>
                  <a:srgbClr val="142D55"/>
                </a:solidFill>
              </a:rPr>
              <a:t>Es </a:t>
            </a:r>
            <a:r>
              <a:rPr lang="en-US" sz="2200" dirty="0" err="1">
                <a:solidFill>
                  <a:srgbClr val="142D55"/>
                </a:solidFill>
              </a:rPr>
              <a:t>sind</a:t>
            </a:r>
            <a:r>
              <a:rPr lang="en-US" sz="2200" dirty="0">
                <a:solidFill>
                  <a:srgbClr val="142D55"/>
                </a:solidFill>
              </a:rPr>
              <a:t> 3 </a:t>
            </a:r>
            <a:r>
              <a:rPr lang="en-US" sz="2200" dirty="0" err="1">
                <a:solidFill>
                  <a:srgbClr val="142D55"/>
                </a:solidFill>
              </a:rPr>
              <a:t>Schlüsselfaktoren</a:t>
            </a:r>
            <a:r>
              <a:rPr lang="en-US" sz="2200" dirty="0">
                <a:solidFill>
                  <a:srgbClr val="142D55"/>
                </a:solidFill>
              </a:rPr>
              <a:t> </a:t>
            </a:r>
            <a:r>
              <a:rPr lang="en-US" sz="2200" dirty="0" err="1">
                <a:solidFill>
                  <a:srgbClr val="142D55"/>
                </a:solidFill>
              </a:rPr>
              <a:t>zu</a:t>
            </a:r>
            <a:r>
              <a:rPr lang="en-US" sz="2200" dirty="0">
                <a:solidFill>
                  <a:srgbClr val="142D55"/>
                </a:solidFill>
              </a:rPr>
              <a:t> </a:t>
            </a:r>
            <a:r>
              <a:rPr lang="en-US" sz="2200" dirty="0" err="1">
                <a:solidFill>
                  <a:srgbClr val="142D55"/>
                </a:solidFill>
              </a:rPr>
              <a:t>beachten</a:t>
            </a:r>
            <a:endParaRPr lang="en-US" sz="2200" dirty="0">
              <a:solidFill>
                <a:srgbClr val="142D55"/>
              </a:solidFill>
            </a:endParaRPr>
          </a:p>
          <a:p>
            <a:pPr marL="457200" indent="-457200">
              <a:buClr>
                <a:srgbClr val="EC2179"/>
              </a:buClr>
              <a:buFont typeface="+mj-lt"/>
              <a:buAutoNum type="arabicPeriod"/>
            </a:pPr>
            <a:r>
              <a:rPr lang="en-US" sz="2200" dirty="0">
                <a:solidFill>
                  <a:srgbClr val="142D55"/>
                </a:solidFill>
              </a:rPr>
              <a:t>Es muss ein klarer Bedarf </a:t>
            </a:r>
            <a:r>
              <a:rPr lang="en-US" sz="2200" dirty="0" err="1">
                <a:solidFill>
                  <a:srgbClr val="142D55"/>
                </a:solidFill>
              </a:rPr>
              <a:t>für</a:t>
            </a:r>
            <a:r>
              <a:rPr lang="en-US" sz="2200" dirty="0">
                <a:solidFill>
                  <a:srgbClr val="142D55"/>
                </a:solidFill>
              </a:rPr>
              <a:t> </a:t>
            </a:r>
            <a:r>
              <a:rPr lang="en-US" sz="2200" dirty="0" err="1">
                <a:solidFill>
                  <a:srgbClr val="142D55"/>
                </a:solidFill>
              </a:rPr>
              <a:t>dein</a:t>
            </a:r>
            <a:r>
              <a:rPr lang="en-US" sz="2200" dirty="0">
                <a:solidFill>
                  <a:srgbClr val="142D55"/>
                </a:solidFill>
              </a:rPr>
              <a:t> Produkt </a:t>
            </a:r>
            <a:r>
              <a:rPr lang="en-US" sz="2200" dirty="0" err="1">
                <a:solidFill>
                  <a:srgbClr val="142D55"/>
                </a:solidFill>
              </a:rPr>
              <a:t>oder</a:t>
            </a:r>
            <a:r>
              <a:rPr lang="en-US" sz="2200" dirty="0">
                <a:solidFill>
                  <a:srgbClr val="142D55"/>
                </a:solidFill>
              </a:rPr>
              <a:t> </a:t>
            </a:r>
            <a:r>
              <a:rPr lang="en-US" sz="2200" dirty="0" err="1">
                <a:solidFill>
                  <a:srgbClr val="142D55"/>
                </a:solidFill>
              </a:rPr>
              <a:t>deine</a:t>
            </a:r>
            <a:r>
              <a:rPr lang="en-US" sz="2200" dirty="0">
                <a:solidFill>
                  <a:srgbClr val="142D55"/>
                </a:solidFill>
              </a:rPr>
              <a:t> Dienstleistung bestehen (</a:t>
            </a:r>
            <a:r>
              <a:rPr lang="en-US" sz="2200" dirty="0" err="1">
                <a:solidFill>
                  <a:srgbClr val="142D55"/>
                </a:solidFill>
              </a:rPr>
              <a:t>oder</a:t>
            </a:r>
            <a:r>
              <a:rPr lang="en-US" sz="2200" dirty="0">
                <a:solidFill>
                  <a:srgbClr val="142D55"/>
                </a:solidFill>
              </a:rPr>
              <a:t> du </a:t>
            </a:r>
            <a:r>
              <a:rPr lang="en-US" sz="2200" dirty="0" err="1">
                <a:solidFill>
                  <a:srgbClr val="142D55"/>
                </a:solidFill>
              </a:rPr>
              <a:t>musst</a:t>
            </a:r>
            <a:r>
              <a:rPr lang="en-US" sz="2200" dirty="0">
                <a:solidFill>
                  <a:srgbClr val="142D55"/>
                </a:solidFill>
              </a:rPr>
              <a:t> einen schaffen). Dies ist die </a:t>
            </a:r>
            <a:r>
              <a:rPr lang="en-US" sz="2200" b="1" dirty="0">
                <a:solidFill>
                  <a:srgbClr val="EC2179"/>
                </a:solidFill>
              </a:rPr>
              <a:t>OPPORTUNITÄT.</a:t>
            </a:r>
          </a:p>
          <a:p>
            <a:pPr marL="457200" indent="-457200">
              <a:buClr>
                <a:srgbClr val="EC2179"/>
              </a:buClr>
              <a:buFont typeface="+mj-lt"/>
              <a:buAutoNum type="arabicPeriod"/>
            </a:pPr>
            <a:r>
              <a:rPr lang="en-US" sz="2200" dirty="0">
                <a:solidFill>
                  <a:srgbClr val="142D55"/>
                </a:solidFill>
              </a:rPr>
              <a:t>Dieses Bedürfnis muss ein ausreichendes Potenzial haben, um </a:t>
            </a:r>
            <a:r>
              <a:rPr lang="en-US" sz="2200" dirty="0" err="1">
                <a:solidFill>
                  <a:srgbClr val="142D55"/>
                </a:solidFill>
              </a:rPr>
              <a:t>eine</a:t>
            </a:r>
            <a:r>
              <a:rPr lang="en-US" sz="2200" dirty="0">
                <a:solidFill>
                  <a:srgbClr val="142D55"/>
                </a:solidFill>
              </a:rPr>
              <a:t> </a:t>
            </a:r>
            <a:r>
              <a:rPr lang="en-US" sz="2200" b="1" dirty="0">
                <a:solidFill>
                  <a:srgbClr val="EC2179"/>
                </a:solidFill>
              </a:rPr>
              <a:t>NACHFRAGE </a:t>
            </a:r>
            <a:r>
              <a:rPr lang="en-US" sz="2200" dirty="0">
                <a:solidFill>
                  <a:srgbClr val="142D55"/>
                </a:solidFill>
              </a:rPr>
              <a:t>zu schaffen</a:t>
            </a:r>
            <a:r>
              <a:rPr lang="en-US" sz="2200" dirty="0"/>
              <a:t>.</a:t>
            </a:r>
          </a:p>
          <a:p>
            <a:pPr marL="457200" indent="-457200">
              <a:buClr>
                <a:srgbClr val="EC2179"/>
              </a:buClr>
              <a:buFont typeface="+mj-lt"/>
              <a:buAutoNum type="arabicPeriod"/>
            </a:pPr>
            <a:r>
              <a:rPr lang="en-US" sz="2200" dirty="0" err="1">
                <a:solidFill>
                  <a:srgbClr val="142D55"/>
                </a:solidFill>
              </a:rPr>
              <a:t>Deine</a:t>
            </a:r>
            <a:r>
              <a:rPr lang="en-US" sz="2200" dirty="0">
                <a:solidFill>
                  <a:srgbClr val="142D55"/>
                </a:solidFill>
              </a:rPr>
              <a:t> Idee </a:t>
            </a:r>
            <a:r>
              <a:rPr lang="en-US" sz="2200" dirty="0" err="1">
                <a:solidFill>
                  <a:srgbClr val="142D55"/>
                </a:solidFill>
              </a:rPr>
              <a:t>sollte</a:t>
            </a:r>
            <a:r>
              <a:rPr lang="en-US" sz="2200" dirty="0">
                <a:solidFill>
                  <a:srgbClr val="142D55"/>
                </a:solidFill>
              </a:rPr>
              <a:t> </a:t>
            </a:r>
            <a:r>
              <a:rPr lang="en-US" sz="2200" dirty="0" err="1">
                <a:solidFill>
                  <a:srgbClr val="142D55"/>
                </a:solidFill>
              </a:rPr>
              <a:t>Potenzial</a:t>
            </a:r>
            <a:r>
              <a:rPr lang="en-US" sz="2200" dirty="0">
                <a:solidFill>
                  <a:srgbClr val="142D55"/>
                </a:solidFill>
              </a:rPr>
              <a:t> </a:t>
            </a:r>
            <a:r>
              <a:rPr lang="en-US" sz="2200" dirty="0" err="1">
                <a:solidFill>
                  <a:srgbClr val="142D55"/>
                </a:solidFill>
              </a:rPr>
              <a:t>für</a:t>
            </a:r>
            <a:r>
              <a:rPr lang="en-US" sz="2200" dirty="0">
                <a:solidFill>
                  <a:srgbClr val="142D55"/>
                </a:solidFill>
              </a:rPr>
              <a:t> </a:t>
            </a:r>
            <a:r>
              <a:rPr lang="en-US" sz="2200" dirty="0" err="1">
                <a:solidFill>
                  <a:srgbClr val="142D55"/>
                </a:solidFill>
              </a:rPr>
              <a:t>eine</a:t>
            </a:r>
            <a:r>
              <a:rPr lang="en-US" sz="2200" dirty="0">
                <a:solidFill>
                  <a:srgbClr val="142D55"/>
                </a:solidFill>
              </a:rPr>
              <a:t> </a:t>
            </a:r>
            <a:r>
              <a:rPr lang="en-US" sz="2200" dirty="0" err="1">
                <a:solidFill>
                  <a:srgbClr val="142D55"/>
                </a:solidFill>
              </a:rPr>
              <a:t>ausreichende</a:t>
            </a:r>
            <a:r>
              <a:rPr lang="en-US" sz="2200" dirty="0">
                <a:solidFill>
                  <a:srgbClr val="142D55"/>
                </a:solidFill>
              </a:rPr>
              <a:t> </a:t>
            </a:r>
            <a:r>
              <a:rPr lang="en-US" sz="2200" dirty="0"/>
              <a:t>€€ </a:t>
            </a:r>
            <a:r>
              <a:rPr lang="en-US" sz="2200" b="1" dirty="0">
                <a:solidFill>
                  <a:srgbClr val="EC2179"/>
                </a:solidFill>
              </a:rPr>
              <a:t>VERGÜTUNG </a:t>
            </a:r>
            <a:r>
              <a:rPr lang="en-US" sz="2200" dirty="0">
                <a:solidFill>
                  <a:srgbClr val="142D55"/>
                </a:solidFill>
              </a:rPr>
              <a:t>€€ </a:t>
            </a:r>
            <a:r>
              <a:rPr lang="en-US" sz="2200" dirty="0" err="1">
                <a:solidFill>
                  <a:srgbClr val="142D55"/>
                </a:solidFill>
              </a:rPr>
              <a:t>haben</a:t>
            </a:r>
            <a:r>
              <a:rPr lang="en-US" sz="2200" dirty="0">
                <a:solidFill>
                  <a:srgbClr val="142D55"/>
                </a:solidFill>
              </a:rPr>
              <a:t>, </a:t>
            </a:r>
            <a:r>
              <a:rPr lang="en-US" sz="2200" dirty="0" err="1">
                <a:solidFill>
                  <a:srgbClr val="142D55"/>
                </a:solidFill>
              </a:rPr>
              <a:t>damit</a:t>
            </a:r>
            <a:r>
              <a:rPr lang="en-US" sz="2200" dirty="0">
                <a:solidFill>
                  <a:srgbClr val="142D55"/>
                </a:solidFill>
              </a:rPr>
              <a:t> du </a:t>
            </a:r>
            <a:r>
              <a:rPr lang="en-US" sz="2200" dirty="0" err="1">
                <a:solidFill>
                  <a:srgbClr val="142D55"/>
                </a:solidFill>
              </a:rPr>
              <a:t>deine</a:t>
            </a:r>
            <a:r>
              <a:rPr lang="en-US" sz="2200" dirty="0">
                <a:solidFill>
                  <a:srgbClr val="142D55"/>
                </a:solidFill>
              </a:rPr>
              <a:t> </a:t>
            </a:r>
            <a:r>
              <a:rPr lang="en-US" sz="2200" dirty="0" err="1">
                <a:solidFill>
                  <a:srgbClr val="142D55"/>
                </a:solidFill>
              </a:rPr>
              <a:t>geschäftlichen</a:t>
            </a:r>
            <a:r>
              <a:rPr lang="en-US" sz="2200" dirty="0">
                <a:solidFill>
                  <a:srgbClr val="142D55"/>
                </a:solidFill>
              </a:rPr>
              <a:t> </a:t>
            </a:r>
            <a:r>
              <a:rPr lang="en-US" sz="2200" dirty="0" err="1">
                <a:solidFill>
                  <a:srgbClr val="142D55"/>
                </a:solidFill>
              </a:rPr>
              <a:t>Bedürfnisse</a:t>
            </a:r>
            <a:r>
              <a:rPr lang="en-US" sz="2200" dirty="0">
                <a:solidFill>
                  <a:srgbClr val="142D55"/>
                </a:solidFill>
              </a:rPr>
              <a:t> </a:t>
            </a:r>
            <a:r>
              <a:rPr lang="en-US" sz="2200" dirty="0" err="1">
                <a:solidFill>
                  <a:srgbClr val="142D55"/>
                </a:solidFill>
              </a:rPr>
              <a:t>erfüllen</a:t>
            </a:r>
            <a:r>
              <a:rPr lang="en-US" sz="2200" dirty="0">
                <a:solidFill>
                  <a:srgbClr val="142D55"/>
                </a:solidFill>
              </a:rPr>
              <a:t> </a:t>
            </a:r>
            <a:r>
              <a:rPr lang="en-US" sz="2200" dirty="0" err="1">
                <a:solidFill>
                  <a:srgbClr val="142D55"/>
                </a:solidFill>
              </a:rPr>
              <a:t>kannst</a:t>
            </a:r>
            <a:r>
              <a:rPr lang="en-US" sz="2200" dirty="0">
                <a:solidFill>
                  <a:srgbClr val="142D55"/>
                </a:solidFill>
              </a:rPr>
              <a:t>.</a:t>
            </a:r>
          </a:p>
          <a:p>
            <a:pPr marL="457200" indent="-457200">
              <a:buClr>
                <a:srgbClr val="EC2179"/>
              </a:buClr>
              <a:buFont typeface="+mj-lt"/>
              <a:buAutoNum type="arabicPeriod"/>
            </a:pPr>
            <a:endParaRPr lang="en-US" sz="2200" dirty="0"/>
          </a:p>
          <a:p>
            <a:r>
              <a:rPr lang="en-US" sz="2200" i="1" dirty="0">
                <a:solidFill>
                  <a:srgbClr val="EC2179"/>
                </a:solidFill>
              </a:rPr>
              <a:t>Viele Unternehmen scheitern (und scheitern schnell), weil sie den VERGÜTUNGS-</a:t>
            </a:r>
            <a:r>
              <a:rPr lang="en-US" sz="2200" i="1" dirty="0" err="1">
                <a:solidFill>
                  <a:srgbClr val="EC2179"/>
                </a:solidFill>
              </a:rPr>
              <a:t>Aspekt</a:t>
            </a:r>
            <a:r>
              <a:rPr lang="en-US" sz="2200" i="1" dirty="0">
                <a:solidFill>
                  <a:srgbClr val="EC2179"/>
                </a:solidFill>
              </a:rPr>
              <a:t> ihres Geschäftsvorhabens nicht bestimmt oder falsch kalkuliert haben</a:t>
            </a:r>
          </a:p>
          <a:p>
            <a:endParaRPr lang="en-GB" dirty="0">
              <a:solidFill>
                <a:srgbClr val="1EB3DD"/>
              </a:solidFill>
            </a:endParaRPr>
          </a:p>
          <a:p>
            <a:endParaRPr lang="en-GB" sz="1800" b="0" i="0" dirty="0">
              <a:solidFill>
                <a:schemeClr val="accent1"/>
              </a:solidFill>
              <a:effectLst/>
            </a:endParaRPr>
          </a:p>
          <a:p>
            <a:endParaRPr lang="en-GB" sz="1800" b="0" i="0" dirty="0">
              <a:solidFill>
                <a:schemeClr val="accent1"/>
              </a:solidFill>
              <a:effectLst/>
            </a:endParaRPr>
          </a:p>
          <a:p>
            <a:endParaRPr lang="en-GB" sz="1800" b="0" i="0" dirty="0">
              <a:solidFill>
                <a:schemeClr val="accent1"/>
              </a:solidFill>
              <a:effectLst/>
            </a:endParaRPr>
          </a:p>
        </p:txBody>
      </p:sp>
      <p:pic>
        <p:nvPicPr>
          <p:cNvPr id="11" name="Picture 10" descr="A picture containing text, silhouette&#10;&#10;Description automatically generated">
            <a:extLst>
              <a:ext uri="{FF2B5EF4-FFF2-40B4-BE49-F238E27FC236}">
                <a16:creationId xmlns:a16="http://schemas.microsoft.com/office/drawing/2014/main" id="{D0F95BF6-4CE8-439D-A801-06145B32582B}"/>
              </a:ext>
            </a:extLst>
          </p:cNvPr>
          <p:cNvPicPr>
            <a:picLocks noChangeAspect="1"/>
          </p:cNvPicPr>
          <p:nvPr/>
        </p:nvPicPr>
        <p:blipFill rotWithShape="1">
          <a:blip r:embed="rId2"/>
          <a:srcRect l="20018" t="14370" r="18181" b="20440"/>
          <a:stretch/>
        </p:blipFill>
        <p:spPr>
          <a:xfrm>
            <a:off x="8731980" y="2469471"/>
            <a:ext cx="3275681" cy="2572665"/>
          </a:xfrm>
          <a:prstGeom prst="rect">
            <a:avLst/>
          </a:prstGeom>
        </p:spPr>
      </p:pic>
    </p:spTree>
    <p:extLst>
      <p:ext uri="{BB962C8B-B14F-4D97-AF65-F5344CB8AC3E}">
        <p14:creationId xmlns:p14="http://schemas.microsoft.com/office/powerpoint/2010/main" val="34087392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8390F0-08BB-4E07-BE0B-52FF7C48A7CF}"/>
              </a:ext>
            </a:extLst>
          </p:cNvPr>
          <p:cNvSpPr txBox="1"/>
          <p:nvPr/>
        </p:nvSpPr>
        <p:spPr>
          <a:xfrm>
            <a:off x="1821180" y="1694716"/>
            <a:ext cx="8105140" cy="4278094"/>
          </a:xfrm>
          <a:prstGeom prst="rect">
            <a:avLst/>
          </a:prstGeom>
          <a:noFill/>
        </p:spPr>
        <p:txBody>
          <a:bodyPr wrap="square">
            <a:spAutoFit/>
          </a:bodyPr>
          <a:lstStyle/>
          <a:p>
            <a:r>
              <a:rPr lang="en-GB" sz="2400" b="1" dirty="0">
                <a:solidFill>
                  <a:srgbClr val="C54A9A"/>
                </a:solidFill>
              </a:rPr>
              <a:t>Alle </a:t>
            </a:r>
            <a:r>
              <a:rPr lang="en-GB" sz="2400" b="1" dirty="0" err="1">
                <a:solidFill>
                  <a:srgbClr val="C54A9A"/>
                </a:solidFill>
              </a:rPr>
              <a:t>Antworten</a:t>
            </a:r>
            <a:r>
              <a:rPr lang="en-GB" sz="2400" b="1" dirty="0">
                <a:solidFill>
                  <a:srgbClr val="C54A9A"/>
                </a:solidFill>
              </a:rPr>
              <a:t> </a:t>
            </a:r>
            <a:r>
              <a:rPr lang="en-GB" sz="2400" b="1" dirty="0" err="1">
                <a:solidFill>
                  <a:srgbClr val="C54A9A"/>
                </a:solidFill>
              </a:rPr>
              <a:t>zu</a:t>
            </a:r>
            <a:r>
              <a:rPr lang="en-GB" sz="2400" b="1" dirty="0">
                <a:solidFill>
                  <a:srgbClr val="C54A9A"/>
                </a:solidFill>
              </a:rPr>
              <a:t> </a:t>
            </a:r>
            <a:r>
              <a:rPr lang="en-GB" sz="2400" b="1" dirty="0" err="1">
                <a:solidFill>
                  <a:srgbClr val="C54A9A"/>
                </a:solidFill>
              </a:rPr>
              <a:t>deinen</a:t>
            </a:r>
            <a:r>
              <a:rPr lang="en-GB" sz="2400" b="1" dirty="0">
                <a:solidFill>
                  <a:srgbClr val="C54A9A"/>
                </a:solidFill>
              </a:rPr>
              <a:t> </a:t>
            </a:r>
            <a:r>
              <a:rPr lang="en-GB" sz="2400" b="1" dirty="0" err="1">
                <a:solidFill>
                  <a:srgbClr val="C54A9A"/>
                </a:solidFill>
              </a:rPr>
              <a:t>Fragen</a:t>
            </a:r>
            <a:r>
              <a:rPr lang="en-GB" sz="2400" b="1" dirty="0">
                <a:solidFill>
                  <a:srgbClr val="C54A9A"/>
                </a:solidFill>
              </a:rPr>
              <a:t> </a:t>
            </a:r>
            <a:r>
              <a:rPr lang="en-GB" sz="2400" b="1" dirty="0" err="1">
                <a:solidFill>
                  <a:srgbClr val="C54A9A"/>
                </a:solidFill>
              </a:rPr>
              <a:t>über</a:t>
            </a:r>
            <a:r>
              <a:rPr lang="en-GB" sz="2400" b="1" dirty="0">
                <a:solidFill>
                  <a:srgbClr val="C54A9A"/>
                </a:solidFill>
              </a:rPr>
              <a:t> Angel </a:t>
            </a:r>
            <a:r>
              <a:rPr lang="en-GB" sz="2400" b="1" dirty="0" err="1">
                <a:solidFill>
                  <a:srgbClr val="C54A9A"/>
                </a:solidFill>
              </a:rPr>
              <a:t>Investoren</a:t>
            </a:r>
            <a:endParaRPr lang="en-GB" sz="2400" b="1" dirty="0">
              <a:solidFill>
                <a:srgbClr val="C54A9A"/>
              </a:solidFill>
            </a:endParaRPr>
          </a:p>
          <a:p>
            <a:endParaRPr lang="en-GB" sz="2400" b="1" dirty="0">
              <a:solidFill>
                <a:srgbClr val="C54A9A"/>
              </a:solidFill>
            </a:endParaRPr>
          </a:p>
          <a:p>
            <a:pPr marL="514350" indent="-514350">
              <a:buFont typeface="+mj-lt"/>
              <a:buAutoNum type="arabicPeriod"/>
            </a:pPr>
            <a:r>
              <a:rPr lang="en-IE" sz="2000" dirty="0">
                <a:solidFill>
                  <a:srgbClr val="414140"/>
                </a:solidFill>
                <a:hlinkClick r:id="rId2" action="ppaction://hlinkfile"/>
              </a:rPr>
              <a:t>Was sind die sechs wichtigsten Dinge für Angel-Investoren?</a:t>
            </a:r>
            <a:endParaRPr lang="en-IE" sz="2000" dirty="0">
              <a:solidFill>
                <a:srgbClr val="414140"/>
              </a:solidFill>
            </a:endParaRPr>
          </a:p>
          <a:p>
            <a:pPr marL="514350" indent="-514350">
              <a:buFont typeface="+mj-lt"/>
              <a:buAutoNum type="arabicPeriod"/>
            </a:pPr>
            <a:r>
              <a:rPr lang="en-IE" sz="2000" dirty="0">
                <a:solidFill>
                  <a:srgbClr val="414140"/>
                </a:solidFill>
                <a:hlinkClick r:id="rId2" action="ppaction://hlinkfile"/>
              </a:rPr>
              <a:t>Was möchten Angel-Investoren zunächst von </a:t>
            </a:r>
            <a:r>
              <a:rPr lang="en-IE" sz="2000" dirty="0" err="1">
                <a:solidFill>
                  <a:srgbClr val="414140"/>
                </a:solidFill>
                <a:hlinkClick r:id="rId2" action="ppaction://hlinkfile"/>
              </a:rPr>
              <a:t>einer</a:t>
            </a:r>
            <a:r>
              <a:rPr lang="en-IE" sz="2000" dirty="0">
                <a:solidFill>
                  <a:srgbClr val="414140"/>
                </a:solidFill>
                <a:hlinkClick r:id="rId2" action="ppaction://hlinkfile"/>
              </a:rPr>
              <a:t> </a:t>
            </a:r>
            <a:r>
              <a:rPr lang="en-IE" sz="2000" dirty="0" err="1">
                <a:solidFill>
                  <a:srgbClr val="414140"/>
                </a:solidFill>
                <a:hlinkClick r:id="rId2" action="ppaction://hlinkfile"/>
              </a:rPr>
              <a:t>Unternehmerin</a:t>
            </a:r>
            <a:r>
              <a:rPr lang="en-IE" sz="2000" dirty="0">
                <a:solidFill>
                  <a:srgbClr val="414140"/>
                </a:solidFill>
                <a:hlinkClick r:id="rId2" action="ppaction://hlinkfile"/>
              </a:rPr>
              <a:t> sehen?</a:t>
            </a:r>
            <a:endParaRPr lang="en-IE" sz="2000" dirty="0">
              <a:solidFill>
                <a:srgbClr val="414140"/>
              </a:solidFill>
            </a:endParaRPr>
          </a:p>
          <a:p>
            <a:pPr marL="514350" indent="-514350">
              <a:buFont typeface="+mj-lt"/>
              <a:buAutoNum type="arabicPeriod"/>
            </a:pPr>
            <a:r>
              <a:rPr lang="en-IE" sz="2000" dirty="0">
                <a:solidFill>
                  <a:srgbClr val="414140"/>
                </a:solidFill>
                <a:hlinkClick r:id="rId2" action="ppaction://hlinkfile"/>
              </a:rPr>
              <a:t>Wie lange dauert es, eine Angel-Finanzierung aufzutreiben?</a:t>
            </a:r>
            <a:endParaRPr lang="en-IE" sz="2000" dirty="0">
              <a:solidFill>
                <a:srgbClr val="414140"/>
              </a:solidFill>
            </a:endParaRPr>
          </a:p>
          <a:p>
            <a:pPr marL="514350" indent="-514350">
              <a:buFont typeface="+mj-lt"/>
              <a:buAutoNum type="arabicPeriod"/>
            </a:pPr>
            <a:r>
              <a:rPr lang="en-IE" sz="2000" dirty="0">
                <a:solidFill>
                  <a:srgbClr val="414140"/>
                </a:solidFill>
                <a:hlinkClick r:id="rId2" action="ppaction://hlinkfile"/>
              </a:rPr>
              <a:t>Mit welchen </a:t>
            </a:r>
            <a:r>
              <a:rPr lang="en-IE" sz="2000" dirty="0" err="1">
                <a:solidFill>
                  <a:srgbClr val="414140"/>
                </a:solidFill>
                <a:hlinkClick r:id="rId2" action="ppaction://hlinkfile"/>
              </a:rPr>
              <a:t>finanziellen</a:t>
            </a:r>
            <a:r>
              <a:rPr lang="en-IE" sz="2000" dirty="0">
                <a:solidFill>
                  <a:srgbClr val="414140"/>
                </a:solidFill>
                <a:hlinkClick r:id="rId2" action="ppaction://hlinkfile"/>
              </a:rPr>
              <a:t> </a:t>
            </a:r>
            <a:r>
              <a:rPr lang="en-IE" sz="2000" dirty="0" err="1">
                <a:solidFill>
                  <a:srgbClr val="414140"/>
                </a:solidFill>
                <a:hlinkClick r:id="rId2" action="ppaction://hlinkfile"/>
              </a:rPr>
              <a:t>Fragen</a:t>
            </a:r>
            <a:r>
              <a:rPr lang="en-IE" sz="2000" dirty="0">
                <a:solidFill>
                  <a:srgbClr val="414140"/>
                </a:solidFill>
                <a:hlinkClick r:id="rId2" action="ppaction://hlinkfile"/>
              </a:rPr>
              <a:t> von Angel-</a:t>
            </a:r>
            <a:r>
              <a:rPr lang="en-IE" sz="2000" dirty="0" err="1">
                <a:solidFill>
                  <a:srgbClr val="414140"/>
                </a:solidFill>
                <a:hlinkClick r:id="rId2" action="ppaction://hlinkfile"/>
              </a:rPr>
              <a:t>Investoren</a:t>
            </a:r>
            <a:r>
              <a:rPr lang="en-IE" sz="2000" dirty="0">
                <a:solidFill>
                  <a:srgbClr val="414140"/>
                </a:solidFill>
                <a:hlinkClick r:id="rId2" action="ppaction://hlinkfile"/>
              </a:rPr>
              <a:t> </a:t>
            </a:r>
            <a:r>
              <a:rPr lang="en-IE" sz="2000" dirty="0" err="1">
                <a:solidFill>
                  <a:srgbClr val="414140"/>
                </a:solidFill>
                <a:hlinkClick r:id="rId2" action="ppaction://hlinkfile"/>
              </a:rPr>
              <a:t>solltest</a:t>
            </a:r>
            <a:r>
              <a:rPr lang="en-IE" sz="2000" dirty="0">
                <a:solidFill>
                  <a:srgbClr val="414140"/>
                </a:solidFill>
                <a:hlinkClick r:id="rId2" action="ppaction://hlinkfile"/>
              </a:rPr>
              <a:t> du </a:t>
            </a:r>
            <a:r>
              <a:rPr lang="en-IE" sz="2000" dirty="0" err="1">
                <a:solidFill>
                  <a:srgbClr val="414140"/>
                </a:solidFill>
                <a:hlinkClick r:id="rId2" action="ppaction://hlinkfile"/>
              </a:rPr>
              <a:t>rechnen</a:t>
            </a:r>
            <a:r>
              <a:rPr lang="en-IE" sz="2000" dirty="0">
                <a:solidFill>
                  <a:srgbClr val="414140"/>
                </a:solidFill>
                <a:hlinkClick r:id="rId2" action="ppaction://hlinkfile"/>
              </a:rPr>
              <a:t>?</a:t>
            </a:r>
            <a:endParaRPr lang="en-IE" sz="2000" dirty="0">
              <a:solidFill>
                <a:srgbClr val="414140"/>
              </a:solidFill>
            </a:endParaRPr>
          </a:p>
          <a:p>
            <a:pPr marL="514350" indent="-514350">
              <a:buFont typeface="+mj-lt"/>
              <a:buAutoNum type="arabicPeriod"/>
            </a:pPr>
            <a:r>
              <a:rPr lang="en-IE" sz="2000" dirty="0">
                <a:solidFill>
                  <a:srgbClr val="414140"/>
                </a:solidFill>
                <a:hlinkClick r:id="rId2" action="ppaction://hlinkfile"/>
              </a:rPr>
              <a:t>Mit welchen Fragen zum Thema Marketing und </a:t>
            </a:r>
            <a:r>
              <a:rPr lang="en-IE" sz="2000" dirty="0" err="1">
                <a:solidFill>
                  <a:srgbClr val="414140"/>
                </a:solidFill>
                <a:hlinkClick r:id="rId2" action="ppaction://hlinkfile"/>
              </a:rPr>
              <a:t>Kundenakquise</a:t>
            </a:r>
            <a:r>
              <a:rPr lang="en-IE" sz="2000" dirty="0">
                <a:solidFill>
                  <a:srgbClr val="414140"/>
                </a:solidFill>
                <a:hlinkClick r:id="rId2" action="ppaction://hlinkfile"/>
              </a:rPr>
              <a:t> </a:t>
            </a:r>
            <a:r>
              <a:rPr lang="en-IE" sz="2000" dirty="0" err="1">
                <a:solidFill>
                  <a:srgbClr val="414140"/>
                </a:solidFill>
                <a:hlinkClick r:id="rId2" action="ppaction://hlinkfile"/>
              </a:rPr>
              <a:t>solltest</a:t>
            </a:r>
            <a:r>
              <a:rPr lang="en-IE" sz="2000" dirty="0">
                <a:solidFill>
                  <a:srgbClr val="414140"/>
                </a:solidFill>
                <a:hlinkClick r:id="rId2" action="ppaction://hlinkfile"/>
              </a:rPr>
              <a:t> du </a:t>
            </a:r>
            <a:r>
              <a:rPr lang="en-IE" sz="2000" dirty="0" err="1">
                <a:solidFill>
                  <a:srgbClr val="414140"/>
                </a:solidFill>
                <a:hlinkClick r:id="rId2" action="ppaction://hlinkfile"/>
              </a:rPr>
              <a:t>rechnen</a:t>
            </a:r>
            <a:r>
              <a:rPr lang="en-IE" sz="2000" dirty="0">
                <a:solidFill>
                  <a:srgbClr val="414140"/>
                </a:solidFill>
                <a:hlinkClick r:id="rId2" action="ppaction://hlinkfile"/>
              </a:rPr>
              <a:t>?</a:t>
            </a:r>
            <a:endParaRPr lang="en-IE" sz="2000" dirty="0">
              <a:solidFill>
                <a:srgbClr val="414140"/>
              </a:solidFill>
            </a:endParaRPr>
          </a:p>
          <a:p>
            <a:pPr marL="514350" indent="-514350">
              <a:buFont typeface="+mj-lt"/>
              <a:buAutoNum type="arabicPeriod"/>
            </a:pPr>
            <a:r>
              <a:rPr lang="en-IE" sz="2000" dirty="0">
                <a:solidFill>
                  <a:srgbClr val="414140"/>
                </a:solidFill>
                <a:hlinkClick r:id="rId2" action="ppaction://hlinkfile"/>
              </a:rPr>
              <a:t>Welche </a:t>
            </a:r>
            <a:r>
              <a:rPr lang="en-IE" sz="2000" dirty="0" err="1">
                <a:solidFill>
                  <a:srgbClr val="414140"/>
                </a:solidFill>
                <a:hlinkClick r:id="rId2" action="ppaction://hlinkfile"/>
              </a:rPr>
              <a:t>Fragen</a:t>
            </a:r>
            <a:r>
              <a:rPr lang="en-IE" sz="2000" dirty="0">
                <a:solidFill>
                  <a:srgbClr val="414140"/>
                </a:solidFill>
                <a:hlinkClick r:id="rId2" action="ppaction://hlinkfile"/>
              </a:rPr>
              <a:t> </a:t>
            </a:r>
            <a:r>
              <a:rPr lang="en-IE" sz="2000" dirty="0" err="1">
                <a:solidFill>
                  <a:srgbClr val="414140"/>
                </a:solidFill>
                <a:hlinkClick r:id="rId2" action="ppaction://hlinkfile"/>
              </a:rPr>
              <a:t>kannst</a:t>
            </a:r>
            <a:r>
              <a:rPr lang="en-IE" sz="2000" dirty="0">
                <a:solidFill>
                  <a:srgbClr val="414140"/>
                </a:solidFill>
                <a:hlinkClick r:id="rId2" action="ppaction://hlinkfile"/>
              </a:rPr>
              <a:t> du in Bezug auf das Managementteam und die Gründer erwarten?</a:t>
            </a:r>
            <a:endParaRPr lang="en-IE" sz="2000" dirty="0">
              <a:solidFill>
                <a:srgbClr val="414140"/>
              </a:solidFill>
            </a:endParaRPr>
          </a:p>
          <a:p>
            <a:pPr marL="342900" indent="-342900">
              <a:buFont typeface="Arial" panose="020B0604020202020204" pitchFamily="34" charset="0"/>
              <a:buChar char="•"/>
            </a:pPr>
            <a:endParaRPr lang="en-IE" sz="2400" dirty="0">
              <a:solidFill>
                <a:srgbClr val="1E494F"/>
              </a:solidFill>
            </a:endParaRPr>
          </a:p>
        </p:txBody>
      </p:sp>
      <p:sp>
        <p:nvSpPr>
          <p:cNvPr id="5" name="TextBox 9">
            <a:extLst>
              <a:ext uri="{FF2B5EF4-FFF2-40B4-BE49-F238E27FC236}">
                <a16:creationId xmlns:a16="http://schemas.microsoft.com/office/drawing/2014/main" id="{9FF30747-ADB9-4369-950D-77DAA3B518A9}"/>
              </a:ext>
            </a:extLst>
          </p:cNvPr>
          <p:cNvSpPr txBox="1"/>
          <p:nvPr/>
        </p:nvSpPr>
        <p:spPr>
          <a:xfrm>
            <a:off x="1546860" y="213003"/>
            <a:ext cx="9121140" cy="1107996"/>
          </a:xfrm>
          <a:prstGeom prst="rect">
            <a:avLst/>
          </a:prstGeom>
          <a:noFill/>
        </p:spPr>
        <p:txBody>
          <a:bodyPr wrap="square">
            <a:spAutoFit/>
          </a:bodyPr>
          <a:lstStyle/>
          <a:p>
            <a:pPr marL="449263" indent="-449263"/>
            <a:r>
              <a:rPr lang="en-GB" sz="3300" b="1" u="sng" dirty="0">
                <a:solidFill>
                  <a:schemeClr val="bg1"/>
                </a:solidFill>
                <a:highlight>
                  <a:srgbClr val="1EB3DD"/>
                </a:highlight>
              </a:rPr>
              <a:t>2. KOMPLEXERE START-UP-INVESTITIONEN</a:t>
            </a:r>
            <a:r>
              <a:rPr lang="en-GB" sz="3300" b="1" u="sng" dirty="0">
                <a:solidFill>
                  <a:schemeClr val="bg1"/>
                </a:solidFill>
              </a:rPr>
              <a:t> </a:t>
            </a:r>
            <a:r>
              <a:rPr lang="en-GB" sz="3300" b="1" dirty="0">
                <a:solidFill>
                  <a:srgbClr val="1EB3DD"/>
                </a:solidFill>
              </a:rPr>
              <a:t>-              </a:t>
            </a:r>
            <a:r>
              <a:rPr lang="en-US" sz="3300" dirty="0"/>
              <a:t>WO FINDEST DU UNTERSTÜTZUNG?</a:t>
            </a:r>
          </a:p>
        </p:txBody>
      </p:sp>
      <p:sp>
        <p:nvSpPr>
          <p:cNvPr id="4" name="Textfeld 3">
            <a:extLst>
              <a:ext uri="{FF2B5EF4-FFF2-40B4-BE49-F238E27FC236}">
                <a16:creationId xmlns:a16="http://schemas.microsoft.com/office/drawing/2014/main" id="{D553CA34-E3AA-4F06-BC2F-4477199251CD}"/>
              </a:ext>
            </a:extLst>
          </p:cNvPr>
          <p:cNvSpPr txBox="1"/>
          <p:nvPr/>
        </p:nvSpPr>
        <p:spPr>
          <a:xfrm>
            <a:off x="-46206" y="3693976"/>
            <a:ext cx="1442998" cy="3477875"/>
          </a:xfrm>
          <a:prstGeom prst="rect">
            <a:avLst/>
          </a:prstGeom>
          <a:noFill/>
        </p:spPr>
        <p:txBody>
          <a:bodyPr wrap="square" rtlCol="0">
            <a:spAutoFit/>
          </a:bodyPr>
          <a:lstStyle/>
          <a:p>
            <a:r>
              <a:rPr lang="de-DE"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Solltest du die Artikel auf Deutsch lesen wollen, empfehlen wir dir, auf deinem Computer den </a:t>
            </a:r>
            <a:r>
              <a:rPr lang="de-DE"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Google Übersetzer</a:t>
            </a:r>
            <a:r>
              <a:rPr lang="de-DE" sz="1000" dirty="0">
                <a:effectLst/>
                <a:latin typeface="Calibri" panose="020F0502020204030204" pitchFamily="34" charset="0"/>
                <a:ea typeface="Calibri" panose="020F0502020204030204" pitchFamily="34" charset="0"/>
                <a:cs typeface="Times New Roman" panose="02020603050405020304" pitchFamily="18" charset="0"/>
              </a:rPr>
              <a:t> aufzurufen. Nun kannst du in das Textfeld die gewünschte URL eingeben und im rechten Feld (mit Hilfe des Abwärtspfeils rechts oben) als Zielsprache Deutsch auswählen. Wenn </a:t>
            </a:r>
            <a:r>
              <a:rPr lang="de-DE" sz="1000" dirty="0">
                <a:latin typeface="Calibri" panose="020F0502020204030204" pitchFamily="34" charset="0"/>
                <a:ea typeface="Calibri" panose="020F0502020204030204" pitchFamily="34" charset="0"/>
                <a:cs typeface="Times New Roman" panose="02020603050405020304" pitchFamily="18" charset="0"/>
              </a:rPr>
              <a:t>du</a:t>
            </a:r>
            <a:r>
              <a:rPr lang="de-DE" sz="1000" dirty="0">
                <a:effectLst/>
                <a:latin typeface="Calibri" panose="020F0502020204030204" pitchFamily="34" charset="0"/>
                <a:ea typeface="Calibri" panose="020F0502020204030204" pitchFamily="34" charset="0"/>
                <a:cs typeface="Times New Roman" panose="02020603050405020304" pitchFamily="18" charset="0"/>
              </a:rPr>
              <a:t> nun mit der linken Maustaste auf die „übersetzte“ URL klickst, öffnet sich ein neuer Tab mit dem übersetzten Artikel. </a:t>
            </a:r>
          </a:p>
          <a:p>
            <a:endParaRPr lang="de-DE" sz="1000" dirty="0">
              <a:effectLst/>
              <a:latin typeface="Calibri Light" panose="020F0302020204030204" pitchFamily="34" charset="0"/>
              <a:ea typeface="Calibri" panose="020F0502020204030204" pitchFamily="34" charset="0"/>
              <a:cs typeface="Calibri Light" panose="020F0302020204030204" pitchFamily="34" charset="0"/>
            </a:endParaRPr>
          </a:p>
          <a:p>
            <a:endParaRPr lang="de-DE" sz="1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1104770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8390F0-08BB-4E07-BE0B-52FF7C48A7CF}"/>
              </a:ext>
            </a:extLst>
          </p:cNvPr>
          <p:cNvSpPr txBox="1"/>
          <p:nvPr/>
        </p:nvSpPr>
        <p:spPr>
          <a:xfrm>
            <a:off x="1821180" y="1694716"/>
            <a:ext cx="8105140" cy="4431983"/>
          </a:xfrm>
          <a:prstGeom prst="rect">
            <a:avLst/>
          </a:prstGeom>
          <a:noFill/>
        </p:spPr>
        <p:txBody>
          <a:bodyPr wrap="square">
            <a:spAutoFit/>
          </a:bodyPr>
          <a:lstStyle/>
          <a:p>
            <a:r>
              <a:rPr lang="en-GB" sz="2400" b="1" dirty="0">
                <a:solidFill>
                  <a:srgbClr val="C54A9A"/>
                </a:solidFill>
              </a:rPr>
              <a:t>Alle </a:t>
            </a:r>
            <a:r>
              <a:rPr lang="en-GB" sz="2400" b="1" dirty="0" err="1">
                <a:solidFill>
                  <a:srgbClr val="C54A9A"/>
                </a:solidFill>
              </a:rPr>
              <a:t>Antworten</a:t>
            </a:r>
            <a:r>
              <a:rPr lang="en-GB" sz="2400" b="1" dirty="0">
                <a:solidFill>
                  <a:srgbClr val="C54A9A"/>
                </a:solidFill>
              </a:rPr>
              <a:t> </a:t>
            </a:r>
            <a:r>
              <a:rPr lang="en-GB" sz="2400" b="1" dirty="0" err="1">
                <a:solidFill>
                  <a:srgbClr val="C54A9A"/>
                </a:solidFill>
              </a:rPr>
              <a:t>zu</a:t>
            </a:r>
            <a:r>
              <a:rPr lang="en-GB" sz="2400" b="1" dirty="0">
                <a:solidFill>
                  <a:srgbClr val="C54A9A"/>
                </a:solidFill>
              </a:rPr>
              <a:t> </a:t>
            </a:r>
            <a:r>
              <a:rPr lang="en-GB" sz="2400" b="1" dirty="0" err="1">
                <a:solidFill>
                  <a:srgbClr val="C54A9A"/>
                </a:solidFill>
              </a:rPr>
              <a:t>deinen</a:t>
            </a:r>
            <a:r>
              <a:rPr lang="en-GB" sz="2400" b="1" dirty="0">
                <a:solidFill>
                  <a:srgbClr val="C54A9A"/>
                </a:solidFill>
              </a:rPr>
              <a:t> </a:t>
            </a:r>
            <a:r>
              <a:rPr lang="en-GB" sz="2400" b="1" dirty="0" err="1">
                <a:solidFill>
                  <a:srgbClr val="C54A9A"/>
                </a:solidFill>
              </a:rPr>
              <a:t>Fragen</a:t>
            </a:r>
            <a:r>
              <a:rPr lang="en-GB" sz="2400" b="1" dirty="0">
                <a:solidFill>
                  <a:srgbClr val="C54A9A"/>
                </a:solidFill>
              </a:rPr>
              <a:t> </a:t>
            </a:r>
            <a:r>
              <a:rPr lang="en-GB" sz="2400" b="1" dirty="0" err="1">
                <a:solidFill>
                  <a:srgbClr val="C54A9A"/>
                </a:solidFill>
              </a:rPr>
              <a:t>über</a:t>
            </a:r>
            <a:r>
              <a:rPr lang="en-GB" sz="2400" b="1" dirty="0">
                <a:solidFill>
                  <a:srgbClr val="C54A9A"/>
                </a:solidFill>
              </a:rPr>
              <a:t> Angel </a:t>
            </a:r>
            <a:r>
              <a:rPr lang="en-GB" sz="2400" b="1" dirty="0" err="1">
                <a:solidFill>
                  <a:srgbClr val="C54A9A"/>
                </a:solidFill>
              </a:rPr>
              <a:t>Investoren</a:t>
            </a:r>
            <a:endParaRPr lang="en-GB" sz="2400" b="1" dirty="0">
              <a:solidFill>
                <a:srgbClr val="C54A9A"/>
              </a:solidFill>
            </a:endParaRPr>
          </a:p>
          <a:p>
            <a:endParaRPr lang="en-GB" sz="2400" b="1" dirty="0">
              <a:solidFill>
                <a:srgbClr val="C54A9A"/>
              </a:solidFill>
            </a:endParaRPr>
          </a:p>
          <a:p>
            <a:pPr marL="457200" indent="-457200">
              <a:buFont typeface="+mj-lt"/>
              <a:buAutoNum type="arabicPeriod" startAt="7"/>
            </a:pPr>
            <a:r>
              <a:rPr lang="en-IE" sz="2000" dirty="0">
                <a:solidFill>
                  <a:srgbClr val="414140"/>
                </a:solidFill>
                <a:hlinkClick r:id="rId2" action="ppaction://hlinkfile"/>
              </a:rPr>
              <a:t>Wie riskant ist Angel Investing?</a:t>
            </a:r>
            <a:endParaRPr lang="en-IE" sz="2000" dirty="0">
              <a:solidFill>
                <a:srgbClr val="414140"/>
              </a:solidFill>
            </a:endParaRPr>
          </a:p>
          <a:p>
            <a:pPr marL="457200" indent="-457200">
              <a:buFont typeface="+mj-lt"/>
              <a:buAutoNum type="arabicPeriod" startAt="7"/>
            </a:pPr>
            <a:r>
              <a:rPr lang="en-IE" sz="2000" dirty="0">
                <a:solidFill>
                  <a:srgbClr val="414140"/>
                </a:solidFill>
                <a:hlinkClick r:id="rId2" action="ppaction://hlinkfile"/>
              </a:rPr>
              <a:t>Welche Fragen sollte ein CEO potenziellen Angel-Investoren stellen?</a:t>
            </a:r>
            <a:endParaRPr lang="en-IE" sz="2000" dirty="0">
              <a:solidFill>
                <a:srgbClr val="414140"/>
              </a:solidFill>
            </a:endParaRPr>
          </a:p>
          <a:p>
            <a:pPr marL="457200" indent="-457200">
              <a:buFont typeface="+mj-lt"/>
              <a:buAutoNum type="arabicPeriod" startAt="7"/>
            </a:pPr>
            <a:r>
              <a:rPr lang="en-IE" sz="2000" dirty="0">
                <a:solidFill>
                  <a:srgbClr val="414140"/>
                </a:solidFill>
                <a:hlinkClick r:id="rId2" action="ppaction://hlinkfile"/>
              </a:rPr>
              <a:t>Was sind die Schlüsselfaktoren bei der Bestimmung der angemessenen Bewertung in einer Seed-Finanzierungsrunde?</a:t>
            </a:r>
            <a:endParaRPr lang="en-IE" sz="2000" dirty="0">
              <a:solidFill>
                <a:srgbClr val="414140"/>
              </a:solidFill>
            </a:endParaRPr>
          </a:p>
          <a:p>
            <a:pPr marL="457200" indent="-457200">
              <a:buFont typeface="+mj-lt"/>
              <a:buAutoNum type="arabicPeriod" startAt="7"/>
            </a:pPr>
            <a:r>
              <a:rPr lang="en-IE" sz="2000" dirty="0">
                <a:solidFill>
                  <a:srgbClr val="414140"/>
                </a:solidFill>
                <a:hlinkClick r:id="rId2" action="ppaction://hlinkfile"/>
              </a:rPr>
              <a:t>Was sind typische Gründe, </a:t>
            </a:r>
            <a:r>
              <a:rPr lang="en-IE" sz="2000" dirty="0" err="1">
                <a:solidFill>
                  <a:srgbClr val="414140"/>
                </a:solidFill>
                <a:hlinkClick r:id="rId2" action="ppaction://hlinkfile"/>
              </a:rPr>
              <a:t>warum</a:t>
            </a:r>
            <a:r>
              <a:rPr lang="en-IE" sz="2000" dirty="0">
                <a:solidFill>
                  <a:srgbClr val="414140"/>
                </a:solidFill>
                <a:hlinkClick r:id="rId2" action="ppaction://hlinkfile"/>
              </a:rPr>
              <a:t> Angel-</a:t>
            </a:r>
            <a:r>
              <a:rPr lang="en-IE" sz="2000" dirty="0" err="1">
                <a:solidFill>
                  <a:srgbClr val="414140"/>
                </a:solidFill>
                <a:hlinkClick r:id="rId2" action="ppaction://hlinkfile"/>
              </a:rPr>
              <a:t>Investoren</a:t>
            </a:r>
            <a:r>
              <a:rPr lang="en-IE" sz="2000" dirty="0">
                <a:solidFill>
                  <a:srgbClr val="414140"/>
                </a:solidFill>
                <a:hlinkClick r:id="rId2" action="ppaction://hlinkfile"/>
              </a:rPr>
              <a:t> eine Investition ablehnen?</a:t>
            </a:r>
            <a:endParaRPr lang="en-IE" sz="2000" dirty="0">
              <a:solidFill>
                <a:srgbClr val="414140"/>
              </a:solidFill>
            </a:endParaRPr>
          </a:p>
          <a:p>
            <a:pPr marL="457200" indent="-457200">
              <a:buFont typeface="+mj-lt"/>
              <a:buAutoNum type="arabicPeriod" startAt="7"/>
            </a:pPr>
            <a:r>
              <a:rPr lang="en-IE" sz="2000" dirty="0">
                <a:solidFill>
                  <a:srgbClr val="414140"/>
                </a:solidFill>
                <a:hlinkClick r:id="rId2" action="ppaction://hlinkfile"/>
              </a:rPr>
              <a:t>Welche Fehler werden von </a:t>
            </a:r>
            <a:r>
              <a:rPr lang="en-IE" sz="2000" dirty="0" err="1">
                <a:solidFill>
                  <a:srgbClr val="414140"/>
                </a:solidFill>
                <a:hlinkClick r:id="rId2" action="ppaction://hlinkfile"/>
              </a:rPr>
              <a:t>Unternehmerinnen</a:t>
            </a:r>
            <a:r>
              <a:rPr lang="en-IE" sz="2000" dirty="0">
                <a:solidFill>
                  <a:srgbClr val="414140"/>
                </a:solidFill>
                <a:hlinkClick r:id="rId2" action="ppaction://hlinkfile"/>
              </a:rPr>
              <a:t> bei einem Pitch-Meeting mit Angel-Investoren gemacht?</a:t>
            </a:r>
            <a:endParaRPr lang="en-IE" sz="2000" dirty="0">
              <a:solidFill>
                <a:srgbClr val="414140"/>
              </a:solidFill>
            </a:endParaRPr>
          </a:p>
          <a:p>
            <a:pPr marL="457200" indent="-457200">
              <a:buFont typeface="+mj-lt"/>
              <a:buAutoNum type="arabicPeriod" startAt="7"/>
            </a:pPr>
            <a:endParaRPr lang="en-IE" sz="2000" dirty="0">
              <a:solidFill>
                <a:srgbClr val="414140"/>
              </a:solidFill>
            </a:endParaRPr>
          </a:p>
          <a:p>
            <a:endParaRPr lang="en-IE" sz="1000" dirty="0">
              <a:solidFill>
                <a:srgbClr val="414140"/>
              </a:solidFill>
              <a:hlinkClick r:id="rId2" action="ppaction://hlinkfile"/>
            </a:endParaRPr>
          </a:p>
          <a:p>
            <a:r>
              <a:rPr lang="en-IE" sz="2000" dirty="0">
                <a:solidFill>
                  <a:srgbClr val="414140"/>
                </a:solidFill>
                <a:hlinkClick r:id="rId2" action="ppaction://hlinkfile"/>
              </a:rPr>
              <a:t>Alle 20 Sätze von Fragen &amp; Antworten hier: Forbes</a:t>
            </a:r>
            <a:endParaRPr lang="en-IE" sz="2000" dirty="0">
              <a:solidFill>
                <a:srgbClr val="414140"/>
              </a:solidFill>
            </a:endParaRPr>
          </a:p>
          <a:p>
            <a:pPr marL="342900" indent="-342900">
              <a:buFont typeface="Arial" panose="020B0604020202020204" pitchFamily="34" charset="0"/>
              <a:buChar char="•"/>
            </a:pPr>
            <a:endParaRPr lang="en-IE" sz="2400" dirty="0">
              <a:solidFill>
                <a:srgbClr val="1E494F"/>
              </a:solidFill>
            </a:endParaRPr>
          </a:p>
        </p:txBody>
      </p:sp>
      <p:sp>
        <p:nvSpPr>
          <p:cNvPr id="5" name="TextBox 9">
            <a:extLst>
              <a:ext uri="{FF2B5EF4-FFF2-40B4-BE49-F238E27FC236}">
                <a16:creationId xmlns:a16="http://schemas.microsoft.com/office/drawing/2014/main" id="{1BF282FF-AE2B-42CD-9C61-3EC5D34F5CE8}"/>
              </a:ext>
            </a:extLst>
          </p:cNvPr>
          <p:cNvSpPr txBox="1"/>
          <p:nvPr/>
        </p:nvSpPr>
        <p:spPr>
          <a:xfrm>
            <a:off x="1546860" y="213003"/>
            <a:ext cx="9121140" cy="1107996"/>
          </a:xfrm>
          <a:prstGeom prst="rect">
            <a:avLst/>
          </a:prstGeom>
          <a:noFill/>
        </p:spPr>
        <p:txBody>
          <a:bodyPr wrap="square">
            <a:spAutoFit/>
          </a:bodyPr>
          <a:lstStyle/>
          <a:p>
            <a:pPr marL="449263" indent="-449263"/>
            <a:r>
              <a:rPr lang="en-GB" sz="3300" b="1" u="sng" dirty="0">
                <a:solidFill>
                  <a:schemeClr val="bg1"/>
                </a:solidFill>
                <a:highlight>
                  <a:srgbClr val="1EB3DD"/>
                </a:highlight>
              </a:rPr>
              <a:t>2. KOMPLEXERE START-UP-INVESTITIONEN</a:t>
            </a:r>
            <a:r>
              <a:rPr lang="en-GB" sz="3300" b="1" u="sng" dirty="0">
                <a:solidFill>
                  <a:schemeClr val="bg1"/>
                </a:solidFill>
              </a:rPr>
              <a:t> </a:t>
            </a:r>
            <a:r>
              <a:rPr lang="en-GB" sz="3300" b="1" dirty="0">
                <a:solidFill>
                  <a:srgbClr val="1EB3DD"/>
                </a:solidFill>
              </a:rPr>
              <a:t>-              </a:t>
            </a:r>
            <a:r>
              <a:rPr lang="en-US" sz="3300" dirty="0"/>
              <a:t>WO FINDEST DU UNTERSTÜTZUNG?</a:t>
            </a:r>
          </a:p>
        </p:txBody>
      </p:sp>
      <p:sp>
        <p:nvSpPr>
          <p:cNvPr id="4" name="Textfeld 3">
            <a:extLst>
              <a:ext uri="{FF2B5EF4-FFF2-40B4-BE49-F238E27FC236}">
                <a16:creationId xmlns:a16="http://schemas.microsoft.com/office/drawing/2014/main" id="{689BB76F-0BAC-49F4-A874-FE9154862756}"/>
              </a:ext>
            </a:extLst>
          </p:cNvPr>
          <p:cNvSpPr txBox="1"/>
          <p:nvPr/>
        </p:nvSpPr>
        <p:spPr>
          <a:xfrm>
            <a:off x="-46206" y="3693976"/>
            <a:ext cx="1442998" cy="3477875"/>
          </a:xfrm>
          <a:prstGeom prst="rect">
            <a:avLst/>
          </a:prstGeom>
          <a:noFill/>
        </p:spPr>
        <p:txBody>
          <a:bodyPr wrap="square" rtlCol="0">
            <a:spAutoFit/>
          </a:bodyPr>
          <a:lstStyle/>
          <a:p>
            <a:r>
              <a:rPr lang="de-DE"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Solltest du die Artikel auf Deutsch lesen wollen, empfehlen wir dir, auf deinem Computer den </a:t>
            </a:r>
            <a:r>
              <a:rPr lang="de-DE"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Google Übersetzer</a:t>
            </a:r>
            <a:r>
              <a:rPr lang="de-DE" sz="1000" dirty="0">
                <a:effectLst/>
                <a:latin typeface="Calibri" panose="020F0502020204030204" pitchFamily="34" charset="0"/>
                <a:ea typeface="Calibri" panose="020F0502020204030204" pitchFamily="34" charset="0"/>
                <a:cs typeface="Times New Roman" panose="02020603050405020304" pitchFamily="18" charset="0"/>
              </a:rPr>
              <a:t> aufzurufen. Nun kannst du in das Textfeld die gewünschte URL eingeben und im rechten Feld (mit Hilfe des Abwärtspfeils rechts oben) als Zielsprache Deutsch auswählen. Wenn </a:t>
            </a:r>
            <a:r>
              <a:rPr lang="de-DE" sz="1000" dirty="0">
                <a:latin typeface="Calibri" panose="020F0502020204030204" pitchFamily="34" charset="0"/>
                <a:ea typeface="Calibri" panose="020F0502020204030204" pitchFamily="34" charset="0"/>
                <a:cs typeface="Times New Roman" panose="02020603050405020304" pitchFamily="18" charset="0"/>
              </a:rPr>
              <a:t>du</a:t>
            </a:r>
            <a:r>
              <a:rPr lang="de-DE" sz="1000" dirty="0">
                <a:effectLst/>
                <a:latin typeface="Calibri" panose="020F0502020204030204" pitchFamily="34" charset="0"/>
                <a:ea typeface="Calibri" panose="020F0502020204030204" pitchFamily="34" charset="0"/>
                <a:cs typeface="Times New Roman" panose="02020603050405020304" pitchFamily="18" charset="0"/>
              </a:rPr>
              <a:t> nun mit der linken Maustaste auf die „übersetzte“ URL klickst, öffnet sich ein neuer Tab mit dem übersetzten Artikel. </a:t>
            </a:r>
          </a:p>
          <a:p>
            <a:endParaRPr lang="de-DE" sz="1000" dirty="0">
              <a:effectLst/>
              <a:latin typeface="Calibri Light" panose="020F0302020204030204" pitchFamily="34" charset="0"/>
              <a:ea typeface="Calibri" panose="020F0502020204030204" pitchFamily="34" charset="0"/>
              <a:cs typeface="Calibri Light" panose="020F0302020204030204" pitchFamily="34" charset="0"/>
            </a:endParaRPr>
          </a:p>
          <a:p>
            <a:endParaRPr lang="de-DE" sz="1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7398102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8390F0-08BB-4E07-BE0B-52FF7C48A7CF}"/>
              </a:ext>
            </a:extLst>
          </p:cNvPr>
          <p:cNvSpPr txBox="1"/>
          <p:nvPr/>
        </p:nvSpPr>
        <p:spPr>
          <a:xfrm>
            <a:off x="1750060" y="1410355"/>
            <a:ext cx="8917940" cy="5940088"/>
          </a:xfrm>
          <a:prstGeom prst="rect">
            <a:avLst/>
          </a:prstGeom>
          <a:noFill/>
        </p:spPr>
        <p:txBody>
          <a:bodyPr wrap="square">
            <a:spAutoFit/>
          </a:bodyPr>
          <a:lstStyle/>
          <a:p>
            <a:r>
              <a:rPr lang="en-IE" sz="2200" b="1" dirty="0" err="1">
                <a:solidFill>
                  <a:srgbClr val="1EB3DD"/>
                </a:solidFill>
              </a:rPr>
              <a:t>Risikokapital-Investoren</a:t>
            </a:r>
            <a:r>
              <a:rPr lang="en-IE" sz="2200" b="1" dirty="0">
                <a:solidFill>
                  <a:srgbClr val="1EB3DD"/>
                </a:solidFill>
              </a:rPr>
              <a:t> </a:t>
            </a:r>
            <a:endParaRPr lang="en-GB" sz="2200" b="1" dirty="0">
              <a:solidFill>
                <a:srgbClr val="C54A9A"/>
              </a:solidFill>
            </a:endParaRPr>
          </a:p>
          <a:p>
            <a:pPr>
              <a:spcBef>
                <a:spcPts val="1200"/>
              </a:spcBef>
            </a:pPr>
            <a:r>
              <a:rPr lang="en-IE" sz="2200" b="1" dirty="0" err="1">
                <a:solidFill>
                  <a:srgbClr val="1EB3DD"/>
                </a:solidFill>
              </a:rPr>
              <a:t>Anschubfinanzierung</a:t>
            </a:r>
            <a:r>
              <a:rPr lang="en-IE" sz="2200" b="1" dirty="0">
                <a:solidFill>
                  <a:srgbClr val="1EB3DD"/>
                </a:solidFill>
              </a:rPr>
              <a:t> (Seed Capital) &amp; </a:t>
            </a:r>
            <a:r>
              <a:rPr lang="en-IE" sz="2200" b="1" dirty="0" err="1">
                <a:solidFill>
                  <a:srgbClr val="1EB3DD"/>
                </a:solidFill>
              </a:rPr>
              <a:t>Risikokapital</a:t>
            </a:r>
            <a:r>
              <a:rPr lang="en-IE" sz="2200" b="1" dirty="0">
                <a:solidFill>
                  <a:srgbClr val="1EB3DD"/>
                </a:solidFill>
              </a:rPr>
              <a:t> (Venture Capital) </a:t>
            </a:r>
            <a:r>
              <a:rPr lang="en-IE" sz="2200" dirty="0">
                <a:solidFill>
                  <a:srgbClr val="1E494F"/>
                </a:solidFill>
              </a:rPr>
              <a:t>werden immer </a:t>
            </a:r>
            <a:r>
              <a:rPr lang="en-IE" sz="2200" dirty="0" err="1">
                <a:solidFill>
                  <a:srgbClr val="1E494F"/>
                </a:solidFill>
              </a:rPr>
              <a:t>häufiger</a:t>
            </a:r>
            <a:r>
              <a:rPr lang="en-IE" sz="2200" dirty="0">
                <a:solidFill>
                  <a:srgbClr val="1E494F"/>
                </a:solidFill>
              </a:rPr>
              <a:t> zu Investitionsquellen, die Kapital </a:t>
            </a:r>
            <a:r>
              <a:rPr lang="en-IE" sz="2200" dirty="0" err="1">
                <a:solidFill>
                  <a:srgbClr val="1E494F"/>
                </a:solidFill>
              </a:rPr>
              <a:t>für</a:t>
            </a:r>
            <a:r>
              <a:rPr lang="en-IE" sz="2200" dirty="0">
                <a:solidFill>
                  <a:srgbClr val="1E494F"/>
                </a:solidFill>
              </a:rPr>
              <a:t> Start-ups bereitstellen, die keine Kredite erhalten würden. Die globale Kreditkrise hat die Nachfrage nach Angel-Investoren erhöht. </a:t>
            </a:r>
          </a:p>
          <a:p>
            <a:r>
              <a:rPr lang="en-IE" sz="2200" b="1" dirty="0">
                <a:solidFill>
                  <a:srgbClr val="1EB3DD"/>
                </a:solidFill>
              </a:rPr>
              <a:t>Risikokapital ist</a:t>
            </a:r>
            <a:r>
              <a:rPr lang="en-IE" sz="2200" b="1" dirty="0">
                <a:solidFill>
                  <a:srgbClr val="10B1A2"/>
                </a:solidFill>
              </a:rPr>
              <a:t>:</a:t>
            </a:r>
          </a:p>
          <a:p>
            <a:pPr marL="342900" indent="-342900">
              <a:buFont typeface="Wingdings" panose="05000000000000000000" pitchFamily="2" charset="2"/>
              <a:buChar char="ü"/>
            </a:pPr>
            <a:r>
              <a:rPr lang="en-IE" sz="2200" dirty="0">
                <a:solidFill>
                  <a:srgbClr val="1E494F"/>
                </a:solidFill>
              </a:rPr>
              <a:t>Kapital, das von </a:t>
            </a:r>
            <a:r>
              <a:rPr lang="en-IE" sz="2200" b="1" dirty="0" err="1">
                <a:solidFill>
                  <a:srgbClr val="1EB3DD"/>
                </a:solidFill>
              </a:rPr>
              <a:t>professionellen</a:t>
            </a:r>
            <a:r>
              <a:rPr lang="en-IE" sz="2200" b="1" dirty="0">
                <a:solidFill>
                  <a:srgbClr val="1EB3DD"/>
                </a:solidFill>
              </a:rPr>
              <a:t> Firmen </a:t>
            </a:r>
            <a:r>
              <a:rPr lang="en-IE" sz="2200" dirty="0"/>
              <a:t>(</a:t>
            </a:r>
            <a:r>
              <a:rPr lang="en-IE" sz="2200" dirty="0">
                <a:solidFill>
                  <a:srgbClr val="1E494F"/>
                </a:solidFill>
              </a:rPr>
              <a:t>Risikokapitalgebern) bereitgestellt wird, die in ehrgeizige, schnell wachsende Unternehmen investieren, die das Potenzial haben, sich zu bedeutenden Unternehmen zu entwickeln.</a:t>
            </a:r>
          </a:p>
          <a:p>
            <a:pPr marL="342900" indent="-342900">
              <a:buFont typeface="Wingdings" panose="05000000000000000000" pitchFamily="2" charset="2"/>
              <a:buChar char="ü"/>
            </a:pPr>
            <a:r>
              <a:rPr lang="en-IE" sz="2200" dirty="0" err="1">
                <a:solidFill>
                  <a:srgbClr val="1E494F"/>
                </a:solidFill>
              </a:rPr>
              <a:t>wird</a:t>
            </a:r>
            <a:r>
              <a:rPr lang="en-IE" sz="2200" dirty="0">
                <a:solidFill>
                  <a:srgbClr val="1E494F"/>
                </a:solidFill>
              </a:rPr>
              <a:t> wahrscheinlich </a:t>
            </a:r>
            <a:r>
              <a:rPr lang="en-IE" sz="2200" b="1" dirty="0">
                <a:solidFill>
                  <a:srgbClr val="1EB3DD"/>
                </a:solidFill>
              </a:rPr>
              <a:t>erheblich zur Glaubwürdigkeit </a:t>
            </a:r>
            <a:r>
              <a:rPr lang="en-IE" sz="2200" dirty="0">
                <a:solidFill>
                  <a:srgbClr val="1E494F"/>
                </a:solidFill>
              </a:rPr>
              <a:t>des Unternehmens </a:t>
            </a:r>
            <a:r>
              <a:rPr lang="en-IE" sz="2200" b="1" dirty="0">
                <a:solidFill>
                  <a:srgbClr val="1EB3DD"/>
                </a:solidFill>
              </a:rPr>
              <a:t>beitragen </a:t>
            </a:r>
            <a:r>
              <a:rPr lang="en-IE" sz="2200" dirty="0">
                <a:solidFill>
                  <a:srgbClr val="1E494F"/>
                </a:solidFill>
              </a:rPr>
              <a:t>und Management-Know-how, Unterstützung und </a:t>
            </a:r>
            <a:r>
              <a:rPr lang="en-IE" sz="2200" dirty="0" err="1">
                <a:solidFill>
                  <a:srgbClr val="1E494F"/>
                </a:solidFill>
              </a:rPr>
              <a:t>Kontakte</a:t>
            </a:r>
            <a:r>
              <a:rPr lang="en-IE" sz="2200" dirty="0">
                <a:solidFill>
                  <a:srgbClr val="1E494F"/>
                </a:solidFill>
              </a:rPr>
              <a:t> </a:t>
            </a:r>
            <a:r>
              <a:rPr lang="en-IE" sz="2200" dirty="0" err="1">
                <a:solidFill>
                  <a:srgbClr val="1E494F"/>
                </a:solidFill>
              </a:rPr>
              <a:t>liefern</a:t>
            </a:r>
            <a:r>
              <a:rPr lang="en-IE" sz="2200" dirty="0">
                <a:solidFill>
                  <a:srgbClr val="1E494F"/>
                </a:solidFill>
              </a:rPr>
              <a:t>. </a:t>
            </a:r>
            <a:r>
              <a:rPr lang="en-IE" sz="2200" dirty="0" err="1">
                <a:solidFill>
                  <a:srgbClr val="1E494F"/>
                </a:solidFill>
              </a:rPr>
              <a:t>Als</a:t>
            </a:r>
            <a:r>
              <a:rPr lang="en-IE" sz="2200" dirty="0">
                <a:solidFill>
                  <a:srgbClr val="1E494F"/>
                </a:solidFill>
              </a:rPr>
              <a:t> Teil ihres Mentorings und der Überwachung ihrer Investition werden sie </a:t>
            </a:r>
            <a:r>
              <a:rPr lang="en-IE" sz="2200" b="1" dirty="0">
                <a:solidFill>
                  <a:srgbClr val="1EB3DD"/>
                </a:solidFill>
              </a:rPr>
              <a:t>wahrscheinlich eine Mitgliedschaft im Vorstand anstreben.</a:t>
            </a:r>
          </a:p>
          <a:p>
            <a:endParaRPr lang="en-IE" sz="2800" dirty="0"/>
          </a:p>
          <a:p>
            <a:pPr marL="342900" indent="-342900">
              <a:buFont typeface="Arial" panose="020B0604020202020204" pitchFamily="34" charset="0"/>
              <a:buChar char="•"/>
            </a:pPr>
            <a:endParaRPr lang="en-IE" sz="2400" dirty="0">
              <a:solidFill>
                <a:srgbClr val="1E494F"/>
              </a:solidFill>
            </a:endParaRPr>
          </a:p>
        </p:txBody>
      </p:sp>
      <p:sp>
        <p:nvSpPr>
          <p:cNvPr id="5" name="TextBox 9">
            <a:extLst>
              <a:ext uri="{FF2B5EF4-FFF2-40B4-BE49-F238E27FC236}">
                <a16:creationId xmlns:a16="http://schemas.microsoft.com/office/drawing/2014/main" id="{CC427115-5434-4F95-8E3C-6E8887E30021}"/>
              </a:ext>
            </a:extLst>
          </p:cNvPr>
          <p:cNvSpPr txBox="1"/>
          <p:nvPr/>
        </p:nvSpPr>
        <p:spPr>
          <a:xfrm>
            <a:off x="1546860" y="213003"/>
            <a:ext cx="9121140" cy="1107996"/>
          </a:xfrm>
          <a:prstGeom prst="rect">
            <a:avLst/>
          </a:prstGeom>
          <a:noFill/>
        </p:spPr>
        <p:txBody>
          <a:bodyPr wrap="square">
            <a:spAutoFit/>
          </a:bodyPr>
          <a:lstStyle/>
          <a:p>
            <a:pPr marL="449263" indent="-449263"/>
            <a:r>
              <a:rPr lang="en-GB" sz="3300" b="1" u="sng" dirty="0">
                <a:solidFill>
                  <a:schemeClr val="bg1"/>
                </a:solidFill>
                <a:highlight>
                  <a:srgbClr val="1EB3DD"/>
                </a:highlight>
              </a:rPr>
              <a:t>2. KOMPLEXERE START-UP-INVESTITIONEN</a:t>
            </a:r>
            <a:r>
              <a:rPr lang="en-GB" sz="3300" b="1" u="sng" dirty="0">
                <a:solidFill>
                  <a:schemeClr val="bg1"/>
                </a:solidFill>
              </a:rPr>
              <a:t> </a:t>
            </a:r>
            <a:r>
              <a:rPr lang="en-GB" sz="3300" b="1" dirty="0">
                <a:solidFill>
                  <a:srgbClr val="1EB3DD"/>
                </a:solidFill>
              </a:rPr>
              <a:t>-              </a:t>
            </a:r>
            <a:r>
              <a:rPr lang="en-US" sz="3300" dirty="0"/>
              <a:t>WO FINDEST DU UNTERSTÜTZUNG?</a:t>
            </a:r>
          </a:p>
        </p:txBody>
      </p:sp>
    </p:spTree>
    <p:extLst>
      <p:ext uri="{BB962C8B-B14F-4D97-AF65-F5344CB8AC3E}">
        <p14:creationId xmlns:p14="http://schemas.microsoft.com/office/powerpoint/2010/main" val="23359197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8390F0-08BB-4E07-BE0B-52FF7C48A7CF}"/>
              </a:ext>
            </a:extLst>
          </p:cNvPr>
          <p:cNvSpPr txBox="1"/>
          <p:nvPr/>
        </p:nvSpPr>
        <p:spPr>
          <a:xfrm>
            <a:off x="1750060" y="1410355"/>
            <a:ext cx="8613140" cy="5539978"/>
          </a:xfrm>
          <a:prstGeom prst="rect">
            <a:avLst/>
          </a:prstGeom>
          <a:noFill/>
        </p:spPr>
        <p:txBody>
          <a:bodyPr wrap="square">
            <a:spAutoFit/>
          </a:bodyPr>
          <a:lstStyle/>
          <a:p>
            <a:r>
              <a:rPr lang="en-IE" sz="3200" b="1" dirty="0" err="1">
                <a:solidFill>
                  <a:srgbClr val="1EB3DD"/>
                </a:solidFill>
              </a:rPr>
              <a:t>Risikokapital-Investoren</a:t>
            </a:r>
            <a:r>
              <a:rPr lang="en-IE" sz="3200" b="1" dirty="0">
                <a:solidFill>
                  <a:srgbClr val="1EB3DD"/>
                </a:solidFill>
              </a:rPr>
              <a:t> </a:t>
            </a:r>
          </a:p>
          <a:p>
            <a:endParaRPr lang="en-GB" sz="1200" b="1" dirty="0">
              <a:solidFill>
                <a:srgbClr val="C54A9A"/>
              </a:solidFill>
            </a:endParaRPr>
          </a:p>
          <a:p>
            <a:r>
              <a:rPr lang="en-IE" sz="2200" dirty="0">
                <a:solidFill>
                  <a:srgbClr val="1E494F"/>
                </a:solidFill>
              </a:rPr>
              <a:t>Im Gegensatz zur Bankfinanzierung wollen Risikokapitalgeber </a:t>
            </a:r>
            <a:r>
              <a:rPr lang="en-IE" sz="2200" b="1" dirty="0">
                <a:solidFill>
                  <a:srgbClr val="1E494F"/>
                </a:solidFill>
              </a:rPr>
              <a:t>keine</a:t>
            </a:r>
            <a:r>
              <a:rPr lang="en-IE" sz="2200" dirty="0">
                <a:solidFill>
                  <a:srgbClr val="1E494F"/>
                </a:solidFill>
              </a:rPr>
              <a:t> </a:t>
            </a:r>
            <a:r>
              <a:rPr lang="en-IE" sz="2200" b="1" dirty="0">
                <a:solidFill>
                  <a:srgbClr val="1E494F"/>
                </a:solidFill>
              </a:rPr>
              <a:t>planmäßige Rückzahlung, </a:t>
            </a:r>
            <a:r>
              <a:rPr lang="en-IE" sz="2200" dirty="0">
                <a:solidFill>
                  <a:srgbClr val="1E494F"/>
                </a:solidFill>
              </a:rPr>
              <a:t>sondern eine Minderheitsbeteiligung am </a:t>
            </a:r>
            <a:r>
              <a:rPr lang="en-IE" sz="2200" dirty="0" err="1">
                <a:solidFill>
                  <a:srgbClr val="1E494F"/>
                </a:solidFill>
              </a:rPr>
              <a:t>Stammkapital</a:t>
            </a:r>
            <a:r>
              <a:rPr lang="en-IE" sz="2200" dirty="0">
                <a:solidFill>
                  <a:srgbClr val="1E494F"/>
                </a:solidFill>
              </a:rPr>
              <a:t> </a:t>
            </a:r>
            <a:r>
              <a:rPr lang="en-IE" sz="2200" dirty="0" err="1">
                <a:solidFill>
                  <a:srgbClr val="1E494F"/>
                </a:solidFill>
              </a:rPr>
              <a:t>deines</a:t>
            </a:r>
            <a:r>
              <a:rPr lang="en-IE" sz="2200" dirty="0">
                <a:solidFill>
                  <a:srgbClr val="1E494F"/>
                </a:solidFill>
              </a:rPr>
              <a:t> </a:t>
            </a:r>
            <a:r>
              <a:rPr lang="en-IE" sz="2200" dirty="0" err="1">
                <a:solidFill>
                  <a:srgbClr val="1E494F"/>
                </a:solidFill>
              </a:rPr>
              <a:t>Unternehmens</a:t>
            </a:r>
            <a:r>
              <a:rPr lang="en-IE" sz="2200" dirty="0">
                <a:solidFill>
                  <a:srgbClr val="1E494F"/>
                </a:solidFill>
              </a:rPr>
              <a:t> </a:t>
            </a:r>
            <a:r>
              <a:rPr lang="en-IE" sz="2200" dirty="0" err="1">
                <a:solidFill>
                  <a:srgbClr val="1E494F"/>
                </a:solidFill>
              </a:rPr>
              <a:t>im</a:t>
            </a:r>
            <a:r>
              <a:rPr lang="en-IE" sz="2200" dirty="0">
                <a:solidFill>
                  <a:srgbClr val="1E494F"/>
                </a:solidFill>
              </a:rPr>
              <a:t> </a:t>
            </a:r>
            <a:r>
              <a:rPr lang="en-IE" sz="2200" dirty="0" err="1">
                <a:solidFill>
                  <a:srgbClr val="1E494F"/>
                </a:solidFill>
              </a:rPr>
              <a:t>Tausch</a:t>
            </a:r>
            <a:r>
              <a:rPr lang="en-IE" sz="2200" dirty="0">
                <a:solidFill>
                  <a:srgbClr val="1E494F"/>
                </a:solidFill>
              </a:rPr>
              <a:t> </a:t>
            </a:r>
            <a:r>
              <a:rPr lang="en-IE" sz="2200" dirty="0" err="1">
                <a:solidFill>
                  <a:srgbClr val="1E494F"/>
                </a:solidFill>
              </a:rPr>
              <a:t>gegen</a:t>
            </a:r>
            <a:r>
              <a:rPr lang="en-IE" sz="2200" dirty="0">
                <a:solidFill>
                  <a:srgbClr val="1E494F"/>
                </a:solidFill>
              </a:rPr>
              <a:t> Bargeld. </a:t>
            </a:r>
          </a:p>
          <a:p>
            <a:pPr marL="342900" indent="-342900">
              <a:buFont typeface="Wingdings" panose="05000000000000000000" pitchFamily="2" charset="2"/>
              <a:buChar char="ü"/>
            </a:pPr>
            <a:r>
              <a:rPr lang="en-IE" sz="2200" dirty="0" err="1">
                <a:solidFill>
                  <a:srgbClr val="1E494F"/>
                </a:solidFill>
              </a:rPr>
              <a:t>Risikokapitalgeber</a:t>
            </a:r>
            <a:r>
              <a:rPr lang="en-IE" sz="2200" dirty="0">
                <a:solidFill>
                  <a:srgbClr val="1E494F"/>
                </a:solidFill>
              </a:rPr>
              <a:t> streben in der Regel an, </a:t>
            </a:r>
            <a:r>
              <a:rPr lang="en-IE" sz="2200" b="1" dirty="0">
                <a:solidFill>
                  <a:srgbClr val="1E494F"/>
                </a:solidFill>
              </a:rPr>
              <a:t>ihre Investition innerhalb von fünf Jahren zu realisieren, </a:t>
            </a:r>
            <a:r>
              <a:rPr lang="en-IE" sz="2200" dirty="0">
                <a:solidFill>
                  <a:srgbClr val="1E494F"/>
                </a:solidFill>
              </a:rPr>
              <a:t>entweder durch einen Börsengang, einen Verkauf oder durch den Kauf ihrer Anteile durch das Unternehmen.</a:t>
            </a:r>
          </a:p>
          <a:p>
            <a:pPr marL="342900" indent="-342900">
              <a:buFont typeface="Wingdings" panose="05000000000000000000" pitchFamily="2" charset="2"/>
              <a:buChar char="ü"/>
            </a:pPr>
            <a:r>
              <a:rPr lang="en-IE" sz="2200" dirty="0">
                <a:solidFill>
                  <a:srgbClr val="1E494F"/>
                </a:solidFill>
              </a:rPr>
              <a:t>Venture-Capital-Fonds investieren in der Regel in Unternehmen, die </a:t>
            </a:r>
            <a:r>
              <a:rPr lang="en-IE" sz="2200" b="1" dirty="0">
                <a:solidFill>
                  <a:srgbClr val="1E494F"/>
                </a:solidFill>
              </a:rPr>
              <a:t>mehr als 500 T€ Eigenkapital aufbringen</a:t>
            </a:r>
            <a:r>
              <a:rPr lang="en-IE" sz="2200" dirty="0">
                <a:solidFill>
                  <a:srgbClr val="1E494F"/>
                </a:solidFill>
              </a:rPr>
              <a:t>. Die Unternehmen müssen in einem </a:t>
            </a:r>
            <a:r>
              <a:rPr lang="en-IE" sz="2200" b="1" dirty="0">
                <a:solidFill>
                  <a:srgbClr val="1E494F"/>
                </a:solidFill>
              </a:rPr>
              <a:t>schnell wachsenden, attraktiven Sektor angesiedelt </a:t>
            </a:r>
            <a:r>
              <a:rPr lang="en-IE" sz="2200" dirty="0">
                <a:solidFill>
                  <a:srgbClr val="1E494F"/>
                </a:solidFill>
              </a:rPr>
              <a:t>sein</a:t>
            </a:r>
            <a:r>
              <a:rPr lang="en-IE" sz="2200" b="1" dirty="0">
                <a:solidFill>
                  <a:srgbClr val="1E494F"/>
                </a:solidFill>
              </a:rPr>
              <a:t>, mit einem starken Managementteam und nachweisbaren Fähigkeiten</a:t>
            </a:r>
            <a:r>
              <a:rPr lang="en-IE" sz="2200" dirty="0">
                <a:solidFill>
                  <a:srgbClr val="1E494F"/>
                </a:solidFill>
              </a:rPr>
              <a:t>. Das Produkt/die Dienstleistung muss ein klar identifiziertes Problem lösen.</a:t>
            </a:r>
          </a:p>
          <a:p>
            <a:pPr marL="342900" indent="-342900">
              <a:buFont typeface="Arial" panose="020B0604020202020204" pitchFamily="34" charset="0"/>
              <a:buChar char="•"/>
            </a:pPr>
            <a:endParaRPr lang="en-IE" sz="2400" dirty="0">
              <a:solidFill>
                <a:srgbClr val="1E494F"/>
              </a:solidFill>
            </a:endParaRPr>
          </a:p>
        </p:txBody>
      </p:sp>
      <p:sp>
        <p:nvSpPr>
          <p:cNvPr id="4" name="TextBox 9">
            <a:extLst>
              <a:ext uri="{FF2B5EF4-FFF2-40B4-BE49-F238E27FC236}">
                <a16:creationId xmlns:a16="http://schemas.microsoft.com/office/drawing/2014/main" id="{1177D95D-043F-4F0C-92AD-99D984CC05C8}"/>
              </a:ext>
            </a:extLst>
          </p:cNvPr>
          <p:cNvSpPr txBox="1"/>
          <p:nvPr/>
        </p:nvSpPr>
        <p:spPr>
          <a:xfrm>
            <a:off x="1546860" y="213003"/>
            <a:ext cx="9121140" cy="1107996"/>
          </a:xfrm>
          <a:prstGeom prst="rect">
            <a:avLst/>
          </a:prstGeom>
          <a:noFill/>
        </p:spPr>
        <p:txBody>
          <a:bodyPr wrap="square">
            <a:spAutoFit/>
          </a:bodyPr>
          <a:lstStyle/>
          <a:p>
            <a:pPr marL="449263" indent="-449263"/>
            <a:r>
              <a:rPr lang="en-GB" sz="3300" b="1" u="sng" dirty="0">
                <a:solidFill>
                  <a:schemeClr val="bg1"/>
                </a:solidFill>
                <a:highlight>
                  <a:srgbClr val="1EB3DD"/>
                </a:highlight>
              </a:rPr>
              <a:t>2. KOMPLEXERE START-UP-INVESTITIONEN</a:t>
            </a:r>
            <a:r>
              <a:rPr lang="en-GB" sz="3300" b="1" u="sng" dirty="0">
                <a:solidFill>
                  <a:schemeClr val="bg1"/>
                </a:solidFill>
              </a:rPr>
              <a:t> </a:t>
            </a:r>
            <a:r>
              <a:rPr lang="en-GB" sz="3300" b="1" dirty="0">
                <a:solidFill>
                  <a:srgbClr val="1EB3DD"/>
                </a:solidFill>
              </a:rPr>
              <a:t>-              </a:t>
            </a:r>
            <a:r>
              <a:rPr lang="en-US" sz="3300" dirty="0"/>
              <a:t>WO FINDEST DU UNTERSTÜTZUNG?</a:t>
            </a:r>
          </a:p>
        </p:txBody>
      </p:sp>
    </p:spTree>
    <p:extLst>
      <p:ext uri="{BB962C8B-B14F-4D97-AF65-F5344CB8AC3E}">
        <p14:creationId xmlns:p14="http://schemas.microsoft.com/office/powerpoint/2010/main" val="25803520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6506817" y="0"/>
            <a:ext cx="3127513" cy="1126435"/>
          </a:xfrm>
          <a:custGeom>
            <a:avLst/>
            <a:gdLst>
              <a:gd name="connsiteX0" fmla="*/ 0 w 3127513"/>
              <a:gd name="connsiteY0" fmla="*/ 0 h 1126435"/>
              <a:gd name="connsiteX1" fmla="*/ 3127513 w 3127513"/>
              <a:gd name="connsiteY1" fmla="*/ 1073426 h 1126435"/>
              <a:gd name="connsiteX2" fmla="*/ 2597426 w 3127513"/>
              <a:gd name="connsiteY2" fmla="*/ 1126435 h 1126435"/>
              <a:gd name="connsiteX3" fmla="*/ 0 w 3127513"/>
              <a:gd name="connsiteY3" fmla="*/ 0 h 1126435"/>
            </a:gdLst>
            <a:ahLst/>
            <a:cxnLst>
              <a:cxn ang="0">
                <a:pos x="connsiteX0" y="connsiteY0"/>
              </a:cxn>
              <a:cxn ang="0">
                <a:pos x="connsiteX1" y="connsiteY1"/>
              </a:cxn>
              <a:cxn ang="0">
                <a:pos x="connsiteX2" y="connsiteY2"/>
              </a:cxn>
              <a:cxn ang="0">
                <a:pos x="connsiteX3" y="connsiteY3"/>
              </a:cxn>
            </a:cxnLst>
            <a:rect l="l" t="t" r="r" b="b"/>
            <a:pathLst>
              <a:path w="3127513" h="1126435">
                <a:moveTo>
                  <a:pt x="0" y="0"/>
                </a:moveTo>
                <a:lnTo>
                  <a:pt x="3127513" y="1073426"/>
                </a:lnTo>
                <a:lnTo>
                  <a:pt x="2597426" y="1126435"/>
                </a:lnTo>
                <a:lnTo>
                  <a:pt x="0" y="0"/>
                </a:lnTo>
                <a:close/>
              </a:path>
            </a:pathLst>
          </a:custGeom>
          <a:solidFill>
            <a:srgbClr val="B75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7494068D-A3CB-4F3A-90D5-B225F24B1B8A}"/>
              </a:ext>
            </a:extLst>
          </p:cNvPr>
          <p:cNvSpPr>
            <a:spLocks noGrp="1"/>
          </p:cNvSpPr>
          <p:nvPr>
            <p:ph type="body" sz="quarter" idx="13"/>
          </p:nvPr>
        </p:nvSpPr>
        <p:spPr/>
        <p:txBody>
          <a:bodyPr/>
          <a:lstStyle/>
          <a:p>
            <a:endParaRPr lang="en-IE" dirty="0"/>
          </a:p>
        </p:txBody>
      </p:sp>
      <p:sp>
        <p:nvSpPr>
          <p:cNvPr id="4" name="Text Placeholder 3">
            <a:extLst>
              <a:ext uri="{FF2B5EF4-FFF2-40B4-BE49-F238E27FC236}">
                <a16:creationId xmlns:a16="http://schemas.microsoft.com/office/drawing/2014/main" id="{6585B3BE-F273-41D5-9001-22EBD3ABFE16}"/>
              </a:ext>
            </a:extLst>
          </p:cNvPr>
          <p:cNvSpPr>
            <a:spLocks noGrp="1"/>
          </p:cNvSpPr>
          <p:nvPr>
            <p:ph type="body" sz="quarter" idx="14"/>
          </p:nvPr>
        </p:nvSpPr>
        <p:spPr/>
        <p:txBody>
          <a:bodyPr/>
          <a:lstStyle/>
          <a:p>
            <a:endParaRPr lang="en-IE" dirty="0"/>
          </a:p>
        </p:txBody>
      </p:sp>
      <p:sp>
        <p:nvSpPr>
          <p:cNvPr id="5" name="タイトル 35"/>
          <p:cNvSpPr>
            <a:spLocks noGrp="1"/>
          </p:cNvSpPr>
          <p:nvPr>
            <p:ph type="title" idx="4294967295"/>
          </p:nvPr>
        </p:nvSpPr>
        <p:spPr>
          <a:xfrm>
            <a:off x="-1" y="1"/>
            <a:ext cx="12191999" cy="1474788"/>
          </a:xfrm>
          <a:solidFill>
            <a:schemeClr val="bg1"/>
          </a:solidFill>
        </p:spPr>
        <p:txBody>
          <a:bodyPr anchor="ctr">
            <a:normAutofit/>
          </a:bodyPr>
          <a:lstStyle/>
          <a:p>
            <a:pPr algn="ctr"/>
            <a:r>
              <a:rPr lang="en-US" altLang="ja-JP" sz="3200" b="1" dirty="0" err="1">
                <a:solidFill>
                  <a:srgbClr val="F26B27"/>
                </a:solidFill>
                <a:latin typeface="Calibri" charset="0"/>
                <a:ea typeface="MS PGothic" charset="-128"/>
              </a:rPr>
              <a:t>Unterschied</a:t>
            </a:r>
            <a:r>
              <a:rPr lang="en-US" altLang="ja-JP" sz="3200" b="1" dirty="0">
                <a:solidFill>
                  <a:srgbClr val="F26B27"/>
                </a:solidFill>
                <a:latin typeface="Calibri" charset="0"/>
                <a:ea typeface="MS PGothic" charset="-128"/>
              </a:rPr>
              <a:t> </a:t>
            </a:r>
            <a:r>
              <a:rPr lang="en-US" altLang="ja-JP" sz="3200" b="1" dirty="0" err="1">
                <a:solidFill>
                  <a:srgbClr val="F26B27"/>
                </a:solidFill>
                <a:latin typeface="Calibri" charset="0"/>
                <a:ea typeface="MS PGothic" charset="-128"/>
              </a:rPr>
              <a:t>zwischen</a:t>
            </a:r>
            <a:r>
              <a:rPr lang="en-US" altLang="ja-JP" sz="3200" b="1" dirty="0">
                <a:solidFill>
                  <a:srgbClr val="F26B27"/>
                </a:solidFill>
                <a:latin typeface="Calibri" charset="0"/>
                <a:ea typeface="MS PGothic" charset="-128"/>
              </a:rPr>
              <a:t> </a:t>
            </a:r>
            <a:r>
              <a:rPr lang="en-US" altLang="ja-JP" sz="3200" b="1" dirty="0" err="1">
                <a:solidFill>
                  <a:srgbClr val="F26B27"/>
                </a:solidFill>
                <a:latin typeface="Calibri" charset="0"/>
                <a:ea typeface="MS PGothic" charset="-128"/>
              </a:rPr>
              <a:t>Risikokapital</a:t>
            </a:r>
            <a:r>
              <a:rPr lang="en-US" altLang="ja-JP" sz="3200" b="1" dirty="0">
                <a:solidFill>
                  <a:srgbClr val="F26B27"/>
                </a:solidFill>
                <a:latin typeface="Calibri" charset="0"/>
                <a:ea typeface="MS PGothic" charset="-128"/>
              </a:rPr>
              <a:t> und Angel </a:t>
            </a:r>
            <a:r>
              <a:rPr lang="en-US" altLang="ja-JP" sz="3200" b="1" dirty="0" err="1">
                <a:solidFill>
                  <a:srgbClr val="F26B27"/>
                </a:solidFill>
                <a:latin typeface="Calibri" charset="0"/>
                <a:ea typeface="MS PGothic" charset="-128"/>
              </a:rPr>
              <a:t>Investoren</a:t>
            </a:r>
            <a:endParaRPr kumimoji="1" lang="ja-JP" altLang="en-US" sz="3200" b="1" dirty="0">
              <a:solidFill>
                <a:srgbClr val="F26B27"/>
              </a:solidFill>
              <a:latin typeface="Calibri" charset="0"/>
              <a:ea typeface="MS PGothic" charset="-128"/>
            </a:endParaRPr>
          </a:p>
        </p:txBody>
      </p:sp>
      <p:graphicFrame>
        <p:nvGraphicFramePr>
          <p:cNvPr id="11" name="Table 10">
            <a:extLst>
              <a:ext uri="{FF2B5EF4-FFF2-40B4-BE49-F238E27FC236}">
                <a16:creationId xmlns:a16="http://schemas.microsoft.com/office/drawing/2014/main" id="{E4A96C14-F696-46B3-8AC1-2D454D2D749F}"/>
              </a:ext>
            </a:extLst>
          </p:cNvPr>
          <p:cNvGraphicFramePr>
            <a:graphicFrameLocks noGrp="1"/>
          </p:cNvGraphicFramePr>
          <p:nvPr>
            <p:extLst>
              <p:ext uri="{D42A27DB-BD31-4B8C-83A1-F6EECF244321}">
                <p14:modId xmlns:p14="http://schemas.microsoft.com/office/powerpoint/2010/main" val="2271514348"/>
              </p:ext>
            </p:extLst>
          </p:nvPr>
        </p:nvGraphicFramePr>
        <p:xfrm>
          <a:off x="0" y="974484"/>
          <a:ext cx="12192000" cy="6390207"/>
        </p:xfrm>
        <a:graphic>
          <a:graphicData uri="http://schemas.openxmlformats.org/drawingml/2006/table">
            <a:tbl>
              <a:tblPr firstRow="1" bandRow="1">
                <a:tableStyleId>{5C22544A-7EE6-4342-B048-85BDC9FD1C3A}</a:tableStyleId>
              </a:tblPr>
              <a:tblGrid>
                <a:gridCol w="6165908">
                  <a:extLst>
                    <a:ext uri="{9D8B030D-6E8A-4147-A177-3AD203B41FA5}">
                      <a16:colId xmlns:a16="http://schemas.microsoft.com/office/drawing/2014/main" val="2511320271"/>
                    </a:ext>
                  </a:extLst>
                </a:gridCol>
                <a:gridCol w="220690">
                  <a:extLst>
                    <a:ext uri="{9D8B030D-6E8A-4147-A177-3AD203B41FA5}">
                      <a16:colId xmlns:a16="http://schemas.microsoft.com/office/drawing/2014/main" val="2510859457"/>
                    </a:ext>
                  </a:extLst>
                </a:gridCol>
                <a:gridCol w="5805402">
                  <a:extLst>
                    <a:ext uri="{9D8B030D-6E8A-4147-A177-3AD203B41FA5}">
                      <a16:colId xmlns:a16="http://schemas.microsoft.com/office/drawing/2014/main" val="3340586001"/>
                    </a:ext>
                  </a:extLst>
                </a:gridCol>
              </a:tblGrid>
              <a:tr h="430160">
                <a:tc gridSpan="2">
                  <a:txBody>
                    <a:bodyPr/>
                    <a:lstStyle/>
                    <a:p>
                      <a:pPr algn="ctr"/>
                      <a:r>
                        <a:rPr lang="en-IE" sz="2400" dirty="0">
                          <a:solidFill>
                            <a:srgbClr val="1EB3DD"/>
                          </a:solidFill>
                        </a:rPr>
                        <a:t>Angel Investor</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IE" sz="2400" dirty="0">
                        <a:solidFill>
                          <a:srgbClr val="E9527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E" sz="2400" b="1" kern="1200" dirty="0">
                          <a:solidFill>
                            <a:srgbClr val="1EB3DD"/>
                          </a:solidFill>
                          <a:latin typeface="+mn-lt"/>
                          <a:ea typeface="+mn-ea"/>
                          <a:cs typeface="+mn-cs"/>
                        </a:rPr>
                        <a:t>Risikokapital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25927922"/>
                  </a:ext>
                </a:extLst>
              </a:tr>
              <a:tr h="477087">
                <a:tc gridSpan="3">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2000" b="1" i="0" kern="1200" dirty="0">
                          <a:solidFill>
                            <a:srgbClr val="C54A9A"/>
                          </a:solidFill>
                          <a:effectLst/>
                          <a:latin typeface="+mn-lt"/>
                          <a:ea typeface="+mn-ea"/>
                          <a:cs typeface="+mn-cs"/>
                        </a:rPr>
                        <a:t>Private Equity </a:t>
                      </a:r>
                      <a:r>
                        <a:rPr lang="en-IE" sz="2000" b="0" i="0" kern="1200" dirty="0" err="1">
                          <a:solidFill>
                            <a:srgbClr val="1E494F"/>
                          </a:solidFill>
                          <a:effectLst/>
                          <a:latin typeface="+mn-lt"/>
                          <a:ea typeface="+mn-ea"/>
                          <a:cs typeface="+mn-cs"/>
                        </a:rPr>
                        <a:t>sind</a:t>
                      </a:r>
                      <a:r>
                        <a:rPr lang="en-IE" sz="2000" b="0" i="0" kern="1200" dirty="0">
                          <a:solidFill>
                            <a:srgbClr val="1E494F"/>
                          </a:solidFill>
                          <a:effectLst/>
                          <a:latin typeface="+mn-lt"/>
                          <a:ea typeface="+mn-ea"/>
                          <a:cs typeface="+mn-cs"/>
                        </a:rPr>
                        <a:t> </a:t>
                      </a:r>
                      <a:r>
                        <a:rPr lang="en-IE" sz="2000" b="0" i="0" kern="1200" dirty="0" err="1">
                          <a:solidFill>
                            <a:srgbClr val="1E494F"/>
                          </a:solidFill>
                          <a:effectLst/>
                          <a:latin typeface="+mn-lt"/>
                          <a:ea typeface="+mn-ea"/>
                          <a:cs typeface="+mn-cs"/>
                        </a:rPr>
                        <a:t>Anteile</a:t>
                      </a:r>
                      <a:r>
                        <a:rPr lang="en-IE" sz="2000" b="0" i="0" kern="1200" dirty="0">
                          <a:solidFill>
                            <a:srgbClr val="1E494F"/>
                          </a:solidFill>
                          <a:effectLst/>
                          <a:latin typeface="+mn-lt"/>
                          <a:ea typeface="+mn-ea"/>
                          <a:cs typeface="+mn-cs"/>
                        </a:rPr>
                        <a:t> (Aktien oder Wertpapiere) an einem Unternehmen, das nicht an der Börse notiert ist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hMerge="1">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sz="2000" b="0" i="0" kern="1200" dirty="0">
                        <a:solidFill>
                          <a:srgbClr val="414140"/>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54540361"/>
                  </a:ext>
                </a:extLst>
              </a:tr>
              <a:tr h="477087">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2200" b="0" i="0" kern="1200" dirty="0" err="1">
                          <a:solidFill>
                            <a:srgbClr val="1E494F"/>
                          </a:solidFill>
                          <a:effectLst/>
                          <a:latin typeface="+mn-lt"/>
                          <a:ea typeface="+mn-ea"/>
                          <a:cs typeface="+mn-cs"/>
                        </a:rPr>
                        <a:t>einzelner</a:t>
                      </a:r>
                      <a:r>
                        <a:rPr lang="en-IE" sz="2200" b="0" i="0" kern="1200" dirty="0">
                          <a:solidFill>
                            <a:srgbClr val="1E494F"/>
                          </a:solidFill>
                          <a:effectLst/>
                          <a:latin typeface="+mn-lt"/>
                          <a:ea typeface="+mn-ea"/>
                          <a:cs typeface="+mn-cs"/>
                        </a:rPr>
                        <a:t> Investor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2200" b="0" i="0" kern="1200" dirty="0">
                          <a:solidFill>
                            <a:srgbClr val="1E494F"/>
                          </a:solidFill>
                          <a:effectLst/>
                          <a:latin typeface="+mn-lt"/>
                          <a:ea typeface="+mn-ea"/>
                          <a:cs typeface="+mn-cs"/>
                        </a:rPr>
                        <a:t>Investitionsbeträge: €10k - €100k, manchmal etwas mehr, Gruppen können bis zu €1m gehen</a:t>
                      </a:r>
                    </a:p>
                    <a:p>
                      <a:pPr marL="285750" indent="-285750">
                        <a:buFont typeface="Arial" panose="020B0604020202020204" pitchFamily="34" charset="0"/>
                        <a:buChar char="•"/>
                      </a:pPr>
                      <a:r>
                        <a:rPr lang="en-IE" sz="2200" b="0" i="0" kern="1200" dirty="0">
                          <a:solidFill>
                            <a:srgbClr val="1E494F"/>
                          </a:solidFill>
                          <a:effectLst/>
                          <a:latin typeface="+mn-lt"/>
                          <a:ea typeface="+mn-ea"/>
                          <a:cs typeface="+mn-cs"/>
                        </a:rPr>
                        <a:t>Halten von privatem Beteiligungskapital, das direkt in private Unternehmen investiert wurde</a:t>
                      </a:r>
                    </a:p>
                    <a:p>
                      <a:pPr marL="285750" indent="-285750">
                        <a:buFont typeface="Arial" panose="020B0604020202020204" pitchFamily="34" charset="0"/>
                        <a:buChar char="•"/>
                      </a:pPr>
                      <a:r>
                        <a:rPr lang="en-IE" sz="2200" b="0" i="0" kern="1200" dirty="0">
                          <a:solidFill>
                            <a:srgbClr val="1E494F"/>
                          </a:solidFill>
                          <a:effectLst/>
                          <a:latin typeface="+mn-lt"/>
                          <a:ea typeface="+mn-ea"/>
                          <a:cs typeface="+mn-cs"/>
                        </a:rPr>
                        <a:t>Einzelpersonen, oft erfolgreiche Geschäftsleute, die ihr persönliches Kapital in eine potenziell lohnende Gelegenheit investieren</a:t>
                      </a:r>
                    </a:p>
                    <a:p>
                      <a:pPr marL="285750" indent="-285750">
                        <a:buFont typeface="Arial" panose="020B0604020202020204" pitchFamily="34" charset="0"/>
                        <a:buChar char="•"/>
                      </a:pPr>
                      <a:r>
                        <a:rPr lang="en-IE" sz="2200" b="0" i="0" kern="1200" dirty="0" err="1">
                          <a:solidFill>
                            <a:srgbClr val="1E494F"/>
                          </a:solidFill>
                          <a:effectLst/>
                          <a:latin typeface="+mn-lt"/>
                          <a:ea typeface="+mn-ea"/>
                          <a:cs typeface="+mn-cs"/>
                        </a:rPr>
                        <a:t>ist</a:t>
                      </a:r>
                      <a:r>
                        <a:rPr lang="en-IE" sz="2200" b="0" i="0" kern="1200" dirty="0">
                          <a:solidFill>
                            <a:srgbClr val="1E494F"/>
                          </a:solidFill>
                          <a:effectLst/>
                          <a:latin typeface="+mn-lt"/>
                          <a:ea typeface="+mn-ea"/>
                          <a:cs typeface="+mn-cs"/>
                        </a:rPr>
                        <a:t> </a:t>
                      </a:r>
                      <a:r>
                        <a:rPr lang="en-IE" sz="2200" b="0" i="0" kern="1200" dirty="0" err="1">
                          <a:solidFill>
                            <a:srgbClr val="1E494F"/>
                          </a:solidFill>
                          <a:effectLst/>
                          <a:latin typeface="+mn-lt"/>
                          <a:ea typeface="+mn-ea"/>
                          <a:cs typeface="+mn-cs"/>
                        </a:rPr>
                        <a:t>bereit</a:t>
                      </a:r>
                      <a:r>
                        <a:rPr lang="en-IE" sz="2200" b="0" i="0" kern="1200" dirty="0">
                          <a:solidFill>
                            <a:srgbClr val="1E494F"/>
                          </a:solidFill>
                          <a:effectLst/>
                          <a:latin typeface="+mn-lt"/>
                          <a:ea typeface="+mn-ea"/>
                          <a:cs typeface="+mn-cs"/>
                        </a:rPr>
                        <a:t>, in Frühphasen- oder Start-up-Unternehmen sowie in etablierte Unternehmen zu investieren</a:t>
                      </a:r>
                    </a:p>
                    <a:p>
                      <a:pPr marL="285750" indent="-285750">
                        <a:buFont typeface="Arial" panose="020B0604020202020204" pitchFamily="34" charset="0"/>
                        <a:buChar char="•"/>
                      </a:pPr>
                      <a:r>
                        <a:rPr lang="en-IE" sz="2200" b="0" i="0" kern="1200" dirty="0" err="1">
                          <a:solidFill>
                            <a:srgbClr val="1E494F"/>
                          </a:solidFill>
                          <a:effectLst/>
                          <a:latin typeface="+mn-lt"/>
                          <a:ea typeface="+mn-ea"/>
                          <a:cs typeface="+mn-cs"/>
                        </a:rPr>
                        <a:t>Erfahrung</a:t>
                      </a:r>
                      <a:r>
                        <a:rPr lang="en-IE" sz="2200" b="0" i="0" kern="1200" dirty="0">
                          <a:solidFill>
                            <a:srgbClr val="1E494F"/>
                          </a:solidFill>
                          <a:effectLst/>
                          <a:latin typeface="+mn-lt"/>
                          <a:ea typeface="+mn-ea"/>
                          <a:cs typeface="+mn-cs"/>
                        </a:rPr>
                        <a:t> und </a:t>
                      </a:r>
                      <a:r>
                        <a:rPr lang="en-IE" sz="2200" b="0" i="0" kern="1200" dirty="0" err="1">
                          <a:solidFill>
                            <a:srgbClr val="1E494F"/>
                          </a:solidFill>
                          <a:effectLst/>
                          <a:latin typeface="+mn-lt"/>
                          <a:ea typeface="+mn-ea"/>
                          <a:cs typeface="+mn-cs"/>
                        </a:rPr>
                        <a:t>Kontakte</a:t>
                      </a:r>
                      <a:endParaRPr lang="en-IE" sz="2200" b="0" i="0" kern="1200" dirty="0">
                        <a:solidFill>
                          <a:srgbClr val="1E494F"/>
                        </a:solidFill>
                        <a:effectLst/>
                        <a:latin typeface="+mn-lt"/>
                        <a:ea typeface="+mn-ea"/>
                        <a:cs typeface="+mn-cs"/>
                      </a:endParaRPr>
                    </a:p>
                    <a:p>
                      <a:pPr marL="285750" indent="-285750">
                        <a:buFont typeface="Arial" panose="020B0604020202020204" pitchFamily="34" charset="0"/>
                        <a:buChar char="•"/>
                      </a:pPr>
                      <a:r>
                        <a:rPr lang="en-IE" sz="2200" b="0" i="0" kern="1200" dirty="0">
                          <a:solidFill>
                            <a:srgbClr val="1E494F"/>
                          </a:solidFill>
                          <a:effectLst/>
                          <a:latin typeface="+mn-lt"/>
                          <a:ea typeface="+mn-ea"/>
                          <a:cs typeface="+mn-cs"/>
                        </a:rPr>
                        <a:t>"hands-on“-</a:t>
                      </a:r>
                      <a:r>
                        <a:rPr lang="en-IE" sz="2200" b="0" i="0" kern="1200" dirty="0" err="1">
                          <a:solidFill>
                            <a:srgbClr val="1E494F"/>
                          </a:solidFill>
                          <a:effectLst/>
                          <a:latin typeface="+mn-lt"/>
                          <a:ea typeface="+mn-ea"/>
                          <a:cs typeface="+mn-cs"/>
                        </a:rPr>
                        <a:t>Mentalität</a:t>
                      </a:r>
                      <a:r>
                        <a:rPr lang="en-IE" sz="2200" b="0" i="0" kern="1200" dirty="0">
                          <a:solidFill>
                            <a:srgbClr val="1E494F"/>
                          </a:solidFill>
                          <a:effectLst/>
                          <a:latin typeface="+mn-lt"/>
                          <a:ea typeface="+mn-ea"/>
                          <a:cs typeface="+mn-cs"/>
                        </a:rPr>
                        <a:t> und </a:t>
                      </a:r>
                      <a:r>
                        <a:rPr lang="en-IE" sz="2200" b="0" i="0" kern="1200" dirty="0" err="1">
                          <a:solidFill>
                            <a:srgbClr val="1E494F"/>
                          </a:solidFill>
                          <a:effectLst/>
                          <a:latin typeface="+mn-lt"/>
                          <a:ea typeface="+mn-ea"/>
                          <a:cs typeface="+mn-cs"/>
                        </a:rPr>
                        <a:t>ist</a:t>
                      </a:r>
                      <a:r>
                        <a:rPr lang="en-IE" sz="2200" b="0" i="0" kern="1200" dirty="0">
                          <a:solidFill>
                            <a:srgbClr val="1E494F"/>
                          </a:solidFill>
                          <a:effectLst/>
                          <a:latin typeface="+mn-lt"/>
                          <a:ea typeface="+mn-ea"/>
                          <a:cs typeface="+mn-cs"/>
                        </a:rPr>
                        <a:t> </a:t>
                      </a:r>
                      <a:r>
                        <a:rPr lang="en-IE" sz="2200" b="0" i="0" kern="1200" dirty="0" err="1">
                          <a:solidFill>
                            <a:srgbClr val="1E494F"/>
                          </a:solidFill>
                          <a:effectLst/>
                          <a:latin typeface="+mn-lt"/>
                          <a:ea typeface="+mn-ea"/>
                          <a:cs typeface="+mn-cs"/>
                        </a:rPr>
                        <a:t>bereit</a:t>
                      </a:r>
                      <a:r>
                        <a:rPr lang="en-IE" sz="2200" b="0" i="0" kern="1200" dirty="0">
                          <a:solidFill>
                            <a:srgbClr val="1E494F"/>
                          </a:solidFill>
                          <a:effectLst/>
                          <a:latin typeface="+mn-lt"/>
                          <a:ea typeface="+mn-ea"/>
                          <a:cs typeface="+mn-cs"/>
                        </a:rPr>
                        <a:t>, </a:t>
                      </a:r>
                      <a:r>
                        <a:rPr lang="en-IE" sz="2200" b="0" i="0" kern="1200" dirty="0" err="1">
                          <a:solidFill>
                            <a:srgbClr val="1E494F"/>
                          </a:solidFill>
                          <a:effectLst/>
                          <a:latin typeface="+mn-lt"/>
                          <a:ea typeface="+mn-ea"/>
                          <a:cs typeface="+mn-cs"/>
                        </a:rPr>
                        <a:t>wichtige</a:t>
                      </a:r>
                      <a:r>
                        <a:rPr lang="en-IE" sz="2200" b="0" i="0" kern="1200" dirty="0">
                          <a:solidFill>
                            <a:srgbClr val="1E494F"/>
                          </a:solidFill>
                          <a:effectLst/>
                          <a:latin typeface="+mn-lt"/>
                          <a:ea typeface="+mn-ea"/>
                          <a:cs typeface="+mn-cs"/>
                        </a:rPr>
                        <a:t> </a:t>
                      </a:r>
                      <a:r>
                        <a:rPr lang="en-IE" sz="2200" b="0" i="0" kern="1200" dirty="0" err="1">
                          <a:solidFill>
                            <a:srgbClr val="1E494F"/>
                          </a:solidFill>
                          <a:effectLst/>
                          <a:latin typeface="+mn-lt"/>
                          <a:ea typeface="+mn-ea"/>
                          <a:cs typeface="+mn-cs"/>
                        </a:rPr>
                        <a:t>Fähigkeiten</a:t>
                      </a:r>
                      <a:r>
                        <a:rPr lang="en-IE" sz="2200" b="0" i="0" kern="1200" dirty="0">
                          <a:solidFill>
                            <a:srgbClr val="1E494F"/>
                          </a:solidFill>
                          <a:effectLst/>
                          <a:latin typeface="+mn-lt"/>
                          <a:ea typeface="+mn-ea"/>
                          <a:cs typeface="+mn-cs"/>
                        </a:rPr>
                        <a:t> </a:t>
                      </a:r>
                      <a:r>
                        <a:rPr lang="en-IE" sz="2200" b="0" i="0" kern="1200" dirty="0" err="1">
                          <a:solidFill>
                            <a:srgbClr val="1E494F"/>
                          </a:solidFill>
                          <a:effectLst/>
                          <a:latin typeface="+mn-lt"/>
                          <a:ea typeface="+mn-ea"/>
                          <a:cs typeface="+mn-cs"/>
                        </a:rPr>
                        <a:t>einzubringen</a:t>
                      </a:r>
                      <a:endParaRPr lang="en-IE" sz="2200" b="0" i="0" kern="1200" dirty="0">
                        <a:solidFill>
                          <a:srgbClr val="1E494F"/>
                        </a:solidFill>
                        <a:effectLst/>
                        <a:latin typeface="+mn-lt"/>
                        <a:ea typeface="+mn-ea"/>
                        <a:cs typeface="+mn-cs"/>
                      </a:endParaRPr>
                    </a:p>
                    <a:p>
                      <a:pPr marL="457200" indent="-457200">
                        <a:buFont typeface="Arial" panose="020B0604020202020204" pitchFamily="34" charset="0"/>
                        <a:buChar char="•"/>
                      </a:pPr>
                      <a:endParaRPr lang="en-IE" sz="2200" b="0" i="0" kern="1200" dirty="0">
                        <a:solidFill>
                          <a:srgbClr val="7F7F7F"/>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2200" b="0" i="0" kern="1200" dirty="0" err="1">
                          <a:solidFill>
                            <a:srgbClr val="1E494F"/>
                          </a:solidFill>
                          <a:effectLst/>
                          <a:latin typeface="+mn-lt"/>
                          <a:ea typeface="+mn-ea"/>
                          <a:cs typeface="+mn-cs"/>
                        </a:rPr>
                        <a:t>eine</a:t>
                      </a:r>
                      <a:r>
                        <a:rPr lang="en-IE" sz="2200" b="0" i="0" kern="1200" dirty="0">
                          <a:solidFill>
                            <a:srgbClr val="1E494F"/>
                          </a:solidFill>
                          <a:effectLst/>
                          <a:latin typeface="+mn-lt"/>
                          <a:ea typeface="+mn-ea"/>
                          <a:cs typeface="+mn-cs"/>
                        </a:rPr>
                        <a:t> Firma oder ein Unternehmen , </a:t>
                      </a:r>
                      <a:r>
                        <a:rPr lang="en-IE" sz="2200" b="0" i="0" kern="1200" dirty="0" err="1">
                          <a:solidFill>
                            <a:srgbClr val="1E494F"/>
                          </a:solidFill>
                          <a:effectLst/>
                          <a:latin typeface="+mn-lt"/>
                          <a:ea typeface="+mn-ea"/>
                          <a:cs typeface="+mn-cs"/>
                        </a:rPr>
                        <a:t>keine</a:t>
                      </a:r>
                      <a:r>
                        <a:rPr lang="en-IE" sz="2200" b="0" i="0" kern="1200" dirty="0">
                          <a:solidFill>
                            <a:srgbClr val="1E494F"/>
                          </a:solidFill>
                          <a:effectLst/>
                          <a:latin typeface="+mn-lt"/>
                          <a:ea typeface="+mn-ea"/>
                          <a:cs typeface="+mn-cs"/>
                        </a:rPr>
                        <a:t> </a:t>
                      </a:r>
                      <a:r>
                        <a:rPr lang="en-IE" sz="2200" b="0" i="0" kern="1200" dirty="0" err="1">
                          <a:solidFill>
                            <a:srgbClr val="1E494F"/>
                          </a:solidFill>
                          <a:effectLst/>
                          <a:latin typeface="+mn-lt"/>
                          <a:ea typeface="+mn-ea"/>
                          <a:cs typeface="+mn-cs"/>
                        </a:rPr>
                        <a:t>Einzelperson</a:t>
                      </a:r>
                      <a:endParaRPr lang="en-IE" sz="2200" b="0" i="0" kern="1200" dirty="0">
                        <a:solidFill>
                          <a:srgbClr val="1E494F"/>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2200" b="0" i="0" kern="1200" dirty="0">
                          <a:solidFill>
                            <a:srgbClr val="1E494F"/>
                          </a:solidFill>
                          <a:effectLst/>
                          <a:latin typeface="+mn-lt"/>
                          <a:ea typeface="+mn-ea"/>
                          <a:cs typeface="+mn-cs"/>
                        </a:rPr>
                        <a:t>Investitionsbeträge: 1 Mio. € +</a:t>
                      </a:r>
                    </a:p>
                    <a:p>
                      <a:pPr marL="285750" indent="-285750">
                        <a:buFont typeface="Arial" panose="020B0604020202020204" pitchFamily="34" charset="0"/>
                        <a:buChar char="•"/>
                      </a:pPr>
                      <a:r>
                        <a:rPr lang="en-IE" sz="2200" b="0" i="0" kern="1200" dirty="0">
                          <a:solidFill>
                            <a:srgbClr val="1E494F"/>
                          </a:solidFill>
                          <a:effectLst/>
                          <a:latin typeface="+mn-lt"/>
                          <a:ea typeface="+mn-ea"/>
                          <a:cs typeface="+mn-cs"/>
                        </a:rPr>
                        <a:t>Halten von privatem Beteiligungskapital, das direkt in private Unternehmen investiert wurde</a:t>
                      </a:r>
                    </a:p>
                    <a:p>
                      <a:pPr marL="285750" indent="-285750">
                        <a:buFont typeface="Arial" panose="020B0604020202020204" pitchFamily="34" charset="0"/>
                        <a:buChar char="•"/>
                      </a:pPr>
                      <a:r>
                        <a:rPr lang="en-IE" sz="2200" b="0" i="0" kern="1200" dirty="0">
                          <a:solidFill>
                            <a:srgbClr val="1E494F"/>
                          </a:solidFill>
                          <a:effectLst/>
                          <a:latin typeface="+mn-lt"/>
                          <a:ea typeface="+mn-ea"/>
                          <a:cs typeface="+mn-cs"/>
                        </a:rPr>
                        <a:t>Kapital wird von Firmen oder Unternehmen investiert, die das Geld anderer Leute </a:t>
                      </a:r>
                      <a:r>
                        <a:rPr lang="en-IE" sz="2200" b="0" i="0" kern="1200" dirty="0" err="1">
                          <a:solidFill>
                            <a:srgbClr val="1E494F"/>
                          </a:solidFill>
                          <a:effectLst/>
                          <a:latin typeface="+mn-lt"/>
                          <a:ea typeface="+mn-ea"/>
                          <a:cs typeface="+mn-cs"/>
                        </a:rPr>
                        <a:t>nutzen</a:t>
                      </a:r>
                      <a:r>
                        <a:rPr lang="en-IE" sz="2200" b="0" i="0" kern="1200" dirty="0">
                          <a:solidFill>
                            <a:srgbClr val="1E494F"/>
                          </a:solidFill>
                          <a:effectLst/>
                          <a:latin typeface="+mn-lt"/>
                          <a:ea typeface="+mn-ea"/>
                          <a:cs typeface="+mn-cs"/>
                        </a:rPr>
                        <a:t>. Sie beschaffen dieses Geld, indem sie Anlegern die Möglichkeit bieten, sich an einem Fonds zu beteiligen, der dann zum Kauf von Anteilen an einem privaten Unternehmen verwendet wird</a:t>
                      </a:r>
                    </a:p>
                    <a:p>
                      <a:pPr marL="285750" indent="-285750">
                        <a:buFont typeface="Arial" panose="020B0604020202020204" pitchFamily="34" charset="0"/>
                        <a:buChar char="•"/>
                      </a:pPr>
                      <a:r>
                        <a:rPr lang="en-IE" sz="2200" b="0" i="0" kern="1200" dirty="0" err="1">
                          <a:solidFill>
                            <a:srgbClr val="1E494F"/>
                          </a:solidFill>
                          <a:effectLst/>
                          <a:latin typeface="+mn-lt"/>
                          <a:ea typeface="+mn-ea"/>
                          <a:cs typeface="+mn-cs"/>
                        </a:rPr>
                        <a:t>selten</a:t>
                      </a:r>
                      <a:r>
                        <a:rPr lang="en-IE" sz="2200" b="0" i="0" kern="1200" dirty="0">
                          <a:solidFill>
                            <a:srgbClr val="1E494F"/>
                          </a:solidFill>
                          <a:effectLst/>
                          <a:latin typeface="+mn-lt"/>
                          <a:ea typeface="+mn-ea"/>
                          <a:cs typeface="+mn-cs"/>
                        </a:rPr>
                        <a:t> Interesse an Early-Stage, außer aus zwingenden Gründen (z.B. High-Tech mit bereits erfolgreichen Gründern)</a:t>
                      </a:r>
                    </a:p>
                    <a:p>
                      <a:pPr marL="285750" indent="-285750">
                        <a:buFont typeface="Arial" panose="020B0604020202020204" pitchFamily="34" charset="0"/>
                        <a:buChar char="•"/>
                      </a:pPr>
                      <a:r>
                        <a:rPr lang="en-IE" sz="2200" b="0" i="0" kern="1200" dirty="0" err="1">
                          <a:solidFill>
                            <a:srgbClr val="1E494F"/>
                          </a:solidFill>
                          <a:effectLst/>
                          <a:latin typeface="+mn-lt"/>
                          <a:ea typeface="+mn-ea"/>
                          <a:cs typeface="+mn-cs"/>
                        </a:rPr>
                        <a:t>Kontakte</a:t>
                      </a:r>
                      <a:endParaRPr lang="en-IE" sz="2200" b="0" i="0" kern="1200" dirty="0">
                        <a:solidFill>
                          <a:srgbClr val="1E494F"/>
                        </a:solidFill>
                        <a:effectLst/>
                        <a:latin typeface="+mn-lt"/>
                        <a:ea typeface="+mn-ea"/>
                        <a:cs typeface="+mn-cs"/>
                      </a:endParaRPr>
                    </a:p>
                    <a:p>
                      <a:pPr marL="285750" indent="-285750">
                        <a:buFont typeface="Arial" panose="020B0604020202020204" pitchFamily="34" charset="0"/>
                        <a:buChar char="•"/>
                      </a:pPr>
                      <a:r>
                        <a:rPr lang="en-IE" sz="2200" b="0" i="0" kern="1200" dirty="0" err="1">
                          <a:solidFill>
                            <a:srgbClr val="1E494F"/>
                          </a:solidFill>
                          <a:effectLst/>
                          <a:latin typeface="+mn-lt"/>
                          <a:ea typeface="+mn-ea"/>
                          <a:cs typeface="+mn-cs"/>
                        </a:rPr>
                        <a:t>streben</a:t>
                      </a:r>
                      <a:r>
                        <a:rPr lang="en-IE" sz="2200" b="0" i="0" kern="1200" dirty="0">
                          <a:solidFill>
                            <a:srgbClr val="1E494F"/>
                          </a:solidFill>
                          <a:effectLst/>
                          <a:latin typeface="+mn-lt"/>
                          <a:ea typeface="+mn-ea"/>
                          <a:cs typeface="+mn-cs"/>
                        </a:rPr>
                        <a:t> </a:t>
                      </a:r>
                      <a:r>
                        <a:rPr lang="en-IE" sz="2200" b="0" i="0" kern="1200" dirty="0" err="1">
                          <a:solidFill>
                            <a:srgbClr val="1E494F"/>
                          </a:solidFill>
                          <a:effectLst/>
                          <a:latin typeface="+mn-lt"/>
                          <a:ea typeface="+mn-ea"/>
                          <a:cs typeface="+mn-cs"/>
                        </a:rPr>
                        <a:t>Mitgliedschaft</a:t>
                      </a:r>
                      <a:r>
                        <a:rPr lang="en-IE" sz="2200" b="0" i="0" kern="1200" dirty="0">
                          <a:solidFill>
                            <a:srgbClr val="1E494F"/>
                          </a:solidFill>
                          <a:effectLst/>
                          <a:latin typeface="+mn-lt"/>
                          <a:ea typeface="+mn-ea"/>
                          <a:cs typeface="+mn-cs"/>
                        </a:rPr>
                        <a:t> </a:t>
                      </a:r>
                      <a:r>
                        <a:rPr lang="en-IE" sz="2200" b="0" i="0" kern="1200" dirty="0" err="1">
                          <a:solidFill>
                            <a:srgbClr val="1E494F"/>
                          </a:solidFill>
                          <a:effectLst/>
                          <a:latin typeface="+mn-lt"/>
                          <a:ea typeface="+mn-ea"/>
                          <a:cs typeface="+mn-cs"/>
                        </a:rPr>
                        <a:t>im</a:t>
                      </a:r>
                      <a:r>
                        <a:rPr lang="en-IE" sz="2200" b="0" i="0" kern="1200" dirty="0">
                          <a:solidFill>
                            <a:srgbClr val="1E494F"/>
                          </a:solidFill>
                          <a:effectLst/>
                          <a:latin typeface="+mn-lt"/>
                          <a:ea typeface="+mn-ea"/>
                          <a:cs typeface="+mn-cs"/>
                        </a:rPr>
                        <a:t> </a:t>
                      </a:r>
                      <a:r>
                        <a:rPr lang="en-IE" sz="2200" b="0" i="0" kern="1200" dirty="0" err="1">
                          <a:solidFill>
                            <a:srgbClr val="1E494F"/>
                          </a:solidFill>
                          <a:effectLst/>
                          <a:latin typeface="+mn-lt"/>
                          <a:ea typeface="+mn-ea"/>
                          <a:cs typeface="+mn-cs"/>
                        </a:rPr>
                        <a:t>Vorstand</a:t>
                      </a:r>
                      <a:r>
                        <a:rPr lang="en-IE" sz="2200" b="0" i="0" kern="1200" dirty="0">
                          <a:solidFill>
                            <a:srgbClr val="1E494F"/>
                          </a:solidFill>
                          <a:effectLst/>
                          <a:latin typeface="+mn-lt"/>
                          <a:ea typeface="+mn-ea"/>
                          <a:cs typeface="+mn-cs"/>
                        </a:rPr>
                        <a:t> 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2200" b="0" i="0" kern="1200" dirty="0">
                          <a:solidFill>
                            <a:srgbClr val="414140"/>
                          </a:solidFill>
                          <a:effectLst/>
                          <a:latin typeface="+mn-lt"/>
                          <a:ea typeface="+mn-ea"/>
                          <a:cs typeface="+mn-cs"/>
                        </a:rPr>
                        <a:t>Eine Firma oder ein Unternehmen und nicht eine Einzelperson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2200" b="0" i="0" kern="1200" dirty="0">
                          <a:solidFill>
                            <a:srgbClr val="414140"/>
                          </a:solidFill>
                          <a:effectLst/>
                          <a:latin typeface="+mn-lt"/>
                          <a:ea typeface="+mn-ea"/>
                          <a:cs typeface="+mn-cs"/>
                        </a:rPr>
                        <a:t>Investitionsbeträge: 1 Mio. € +</a:t>
                      </a:r>
                    </a:p>
                    <a:p>
                      <a:pPr marL="285750" indent="-285750">
                        <a:buFont typeface="Arial" panose="020B0604020202020204" pitchFamily="34" charset="0"/>
                        <a:buChar char="•"/>
                      </a:pPr>
                      <a:r>
                        <a:rPr lang="en-IE" sz="2200" b="0" i="0" kern="1200" dirty="0">
                          <a:solidFill>
                            <a:srgbClr val="414140"/>
                          </a:solidFill>
                          <a:effectLst/>
                          <a:latin typeface="+mn-lt"/>
                          <a:ea typeface="+mn-ea"/>
                          <a:cs typeface="+mn-cs"/>
                        </a:rPr>
                        <a:t>Halten von privatem Beteiligungskapital, das direkt in private Unternehmen investiert wurde</a:t>
                      </a:r>
                    </a:p>
                    <a:p>
                      <a:pPr marL="285750" indent="-285750">
                        <a:buFont typeface="Arial" panose="020B0604020202020204" pitchFamily="34" charset="0"/>
                        <a:buChar char="•"/>
                      </a:pPr>
                      <a:r>
                        <a:rPr lang="en-IE" sz="2200" b="0" i="0" kern="1200" dirty="0">
                          <a:solidFill>
                            <a:srgbClr val="414140"/>
                          </a:solidFill>
                          <a:effectLst/>
                          <a:latin typeface="+mn-lt"/>
                          <a:ea typeface="+mn-ea"/>
                          <a:cs typeface="+mn-cs"/>
                        </a:rPr>
                        <a:t>Kapital wird von Firmen oder Unternehmen investiert, die das Geld anderer Leute verwenden. Sie beschaffen dieses Geld, indem sie Anlegern die Möglichkeit bieten, sich an einem Fonds zu beteiligen, der dann zum Kauf von Anteilen an einem privaten Unternehmen verwendet wird</a:t>
                      </a:r>
                    </a:p>
                    <a:p>
                      <a:pPr marL="285750" indent="-285750">
                        <a:buFont typeface="Arial" panose="020B0604020202020204" pitchFamily="34" charset="0"/>
                        <a:buChar char="•"/>
                      </a:pPr>
                      <a:r>
                        <a:rPr lang="en-IE" sz="2200" b="0" i="0" kern="1200" dirty="0">
                          <a:solidFill>
                            <a:srgbClr val="414140"/>
                          </a:solidFill>
                          <a:effectLst/>
                          <a:latin typeface="+mn-lt"/>
                          <a:ea typeface="+mn-ea"/>
                          <a:cs typeface="+mn-cs"/>
                        </a:rPr>
                        <a:t>Selten Interesse an Early-Stage, außer aus zwingenden Gründen (z.B. High-Tech mit bereits erfolgreichen Gründern)</a:t>
                      </a:r>
                    </a:p>
                    <a:p>
                      <a:pPr marL="285750" indent="-285750">
                        <a:buFont typeface="Arial" panose="020B0604020202020204" pitchFamily="34" charset="0"/>
                        <a:buChar char="•"/>
                      </a:pPr>
                      <a:r>
                        <a:rPr lang="en-IE" sz="2200" b="0" i="0" kern="1200" dirty="0">
                          <a:solidFill>
                            <a:srgbClr val="414140"/>
                          </a:solidFill>
                          <a:effectLst/>
                          <a:latin typeface="+mn-lt"/>
                          <a:ea typeface="+mn-ea"/>
                          <a:cs typeface="+mn-cs"/>
                        </a:rPr>
                        <a:t>Kontakte haben</a:t>
                      </a:r>
                    </a:p>
                    <a:p>
                      <a:pPr marL="285750" indent="-285750">
                        <a:buFont typeface="Arial" panose="020B0604020202020204" pitchFamily="34" charset="0"/>
                        <a:buChar char="•"/>
                      </a:pPr>
                      <a:r>
                        <a:rPr lang="en-IE" sz="2200" b="0" i="0" kern="1200" dirty="0">
                          <a:solidFill>
                            <a:srgbClr val="414140"/>
                          </a:solidFill>
                          <a:effectLst/>
                          <a:latin typeface="+mn-lt"/>
                          <a:ea typeface="+mn-ea"/>
                          <a:cs typeface="+mn-cs"/>
                        </a:rPr>
                        <a:t>Sitzplatz an Bord erforderlich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9003722"/>
                  </a:ext>
                </a:extLst>
              </a:tr>
            </a:tbl>
          </a:graphicData>
        </a:graphic>
      </p:graphicFrame>
    </p:spTree>
    <p:extLst>
      <p:ext uri="{BB962C8B-B14F-4D97-AF65-F5344CB8AC3E}">
        <p14:creationId xmlns:p14="http://schemas.microsoft.com/office/powerpoint/2010/main" val="3206079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8390F0-08BB-4E07-BE0B-52FF7C48A7CF}"/>
              </a:ext>
            </a:extLst>
          </p:cNvPr>
          <p:cNvSpPr txBox="1"/>
          <p:nvPr/>
        </p:nvSpPr>
        <p:spPr>
          <a:xfrm>
            <a:off x="1422072" y="1410355"/>
            <a:ext cx="9501034" cy="5724644"/>
          </a:xfrm>
          <a:prstGeom prst="rect">
            <a:avLst/>
          </a:prstGeom>
          <a:noFill/>
        </p:spPr>
        <p:txBody>
          <a:bodyPr wrap="square">
            <a:spAutoFit/>
          </a:bodyPr>
          <a:lstStyle/>
          <a:p>
            <a:r>
              <a:rPr lang="en-IE" sz="3200" b="1" dirty="0">
                <a:solidFill>
                  <a:srgbClr val="1EB3DD"/>
                </a:solidFill>
              </a:rPr>
              <a:t>Y Combinator</a:t>
            </a:r>
          </a:p>
          <a:p>
            <a:endParaRPr lang="en-GB" sz="1200" b="1" dirty="0">
              <a:solidFill>
                <a:srgbClr val="C54A9A"/>
              </a:solidFill>
            </a:endParaRPr>
          </a:p>
          <a:p>
            <a:r>
              <a:rPr lang="en-IE" sz="2000" b="1" dirty="0">
                <a:solidFill>
                  <a:srgbClr val="1E494F"/>
                </a:solidFill>
              </a:rPr>
              <a:t>Y Combinator </a:t>
            </a:r>
            <a:r>
              <a:rPr lang="en-IE" sz="2000" dirty="0">
                <a:solidFill>
                  <a:srgbClr val="1E494F"/>
                </a:solidFill>
              </a:rPr>
              <a:t>bietet eine Start-up-Finanzierung für </a:t>
            </a:r>
            <a:r>
              <a:rPr lang="en-IE" sz="2000" b="1" dirty="0">
                <a:solidFill>
                  <a:srgbClr val="1E494F"/>
                </a:solidFill>
              </a:rPr>
              <a:t>Start-ups</a:t>
            </a:r>
            <a:r>
              <a:rPr lang="en-IE" sz="2000" dirty="0">
                <a:solidFill>
                  <a:srgbClr val="1E494F"/>
                </a:solidFill>
              </a:rPr>
              <a:t>. Das Ziel ist es, </a:t>
            </a:r>
            <a:r>
              <a:rPr lang="en-IE" sz="2000" b="1" dirty="0">
                <a:solidFill>
                  <a:srgbClr val="1E494F"/>
                </a:solidFill>
              </a:rPr>
              <a:t>dich durch die erste Phase </a:t>
            </a:r>
            <a:r>
              <a:rPr lang="en-IE" sz="2000" dirty="0">
                <a:solidFill>
                  <a:srgbClr val="1E494F"/>
                </a:solidFill>
              </a:rPr>
              <a:t>und an den Punkt zu bringen, an </a:t>
            </a:r>
            <a:r>
              <a:rPr lang="en-IE" sz="2000" dirty="0" err="1">
                <a:solidFill>
                  <a:srgbClr val="1E494F"/>
                </a:solidFill>
              </a:rPr>
              <a:t>dem</a:t>
            </a:r>
            <a:r>
              <a:rPr lang="en-IE" sz="2000" dirty="0">
                <a:solidFill>
                  <a:srgbClr val="1E494F"/>
                </a:solidFill>
              </a:rPr>
              <a:t> du etwas Beeindruckendes </a:t>
            </a:r>
            <a:r>
              <a:rPr lang="en-IE" sz="2000" dirty="0" err="1">
                <a:solidFill>
                  <a:srgbClr val="1E494F"/>
                </a:solidFill>
              </a:rPr>
              <a:t>aufgebaut</a:t>
            </a:r>
            <a:r>
              <a:rPr lang="en-IE" sz="2000" dirty="0">
                <a:solidFill>
                  <a:srgbClr val="1E494F"/>
                </a:solidFill>
              </a:rPr>
              <a:t> hast, um in größerem Umfang Geld zu beschaffen. Dann </a:t>
            </a:r>
            <a:r>
              <a:rPr lang="en-IE" sz="2000" dirty="0" err="1">
                <a:solidFill>
                  <a:srgbClr val="1E494F"/>
                </a:solidFill>
              </a:rPr>
              <a:t>wirst</a:t>
            </a:r>
            <a:r>
              <a:rPr lang="en-IE" sz="2000" dirty="0">
                <a:solidFill>
                  <a:srgbClr val="1E494F"/>
                </a:solidFill>
              </a:rPr>
              <a:t> du </a:t>
            </a:r>
            <a:r>
              <a:rPr lang="en-IE" sz="2000" dirty="0" err="1">
                <a:solidFill>
                  <a:srgbClr val="1E494F"/>
                </a:solidFill>
              </a:rPr>
              <a:t>Investoren</a:t>
            </a:r>
            <a:r>
              <a:rPr lang="en-IE" sz="2000" dirty="0">
                <a:solidFill>
                  <a:srgbClr val="1E494F"/>
                </a:solidFill>
              </a:rPr>
              <a:t> </a:t>
            </a:r>
            <a:r>
              <a:rPr lang="en-IE" sz="2000" dirty="0" err="1">
                <a:solidFill>
                  <a:srgbClr val="1E494F"/>
                </a:solidFill>
              </a:rPr>
              <a:t>vorgestellt</a:t>
            </a:r>
            <a:r>
              <a:rPr lang="en-IE" sz="2000" dirty="0">
                <a:solidFill>
                  <a:srgbClr val="1E494F"/>
                </a:solidFill>
              </a:rPr>
              <a:t> - oder gelegentlich sogar Übernehmern.</a:t>
            </a:r>
          </a:p>
          <a:p>
            <a:pPr marL="179388" indent="-179388">
              <a:buFont typeface="Arial" panose="020B0604020202020204" pitchFamily="34" charset="0"/>
              <a:buChar char="•"/>
            </a:pPr>
            <a:r>
              <a:rPr lang="en-IE" sz="2000" b="1" dirty="0" err="1">
                <a:solidFill>
                  <a:srgbClr val="1E494F"/>
                </a:solidFill>
              </a:rPr>
              <a:t>kleine</a:t>
            </a:r>
            <a:r>
              <a:rPr lang="en-IE" sz="2000" b="1" dirty="0">
                <a:solidFill>
                  <a:srgbClr val="1E494F"/>
                </a:solidFill>
              </a:rPr>
              <a:t> Investitionen im Gegenzug für kleine Anteile an den finanzierten Unternehmen</a:t>
            </a:r>
          </a:p>
          <a:p>
            <a:pPr marL="179388" indent="-179388">
              <a:buFont typeface="Arial" panose="020B0604020202020204" pitchFamily="34" charset="0"/>
              <a:buChar char="•"/>
            </a:pPr>
            <a:r>
              <a:rPr lang="en-IE" sz="2000" dirty="0">
                <a:solidFill>
                  <a:srgbClr val="1E494F"/>
                </a:solidFill>
              </a:rPr>
              <a:t>Unterstützung von </a:t>
            </a:r>
            <a:r>
              <a:rPr lang="en-IE" sz="2000" dirty="0" err="1">
                <a:solidFill>
                  <a:srgbClr val="1E494F"/>
                </a:solidFill>
              </a:rPr>
              <a:t>Gründerinnen</a:t>
            </a:r>
            <a:r>
              <a:rPr lang="en-IE" sz="2000" dirty="0">
                <a:solidFill>
                  <a:srgbClr val="1E494F"/>
                </a:solidFill>
              </a:rPr>
              <a:t> </a:t>
            </a:r>
            <a:r>
              <a:rPr lang="en-IE" sz="2000" dirty="0" err="1">
                <a:solidFill>
                  <a:srgbClr val="1E494F"/>
                </a:solidFill>
              </a:rPr>
              <a:t>im</a:t>
            </a:r>
            <a:r>
              <a:rPr lang="en-IE" sz="2000" dirty="0">
                <a:solidFill>
                  <a:srgbClr val="1E494F"/>
                </a:solidFill>
              </a:rPr>
              <a:t> Umgang mit Investoren und Übernehmern von bekannten Technologieunternehmen</a:t>
            </a:r>
          </a:p>
          <a:p>
            <a:pPr marL="179388" indent="-179388">
              <a:buFont typeface="Arial" panose="020B0604020202020204" pitchFamily="34" charset="0"/>
              <a:buChar char="•"/>
            </a:pPr>
            <a:r>
              <a:rPr lang="en-IE" sz="2000" dirty="0">
                <a:solidFill>
                  <a:srgbClr val="1E494F"/>
                </a:solidFill>
              </a:rPr>
              <a:t>Zweimal im Jahr investieren sie einen kleinen Geldbetrag in eine große Anzahl von Start-ups, </a:t>
            </a:r>
            <a:r>
              <a:rPr lang="en-IE" sz="2000" dirty="0" err="1">
                <a:solidFill>
                  <a:srgbClr val="1E494F"/>
                </a:solidFill>
              </a:rPr>
              <a:t>einmal</a:t>
            </a:r>
            <a:r>
              <a:rPr lang="en-IE" sz="2000" dirty="0">
                <a:solidFill>
                  <a:srgbClr val="1E494F"/>
                </a:solidFill>
              </a:rPr>
              <a:t> </a:t>
            </a:r>
            <a:r>
              <a:rPr lang="en-IE" sz="2000" dirty="0" err="1">
                <a:solidFill>
                  <a:srgbClr val="1E494F"/>
                </a:solidFill>
              </a:rPr>
              <a:t>im</a:t>
            </a:r>
            <a:r>
              <a:rPr lang="en-IE" sz="2000" dirty="0">
                <a:solidFill>
                  <a:srgbClr val="1E494F"/>
                </a:solidFill>
              </a:rPr>
              <a:t> </a:t>
            </a:r>
            <a:r>
              <a:rPr lang="en-IE" sz="2000" dirty="0" err="1">
                <a:solidFill>
                  <a:srgbClr val="1E494F"/>
                </a:solidFill>
              </a:rPr>
              <a:t>Januar-März</a:t>
            </a:r>
            <a:r>
              <a:rPr lang="en-IE" sz="2000" dirty="0">
                <a:solidFill>
                  <a:srgbClr val="1E494F"/>
                </a:solidFill>
              </a:rPr>
              <a:t> und einmal </a:t>
            </a:r>
            <a:r>
              <a:rPr lang="en-IE" sz="2000" dirty="0" err="1">
                <a:solidFill>
                  <a:srgbClr val="1E494F"/>
                </a:solidFill>
              </a:rPr>
              <a:t>im</a:t>
            </a:r>
            <a:r>
              <a:rPr lang="en-IE" sz="2000" dirty="0">
                <a:solidFill>
                  <a:srgbClr val="1E494F"/>
                </a:solidFill>
              </a:rPr>
              <a:t> </a:t>
            </a:r>
            <a:r>
              <a:rPr lang="en-IE" sz="2000" dirty="0" err="1">
                <a:solidFill>
                  <a:srgbClr val="1E494F"/>
                </a:solidFill>
              </a:rPr>
              <a:t>Juni</a:t>
            </a:r>
            <a:r>
              <a:rPr lang="en-IE" sz="2000" dirty="0">
                <a:solidFill>
                  <a:srgbClr val="1E494F"/>
                </a:solidFill>
              </a:rPr>
              <a:t>-August</a:t>
            </a:r>
          </a:p>
          <a:p>
            <a:pPr marL="179388" indent="-179388">
              <a:buFont typeface="Arial" panose="020B0604020202020204" pitchFamily="34" charset="0"/>
              <a:buChar char="•"/>
            </a:pPr>
            <a:r>
              <a:rPr lang="en-IE" sz="2000" dirty="0">
                <a:solidFill>
                  <a:srgbClr val="1E494F"/>
                </a:solidFill>
              </a:rPr>
              <a:t>Während des Demo Day pitchen Start-ups vor einem speziell ausgewählten Publikum aus Investoren und Presse </a:t>
            </a:r>
          </a:p>
          <a:p>
            <a:endParaRPr lang="en-IE" dirty="0">
              <a:solidFill>
                <a:srgbClr val="1E494F"/>
              </a:solidFill>
            </a:endParaRPr>
          </a:p>
          <a:p>
            <a:r>
              <a:rPr lang="en-IE" sz="2000" dirty="0" err="1">
                <a:solidFill>
                  <a:srgbClr val="414140"/>
                </a:solidFill>
                <a:hlinkClick r:id="rId2"/>
              </a:rPr>
              <a:t>Hier</a:t>
            </a:r>
            <a:r>
              <a:rPr lang="en-IE" sz="2000" dirty="0">
                <a:solidFill>
                  <a:srgbClr val="414140"/>
                </a:solidFill>
                <a:hlinkClick r:id="rId2"/>
              </a:rPr>
              <a:t> </a:t>
            </a:r>
            <a:r>
              <a:rPr lang="en-IE" sz="2000" b="1" dirty="0" err="1">
                <a:solidFill>
                  <a:srgbClr val="F26B27"/>
                </a:solidFill>
              </a:rPr>
              <a:t>findest</a:t>
            </a:r>
            <a:r>
              <a:rPr lang="en-IE" sz="2000" b="1" dirty="0">
                <a:solidFill>
                  <a:srgbClr val="F26B27"/>
                </a:solidFill>
              </a:rPr>
              <a:t> du eine Liste der Vorteile </a:t>
            </a:r>
            <a:r>
              <a:rPr lang="en-IE" sz="2000" dirty="0">
                <a:solidFill>
                  <a:srgbClr val="7F7F7F"/>
                </a:solidFill>
              </a:rPr>
              <a:t>und </a:t>
            </a:r>
            <a:r>
              <a:rPr lang="en-IE" sz="2000" dirty="0" err="1">
                <a:solidFill>
                  <a:srgbClr val="7F7F7F"/>
                </a:solidFill>
              </a:rPr>
              <a:t>Ressourcen</a:t>
            </a:r>
            <a:r>
              <a:rPr lang="en-IE" sz="2000" dirty="0">
                <a:solidFill>
                  <a:srgbClr val="7F7F7F"/>
                </a:solidFill>
              </a:rPr>
              <a:t> </a:t>
            </a:r>
            <a:r>
              <a:rPr lang="en-IE" sz="2000" dirty="0" err="1">
                <a:solidFill>
                  <a:srgbClr val="7F7F7F"/>
                </a:solidFill>
              </a:rPr>
              <a:t>für</a:t>
            </a:r>
            <a:r>
              <a:rPr lang="en-IE" sz="2000" dirty="0">
                <a:solidFill>
                  <a:srgbClr val="7F7F7F"/>
                </a:solidFill>
              </a:rPr>
              <a:t> YC-</a:t>
            </a:r>
            <a:r>
              <a:rPr lang="en-IE" sz="2000" dirty="0" err="1">
                <a:solidFill>
                  <a:srgbClr val="7F7F7F"/>
                </a:solidFill>
              </a:rPr>
              <a:t>Gründerinnen</a:t>
            </a:r>
            <a:r>
              <a:rPr lang="en-IE" sz="2000" dirty="0">
                <a:solidFill>
                  <a:srgbClr val="7F7F7F"/>
                </a:solidFill>
              </a:rPr>
              <a:t> </a:t>
            </a:r>
          </a:p>
          <a:p>
            <a:r>
              <a:rPr lang="en-IE" sz="2000" b="1" dirty="0" err="1">
                <a:solidFill>
                  <a:srgbClr val="F26B27"/>
                </a:solidFill>
              </a:rPr>
              <a:t>Bewirb</a:t>
            </a:r>
            <a:r>
              <a:rPr lang="en-IE" sz="2000" b="1" dirty="0">
                <a:solidFill>
                  <a:srgbClr val="F26B27"/>
                </a:solidFill>
              </a:rPr>
              <a:t> dich bei Y Combinator</a:t>
            </a:r>
            <a:r>
              <a:rPr lang="en-IE" sz="2000" dirty="0">
                <a:solidFill>
                  <a:srgbClr val="7F7F7F"/>
                </a:solidFill>
              </a:rPr>
              <a:t>, </a:t>
            </a:r>
            <a:r>
              <a:rPr lang="en-IE" sz="2000" dirty="0" err="1">
                <a:solidFill>
                  <a:srgbClr val="7F7F7F"/>
                </a:solidFill>
              </a:rPr>
              <a:t>fülle</a:t>
            </a:r>
            <a:r>
              <a:rPr lang="en-IE" sz="2000" dirty="0">
                <a:solidFill>
                  <a:srgbClr val="414140"/>
                </a:solidFill>
              </a:rPr>
              <a:t> </a:t>
            </a:r>
            <a:r>
              <a:rPr lang="en-IE" sz="2000" dirty="0" err="1">
                <a:solidFill>
                  <a:srgbClr val="7F7F7F"/>
                </a:solidFill>
              </a:rPr>
              <a:t>einfach</a:t>
            </a:r>
            <a:r>
              <a:rPr lang="en-IE" sz="2000" dirty="0">
                <a:solidFill>
                  <a:srgbClr val="7F7F7F"/>
                </a:solidFill>
              </a:rPr>
              <a:t> ein </a:t>
            </a:r>
            <a:r>
              <a:rPr lang="en-IE" sz="2000" dirty="0">
                <a:solidFill>
                  <a:srgbClr val="414140"/>
                </a:solidFill>
                <a:hlinkClick r:id="rId3"/>
              </a:rPr>
              <a:t>Bewerbungsformular </a:t>
            </a:r>
            <a:r>
              <a:rPr lang="en-IE" sz="2000" dirty="0">
                <a:solidFill>
                  <a:srgbClr val="7F7F7F"/>
                </a:solidFill>
              </a:rPr>
              <a:t>aus</a:t>
            </a:r>
            <a:endParaRPr lang="en-IE" sz="2000" dirty="0">
              <a:solidFill>
                <a:srgbClr val="414140"/>
              </a:solidFill>
            </a:endParaRPr>
          </a:p>
          <a:p>
            <a:r>
              <a:rPr lang="en-IE" sz="2000" b="1" dirty="0" err="1">
                <a:solidFill>
                  <a:srgbClr val="F26B27"/>
                </a:solidFill>
              </a:rPr>
              <a:t>Mehr</a:t>
            </a:r>
            <a:r>
              <a:rPr lang="en-IE" sz="2000" b="1" dirty="0">
                <a:solidFill>
                  <a:srgbClr val="F26B27"/>
                </a:solidFill>
              </a:rPr>
              <a:t> </a:t>
            </a:r>
            <a:r>
              <a:rPr lang="en-IE" sz="2000" b="1" dirty="0" err="1">
                <a:solidFill>
                  <a:srgbClr val="F26B27"/>
                </a:solidFill>
              </a:rPr>
              <a:t>Informationen</a:t>
            </a:r>
            <a:r>
              <a:rPr lang="en-IE" sz="2000" b="1" dirty="0">
                <a:solidFill>
                  <a:srgbClr val="F26B27"/>
                </a:solidFill>
              </a:rPr>
              <a:t> </a:t>
            </a:r>
            <a:r>
              <a:rPr lang="en-IE" sz="2000" b="1" dirty="0" err="1">
                <a:solidFill>
                  <a:srgbClr val="F26B27"/>
                </a:solidFill>
              </a:rPr>
              <a:t>über</a:t>
            </a:r>
            <a:r>
              <a:rPr lang="en-IE" sz="2000" b="1" dirty="0">
                <a:solidFill>
                  <a:srgbClr val="F26B27"/>
                </a:solidFill>
              </a:rPr>
              <a:t> </a:t>
            </a:r>
            <a:r>
              <a:rPr lang="en-IE" sz="2000" dirty="0">
                <a:solidFill>
                  <a:srgbClr val="414140"/>
                </a:solidFill>
                <a:hlinkClick r:id="rId4"/>
              </a:rPr>
              <a:t>Y Combinator</a:t>
            </a:r>
            <a:endParaRPr lang="en-IE" sz="2000" dirty="0">
              <a:solidFill>
                <a:srgbClr val="414140"/>
              </a:solidFill>
            </a:endParaRPr>
          </a:p>
          <a:p>
            <a:pPr marL="342900" indent="-342900">
              <a:buFont typeface="Arial" panose="020B0604020202020204" pitchFamily="34" charset="0"/>
              <a:buChar char="•"/>
            </a:pPr>
            <a:endParaRPr lang="en-IE" sz="2400" dirty="0">
              <a:solidFill>
                <a:srgbClr val="1E494F"/>
              </a:solidFill>
            </a:endParaRPr>
          </a:p>
        </p:txBody>
      </p:sp>
      <p:sp>
        <p:nvSpPr>
          <p:cNvPr id="4" name="TextBox 9">
            <a:extLst>
              <a:ext uri="{FF2B5EF4-FFF2-40B4-BE49-F238E27FC236}">
                <a16:creationId xmlns:a16="http://schemas.microsoft.com/office/drawing/2014/main" id="{61F3CB2B-2314-4B90-AB0A-CBD40E05C864}"/>
              </a:ext>
            </a:extLst>
          </p:cNvPr>
          <p:cNvSpPr txBox="1"/>
          <p:nvPr/>
        </p:nvSpPr>
        <p:spPr>
          <a:xfrm>
            <a:off x="1546860" y="213003"/>
            <a:ext cx="9121140" cy="1107996"/>
          </a:xfrm>
          <a:prstGeom prst="rect">
            <a:avLst/>
          </a:prstGeom>
          <a:noFill/>
        </p:spPr>
        <p:txBody>
          <a:bodyPr wrap="square">
            <a:spAutoFit/>
          </a:bodyPr>
          <a:lstStyle/>
          <a:p>
            <a:pPr marL="449263" indent="-449263"/>
            <a:r>
              <a:rPr lang="en-GB" sz="3300" b="1" u="sng" dirty="0">
                <a:solidFill>
                  <a:schemeClr val="bg1"/>
                </a:solidFill>
                <a:highlight>
                  <a:srgbClr val="1EB3DD"/>
                </a:highlight>
              </a:rPr>
              <a:t>2. KOMPLEXERE START-UP-INVESTITIONEN</a:t>
            </a:r>
            <a:r>
              <a:rPr lang="en-GB" sz="3300" b="1" u="sng" dirty="0">
                <a:solidFill>
                  <a:schemeClr val="bg1"/>
                </a:solidFill>
              </a:rPr>
              <a:t> </a:t>
            </a:r>
            <a:r>
              <a:rPr lang="en-GB" sz="3300" b="1" dirty="0">
                <a:solidFill>
                  <a:srgbClr val="1EB3DD"/>
                </a:solidFill>
              </a:rPr>
              <a:t>-              </a:t>
            </a:r>
            <a:r>
              <a:rPr lang="en-US" sz="3300" dirty="0"/>
              <a:t>WO FINDEST DU UNTERSTÜTZUNG?</a:t>
            </a:r>
          </a:p>
        </p:txBody>
      </p:sp>
    </p:spTree>
    <p:extLst>
      <p:ext uri="{BB962C8B-B14F-4D97-AF65-F5344CB8AC3E}">
        <p14:creationId xmlns:p14="http://schemas.microsoft.com/office/powerpoint/2010/main" val="17266601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782614" y="2602858"/>
            <a:ext cx="6409386" cy="1402471"/>
          </a:xfrm>
        </p:spPr>
        <p:txBody>
          <a:bodyPr/>
          <a:lstStyle/>
          <a:p>
            <a:r>
              <a:rPr lang="en-IE" dirty="0">
                <a:latin typeface="Calibri" charset="0"/>
                <a:ea typeface="MS PGothic" charset="-128"/>
              </a:rPr>
              <a:t>ÜBERWINDUNG EINES "NEINS" BEI DER FINANZIERUNGSSUCHE </a:t>
            </a:r>
            <a:endParaRPr lang="en-IE" dirty="0"/>
          </a:p>
          <a:p>
            <a:endParaRPr lang="en-US" dirty="0"/>
          </a:p>
        </p:txBody>
      </p:sp>
      <p:grpSp>
        <p:nvGrpSpPr>
          <p:cNvPr id="4" name="Group 3">
            <a:extLst>
              <a:ext uri="{FF2B5EF4-FFF2-40B4-BE49-F238E27FC236}">
                <a16:creationId xmlns:a16="http://schemas.microsoft.com/office/drawing/2014/main" id="{CCC943E7-CFB6-482D-923A-8A7CEDFB51CB}"/>
              </a:ext>
            </a:extLst>
          </p:cNvPr>
          <p:cNvGrpSpPr/>
          <p:nvPr/>
        </p:nvGrpSpPr>
        <p:grpSpPr>
          <a:xfrm>
            <a:off x="1771957" y="2283998"/>
            <a:ext cx="3328363" cy="2074642"/>
            <a:chOff x="2950517" y="2985038"/>
            <a:chExt cx="2842847" cy="1218363"/>
          </a:xfrm>
        </p:grpSpPr>
        <p:pic>
          <p:nvPicPr>
            <p:cNvPr id="5" name="Picture 4" descr="A picture containing text, clipart&#10;&#10;Description automatically generated">
              <a:extLst>
                <a:ext uri="{FF2B5EF4-FFF2-40B4-BE49-F238E27FC236}">
                  <a16:creationId xmlns:a16="http://schemas.microsoft.com/office/drawing/2014/main" id="{0668EF88-56B0-4606-AE3D-6C4543FEEA99}"/>
                </a:ext>
              </a:extLst>
            </p:cNvPr>
            <p:cNvPicPr>
              <a:picLocks noChangeAspect="1"/>
            </p:cNvPicPr>
            <p:nvPr/>
          </p:nvPicPr>
          <p:blipFill>
            <a:blip r:embed="rId2"/>
            <a:stretch>
              <a:fillRect/>
            </a:stretch>
          </p:blipFill>
          <p:spPr>
            <a:xfrm>
              <a:off x="2950517" y="2985038"/>
              <a:ext cx="2842847" cy="1218363"/>
            </a:xfrm>
            <a:prstGeom prst="rect">
              <a:avLst/>
            </a:prstGeom>
          </p:spPr>
        </p:pic>
        <p:pic>
          <p:nvPicPr>
            <p:cNvPr id="7" name="Picture 6" descr="Icon&#10;&#10;Description automatically generated">
              <a:extLst>
                <a:ext uri="{FF2B5EF4-FFF2-40B4-BE49-F238E27FC236}">
                  <a16:creationId xmlns:a16="http://schemas.microsoft.com/office/drawing/2014/main" id="{BA9D4E1D-9ED9-4DA0-AE6B-AABAEBD10671}"/>
                </a:ext>
              </a:extLst>
            </p:cNvPr>
            <p:cNvPicPr>
              <a:picLocks noChangeAspect="1"/>
            </p:cNvPicPr>
            <p:nvPr/>
          </p:nvPicPr>
          <p:blipFill>
            <a:blip r:embed="rId3"/>
            <a:stretch>
              <a:fillRect/>
            </a:stretch>
          </p:blipFill>
          <p:spPr>
            <a:xfrm rot="20334973" flipH="1">
              <a:off x="3588381" y="3330994"/>
              <a:ext cx="236383" cy="257797"/>
            </a:xfrm>
            <a:prstGeom prst="rect">
              <a:avLst/>
            </a:prstGeom>
          </p:spPr>
        </p:pic>
      </p:grpSp>
    </p:spTree>
    <p:extLst>
      <p:ext uri="{BB962C8B-B14F-4D97-AF65-F5344CB8AC3E}">
        <p14:creationId xmlns:p14="http://schemas.microsoft.com/office/powerpoint/2010/main" val="23201485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
            <a:extLst>
              <a:ext uri="{FF2B5EF4-FFF2-40B4-BE49-F238E27FC236}">
                <a16:creationId xmlns:a16="http://schemas.microsoft.com/office/drawing/2014/main" id="{B863DF39-45DD-4E9E-87AE-442AF0FA6106}"/>
              </a:ext>
            </a:extLst>
          </p:cNvPr>
          <p:cNvSpPr>
            <a:spLocks noGrp="1"/>
          </p:cNvSpPr>
          <p:nvPr>
            <p:ph type="body" sz="quarter" idx="13"/>
          </p:nvPr>
        </p:nvSpPr>
        <p:spPr>
          <a:xfrm>
            <a:off x="1098837" y="539249"/>
            <a:ext cx="9685252" cy="671513"/>
          </a:xfrm>
        </p:spPr>
        <p:txBody>
          <a:bodyPr>
            <a:normAutofit fontScale="77500" lnSpcReduction="20000"/>
          </a:bodyPr>
          <a:lstStyle/>
          <a:p>
            <a:r>
              <a:rPr lang="en-US" dirty="0"/>
              <a:t>ÜBERWINDUNG EINES "NEINS" BEI DER FINANZIERUNGSSUCHE</a:t>
            </a:r>
          </a:p>
          <a:p>
            <a:endParaRPr lang="en-GB" dirty="0"/>
          </a:p>
        </p:txBody>
      </p:sp>
      <p:sp>
        <p:nvSpPr>
          <p:cNvPr id="15" name="TextBox 14">
            <a:extLst>
              <a:ext uri="{FF2B5EF4-FFF2-40B4-BE49-F238E27FC236}">
                <a16:creationId xmlns:a16="http://schemas.microsoft.com/office/drawing/2014/main" id="{4A4243C3-9DB5-4A91-BFDB-1D2386037BD8}"/>
              </a:ext>
            </a:extLst>
          </p:cNvPr>
          <p:cNvSpPr txBox="1"/>
          <p:nvPr/>
        </p:nvSpPr>
        <p:spPr>
          <a:xfrm>
            <a:off x="1855724" y="1556641"/>
            <a:ext cx="8781795" cy="5670270"/>
          </a:xfrm>
          <a:prstGeom prst="rect">
            <a:avLst/>
          </a:prstGeom>
          <a:noFill/>
        </p:spPr>
        <p:txBody>
          <a:bodyPr wrap="square">
            <a:spAutoFit/>
          </a:bodyPr>
          <a:lstStyle/>
          <a:p>
            <a:pPr>
              <a:spcBef>
                <a:spcPts val="300"/>
              </a:spcBef>
            </a:pPr>
            <a:endParaRPr lang="en-IE" sz="700" dirty="0">
              <a:solidFill>
                <a:srgbClr val="EC2179"/>
              </a:solidFill>
            </a:endParaRPr>
          </a:p>
          <a:p>
            <a:pPr>
              <a:lnSpc>
                <a:spcPct val="80000"/>
              </a:lnSpc>
            </a:pPr>
            <a:r>
              <a:rPr lang="en-IE" altLang="en-US" sz="2200" dirty="0">
                <a:solidFill>
                  <a:srgbClr val="1E494F"/>
                </a:solidFill>
              </a:rPr>
              <a:t>Wenn das Rezept nicht stimmt und du den </a:t>
            </a:r>
            <a:r>
              <a:rPr lang="en-IE" altLang="en-US" sz="2200" dirty="0" err="1">
                <a:solidFill>
                  <a:srgbClr val="1E494F"/>
                </a:solidFill>
              </a:rPr>
              <a:t>Zuschuss</a:t>
            </a:r>
            <a:r>
              <a:rPr lang="en-IE" altLang="en-US" sz="2200" dirty="0">
                <a:solidFill>
                  <a:srgbClr val="1E494F"/>
                </a:solidFill>
              </a:rPr>
              <a:t>, den Crowdfund oder den Platz in einem Accelerator </a:t>
            </a:r>
            <a:r>
              <a:rPr lang="en-IE" altLang="en-US" sz="2200" dirty="0" err="1">
                <a:solidFill>
                  <a:srgbClr val="1E494F"/>
                </a:solidFill>
              </a:rPr>
              <a:t>nicht</a:t>
            </a:r>
            <a:r>
              <a:rPr lang="en-IE" altLang="en-US" sz="2200" dirty="0">
                <a:solidFill>
                  <a:srgbClr val="1E494F"/>
                </a:solidFill>
              </a:rPr>
              <a:t> </a:t>
            </a:r>
            <a:r>
              <a:rPr lang="en-IE" altLang="en-US" sz="2200" dirty="0" err="1">
                <a:solidFill>
                  <a:srgbClr val="1E494F"/>
                </a:solidFill>
              </a:rPr>
              <a:t>bekommst</a:t>
            </a:r>
            <a:r>
              <a:rPr lang="en-IE" altLang="en-US" sz="2200" dirty="0">
                <a:solidFill>
                  <a:srgbClr val="1E494F"/>
                </a:solidFill>
              </a:rPr>
              <a:t> - </a:t>
            </a:r>
            <a:r>
              <a:rPr lang="en-IE" altLang="en-US" sz="2200" dirty="0" err="1">
                <a:solidFill>
                  <a:srgbClr val="1E494F"/>
                </a:solidFill>
              </a:rPr>
              <a:t>nutze</a:t>
            </a:r>
            <a:r>
              <a:rPr lang="en-IE" altLang="en-US" sz="2200" dirty="0">
                <a:solidFill>
                  <a:srgbClr val="1E494F"/>
                </a:solidFill>
              </a:rPr>
              <a:t> </a:t>
            </a:r>
            <a:r>
              <a:rPr lang="en-IE" altLang="en-US" sz="2200" dirty="0" err="1">
                <a:solidFill>
                  <a:srgbClr val="1E494F"/>
                </a:solidFill>
              </a:rPr>
              <a:t>diese</a:t>
            </a:r>
            <a:r>
              <a:rPr lang="en-IE" altLang="en-US" sz="2200" dirty="0">
                <a:solidFill>
                  <a:srgbClr val="1E494F"/>
                </a:solidFill>
              </a:rPr>
              <a:t> Ablehnungen unbedingt als </a:t>
            </a:r>
            <a:r>
              <a:rPr lang="en-IE" altLang="en-US" sz="2200" dirty="0" err="1">
                <a:solidFill>
                  <a:srgbClr val="1E494F"/>
                </a:solidFill>
              </a:rPr>
              <a:t>Lernerfahrung</a:t>
            </a:r>
            <a:r>
              <a:rPr lang="en-IE" altLang="en-US" sz="2200" dirty="0">
                <a:solidFill>
                  <a:srgbClr val="1E494F"/>
                </a:solidFill>
              </a:rPr>
              <a:t>! </a:t>
            </a:r>
            <a:r>
              <a:rPr lang="en-IE" sz="2200" dirty="0">
                <a:solidFill>
                  <a:srgbClr val="1E494F"/>
                </a:solidFill>
              </a:rPr>
              <a:t>Ein "Nein" zu erhalten, kann entmutigend sein. </a:t>
            </a:r>
          </a:p>
          <a:p>
            <a:pPr>
              <a:lnSpc>
                <a:spcPct val="80000"/>
              </a:lnSpc>
            </a:pPr>
            <a:endParaRPr lang="en-IE" sz="2200" dirty="0">
              <a:solidFill>
                <a:srgbClr val="1E494F"/>
              </a:solidFill>
            </a:endParaRPr>
          </a:p>
          <a:p>
            <a:pPr>
              <a:lnSpc>
                <a:spcPct val="80000"/>
              </a:lnSpc>
            </a:pPr>
            <a:r>
              <a:rPr lang="en-IE" sz="2200" dirty="0">
                <a:solidFill>
                  <a:srgbClr val="1E494F"/>
                </a:solidFill>
              </a:rPr>
              <a:t>Aber lass dich davon nicht unterkriegen. </a:t>
            </a:r>
            <a:r>
              <a:rPr lang="en-IE" sz="2200" dirty="0" err="1">
                <a:solidFill>
                  <a:srgbClr val="1E494F"/>
                </a:solidFill>
              </a:rPr>
              <a:t>Ziehe</a:t>
            </a:r>
            <a:r>
              <a:rPr lang="en-IE" sz="2200" dirty="0">
                <a:solidFill>
                  <a:srgbClr val="1E494F"/>
                </a:solidFill>
              </a:rPr>
              <a:t> </a:t>
            </a:r>
            <a:r>
              <a:rPr lang="en-IE" sz="2200" dirty="0" err="1">
                <a:solidFill>
                  <a:srgbClr val="1E494F"/>
                </a:solidFill>
              </a:rPr>
              <a:t>folgende</a:t>
            </a:r>
            <a:r>
              <a:rPr lang="en-IE" sz="2200" dirty="0">
                <a:solidFill>
                  <a:srgbClr val="1E494F"/>
                </a:solidFill>
              </a:rPr>
              <a:t> Schritte in Betracht, um </a:t>
            </a:r>
            <a:r>
              <a:rPr lang="en-IE" sz="2200" dirty="0" err="1">
                <a:solidFill>
                  <a:srgbClr val="1E494F"/>
                </a:solidFill>
              </a:rPr>
              <a:t>deine</a:t>
            </a:r>
            <a:r>
              <a:rPr lang="en-IE" sz="2200" dirty="0">
                <a:solidFill>
                  <a:srgbClr val="1E494F"/>
                </a:solidFill>
              </a:rPr>
              <a:t> Chancen auf eine erneute Prüfung zu erhöhen, </a:t>
            </a:r>
            <a:r>
              <a:rPr lang="en-IE" sz="2200" dirty="0" err="1">
                <a:solidFill>
                  <a:srgbClr val="1E494F"/>
                </a:solidFill>
              </a:rPr>
              <a:t>dein</a:t>
            </a:r>
            <a:r>
              <a:rPr lang="en-IE" sz="2200" dirty="0">
                <a:solidFill>
                  <a:srgbClr val="1E494F"/>
                </a:solidFill>
              </a:rPr>
              <a:t> Potenzial für den Erhalt einer Finanzierung in der Zukunft zu verbessern und den Stress bei der Sicherung der Finanzierung zu mindern. </a:t>
            </a:r>
          </a:p>
          <a:p>
            <a:pPr>
              <a:lnSpc>
                <a:spcPct val="80000"/>
              </a:lnSpc>
            </a:pPr>
            <a:endParaRPr lang="en-IE" sz="2200" dirty="0">
              <a:solidFill>
                <a:srgbClr val="1E494F"/>
              </a:solidFill>
            </a:endParaRPr>
          </a:p>
          <a:p>
            <a:pPr>
              <a:lnSpc>
                <a:spcPct val="80000"/>
              </a:lnSpc>
            </a:pPr>
            <a:r>
              <a:rPr lang="en-IE" altLang="en-US" sz="2200" b="1" dirty="0" err="1">
                <a:solidFill>
                  <a:srgbClr val="F26B27"/>
                </a:solidFill>
              </a:rPr>
              <a:t>Reflektiere</a:t>
            </a:r>
            <a:r>
              <a:rPr lang="en-IE" altLang="en-US" sz="2200" b="1" dirty="0">
                <a:solidFill>
                  <a:srgbClr val="F26B27"/>
                </a:solidFill>
              </a:rPr>
              <a:t> </a:t>
            </a:r>
            <a:r>
              <a:rPr lang="en-IE" altLang="en-US" sz="2200" b="1" dirty="0" err="1">
                <a:solidFill>
                  <a:srgbClr val="F26B27"/>
                </a:solidFill>
              </a:rPr>
              <a:t>deine</a:t>
            </a:r>
            <a:r>
              <a:rPr lang="en-IE" altLang="en-US" sz="2200" b="1" dirty="0">
                <a:solidFill>
                  <a:srgbClr val="F26B27"/>
                </a:solidFill>
              </a:rPr>
              <a:t> </a:t>
            </a:r>
            <a:r>
              <a:rPr lang="en-IE" altLang="en-US" sz="2200" b="1" dirty="0" err="1">
                <a:solidFill>
                  <a:srgbClr val="F26B27"/>
                </a:solidFill>
              </a:rPr>
              <a:t>Vorgehensweise</a:t>
            </a:r>
            <a:r>
              <a:rPr lang="en-IE" altLang="en-US" sz="2200" b="1" dirty="0">
                <a:solidFill>
                  <a:srgbClr val="F26B27"/>
                </a:solidFill>
              </a:rPr>
              <a:t> </a:t>
            </a:r>
            <a:r>
              <a:rPr lang="en-IE" altLang="en-US" sz="2200" dirty="0">
                <a:solidFill>
                  <a:srgbClr val="1E494F"/>
                </a:solidFill>
              </a:rPr>
              <a:t>und sei ehrlich </a:t>
            </a:r>
            <a:r>
              <a:rPr lang="en-IE" altLang="en-US" sz="2200" dirty="0" err="1">
                <a:solidFill>
                  <a:srgbClr val="1E494F"/>
                </a:solidFill>
              </a:rPr>
              <a:t>zu</a:t>
            </a:r>
            <a:r>
              <a:rPr lang="en-IE" altLang="en-US" sz="2200" dirty="0">
                <a:solidFill>
                  <a:srgbClr val="1E494F"/>
                </a:solidFill>
              </a:rPr>
              <a:t> </a:t>
            </a:r>
            <a:r>
              <a:rPr lang="en-IE" altLang="en-US" sz="2200" dirty="0" err="1">
                <a:solidFill>
                  <a:srgbClr val="1E494F"/>
                </a:solidFill>
              </a:rPr>
              <a:t>dir</a:t>
            </a:r>
            <a:r>
              <a:rPr lang="en-IE" altLang="en-US" sz="2200" dirty="0">
                <a:solidFill>
                  <a:srgbClr val="1E494F"/>
                </a:solidFill>
              </a:rPr>
              <a:t> selbst. Hast du die Bewerbung überstürzt? Hast du wirklich geglaubt, </a:t>
            </a:r>
            <a:r>
              <a:rPr lang="en-IE" altLang="en-US" sz="2200" dirty="0" err="1">
                <a:solidFill>
                  <a:srgbClr val="1E494F"/>
                </a:solidFill>
              </a:rPr>
              <a:t>dass</a:t>
            </a:r>
            <a:r>
              <a:rPr lang="en-IE" altLang="en-US" sz="2200" dirty="0">
                <a:solidFill>
                  <a:srgbClr val="1E494F"/>
                </a:solidFill>
              </a:rPr>
              <a:t> du die Prioritäten </a:t>
            </a:r>
            <a:r>
              <a:rPr lang="en-IE" altLang="en-US" sz="2200" dirty="0" err="1">
                <a:solidFill>
                  <a:srgbClr val="1E494F"/>
                </a:solidFill>
              </a:rPr>
              <a:t>erfüllt</a:t>
            </a:r>
            <a:r>
              <a:rPr lang="en-IE" altLang="en-US" sz="2200" dirty="0">
                <a:solidFill>
                  <a:srgbClr val="1E494F"/>
                </a:solidFill>
              </a:rPr>
              <a:t> hast </a:t>
            </a:r>
            <a:r>
              <a:rPr lang="en-IE" altLang="en-US" sz="2200" dirty="0" err="1">
                <a:solidFill>
                  <a:srgbClr val="1E494F"/>
                </a:solidFill>
              </a:rPr>
              <a:t>oder</a:t>
            </a:r>
            <a:r>
              <a:rPr lang="en-IE" altLang="en-US" sz="2200" dirty="0">
                <a:solidFill>
                  <a:srgbClr val="1E494F"/>
                </a:solidFill>
              </a:rPr>
              <a:t> </a:t>
            </a:r>
            <a:r>
              <a:rPr lang="en-IE" altLang="en-US" sz="2200" dirty="0" err="1">
                <a:solidFill>
                  <a:srgbClr val="1E494F"/>
                </a:solidFill>
              </a:rPr>
              <a:t>bist</a:t>
            </a:r>
            <a:r>
              <a:rPr lang="en-IE" altLang="en-US" sz="2200" dirty="0">
                <a:solidFill>
                  <a:srgbClr val="1E494F"/>
                </a:solidFill>
              </a:rPr>
              <a:t> du </a:t>
            </a:r>
            <a:r>
              <a:rPr lang="en-IE" altLang="en-US" sz="2200" dirty="0" err="1">
                <a:solidFill>
                  <a:srgbClr val="1E494F"/>
                </a:solidFill>
              </a:rPr>
              <a:t>dir</a:t>
            </a:r>
            <a:r>
              <a:rPr lang="en-IE" altLang="en-US" sz="2200" dirty="0">
                <a:solidFill>
                  <a:srgbClr val="1E494F"/>
                </a:solidFill>
              </a:rPr>
              <a:t> </a:t>
            </a:r>
            <a:r>
              <a:rPr lang="en-IE" altLang="en-US" sz="2200" dirty="0" err="1">
                <a:solidFill>
                  <a:srgbClr val="1E494F"/>
                </a:solidFill>
              </a:rPr>
              <a:t>selbst</a:t>
            </a:r>
            <a:r>
              <a:rPr lang="en-IE" altLang="en-US" sz="2200" dirty="0">
                <a:solidFill>
                  <a:srgbClr val="1E494F"/>
                </a:solidFill>
              </a:rPr>
              <a:t> nicht gerecht geworden, </a:t>
            </a:r>
            <a:r>
              <a:rPr lang="en-IE" altLang="en-US" sz="2200" dirty="0" err="1">
                <a:solidFill>
                  <a:srgbClr val="1E494F"/>
                </a:solidFill>
              </a:rPr>
              <a:t>als</a:t>
            </a:r>
            <a:r>
              <a:rPr lang="en-IE" altLang="en-US" sz="2200" dirty="0">
                <a:solidFill>
                  <a:srgbClr val="1E494F"/>
                </a:solidFill>
              </a:rPr>
              <a:t> du </a:t>
            </a:r>
            <a:r>
              <a:rPr lang="en-IE" altLang="en-US" sz="2200" dirty="0" err="1">
                <a:solidFill>
                  <a:srgbClr val="1E494F"/>
                </a:solidFill>
              </a:rPr>
              <a:t>über</a:t>
            </a:r>
            <a:r>
              <a:rPr lang="en-IE" altLang="en-US" sz="2200" dirty="0">
                <a:solidFill>
                  <a:srgbClr val="1E494F"/>
                </a:solidFill>
              </a:rPr>
              <a:t> </a:t>
            </a:r>
            <a:r>
              <a:rPr lang="en-IE" altLang="en-US" sz="2200" dirty="0" err="1">
                <a:solidFill>
                  <a:srgbClr val="1E494F"/>
                </a:solidFill>
              </a:rPr>
              <a:t>dein</a:t>
            </a:r>
            <a:r>
              <a:rPr lang="en-IE" altLang="en-US" sz="2200" dirty="0">
                <a:solidFill>
                  <a:srgbClr val="1E494F"/>
                </a:solidFill>
              </a:rPr>
              <a:t> Projekt </a:t>
            </a:r>
            <a:r>
              <a:rPr lang="en-IE" altLang="en-US" sz="2200" dirty="0" err="1">
                <a:solidFill>
                  <a:srgbClr val="1E494F"/>
                </a:solidFill>
              </a:rPr>
              <a:t>geschrieben</a:t>
            </a:r>
            <a:r>
              <a:rPr lang="en-IE" altLang="en-US" sz="2200" dirty="0">
                <a:solidFill>
                  <a:srgbClr val="1E494F"/>
                </a:solidFill>
              </a:rPr>
              <a:t> hast? </a:t>
            </a:r>
          </a:p>
          <a:p>
            <a:pPr>
              <a:lnSpc>
                <a:spcPct val="80000"/>
              </a:lnSpc>
            </a:pPr>
            <a:endParaRPr lang="en-IE" altLang="en-US" sz="2200" dirty="0">
              <a:solidFill>
                <a:srgbClr val="1E494F"/>
              </a:solidFill>
            </a:endParaRPr>
          </a:p>
          <a:p>
            <a:pPr>
              <a:lnSpc>
                <a:spcPct val="80000"/>
              </a:lnSpc>
            </a:pPr>
            <a:r>
              <a:rPr lang="en-IE" altLang="en-US" sz="2200" b="1" dirty="0">
                <a:solidFill>
                  <a:srgbClr val="F26B27"/>
                </a:solidFill>
              </a:rPr>
              <a:t>Bitte um Feedback</a:t>
            </a:r>
            <a:r>
              <a:rPr lang="en-IE" altLang="en-US" sz="2200" dirty="0">
                <a:solidFill>
                  <a:srgbClr val="1E494F"/>
                </a:solidFill>
              </a:rPr>
              <a:t>, auch wenn im Ablehnungsschreiben ein Grund für die Ablehnung angegeben ist. Um mündliches Feedback zu bitten, </a:t>
            </a:r>
            <a:r>
              <a:rPr lang="en-IE" altLang="en-US" sz="2200" dirty="0" err="1">
                <a:solidFill>
                  <a:srgbClr val="1E494F"/>
                </a:solidFill>
              </a:rPr>
              <a:t>bringt</a:t>
            </a:r>
            <a:r>
              <a:rPr lang="en-IE" altLang="en-US" sz="2200" dirty="0">
                <a:solidFill>
                  <a:srgbClr val="1E494F"/>
                </a:solidFill>
              </a:rPr>
              <a:t> </a:t>
            </a:r>
            <a:r>
              <a:rPr lang="en-IE" altLang="en-US" sz="2200" dirty="0" err="1">
                <a:solidFill>
                  <a:srgbClr val="1E494F"/>
                </a:solidFill>
              </a:rPr>
              <a:t>dir</a:t>
            </a:r>
            <a:r>
              <a:rPr lang="en-IE" altLang="en-US" sz="2200" dirty="0">
                <a:solidFill>
                  <a:srgbClr val="1E494F"/>
                </a:solidFill>
              </a:rPr>
              <a:t> </a:t>
            </a:r>
            <a:r>
              <a:rPr lang="en-IE" altLang="en-US" sz="2200" dirty="0" err="1">
                <a:solidFill>
                  <a:srgbClr val="1E494F"/>
                </a:solidFill>
              </a:rPr>
              <a:t>manchmal</a:t>
            </a:r>
            <a:r>
              <a:rPr lang="en-IE" altLang="en-US" sz="2200" dirty="0">
                <a:solidFill>
                  <a:srgbClr val="1E494F"/>
                </a:solidFill>
              </a:rPr>
              <a:t> eine ausführlichere und offenere Antwort. </a:t>
            </a:r>
          </a:p>
          <a:p>
            <a:pPr>
              <a:spcBef>
                <a:spcPts val="2000"/>
              </a:spcBef>
            </a:pPr>
            <a:endParaRPr lang="en-US" sz="2200" b="1" dirty="0"/>
          </a:p>
        </p:txBody>
      </p:sp>
    </p:spTree>
    <p:extLst>
      <p:ext uri="{BB962C8B-B14F-4D97-AF65-F5344CB8AC3E}">
        <p14:creationId xmlns:p14="http://schemas.microsoft.com/office/powerpoint/2010/main" val="19441478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
            <a:extLst>
              <a:ext uri="{FF2B5EF4-FFF2-40B4-BE49-F238E27FC236}">
                <a16:creationId xmlns:a16="http://schemas.microsoft.com/office/drawing/2014/main" id="{B863DF39-45DD-4E9E-87AE-442AF0FA6106}"/>
              </a:ext>
            </a:extLst>
          </p:cNvPr>
          <p:cNvSpPr>
            <a:spLocks noGrp="1"/>
          </p:cNvSpPr>
          <p:nvPr>
            <p:ph type="body" sz="quarter" idx="13"/>
          </p:nvPr>
        </p:nvSpPr>
        <p:spPr>
          <a:xfrm>
            <a:off x="1098837" y="539249"/>
            <a:ext cx="9685252" cy="671513"/>
          </a:xfrm>
        </p:spPr>
        <p:txBody>
          <a:bodyPr>
            <a:normAutofit fontScale="77500" lnSpcReduction="20000"/>
          </a:bodyPr>
          <a:lstStyle/>
          <a:p>
            <a:r>
              <a:rPr lang="en-US" dirty="0"/>
              <a:t>ÜBERWINDUNG EINES "NEINS" BEI DER FINANZIERUNGSSUCHE</a:t>
            </a:r>
          </a:p>
          <a:p>
            <a:endParaRPr lang="en-GB" dirty="0"/>
          </a:p>
        </p:txBody>
      </p:sp>
      <p:sp>
        <p:nvSpPr>
          <p:cNvPr id="15" name="TextBox 14">
            <a:extLst>
              <a:ext uri="{FF2B5EF4-FFF2-40B4-BE49-F238E27FC236}">
                <a16:creationId xmlns:a16="http://schemas.microsoft.com/office/drawing/2014/main" id="{4A4243C3-9DB5-4A91-BFDB-1D2386037BD8}"/>
              </a:ext>
            </a:extLst>
          </p:cNvPr>
          <p:cNvSpPr txBox="1"/>
          <p:nvPr/>
        </p:nvSpPr>
        <p:spPr>
          <a:xfrm>
            <a:off x="1855724" y="1556641"/>
            <a:ext cx="8781795" cy="6144246"/>
          </a:xfrm>
          <a:prstGeom prst="rect">
            <a:avLst/>
          </a:prstGeom>
          <a:noFill/>
        </p:spPr>
        <p:txBody>
          <a:bodyPr wrap="square">
            <a:spAutoFit/>
          </a:bodyPr>
          <a:lstStyle/>
          <a:p>
            <a:pPr>
              <a:spcBef>
                <a:spcPts val="300"/>
              </a:spcBef>
            </a:pPr>
            <a:endParaRPr lang="en-IE" sz="700" dirty="0">
              <a:solidFill>
                <a:srgbClr val="EC2179"/>
              </a:solidFill>
            </a:endParaRPr>
          </a:p>
          <a:p>
            <a:r>
              <a:rPr lang="en-IE" sz="2200" b="1" dirty="0">
                <a:solidFill>
                  <a:srgbClr val="F26B27"/>
                </a:solidFill>
              </a:rPr>
              <a:t>Handle </a:t>
            </a:r>
            <a:r>
              <a:rPr lang="en-IE" sz="2200" b="1" dirty="0" err="1">
                <a:solidFill>
                  <a:srgbClr val="F26B27"/>
                </a:solidFill>
              </a:rPr>
              <a:t>professionell</a:t>
            </a:r>
            <a:r>
              <a:rPr lang="en-IE" sz="2200" b="1" dirty="0">
                <a:solidFill>
                  <a:srgbClr val="F26B27"/>
                </a:solidFill>
              </a:rPr>
              <a:t>:</a:t>
            </a:r>
            <a:r>
              <a:rPr lang="en-IE" sz="2200" dirty="0">
                <a:solidFill>
                  <a:srgbClr val="1E494F"/>
                </a:solidFill>
              </a:rPr>
              <a:t> Auch </a:t>
            </a:r>
            <a:r>
              <a:rPr lang="en-IE" sz="2200" dirty="0" err="1">
                <a:solidFill>
                  <a:srgbClr val="1E494F"/>
                </a:solidFill>
              </a:rPr>
              <a:t>wenn</a:t>
            </a:r>
            <a:r>
              <a:rPr lang="en-IE" sz="2200" dirty="0">
                <a:solidFill>
                  <a:srgbClr val="1E494F"/>
                </a:solidFill>
              </a:rPr>
              <a:t> du </a:t>
            </a:r>
            <a:r>
              <a:rPr lang="en-IE" sz="2200" dirty="0" err="1">
                <a:solidFill>
                  <a:srgbClr val="1E494F"/>
                </a:solidFill>
              </a:rPr>
              <a:t>entmutigt</a:t>
            </a:r>
            <a:r>
              <a:rPr lang="en-IE" sz="2200" dirty="0">
                <a:solidFill>
                  <a:srgbClr val="1E494F"/>
                </a:solidFill>
              </a:rPr>
              <a:t> </a:t>
            </a:r>
            <a:r>
              <a:rPr lang="en-IE" sz="2200" dirty="0" err="1">
                <a:solidFill>
                  <a:srgbClr val="1E494F"/>
                </a:solidFill>
              </a:rPr>
              <a:t>bist</a:t>
            </a:r>
            <a:r>
              <a:rPr lang="en-IE" sz="2200" dirty="0">
                <a:solidFill>
                  <a:srgbClr val="1E494F"/>
                </a:solidFill>
              </a:rPr>
              <a:t>, </a:t>
            </a:r>
            <a:r>
              <a:rPr lang="en-IE" sz="2200" dirty="0" err="1">
                <a:solidFill>
                  <a:srgbClr val="1E494F"/>
                </a:solidFill>
              </a:rPr>
              <a:t>dein</a:t>
            </a:r>
            <a:r>
              <a:rPr lang="en-IE" sz="2200" dirty="0">
                <a:solidFill>
                  <a:srgbClr val="1E494F"/>
                </a:solidFill>
              </a:rPr>
              <a:t> </a:t>
            </a:r>
            <a:r>
              <a:rPr lang="en-IE" sz="2200" dirty="0" err="1">
                <a:solidFill>
                  <a:srgbClr val="1E494F"/>
                </a:solidFill>
              </a:rPr>
              <a:t>Verhalten</a:t>
            </a:r>
            <a:r>
              <a:rPr lang="en-IE" sz="2200" dirty="0">
                <a:solidFill>
                  <a:srgbClr val="1E494F"/>
                </a:solidFill>
              </a:rPr>
              <a:t> </a:t>
            </a:r>
            <a:r>
              <a:rPr lang="en-IE" sz="2200" dirty="0" err="1">
                <a:solidFill>
                  <a:srgbClr val="1E494F"/>
                </a:solidFill>
              </a:rPr>
              <a:t>sollte</a:t>
            </a:r>
            <a:r>
              <a:rPr lang="en-IE" sz="2200" dirty="0">
                <a:solidFill>
                  <a:srgbClr val="1E494F"/>
                </a:solidFill>
              </a:rPr>
              <a:t> so professionell </a:t>
            </a:r>
            <a:r>
              <a:rPr lang="en-IE" sz="2200" dirty="0" err="1">
                <a:solidFill>
                  <a:srgbClr val="1E494F"/>
                </a:solidFill>
              </a:rPr>
              <a:t>wie</a:t>
            </a:r>
            <a:r>
              <a:rPr lang="en-IE" sz="2200" dirty="0">
                <a:solidFill>
                  <a:srgbClr val="1E494F"/>
                </a:solidFill>
              </a:rPr>
              <a:t> </a:t>
            </a:r>
            <a:r>
              <a:rPr lang="en-IE" sz="2200" dirty="0" err="1">
                <a:solidFill>
                  <a:srgbClr val="1E494F"/>
                </a:solidFill>
              </a:rPr>
              <a:t>möglich</a:t>
            </a:r>
            <a:r>
              <a:rPr lang="en-IE" sz="2200" dirty="0">
                <a:solidFill>
                  <a:srgbClr val="1E494F"/>
                </a:solidFill>
              </a:rPr>
              <a:t> </a:t>
            </a:r>
            <a:r>
              <a:rPr lang="en-IE" sz="2200" dirty="0" err="1">
                <a:solidFill>
                  <a:srgbClr val="1E494F"/>
                </a:solidFill>
              </a:rPr>
              <a:t>bleiben</a:t>
            </a:r>
            <a:r>
              <a:rPr lang="en-IE" sz="2200" dirty="0">
                <a:solidFill>
                  <a:srgbClr val="1E494F"/>
                </a:solidFill>
              </a:rPr>
              <a:t>. </a:t>
            </a:r>
            <a:r>
              <a:rPr lang="en-IE" sz="2200" dirty="0" err="1">
                <a:solidFill>
                  <a:srgbClr val="1E494F"/>
                </a:solidFill>
              </a:rPr>
              <a:t>Wenn</a:t>
            </a:r>
            <a:r>
              <a:rPr lang="en-IE" sz="2200" dirty="0">
                <a:solidFill>
                  <a:srgbClr val="1E494F"/>
                </a:solidFill>
              </a:rPr>
              <a:t> du dich </a:t>
            </a:r>
            <a:r>
              <a:rPr lang="en-IE" sz="2200" dirty="0" err="1">
                <a:solidFill>
                  <a:srgbClr val="1E494F"/>
                </a:solidFill>
              </a:rPr>
              <a:t>bei</a:t>
            </a:r>
            <a:r>
              <a:rPr lang="en-IE" sz="2200" dirty="0">
                <a:solidFill>
                  <a:srgbClr val="1E494F"/>
                </a:solidFill>
              </a:rPr>
              <a:t> den </a:t>
            </a:r>
            <a:r>
              <a:rPr lang="en-IE" sz="2200" dirty="0" err="1">
                <a:solidFill>
                  <a:srgbClr val="1E494F"/>
                </a:solidFill>
              </a:rPr>
              <a:t>möglichen</a:t>
            </a:r>
            <a:r>
              <a:rPr lang="en-IE" sz="2200" dirty="0">
                <a:solidFill>
                  <a:srgbClr val="1E494F"/>
                </a:solidFill>
              </a:rPr>
              <a:t> </a:t>
            </a:r>
            <a:r>
              <a:rPr lang="en-IE" sz="2200" dirty="0" err="1">
                <a:solidFill>
                  <a:srgbClr val="1E494F"/>
                </a:solidFill>
              </a:rPr>
              <a:t>Unterstützern</a:t>
            </a:r>
            <a:r>
              <a:rPr lang="en-IE" sz="2200" dirty="0">
                <a:solidFill>
                  <a:srgbClr val="1E494F"/>
                </a:solidFill>
              </a:rPr>
              <a:t> höflich </a:t>
            </a:r>
            <a:r>
              <a:rPr lang="en-IE" sz="2200" dirty="0" err="1">
                <a:solidFill>
                  <a:srgbClr val="1E494F"/>
                </a:solidFill>
              </a:rPr>
              <a:t>für</a:t>
            </a:r>
            <a:r>
              <a:rPr lang="en-IE" sz="2200" dirty="0">
                <a:solidFill>
                  <a:srgbClr val="1E494F"/>
                </a:solidFill>
              </a:rPr>
              <a:t> </a:t>
            </a:r>
            <a:r>
              <a:rPr lang="en-IE" sz="2200" dirty="0" err="1">
                <a:solidFill>
                  <a:srgbClr val="1E494F"/>
                </a:solidFill>
              </a:rPr>
              <a:t>ihre</a:t>
            </a:r>
            <a:r>
              <a:rPr lang="en-IE" sz="2200" dirty="0">
                <a:solidFill>
                  <a:srgbClr val="1E494F"/>
                </a:solidFill>
              </a:rPr>
              <a:t> Zeit </a:t>
            </a:r>
            <a:r>
              <a:rPr lang="en-IE" sz="2200" dirty="0" err="1">
                <a:solidFill>
                  <a:srgbClr val="1E494F"/>
                </a:solidFill>
              </a:rPr>
              <a:t>bedankst</a:t>
            </a:r>
            <a:r>
              <a:rPr lang="en-IE" sz="2200" dirty="0">
                <a:solidFill>
                  <a:srgbClr val="1E494F"/>
                </a:solidFill>
              </a:rPr>
              <a:t> und in ein paar </a:t>
            </a:r>
            <a:r>
              <a:rPr lang="en-IE" sz="2200" dirty="0" err="1">
                <a:solidFill>
                  <a:srgbClr val="1E494F"/>
                </a:solidFill>
              </a:rPr>
              <a:t>Wochen</a:t>
            </a:r>
            <a:r>
              <a:rPr lang="en-IE" sz="2200" dirty="0">
                <a:solidFill>
                  <a:srgbClr val="1E494F"/>
                </a:solidFill>
              </a:rPr>
              <a:t> </a:t>
            </a:r>
            <a:r>
              <a:rPr lang="en-IE" sz="2200" dirty="0" err="1">
                <a:solidFill>
                  <a:srgbClr val="1E494F"/>
                </a:solidFill>
              </a:rPr>
              <a:t>nachhakst</a:t>
            </a:r>
            <a:r>
              <a:rPr lang="en-IE" sz="2200" dirty="0">
                <a:solidFill>
                  <a:srgbClr val="1E494F"/>
                </a:solidFill>
              </a:rPr>
              <a:t>, </a:t>
            </a:r>
            <a:r>
              <a:rPr lang="en-IE" sz="2200" dirty="0" err="1">
                <a:solidFill>
                  <a:srgbClr val="1E494F"/>
                </a:solidFill>
              </a:rPr>
              <a:t>nachdem</a:t>
            </a:r>
            <a:r>
              <a:rPr lang="en-IE" sz="2200" dirty="0">
                <a:solidFill>
                  <a:srgbClr val="1E494F"/>
                </a:solidFill>
              </a:rPr>
              <a:t> du mehr Informationen gesammelt </a:t>
            </a:r>
            <a:r>
              <a:rPr lang="en-IE" sz="2200" dirty="0" err="1">
                <a:solidFill>
                  <a:srgbClr val="1E494F"/>
                </a:solidFill>
              </a:rPr>
              <a:t>oder</a:t>
            </a:r>
            <a:r>
              <a:rPr lang="en-IE" sz="2200" dirty="0">
                <a:solidFill>
                  <a:srgbClr val="1E494F"/>
                </a:solidFill>
              </a:rPr>
              <a:t> </a:t>
            </a:r>
            <a:r>
              <a:rPr lang="en-IE" sz="2200" dirty="0" err="1">
                <a:solidFill>
                  <a:srgbClr val="1E494F"/>
                </a:solidFill>
              </a:rPr>
              <a:t>dein</a:t>
            </a:r>
            <a:r>
              <a:rPr lang="en-IE" sz="2200" dirty="0">
                <a:solidFill>
                  <a:srgbClr val="1E494F"/>
                </a:solidFill>
              </a:rPr>
              <a:t> </a:t>
            </a:r>
            <a:r>
              <a:rPr lang="en-IE" sz="2200" dirty="0" err="1">
                <a:solidFill>
                  <a:srgbClr val="1E494F"/>
                </a:solidFill>
              </a:rPr>
              <a:t>Geschäftsmodell</a:t>
            </a:r>
            <a:r>
              <a:rPr lang="en-IE" sz="2200" dirty="0">
                <a:solidFill>
                  <a:srgbClr val="1E494F"/>
                </a:solidFill>
              </a:rPr>
              <a:t> </a:t>
            </a:r>
            <a:r>
              <a:rPr lang="en-IE" sz="2200" dirty="0" err="1">
                <a:solidFill>
                  <a:srgbClr val="1E494F"/>
                </a:solidFill>
              </a:rPr>
              <a:t>angepasst</a:t>
            </a:r>
            <a:r>
              <a:rPr lang="en-IE" sz="2200" dirty="0">
                <a:solidFill>
                  <a:srgbClr val="1E494F"/>
                </a:solidFill>
              </a:rPr>
              <a:t> hast, hast du vielleicht eine viel bessere Chance, die Finanzierung zu bekommen. </a:t>
            </a:r>
          </a:p>
          <a:p>
            <a:endParaRPr lang="en-IE" altLang="en-US" sz="2200" dirty="0">
              <a:solidFill>
                <a:srgbClr val="7F7F7F"/>
              </a:solidFill>
            </a:endParaRPr>
          </a:p>
          <a:p>
            <a:r>
              <a:rPr lang="en-IE" altLang="en-US" sz="2200" b="1" dirty="0" err="1">
                <a:solidFill>
                  <a:srgbClr val="F26B27"/>
                </a:solidFill>
              </a:rPr>
              <a:t>Finde</a:t>
            </a:r>
            <a:r>
              <a:rPr lang="en-IE" altLang="en-US" sz="2200" b="1" dirty="0">
                <a:solidFill>
                  <a:srgbClr val="F26B27"/>
                </a:solidFill>
              </a:rPr>
              <a:t> heraus, was </a:t>
            </a:r>
            <a:r>
              <a:rPr lang="en-IE" altLang="en-US" sz="2200" b="1" dirty="0" err="1">
                <a:solidFill>
                  <a:srgbClr val="F26B27"/>
                </a:solidFill>
              </a:rPr>
              <a:t>finanziert</a:t>
            </a:r>
            <a:r>
              <a:rPr lang="en-IE" altLang="en-US" sz="2200" b="1" dirty="0">
                <a:solidFill>
                  <a:srgbClr val="F26B27"/>
                </a:solidFill>
              </a:rPr>
              <a:t> </a:t>
            </a:r>
            <a:r>
              <a:rPr lang="en-IE" altLang="en-US" sz="2200" b="1" dirty="0" err="1">
                <a:solidFill>
                  <a:srgbClr val="F26B27"/>
                </a:solidFill>
              </a:rPr>
              <a:t>wurde</a:t>
            </a:r>
            <a:r>
              <a:rPr lang="en-IE" altLang="en-US" sz="2200" b="1" dirty="0">
                <a:solidFill>
                  <a:srgbClr val="F26B27"/>
                </a:solidFill>
              </a:rPr>
              <a:t>: </a:t>
            </a:r>
            <a:r>
              <a:rPr lang="en-IE" altLang="en-US" sz="2200" dirty="0" err="1">
                <a:solidFill>
                  <a:srgbClr val="1E494F"/>
                </a:solidFill>
              </a:rPr>
              <a:t>Geldgeber</a:t>
            </a:r>
            <a:r>
              <a:rPr lang="en-IE" altLang="en-US" sz="2200" dirty="0">
                <a:solidFill>
                  <a:srgbClr val="1E494F"/>
                </a:solidFill>
              </a:rPr>
              <a:t> veröffentlichen oft Listen mit den von ihnen </a:t>
            </a:r>
            <a:r>
              <a:rPr lang="en-IE" altLang="en-US" sz="2200" dirty="0" err="1">
                <a:solidFill>
                  <a:srgbClr val="1E494F"/>
                </a:solidFill>
              </a:rPr>
              <a:t>geförderten</a:t>
            </a:r>
            <a:r>
              <a:rPr lang="en-IE" altLang="en-US" sz="2200" dirty="0">
                <a:solidFill>
                  <a:srgbClr val="1E494F"/>
                </a:solidFill>
              </a:rPr>
              <a:t> </a:t>
            </a:r>
            <a:r>
              <a:rPr lang="en-IE" altLang="en-US" sz="2200" dirty="0" err="1">
                <a:solidFill>
                  <a:srgbClr val="1E494F"/>
                </a:solidFill>
              </a:rPr>
              <a:t>Projekten</a:t>
            </a:r>
            <a:r>
              <a:rPr lang="en-IE" altLang="en-US" sz="2200" dirty="0">
                <a:solidFill>
                  <a:srgbClr val="1E494F"/>
                </a:solidFill>
              </a:rPr>
              <a:t>.</a:t>
            </a:r>
          </a:p>
          <a:p>
            <a:br>
              <a:rPr lang="en-IE" altLang="en-US" sz="2200" dirty="0">
                <a:solidFill>
                  <a:srgbClr val="1E494F"/>
                </a:solidFill>
              </a:rPr>
            </a:br>
            <a:r>
              <a:rPr lang="en-IE" altLang="en-US" sz="2200" dirty="0">
                <a:solidFill>
                  <a:srgbClr val="1E494F"/>
                </a:solidFill>
              </a:rPr>
              <a:t>Was </a:t>
            </a:r>
            <a:r>
              <a:rPr lang="en-IE" altLang="en-US" sz="2200" dirty="0" err="1">
                <a:solidFill>
                  <a:srgbClr val="1E494F"/>
                </a:solidFill>
              </a:rPr>
              <a:t>fällt</a:t>
            </a:r>
            <a:r>
              <a:rPr lang="en-IE" altLang="en-US" sz="2200" dirty="0">
                <a:solidFill>
                  <a:srgbClr val="1E494F"/>
                </a:solidFill>
              </a:rPr>
              <a:t> </a:t>
            </a:r>
            <a:r>
              <a:rPr lang="en-IE" altLang="en-US" sz="2200" dirty="0" err="1">
                <a:solidFill>
                  <a:srgbClr val="1E494F"/>
                </a:solidFill>
              </a:rPr>
              <a:t>dir</a:t>
            </a:r>
            <a:r>
              <a:rPr lang="en-IE" altLang="en-US" sz="2200" dirty="0">
                <a:solidFill>
                  <a:srgbClr val="1E494F"/>
                </a:solidFill>
              </a:rPr>
              <a:t> </a:t>
            </a:r>
            <a:r>
              <a:rPr lang="en-IE" altLang="en-US" sz="2200" dirty="0" err="1">
                <a:solidFill>
                  <a:srgbClr val="1E494F"/>
                </a:solidFill>
              </a:rPr>
              <a:t>bei</a:t>
            </a:r>
            <a:r>
              <a:rPr lang="en-IE" altLang="en-US" sz="2200" dirty="0">
                <a:solidFill>
                  <a:srgbClr val="1E494F"/>
                </a:solidFill>
              </a:rPr>
              <a:t> den Projekten auf, die gefördert wurden? </a:t>
            </a:r>
            <a:br>
              <a:rPr lang="en-IE" altLang="en-US" sz="2200" dirty="0">
                <a:solidFill>
                  <a:srgbClr val="1E494F"/>
                </a:solidFill>
              </a:rPr>
            </a:br>
            <a:r>
              <a:rPr lang="en-IE" altLang="en-US" sz="2200" dirty="0">
                <a:solidFill>
                  <a:srgbClr val="1E494F"/>
                </a:solidFill>
              </a:rPr>
              <a:t>Befanden sich die Unternehmen in einem anderen Stadium </a:t>
            </a:r>
            <a:r>
              <a:rPr lang="en-IE" altLang="en-US" sz="2200" dirty="0" err="1">
                <a:solidFill>
                  <a:srgbClr val="1E494F"/>
                </a:solidFill>
              </a:rPr>
              <a:t>als</a:t>
            </a:r>
            <a:r>
              <a:rPr lang="en-IE" altLang="en-US" sz="2200" dirty="0">
                <a:solidFill>
                  <a:srgbClr val="1E494F"/>
                </a:solidFill>
              </a:rPr>
              <a:t> </a:t>
            </a:r>
            <a:r>
              <a:rPr lang="en-IE" altLang="en-US" sz="2200" dirty="0" err="1">
                <a:solidFill>
                  <a:srgbClr val="1E494F"/>
                </a:solidFill>
              </a:rPr>
              <a:t>deines</a:t>
            </a:r>
            <a:r>
              <a:rPr lang="en-IE" altLang="en-US" sz="2200" dirty="0">
                <a:solidFill>
                  <a:srgbClr val="1E494F"/>
                </a:solidFill>
              </a:rPr>
              <a:t>? </a:t>
            </a:r>
            <a:br>
              <a:rPr lang="en-IE" altLang="en-US" sz="2200" dirty="0">
                <a:solidFill>
                  <a:srgbClr val="1E494F"/>
                </a:solidFill>
              </a:rPr>
            </a:br>
            <a:r>
              <a:rPr lang="en-IE" altLang="en-US" sz="2200" dirty="0">
                <a:solidFill>
                  <a:srgbClr val="1E494F"/>
                </a:solidFill>
              </a:rPr>
              <a:t>Hast du um viel mehr (oder weniger) Geld </a:t>
            </a:r>
            <a:r>
              <a:rPr lang="en-IE" altLang="en-US" sz="2200" dirty="0" err="1">
                <a:solidFill>
                  <a:srgbClr val="1E494F"/>
                </a:solidFill>
              </a:rPr>
              <a:t>gebeten</a:t>
            </a:r>
            <a:r>
              <a:rPr lang="en-IE" altLang="en-US" sz="2200" dirty="0">
                <a:solidFill>
                  <a:srgbClr val="1E494F"/>
                </a:solidFill>
              </a:rPr>
              <a:t>, </a:t>
            </a:r>
            <a:r>
              <a:rPr lang="en-IE" altLang="en-US" sz="2200" dirty="0" err="1">
                <a:solidFill>
                  <a:srgbClr val="1E494F"/>
                </a:solidFill>
              </a:rPr>
              <a:t>als</a:t>
            </a:r>
            <a:r>
              <a:rPr lang="en-IE" altLang="en-US" sz="2200" dirty="0">
                <a:solidFill>
                  <a:srgbClr val="1E494F"/>
                </a:solidFill>
              </a:rPr>
              <a:t> sie erhielten? </a:t>
            </a:r>
            <a:br>
              <a:rPr lang="en-IE" altLang="en-US" sz="2200" dirty="0">
                <a:solidFill>
                  <a:srgbClr val="1E494F"/>
                </a:solidFill>
              </a:rPr>
            </a:br>
            <a:r>
              <a:rPr lang="en-IE" altLang="en-US" sz="2200" dirty="0">
                <a:solidFill>
                  <a:srgbClr val="1E494F"/>
                </a:solidFill>
              </a:rPr>
              <a:t>Hast du dich für Aktivitäten beworben, die dieser Geldgeber nicht unterstützt hat?</a:t>
            </a:r>
            <a:endParaRPr lang="en-US" sz="2200" dirty="0">
              <a:solidFill>
                <a:srgbClr val="1E494F"/>
              </a:solidFill>
              <a:cs typeface="Arial" pitchFamily="34" charset="0"/>
            </a:endParaRPr>
          </a:p>
          <a:p>
            <a:pPr>
              <a:lnSpc>
                <a:spcPct val="80000"/>
              </a:lnSpc>
            </a:pPr>
            <a:endParaRPr lang="en-IE" sz="2200" dirty="0">
              <a:solidFill>
                <a:srgbClr val="1E494F"/>
              </a:solidFill>
            </a:endParaRPr>
          </a:p>
          <a:p>
            <a:pPr>
              <a:spcBef>
                <a:spcPts val="2000"/>
              </a:spcBef>
            </a:pPr>
            <a:endParaRPr lang="en-US" sz="2200" b="1" dirty="0"/>
          </a:p>
        </p:txBody>
      </p:sp>
    </p:spTree>
    <p:extLst>
      <p:ext uri="{BB962C8B-B14F-4D97-AF65-F5344CB8AC3E}">
        <p14:creationId xmlns:p14="http://schemas.microsoft.com/office/powerpoint/2010/main" val="21921161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
            <a:extLst>
              <a:ext uri="{FF2B5EF4-FFF2-40B4-BE49-F238E27FC236}">
                <a16:creationId xmlns:a16="http://schemas.microsoft.com/office/drawing/2014/main" id="{B863DF39-45DD-4E9E-87AE-442AF0FA6106}"/>
              </a:ext>
            </a:extLst>
          </p:cNvPr>
          <p:cNvSpPr>
            <a:spLocks noGrp="1"/>
          </p:cNvSpPr>
          <p:nvPr>
            <p:ph type="body" sz="quarter" idx="13"/>
          </p:nvPr>
        </p:nvSpPr>
        <p:spPr>
          <a:xfrm>
            <a:off x="1098837" y="539249"/>
            <a:ext cx="9685252" cy="671513"/>
          </a:xfrm>
        </p:spPr>
        <p:txBody>
          <a:bodyPr>
            <a:normAutofit fontScale="77500" lnSpcReduction="20000"/>
          </a:bodyPr>
          <a:lstStyle/>
          <a:p>
            <a:r>
              <a:rPr lang="en-US" dirty="0"/>
              <a:t>ÜBERWINDUNG EINES "NEINS" BEI DER FINANZIERUNGSSUCHE</a:t>
            </a:r>
          </a:p>
          <a:p>
            <a:endParaRPr lang="en-GB" dirty="0"/>
          </a:p>
        </p:txBody>
      </p:sp>
      <p:sp>
        <p:nvSpPr>
          <p:cNvPr id="15" name="TextBox 14">
            <a:extLst>
              <a:ext uri="{FF2B5EF4-FFF2-40B4-BE49-F238E27FC236}">
                <a16:creationId xmlns:a16="http://schemas.microsoft.com/office/drawing/2014/main" id="{4A4243C3-9DB5-4A91-BFDB-1D2386037BD8}"/>
              </a:ext>
            </a:extLst>
          </p:cNvPr>
          <p:cNvSpPr txBox="1"/>
          <p:nvPr/>
        </p:nvSpPr>
        <p:spPr>
          <a:xfrm>
            <a:off x="1855724" y="1556641"/>
            <a:ext cx="8781795" cy="5359416"/>
          </a:xfrm>
          <a:prstGeom prst="rect">
            <a:avLst/>
          </a:prstGeom>
          <a:noFill/>
        </p:spPr>
        <p:txBody>
          <a:bodyPr wrap="square">
            <a:spAutoFit/>
          </a:bodyPr>
          <a:lstStyle/>
          <a:p>
            <a:pPr>
              <a:spcBef>
                <a:spcPts val="300"/>
              </a:spcBef>
            </a:pPr>
            <a:endParaRPr lang="en-IE" sz="2200" dirty="0">
              <a:solidFill>
                <a:srgbClr val="EC2179"/>
              </a:solidFill>
            </a:endParaRPr>
          </a:p>
          <a:p>
            <a:r>
              <a:rPr lang="en-US" sz="2200" b="1" dirty="0" err="1">
                <a:solidFill>
                  <a:srgbClr val="F26B27"/>
                </a:solidFill>
              </a:rPr>
              <a:t>Denke</a:t>
            </a:r>
            <a:r>
              <a:rPr lang="en-US" sz="2200" b="1" dirty="0">
                <a:solidFill>
                  <a:srgbClr val="F26B27"/>
                </a:solidFill>
              </a:rPr>
              <a:t> </a:t>
            </a:r>
            <a:r>
              <a:rPr lang="en-US" sz="2200" b="1" dirty="0" err="1">
                <a:solidFill>
                  <a:srgbClr val="F26B27"/>
                </a:solidFill>
              </a:rPr>
              <a:t>über</a:t>
            </a:r>
            <a:r>
              <a:rPr lang="en-US" sz="2200" b="1" dirty="0">
                <a:solidFill>
                  <a:srgbClr val="F26B27"/>
                </a:solidFill>
              </a:rPr>
              <a:t> </a:t>
            </a:r>
            <a:r>
              <a:rPr lang="en-US" sz="2200" b="1" dirty="0" err="1">
                <a:solidFill>
                  <a:srgbClr val="F26B27"/>
                </a:solidFill>
              </a:rPr>
              <a:t>deine</a:t>
            </a:r>
            <a:r>
              <a:rPr lang="en-US" sz="2200" b="1" dirty="0">
                <a:solidFill>
                  <a:srgbClr val="F26B27"/>
                </a:solidFill>
              </a:rPr>
              <a:t> </a:t>
            </a:r>
            <a:r>
              <a:rPr lang="en-US" sz="2200" b="1" dirty="0" err="1">
                <a:solidFill>
                  <a:srgbClr val="F26B27"/>
                </a:solidFill>
              </a:rPr>
              <a:t>Optionen</a:t>
            </a:r>
            <a:r>
              <a:rPr lang="en-US" sz="2200" b="1" dirty="0">
                <a:solidFill>
                  <a:srgbClr val="F26B27"/>
                </a:solidFill>
              </a:rPr>
              <a:t> </a:t>
            </a:r>
            <a:r>
              <a:rPr lang="en-US" sz="2200" b="1" dirty="0" err="1">
                <a:solidFill>
                  <a:srgbClr val="F26B27"/>
                </a:solidFill>
              </a:rPr>
              <a:t>nach</a:t>
            </a:r>
            <a:r>
              <a:rPr lang="en-US" sz="2200" b="1" dirty="0">
                <a:solidFill>
                  <a:srgbClr val="F26B27"/>
                </a:solidFill>
              </a:rPr>
              <a:t>: </a:t>
            </a:r>
            <a:r>
              <a:rPr lang="en-US" sz="2200" dirty="0">
                <a:solidFill>
                  <a:srgbClr val="1E494F"/>
                </a:solidFill>
              </a:rPr>
              <a:t>Es gibt keinen richtigen oder falschen Weg, </a:t>
            </a:r>
            <a:r>
              <a:rPr lang="en-US" sz="2200" dirty="0" err="1">
                <a:solidFill>
                  <a:srgbClr val="1E494F"/>
                </a:solidFill>
              </a:rPr>
              <a:t>nach</a:t>
            </a:r>
            <a:r>
              <a:rPr lang="en-US" sz="2200" dirty="0">
                <a:solidFill>
                  <a:srgbClr val="1E494F"/>
                </a:solidFill>
              </a:rPr>
              <a:t> </a:t>
            </a:r>
            <a:r>
              <a:rPr lang="en-US" sz="2200" dirty="0" err="1">
                <a:solidFill>
                  <a:srgbClr val="1E494F"/>
                </a:solidFill>
              </a:rPr>
              <a:t>Finanzierungsmöglichkeiten</a:t>
            </a:r>
            <a:r>
              <a:rPr lang="en-US" sz="2200" dirty="0">
                <a:solidFill>
                  <a:srgbClr val="1E494F"/>
                </a:solidFill>
              </a:rPr>
              <a:t> </a:t>
            </a:r>
            <a:r>
              <a:rPr lang="en-US" sz="2200" dirty="0" err="1">
                <a:solidFill>
                  <a:srgbClr val="1E494F"/>
                </a:solidFill>
              </a:rPr>
              <a:t>zu</a:t>
            </a:r>
            <a:r>
              <a:rPr lang="en-US" sz="2200" dirty="0">
                <a:solidFill>
                  <a:srgbClr val="1E494F"/>
                </a:solidFill>
              </a:rPr>
              <a:t> </a:t>
            </a:r>
            <a:r>
              <a:rPr lang="en-US" sz="2200" dirty="0" err="1">
                <a:solidFill>
                  <a:srgbClr val="1E494F"/>
                </a:solidFill>
              </a:rPr>
              <a:t>suchen</a:t>
            </a:r>
            <a:r>
              <a:rPr lang="en-US" sz="2200" dirty="0">
                <a:solidFill>
                  <a:srgbClr val="1E494F"/>
                </a:solidFill>
              </a:rPr>
              <a:t>. Wenn ein Kanal mehr Hindernisse als Chancen bietet, ist es vielleicht an der Zeit, </a:t>
            </a:r>
            <a:r>
              <a:rPr lang="en-US" sz="2200" dirty="0" err="1">
                <a:solidFill>
                  <a:srgbClr val="1E494F"/>
                </a:solidFill>
              </a:rPr>
              <a:t>deine</a:t>
            </a:r>
            <a:r>
              <a:rPr lang="en-US" sz="2200" dirty="0">
                <a:solidFill>
                  <a:srgbClr val="1E494F"/>
                </a:solidFill>
              </a:rPr>
              <a:t> Strategie zu ändern. Um die Chancen auf eine Zusage zu erhöhen, </a:t>
            </a:r>
            <a:r>
              <a:rPr lang="en-US" sz="2200" dirty="0" err="1">
                <a:solidFill>
                  <a:srgbClr val="1E494F"/>
                </a:solidFill>
              </a:rPr>
              <a:t>musst</a:t>
            </a:r>
            <a:r>
              <a:rPr lang="en-US" sz="2200" dirty="0">
                <a:solidFill>
                  <a:srgbClr val="1E494F"/>
                </a:solidFill>
              </a:rPr>
              <a:t> du nur den richtigen Kanal (oder eine Gruppe von Kanälen) wählen, über die du die </a:t>
            </a:r>
            <a:r>
              <a:rPr lang="en-US" sz="2200" dirty="0" err="1">
                <a:solidFill>
                  <a:srgbClr val="1E494F"/>
                </a:solidFill>
              </a:rPr>
              <a:t>Finanzierung</a:t>
            </a:r>
            <a:r>
              <a:rPr lang="en-US" sz="2200" dirty="0">
                <a:solidFill>
                  <a:srgbClr val="1E494F"/>
                </a:solidFill>
              </a:rPr>
              <a:t> </a:t>
            </a:r>
            <a:r>
              <a:rPr lang="en-US" sz="2200" dirty="0" err="1">
                <a:solidFill>
                  <a:srgbClr val="1E494F"/>
                </a:solidFill>
              </a:rPr>
              <a:t>anstrebst</a:t>
            </a:r>
            <a:r>
              <a:rPr lang="en-US" sz="2200" dirty="0">
                <a:solidFill>
                  <a:srgbClr val="1E494F"/>
                </a:solidFill>
              </a:rPr>
              <a:t>. </a:t>
            </a:r>
          </a:p>
          <a:p>
            <a:endParaRPr lang="en-US" sz="2200" b="1" dirty="0">
              <a:solidFill>
                <a:srgbClr val="E95273"/>
              </a:solidFill>
            </a:endParaRPr>
          </a:p>
          <a:p>
            <a:r>
              <a:rPr lang="en-US" sz="2200" b="1" dirty="0" err="1">
                <a:solidFill>
                  <a:srgbClr val="F26B27"/>
                </a:solidFill>
              </a:rPr>
              <a:t>Betrachte</a:t>
            </a:r>
            <a:r>
              <a:rPr lang="en-US" sz="2200" b="1" dirty="0">
                <a:solidFill>
                  <a:srgbClr val="F26B27"/>
                </a:solidFill>
              </a:rPr>
              <a:t> </a:t>
            </a:r>
            <a:r>
              <a:rPr lang="en-US" sz="2200" b="1" dirty="0" err="1">
                <a:solidFill>
                  <a:srgbClr val="F26B27"/>
                </a:solidFill>
              </a:rPr>
              <a:t>dein</a:t>
            </a:r>
            <a:r>
              <a:rPr lang="en-US" sz="2200" b="1" dirty="0">
                <a:solidFill>
                  <a:srgbClr val="F26B27"/>
                </a:solidFill>
              </a:rPr>
              <a:t> </a:t>
            </a:r>
            <a:r>
              <a:rPr lang="en-US" sz="2200" b="1" dirty="0" err="1">
                <a:solidFill>
                  <a:srgbClr val="F26B27"/>
                </a:solidFill>
              </a:rPr>
              <a:t>Geschäftsmodell</a:t>
            </a:r>
            <a:r>
              <a:rPr lang="en-US" sz="2200" b="1" dirty="0">
                <a:solidFill>
                  <a:srgbClr val="F26B27"/>
                </a:solidFill>
              </a:rPr>
              <a:t>: </a:t>
            </a:r>
            <a:r>
              <a:rPr lang="en-US" sz="2200" dirty="0" err="1">
                <a:solidFill>
                  <a:srgbClr val="1E494F"/>
                </a:solidFill>
              </a:rPr>
              <a:t>Nutze</a:t>
            </a:r>
            <a:r>
              <a:rPr lang="en-US" sz="2200" dirty="0">
                <a:solidFill>
                  <a:srgbClr val="1E494F"/>
                </a:solidFill>
              </a:rPr>
              <a:t> die Ablehnung als </a:t>
            </a:r>
            <a:r>
              <a:rPr lang="en-US" sz="2200" dirty="0" err="1">
                <a:solidFill>
                  <a:srgbClr val="1E494F"/>
                </a:solidFill>
              </a:rPr>
              <a:t>Lernmöglichkeit</a:t>
            </a:r>
            <a:r>
              <a:rPr lang="en-US" sz="2200" dirty="0">
                <a:solidFill>
                  <a:srgbClr val="1E494F"/>
                </a:solidFill>
              </a:rPr>
              <a:t>. </a:t>
            </a:r>
            <a:r>
              <a:rPr lang="en-US" sz="2200" dirty="0" err="1">
                <a:solidFill>
                  <a:srgbClr val="1E494F"/>
                </a:solidFill>
              </a:rPr>
              <a:t>Wirf</a:t>
            </a:r>
            <a:r>
              <a:rPr lang="en-US" sz="2200" dirty="0">
                <a:solidFill>
                  <a:srgbClr val="1E494F"/>
                </a:solidFill>
              </a:rPr>
              <a:t> </a:t>
            </a:r>
            <a:r>
              <a:rPr lang="en-US" sz="2200" dirty="0" err="1">
                <a:solidFill>
                  <a:srgbClr val="1E494F"/>
                </a:solidFill>
              </a:rPr>
              <a:t>einen</a:t>
            </a:r>
            <a:r>
              <a:rPr lang="en-US" sz="2200" dirty="0">
                <a:solidFill>
                  <a:srgbClr val="1E494F"/>
                </a:solidFill>
              </a:rPr>
              <a:t> </a:t>
            </a:r>
            <a:r>
              <a:rPr lang="en-US" sz="2200" dirty="0" err="1">
                <a:solidFill>
                  <a:srgbClr val="1E494F"/>
                </a:solidFill>
              </a:rPr>
              <a:t>Blick</a:t>
            </a:r>
            <a:r>
              <a:rPr lang="en-US" sz="2200" dirty="0">
                <a:solidFill>
                  <a:srgbClr val="1E494F"/>
                </a:solidFill>
              </a:rPr>
              <a:t> auf </a:t>
            </a:r>
            <a:r>
              <a:rPr lang="en-US" sz="2200" dirty="0" err="1">
                <a:solidFill>
                  <a:srgbClr val="1E494F"/>
                </a:solidFill>
              </a:rPr>
              <a:t>dein</a:t>
            </a:r>
            <a:r>
              <a:rPr lang="en-US" sz="2200" dirty="0">
                <a:solidFill>
                  <a:srgbClr val="1E494F"/>
                </a:solidFill>
              </a:rPr>
              <a:t> Geschäftsmodell und </a:t>
            </a:r>
            <a:r>
              <a:rPr lang="en-US" sz="2200" dirty="0" err="1">
                <a:solidFill>
                  <a:srgbClr val="1E494F"/>
                </a:solidFill>
              </a:rPr>
              <a:t>suche</a:t>
            </a:r>
            <a:r>
              <a:rPr lang="en-US" sz="2200" dirty="0">
                <a:solidFill>
                  <a:srgbClr val="1E494F"/>
                </a:solidFill>
              </a:rPr>
              <a:t> nach größeren Mängeln oder Schwächen. </a:t>
            </a:r>
            <a:r>
              <a:rPr lang="en-US" sz="2200" dirty="0" err="1">
                <a:solidFill>
                  <a:srgbClr val="1E494F"/>
                </a:solidFill>
              </a:rPr>
              <a:t>Wenn</a:t>
            </a:r>
            <a:r>
              <a:rPr lang="en-US" sz="2200" dirty="0">
                <a:solidFill>
                  <a:srgbClr val="1E494F"/>
                </a:solidFill>
              </a:rPr>
              <a:t> du </a:t>
            </a:r>
            <a:r>
              <a:rPr lang="en-US" sz="2200" dirty="0" err="1">
                <a:solidFill>
                  <a:srgbClr val="1E494F"/>
                </a:solidFill>
              </a:rPr>
              <a:t>diese</a:t>
            </a:r>
            <a:r>
              <a:rPr lang="en-US" sz="2200" dirty="0">
                <a:solidFill>
                  <a:srgbClr val="1E494F"/>
                </a:solidFill>
              </a:rPr>
              <a:t> </a:t>
            </a:r>
            <a:r>
              <a:rPr lang="en-US" sz="2200" dirty="0" err="1">
                <a:solidFill>
                  <a:srgbClr val="1E494F"/>
                </a:solidFill>
              </a:rPr>
              <a:t>Lücken</a:t>
            </a:r>
            <a:r>
              <a:rPr lang="en-US" sz="2200" dirty="0">
                <a:solidFill>
                  <a:srgbClr val="1E494F"/>
                </a:solidFill>
              </a:rPr>
              <a:t> </a:t>
            </a:r>
            <a:r>
              <a:rPr lang="en-US" sz="2200" dirty="0" err="1">
                <a:solidFill>
                  <a:srgbClr val="1E494F"/>
                </a:solidFill>
              </a:rPr>
              <a:t>behebst</a:t>
            </a:r>
            <a:r>
              <a:rPr lang="en-US" sz="2200" dirty="0">
                <a:solidFill>
                  <a:srgbClr val="1E494F"/>
                </a:solidFill>
              </a:rPr>
              <a:t>, </a:t>
            </a:r>
            <a:r>
              <a:rPr lang="en-US" sz="2200" dirty="0" err="1">
                <a:solidFill>
                  <a:srgbClr val="1E494F"/>
                </a:solidFill>
              </a:rPr>
              <a:t>wird</a:t>
            </a:r>
            <a:r>
              <a:rPr lang="en-US" sz="2200" dirty="0">
                <a:solidFill>
                  <a:srgbClr val="1E494F"/>
                </a:solidFill>
              </a:rPr>
              <a:t> </a:t>
            </a:r>
            <a:r>
              <a:rPr lang="en-US" sz="2200" dirty="0" err="1">
                <a:solidFill>
                  <a:srgbClr val="1E494F"/>
                </a:solidFill>
              </a:rPr>
              <a:t>deine</a:t>
            </a:r>
            <a:r>
              <a:rPr lang="en-US" sz="2200" dirty="0">
                <a:solidFill>
                  <a:srgbClr val="1E494F"/>
                </a:solidFill>
              </a:rPr>
              <a:t> </a:t>
            </a:r>
            <a:r>
              <a:rPr lang="en-US" sz="2200" dirty="0" err="1">
                <a:solidFill>
                  <a:srgbClr val="1E494F"/>
                </a:solidFill>
              </a:rPr>
              <a:t>Geschäftsidee</a:t>
            </a:r>
            <a:r>
              <a:rPr lang="en-US" sz="2200" dirty="0">
                <a:solidFill>
                  <a:srgbClr val="1E494F"/>
                </a:solidFill>
              </a:rPr>
              <a:t> insgesamt attraktiver für andere potenzielle Investoren und könnte ausreichen, um die </a:t>
            </a:r>
            <a:r>
              <a:rPr lang="en-US" sz="2200" dirty="0" err="1">
                <a:solidFill>
                  <a:srgbClr val="1E494F"/>
                </a:solidFill>
              </a:rPr>
              <a:t>anfänglichen</a:t>
            </a:r>
            <a:r>
              <a:rPr lang="en-US" sz="2200" dirty="0">
                <a:solidFill>
                  <a:srgbClr val="1E494F"/>
                </a:solidFill>
              </a:rPr>
              <a:t> Ablehner umzustimmen.</a:t>
            </a:r>
            <a:endParaRPr lang="en-IE" sz="2200" dirty="0">
              <a:solidFill>
                <a:srgbClr val="1E494F"/>
              </a:solidFill>
            </a:endParaRPr>
          </a:p>
          <a:p>
            <a:pPr>
              <a:lnSpc>
                <a:spcPct val="80000"/>
              </a:lnSpc>
            </a:pPr>
            <a:endParaRPr lang="en-IE" sz="2200" dirty="0">
              <a:solidFill>
                <a:srgbClr val="1E494F"/>
              </a:solidFill>
            </a:endParaRPr>
          </a:p>
          <a:p>
            <a:pPr>
              <a:spcBef>
                <a:spcPts val="2000"/>
              </a:spcBef>
            </a:pPr>
            <a:endParaRPr lang="en-US" sz="2200" b="1" dirty="0"/>
          </a:p>
        </p:txBody>
      </p:sp>
    </p:spTree>
    <p:extLst>
      <p:ext uri="{BB962C8B-B14F-4D97-AF65-F5344CB8AC3E}">
        <p14:creationId xmlns:p14="http://schemas.microsoft.com/office/powerpoint/2010/main" val="1090337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a:extLst>
              <a:ext uri="{FF2B5EF4-FFF2-40B4-BE49-F238E27FC236}">
                <a16:creationId xmlns:a16="http://schemas.microsoft.com/office/drawing/2014/main" id="{DB7F892A-BDBC-466F-BC89-C71B2F20170B}"/>
              </a:ext>
            </a:extLst>
          </p:cNvPr>
          <p:cNvSpPr>
            <a:spLocks noChangeAspect="1" noChangeArrowheads="1"/>
          </p:cNvSpPr>
          <p:nvPr/>
        </p:nvSpPr>
        <p:spPr bwMode="auto">
          <a:xfrm>
            <a:off x="426720" y="-2240280"/>
            <a:ext cx="5821680" cy="58216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7" name="TextBox 6">
            <a:extLst>
              <a:ext uri="{FF2B5EF4-FFF2-40B4-BE49-F238E27FC236}">
                <a16:creationId xmlns:a16="http://schemas.microsoft.com/office/drawing/2014/main" id="{F1AC6DDE-AD48-432D-993C-8435B36BF9D6}"/>
              </a:ext>
            </a:extLst>
          </p:cNvPr>
          <p:cNvSpPr txBox="1"/>
          <p:nvPr/>
        </p:nvSpPr>
        <p:spPr>
          <a:xfrm>
            <a:off x="481012" y="343507"/>
            <a:ext cx="10226040" cy="923330"/>
          </a:xfrm>
          <a:prstGeom prst="rect">
            <a:avLst/>
          </a:prstGeom>
          <a:noFill/>
        </p:spPr>
        <p:txBody>
          <a:bodyPr wrap="square" rtlCol="0">
            <a:spAutoFit/>
          </a:bodyPr>
          <a:lstStyle/>
          <a:p>
            <a:r>
              <a:rPr lang="en-US" sz="3600" dirty="0">
                <a:solidFill>
                  <a:srgbClr val="1E494F"/>
                </a:solidFill>
              </a:rPr>
              <a:t>WIRD DEIN GESCHÄFT LEBENSFÄHIG SEIN?</a:t>
            </a:r>
          </a:p>
          <a:p>
            <a:endParaRPr lang="en-IE" dirty="0"/>
          </a:p>
        </p:txBody>
      </p:sp>
      <p:sp>
        <p:nvSpPr>
          <p:cNvPr id="10" name="TextBox 9">
            <a:extLst>
              <a:ext uri="{FF2B5EF4-FFF2-40B4-BE49-F238E27FC236}">
                <a16:creationId xmlns:a16="http://schemas.microsoft.com/office/drawing/2014/main" id="{CA4B084E-BA17-4DAB-9407-CFB55608347A}"/>
              </a:ext>
            </a:extLst>
          </p:cNvPr>
          <p:cNvSpPr txBox="1"/>
          <p:nvPr/>
        </p:nvSpPr>
        <p:spPr>
          <a:xfrm>
            <a:off x="1629092" y="1409841"/>
            <a:ext cx="8988108" cy="2693045"/>
          </a:xfrm>
          <a:prstGeom prst="rect">
            <a:avLst/>
          </a:prstGeom>
          <a:noFill/>
        </p:spPr>
        <p:txBody>
          <a:bodyPr wrap="square">
            <a:spAutoFit/>
          </a:bodyPr>
          <a:lstStyle/>
          <a:p>
            <a:r>
              <a:rPr lang="en-US" sz="2400" dirty="0" err="1">
                <a:solidFill>
                  <a:srgbClr val="1E494F"/>
                </a:solidFill>
              </a:rPr>
              <a:t>Wenn</a:t>
            </a:r>
            <a:r>
              <a:rPr lang="en-US" sz="2400" dirty="0">
                <a:solidFill>
                  <a:srgbClr val="1E494F"/>
                </a:solidFill>
              </a:rPr>
              <a:t> du </a:t>
            </a:r>
            <a:r>
              <a:rPr lang="en-US" sz="2400" dirty="0" err="1">
                <a:solidFill>
                  <a:srgbClr val="1E494F"/>
                </a:solidFill>
              </a:rPr>
              <a:t>deine</a:t>
            </a:r>
            <a:r>
              <a:rPr lang="en-US" sz="2400" dirty="0">
                <a:solidFill>
                  <a:srgbClr val="1E494F"/>
                </a:solidFill>
              </a:rPr>
              <a:t> </a:t>
            </a:r>
            <a:r>
              <a:rPr lang="en-US" sz="2400" dirty="0" err="1">
                <a:solidFill>
                  <a:srgbClr val="1E494F"/>
                </a:solidFill>
              </a:rPr>
              <a:t>Kosten</a:t>
            </a:r>
            <a:r>
              <a:rPr lang="en-US" sz="2400" dirty="0">
                <a:solidFill>
                  <a:srgbClr val="1E494F"/>
                </a:solidFill>
              </a:rPr>
              <a:t> </a:t>
            </a:r>
            <a:r>
              <a:rPr lang="en-US" sz="2400" dirty="0" err="1">
                <a:solidFill>
                  <a:srgbClr val="1E494F"/>
                </a:solidFill>
              </a:rPr>
              <a:t>nicht</a:t>
            </a:r>
            <a:r>
              <a:rPr lang="en-US" sz="2400" dirty="0">
                <a:solidFill>
                  <a:srgbClr val="1E494F"/>
                </a:solidFill>
              </a:rPr>
              <a:t> </a:t>
            </a:r>
            <a:r>
              <a:rPr lang="en-US" sz="2400" dirty="0" err="1">
                <a:solidFill>
                  <a:srgbClr val="1E494F"/>
                </a:solidFill>
              </a:rPr>
              <a:t>kennst</a:t>
            </a:r>
            <a:r>
              <a:rPr lang="en-US" sz="2400" dirty="0">
                <a:solidFill>
                  <a:srgbClr val="1E494F"/>
                </a:solidFill>
              </a:rPr>
              <a:t>, </a:t>
            </a:r>
            <a:r>
              <a:rPr lang="en-US" sz="2400" dirty="0" err="1">
                <a:solidFill>
                  <a:srgbClr val="1E494F"/>
                </a:solidFill>
              </a:rPr>
              <a:t>kannst</a:t>
            </a:r>
            <a:r>
              <a:rPr lang="en-US" sz="2400" dirty="0">
                <a:solidFill>
                  <a:srgbClr val="1E494F"/>
                </a:solidFill>
              </a:rPr>
              <a:t> du nicht wissen, </a:t>
            </a:r>
            <a:r>
              <a:rPr lang="en-US" sz="2400" dirty="0" err="1">
                <a:solidFill>
                  <a:srgbClr val="1E494F"/>
                </a:solidFill>
              </a:rPr>
              <a:t>ob</a:t>
            </a:r>
            <a:r>
              <a:rPr lang="en-US" sz="2400" dirty="0">
                <a:solidFill>
                  <a:srgbClr val="1E494F"/>
                </a:solidFill>
              </a:rPr>
              <a:t> du einen Gewinn </a:t>
            </a:r>
            <a:r>
              <a:rPr lang="en-US" sz="2400" dirty="0" err="1">
                <a:solidFill>
                  <a:srgbClr val="1E494F"/>
                </a:solidFill>
              </a:rPr>
              <a:t>erzielen</a:t>
            </a:r>
            <a:r>
              <a:rPr lang="en-US" sz="2400" dirty="0">
                <a:solidFill>
                  <a:srgbClr val="1E494F"/>
                </a:solidFill>
              </a:rPr>
              <a:t> </a:t>
            </a:r>
            <a:r>
              <a:rPr lang="en-US" sz="2400" dirty="0" err="1">
                <a:solidFill>
                  <a:srgbClr val="1E494F"/>
                </a:solidFill>
              </a:rPr>
              <a:t>wirst</a:t>
            </a:r>
            <a:r>
              <a:rPr lang="en-US" sz="2400" dirty="0">
                <a:solidFill>
                  <a:srgbClr val="1E494F"/>
                </a:solidFill>
              </a:rPr>
              <a:t> oder nicht. </a:t>
            </a:r>
            <a:r>
              <a:rPr lang="en-US" sz="2400" dirty="0" err="1">
                <a:solidFill>
                  <a:srgbClr val="1E494F"/>
                </a:solidFill>
              </a:rPr>
              <a:t>Viele</a:t>
            </a:r>
            <a:r>
              <a:rPr lang="en-US" sz="2400" dirty="0">
                <a:solidFill>
                  <a:srgbClr val="1E494F"/>
                </a:solidFill>
              </a:rPr>
              <a:t> Start-up-</a:t>
            </a:r>
            <a:r>
              <a:rPr lang="en-US" sz="2400" dirty="0" err="1">
                <a:solidFill>
                  <a:srgbClr val="1E494F"/>
                </a:solidFill>
              </a:rPr>
              <a:t>Unternehmer</a:t>
            </a:r>
            <a:r>
              <a:rPr lang="en-US" sz="2400" dirty="0">
                <a:solidFill>
                  <a:srgbClr val="1E494F"/>
                </a:solidFill>
              </a:rPr>
              <a:t> und -</a:t>
            </a:r>
            <a:r>
              <a:rPr lang="en-US" sz="2400" dirty="0" err="1">
                <a:solidFill>
                  <a:srgbClr val="1E494F"/>
                </a:solidFill>
              </a:rPr>
              <a:t>Unternehmerinnen</a:t>
            </a:r>
            <a:r>
              <a:rPr lang="en-US" sz="2400" dirty="0">
                <a:solidFill>
                  <a:srgbClr val="1E494F"/>
                </a:solidFill>
              </a:rPr>
              <a:t> verwechseln Umsatz mit Gewinn.</a:t>
            </a:r>
          </a:p>
          <a:p>
            <a:pPr>
              <a:lnSpc>
                <a:spcPct val="100000"/>
              </a:lnSpc>
            </a:pPr>
            <a:endParaRPr lang="en-US" sz="100" dirty="0"/>
          </a:p>
          <a:p>
            <a:r>
              <a:rPr lang="en-US" sz="2400" i="1" dirty="0">
                <a:solidFill>
                  <a:srgbClr val="EC2179"/>
                </a:solidFill>
              </a:rPr>
              <a:t>Um es </a:t>
            </a:r>
            <a:r>
              <a:rPr lang="en-US" sz="2400" i="1" dirty="0" err="1">
                <a:solidFill>
                  <a:srgbClr val="EC2179"/>
                </a:solidFill>
              </a:rPr>
              <a:t>klar</a:t>
            </a:r>
            <a:r>
              <a:rPr lang="en-US" sz="2400" i="1" dirty="0">
                <a:solidFill>
                  <a:srgbClr val="EC2179"/>
                </a:solidFill>
              </a:rPr>
              <a:t> </a:t>
            </a:r>
            <a:r>
              <a:rPr lang="en-US" sz="2400" i="1" dirty="0" err="1">
                <a:solidFill>
                  <a:srgbClr val="EC2179"/>
                </a:solidFill>
              </a:rPr>
              <a:t>auszudrücken</a:t>
            </a:r>
            <a:r>
              <a:rPr lang="is-IS" sz="2400" i="1" dirty="0">
                <a:solidFill>
                  <a:srgbClr val="EC2179"/>
                </a:solidFill>
              </a:rPr>
              <a:t>...</a:t>
            </a:r>
            <a:endParaRPr lang="en-US" sz="2400" i="1" dirty="0">
              <a:solidFill>
                <a:srgbClr val="EC2179"/>
              </a:solidFill>
            </a:endParaRPr>
          </a:p>
          <a:p>
            <a:endParaRPr lang="en-GB" dirty="0">
              <a:solidFill>
                <a:srgbClr val="1EB3DD"/>
              </a:solidFill>
            </a:endParaRPr>
          </a:p>
          <a:p>
            <a:endParaRPr lang="en-GB" sz="1800" b="0" i="0" dirty="0">
              <a:solidFill>
                <a:schemeClr val="accent1"/>
              </a:solidFill>
              <a:effectLst/>
            </a:endParaRPr>
          </a:p>
          <a:p>
            <a:endParaRPr lang="en-GB" sz="1800" b="0" i="0" dirty="0">
              <a:solidFill>
                <a:schemeClr val="accent1"/>
              </a:solidFill>
              <a:effectLst/>
            </a:endParaRPr>
          </a:p>
          <a:p>
            <a:endParaRPr lang="en-GB" sz="1800" b="0" i="0" dirty="0">
              <a:solidFill>
                <a:schemeClr val="accent1"/>
              </a:solidFill>
              <a:effectLst/>
            </a:endParaRPr>
          </a:p>
        </p:txBody>
      </p:sp>
      <p:sp>
        <p:nvSpPr>
          <p:cNvPr id="12" name="Text Placeholder 4">
            <a:extLst>
              <a:ext uri="{FF2B5EF4-FFF2-40B4-BE49-F238E27FC236}">
                <a16:creationId xmlns:a16="http://schemas.microsoft.com/office/drawing/2014/main" id="{FF381542-587D-4564-ADA8-83DF0D4C066F}"/>
              </a:ext>
            </a:extLst>
          </p:cNvPr>
          <p:cNvSpPr txBox="1">
            <a:spLocks/>
          </p:cNvSpPr>
          <p:nvPr/>
        </p:nvSpPr>
        <p:spPr>
          <a:xfrm>
            <a:off x="1629092" y="3007361"/>
            <a:ext cx="9154997" cy="3193414"/>
          </a:xfrm>
          <a:prstGeom prst="rect">
            <a:avLst/>
          </a:prstGeom>
        </p:spPr>
        <p:txBody>
          <a:bodyPr vert="horz" lIns="91440" tIns="45720" rIns="91440" bIns="45720" numCol="2" rtlCol="0" anchor="t">
            <a:noAutofit/>
          </a:bodyPr>
          <a:lstStyle>
            <a:lvl1pPr marL="0" indent="0" algn="l" defTabSz="914400" rtl="0" eaLnBrk="1" latinLnBrk="0" hangingPunct="1">
              <a:lnSpc>
                <a:spcPct val="90000"/>
              </a:lnSpc>
              <a:spcBef>
                <a:spcPts val="1000"/>
              </a:spcBef>
              <a:buFont typeface="Arial"/>
              <a:buNone/>
              <a:defRPr sz="2400" kern="1200" baseline="0">
                <a:solidFill>
                  <a:srgbClr val="00384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Clr>
                <a:srgbClr val="EC2179"/>
              </a:buClr>
              <a:buFont typeface="Arial" charset="0"/>
              <a:buChar char="•"/>
            </a:pPr>
            <a:r>
              <a:rPr lang="en-US" b="1" dirty="0">
                <a:solidFill>
                  <a:srgbClr val="EC2179"/>
                </a:solidFill>
              </a:rPr>
              <a:t>Kosten </a:t>
            </a:r>
            <a:r>
              <a:rPr lang="en-US" dirty="0"/>
              <a:t>- </a:t>
            </a:r>
            <a:r>
              <a:rPr lang="en-US" dirty="0">
                <a:solidFill>
                  <a:srgbClr val="1E494F"/>
                </a:solidFill>
              </a:rPr>
              <a:t>der Betrag, den du </a:t>
            </a:r>
            <a:r>
              <a:rPr lang="en-US" dirty="0" err="1">
                <a:solidFill>
                  <a:srgbClr val="1E494F"/>
                </a:solidFill>
              </a:rPr>
              <a:t>benötigst</a:t>
            </a:r>
            <a:r>
              <a:rPr lang="en-US" dirty="0">
                <a:solidFill>
                  <a:srgbClr val="1E494F"/>
                </a:solidFill>
              </a:rPr>
              <a:t>, um das Produkt oder die Dienstleistung für den Verkauf zu produzieren</a:t>
            </a:r>
          </a:p>
          <a:p>
            <a:pPr marL="342900" indent="-342900">
              <a:buClr>
                <a:srgbClr val="EC2179"/>
              </a:buClr>
              <a:buFont typeface="Arial" charset="0"/>
              <a:buChar char="•"/>
            </a:pPr>
            <a:r>
              <a:rPr lang="en-US" dirty="0">
                <a:solidFill>
                  <a:srgbClr val="1E494F"/>
                </a:solidFill>
              </a:rPr>
              <a:t>Der </a:t>
            </a:r>
            <a:r>
              <a:rPr lang="en-US" b="1" dirty="0">
                <a:solidFill>
                  <a:srgbClr val="EC2179"/>
                </a:solidFill>
              </a:rPr>
              <a:t>Preis </a:t>
            </a:r>
            <a:r>
              <a:rPr lang="en-US" dirty="0">
                <a:solidFill>
                  <a:srgbClr val="1E494F"/>
                </a:solidFill>
              </a:rPr>
              <a:t>ist der Verkaufspreis pro Einheit, den Kunden </a:t>
            </a:r>
            <a:r>
              <a:rPr lang="en-US" dirty="0" err="1">
                <a:solidFill>
                  <a:srgbClr val="1E494F"/>
                </a:solidFill>
              </a:rPr>
              <a:t>für</a:t>
            </a:r>
            <a:r>
              <a:rPr lang="en-US" dirty="0">
                <a:solidFill>
                  <a:srgbClr val="1E494F"/>
                </a:solidFill>
              </a:rPr>
              <a:t> das Produkt </a:t>
            </a:r>
            <a:r>
              <a:rPr lang="en-US" dirty="0" err="1">
                <a:solidFill>
                  <a:srgbClr val="1E494F"/>
                </a:solidFill>
              </a:rPr>
              <a:t>oder</a:t>
            </a:r>
            <a:r>
              <a:rPr lang="en-US" dirty="0">
                <a:solidFill>
                  <a:srgbClr val="1E494F"/>
                </a:solidFill>
              </a:rPr>
              <a:t> die Dienstleistung zahlen. Wenn Kunden also fragen: "Wie viel kostet es?", </a:t>
            </a:r>
            <a:r>
              <a:rPr lang="en-US" dirty="0" err="1">
                <a:solidFill>
                  <a:srgbClr val="1E494F"/>
                </a:solidFill>
              </a:rPr>
              <a:t>ist</a:t>
            </a:r>
            <a:r>
              <a:rPr lang="en-US" dirty="0">
                <a:solidFill>
                  <a:srgbClr val="1E494F"/>
                </a:solidFill>
              </a:rPr>
              <a:t> </a:t>
            </a:r>
            <a:r>
              <a:rPr lang="en-US" dirty="0" err="1">
                <a:solidFill>
                  <a:srgbClr val="1E494F"/>
                </a:solidFill>
              </a:rPr>
              <a:t>deine</a:t>
            </a:r>
            <a:r>
              <a:rPr lang="en-US" dirty="0">
                <a:solidFill>
                  <a:srgbClr val="1E494F"/>
                </a:solidFill>
              </a:rPr>
              <a:t> </a:t>
            </a:r>
            <a:r>
              <a:rPr lang="en-US" dirty="0" err="1">
                <a:solidFill>
                  <a:srgbClr val="1E494F"/>
                </a:solidFill>
              </a:rPr>
              <a:t>Antwort</a:t>
            </a:r>
            <a:r>
              <a:rPr lang="en-US" dirty="0">
                <a:solidFill>
                  <a:srgbClr val="1E494F"/>
                </a:solidFill>
              </a:rPr>
              <a:t> </a:t>
            </a:r>
            <a:r>
              <a:rPr lang="en-US" dirty="0" err="1">
                <a:solidFill>
                  <a:srgbClr val="1E494F"/>
                </a:solidFill>
              </a:rPr>
              <a:t>dein</a:t>
            </a:r>
            <a:r>
              <a:rPr lang="en-US" dirty="0">
                <a:solidFill>
                  <a:srgbClr val="1E494F"/>
                </a:solidFill>
              </a:rPr>
              <a:t> Preis.</a:t>
            </a:r>
          </a:p>
          <a:p>
            <a:pPr marL="342900" indent="-342900">
              <a:buClr>
                <a:srgbClr val="EC2179"/>
              </a:buClr>
              <a:buFont typeface="Arial" charset="0"/>
              <a:buChar char="•"/>
            </a:pPr>
            <a:r>
              <a:rPr lang="en-US" dirty="0">
                <a:solidFill>
                  <a:srgbClr val="1E494F"/>
                </a:solidFill>
              </a:rPr>
              <a:t>Der </a:t>
            </a:r>
            <a:r>
              <a:rPr lang="en-US" b="1" dirty="0">
                <a:solidFill>
                  <a:srgbClr val="EC2179"/>
                </a:solidFill>
              </a:rPr>
              <a:t>Umsatz </a:t>
            </a:r>
            <a:r>
              <a:rPr lang="en-US" dirty="0">
                <a:solidFill>
                  <a:srgbClr val="1E494F"/>
                </a:solidFill>
              </a:rPr>
              <a:t>ist der Geldbetrag, den du in das </a:t>
            </a:r>
            <a:r>
              <a:rPr lang="en-US" dirty="0" err="1">
                <a:solidFill>
                  <a:srgbClr val="1E494F"/>
                </a:solidFill>
              </a:rPr>
              <a:t>Geschäft</a:t>
            </a:r>
            <a:r>
              <a:rPr lang="en-US" dirty="0">
                <a:solidFill>
                  <a:srgbClr val="1E494F"/>
                </a:solidFill>
              </a:rPr>
              <a:t> </a:t>
            </a:r>
            <a:r>
              <a:rPr lang="en-US" dirty="0" err="1">
                <a:solidFill>
                  <a:srgbClr val="1E494F"/>
                </a:solidFill>
              </a:rPr>
              <a:t>einbringst</a:t>
            </a:r>
            <a:r>
              <a:rPr lang="en-US" dirty="0">
                <a:solidFill>
                  <a:srgbClr val="1E494F"/>
                </a:solidFill>
              </a:rPr>
              <a:t> (generiert durch Verkäufe)</a:t>
            </a:r>
          </a:p>
          <a:p>
            <a:pPr marL="342900" indent="-342900">
              <a:buClr>
                <a:srgbClr val="EC2179"/>
              </a:buClr>
              <a:buFont typeface="Arial" charset="0"/>
              <a:buChar char="•"/>
            </a:pPr>
            <a:r>
              <a:rPr lang="en-US" b="1" dirty="0">
                <a:solidFill>
                  <a:srgbClr val="EC2179"/>
                </a:solidFill>
              </a:rPr>
              <a:t>Gewinn </a:t>
            </a:r>
            <a:r>
              <a:rPr lang="en-US" dirty="0">
                <a:solidFill>
                  <a:srgbClr val="1E494F"/>
                </a:solidFill>
              </a:rPr>
              <a:t>ist das, was übrig bleibt, </a:t>
            </a:r>
            <a:r>
              <a:rPr lang="en-US" dirty="0" err="1">
                <a:solidFill>
                  <a:srgbClr val="1E494F"/>
                </a:solidFill>
              </a:rPr>
              <a:t>wenn</a:t>
            </a:r>
            <a:r>
              <a:rPr lang="en-US" dirty="0">
                <a:solidFill>
                  <a:srgbClr val="1E494F"/>
                </a:solidFill>
              </a:rPr>
              <a:t> du alle </a:t>
            </a:r>
            <a:r>
              <a:rPr lang="en-US" dirty="0" err="1">
                <a:solidFill>
                  <a:srgbClr val="1E494F"/>
                </a:solidFill>
              </a:rPr>
              <a:t>deine</a:t>
            </a:r>
            <a:r>
              <a:rPr lang="en-US" dirty="0">
                <a:solidFill>
                  <a:srgbClr val="1E494F"/>
                </a:solidFill>
              </a:rPr>
              <a:t> Kosten </a:t>
            </a:r>
            <a:r>
              <a:rPr lang="en-US" dirty="0" err="1">
                <a:solidFill>
                  <a:srgbClr val="1E494F"/>
                </a:solidFill>
              </a:rPr>
              <a:t>gedeckt</a:t>
            </a:r>
            <a:r>
              <a:rPr lang="en-US" dirty="0">
                <a:solidFill>
                  <a:srgbClr val="1E494F"/>
                </a:solidFill>
              </a:rPr>
              <a:t> hast</a:t>
            </a:r>
          </a:p>
        </p:txBody>
      </p:sp>
    </p:spTree>
    <p:extLst>
      <p:ext uri="{BB962C8B-B14F-4D97-AF65-F5344CB8AC3E}">
        <p14:creationId xmlns:p14="http://schemas.microsoft.com/office/powerpoint/2010/main" val="2890805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
            <a:extLst>
              <a:ext uri="{FF2B5EF4-FFF2-40B4-BE49-F238E27FC236}">
                <a16:creationId xmlns:a16="http://schemas.microsoft.com/office/drawing/2014/main" id="{B863DF39-45DD-4E9E-87AE-442AF0FA6106}"/>
              </a:ext>
            </a:extLst>
          </p:cNvPr>
          <p:cNvSpPr>
            <a:spLocks noGrp="1"/>
          </p:cNvSpPr>
          <p:nvPr>
            <p:ph type="body" sz="quarter" idx="13"/>
          </p:nvPr>
        </p:nvSpPr>
        <p:spPr>
          <a:xfrm>
            <a:off x="1098837" y="539249"/>
            <a:ext cx="9685252" cy="671513"/>
          </a:xfrm>
        </p:spPr>
        <p:txBody>
          <a:bodyPr>
            <a:normAutofit/>
          </a:bodyPr>
          <a:lstStyle/>
          <a:p>
            <a:r>
              <a:rPr lang="en-US" dirty="0"/>
              <a:t>LASS DICH INSPIRIEREN</a:t>
            </a:r>
          </a:p>
          <a:p>
            <a:endParaRPr lang="en-GB" dirty="0"/>
          </a:p>
        </p:txBody>
      </p:sp>
      <p:sp>
        <p:nvSpPr>
          <p:cNvPr id="15" name="TextBox 14">
            <a:extLst>
              <a:ext uri="{FF2B5EF4-FFF2-40B4-BE49-F238E27FC236}">
                <a16:creationId xmlns:a16="http://schemas.microsoft.com/office/drawing/2014/main" id="{4A4243C3-9DB5-4A91-BFDB-1D2386037BD8}"/>
              </a:ext>
            </a:extLst>
          </p:cNvPr>
          <p:cNvSpPr txBox="1"/>
          <p:nvPr/>
        </p:nvSpPr>
        <p:spPr>
          <a:xfrm>
            <a:off x="1855724" y="1556641"/>
            <a:ext cx="8781795" cy="1327543"/>
          </a:xfrm>
          <a:prstGeom prst="rect">
            <a:avLst/>
          </a:prstGeom>
          <a:noFill/>
        </p:spPr>
        <p:txBody>
          <a:bodyPr wrap="square">
            <a:spAutoFit/>
          </a:bodyPr>
          <a:lstStyle/>
          <a:p>
            <a:pPr>
              <a:spcBef>
                <a:spcPts val="300"/>
              </a:spcBef>
            </a:pPr>
            <a:r>
              <a:rPr lang="en-IE" sz="2400" dirty="0">
                <a:solidFill>
                  <a:schemeClr val="bg1"/>
                </a:solidFill>
                <a:highlight>
                  <a:srgbClr val="F26B27"/>
                </a:highlight>
              </a:rPr>
              <a:t>WATCH</a:t>
            </a:r>
          </a:p>
          <a:p>
            <a:pPr>
              <a:lnSpc>
                <a:spcPct val="80000"/>
              </a:lnSpc>
            </a:pPr>
            <a:endParaRPr lang="en-IE" sz="2200" dirty="0">
              <a:solidFill>
                <a:srgbClr val="1E494F"/>
              </a:solidFill>
            </a:endParaRPr>
          </a:p>
          <a:p>
            <a:pPr>
              <a:spcBef>
                <a:spcPts val="2000"/>
              </a:spcBef>
            </a:pPr>
            <a:endParaRPr lang="en-US" sz="2200" b="1" dirty="0"/>
          </a:p>
        </p:txBody>
      </p:sp>
      <p:pic>
        <p:nvPicPr>
          <p:cNvPr id="2" name="Online Media 1" title="Empowered women pitch their businesses and share their stories">
            <a:hlinkClick r:id="" action="ppaction://media"/>
            <a:extLst>
              <a:ext uri="{FF2B5EF4-FFF2-40B4-BE49-F238E27FC236}">
                <a16:creationId xmlns:a16="http://schemas.microsoft.com/office/drawing/2014/main" id="{09A04F98-9200-45FB-93BA-87F30C0B93E1}"/>
              </a:ext>
            </a:extLst>
          </p:cNvPr>
          <p:cNvPicPr>
            <a:picLocks noRot="1" noChangeAspect="1"/>
          </p:cNvPicPr>
          <p:nvPr>
            <a:videoFile r:link="rId1"/>
          </p:nvPr>
        </p:nvPicPr>
        <p:blipFill>
          <a:blip r:embed="rId3"/>
          <a:stretch>
            <a:fillRect/>
          </a:stretch>
        </p:blipFill>
        <p:spPr>
          <a:xfrm>
            <a:off x="3649283" y="3065527"/>
            <a:ext cx="4893434" cy="2764790"/>
          </a:xfrm>
          <a:prstGeom prst="rect">
            <a:avLst/>
          </a:prstGeom>
        </p:spPr>
      </p:pic>
      <p:sp>
        <p:nvSpPr>
          <p:cNvPr id="10" name="TextBox 9">
            <a:extLst>
              <a:ext uri="{FF2B5EF4-FFF2-40B4-BE49-F238E27FC236}">
                <a16:creationId xmlns:a16="http://schemas.microsoft.com/office/drawing/2014/main" id="{D3635E92-B89D-4652-B4CF-98D17DD85E4A}"/>
              </a:ext>
            </a:extLst>
          </p:cNvPr>
          <p:cNvSpPr txBox="1"/>
          <p:nvPr/>
        </p:nvSpPr>
        <p:spPr>
          <a:xfrm>
            <a:off x="1855724" y="2126418"/>
            <a:ext cx="8263636" cy="830997"/>
          </a:xfrm>
          <a:prstGeom prst="rect">
            <a:avLst/>
          </a:prstGeom>
          <a:noFill/>
        </p:spPr>
        <p:txBody>
          <a:bodyPr wrap="square">
            <a:spAutoFit/>
          </a:bodyPr>
          <a:lstStyle/>
          <a:p>
            <a:r>
              <a:rPr lang="en-GB" sz="2400" dirty="0">
                <a:hlinkClick r:id="rId4"/>
              </a:rPr>
              <a:t>Empowered Women pitchen ihre Unternehmen und erzählen ihre Geschichten - YouTube </a:t>
            </a:r>
            <a:endParaRPr lang="en-IE" sz="2400" dirty="0"/>
          </a:p>
        </p:txBody>
      </p:sp>
      <p:sp>
        <p:nvSpPr>
          <p:cNvPr id="11" name="Textfeld 10">
            <a:extLst>
              <a:ext uri="{FF2B5EF4-FFF2-40B4-BE49-F238E27FC236}">
                <a16:creationId xmlns:a16="http://schemas.microsoft.com/office/drawing/2014/main" id="{6C1AFF3F-4FE2-495B-9E6D-C401BB4846A6}"/>
              </a:ext>
            </a:extLst>
          </p:cNvPr>
          <p:cNvSpPr txBox="1"/>
          <p:nvPr/>
        </p:nvSpPr>
        <p:spPr>
          <a:xfrm>
            <a:off x="1855724" y="6024017"/>
            <a:ext cx="7809071" cy="861774"/>
          </a:xfrm>
          <a:prstGeom prst="rect">
            <a:avLst/>
          </a:prstGeom>
          <a:noFill/>
        </p:spPr>
        <p:txBody>
          <a:bodyPr wrap="square" rtlCol="0">
            <a:spAutoFit/>
          </a:bodyPr>
          <a:lstStyle/>
          <a:p>
            <a:r>
              <a:rPr lang="de-DE" sz="1000" dirty="0">
                <a:effectLst/>
                <a:latin typeface="Calibri Light" panose="020F0302020204030204" pitchFamily="34" charset="0"/>
                <a:ea typeface="Calibri" panose="020F0502020204030204" pitchFamily="34" charset="0"/>
                <a:cs typeface="Calibri Light" panose="020F0302020204030204" pitchFamily="34" charset="0"/>
              </a:rPr>
              <a:t>Um das Video mit deutschen Untertiteln zu sehen, bitten wir dich, den </a:t>
            </a:r>
            <a:r>
              <a:rPr lang="de-DE" sz="1000" dirty="0" err="1">
                <a:effectLst/>
                <a:latin typeface="Calibri Light" panose="020F0302020204030204" pitchFamily="34" charset="0"/>
                <a:ea typeface="Calibri" panose="020F0502020204030204" pitchFamily="34" charset="0"/>
                <a:cs typeface="Calibri Light" panose="020F0302020204030204" pitchFamily="34" charset="0"/>
              </a:rPr>
              <a:t>Youtube</a:t>
            </a:r>
            <a:r>
              <a:rPr lang="de-DE" sz="1000" dirty="0">
                <a:effectLst/>
                <a:latin typeface="Calibri Light" panose="020F0302020204030204" pitchFamily="34" charset="0"/>
                <a:ea typeface="Calibri" panose="020F0502020204030204" pitchFamily="34" charset="0"/>
                <a:cs typeface="Calibri Light" panose="020F0302020204030204" pitchFamily="34" charset="0"/>
              </a:rPr>
              <a:t>-Link im Browser zu öffnen. Klicke dafür auf das </a:t>
            </a:r>
            <a:r>
              <a:rPr lang="de-DE" sz="1000" dirty="0" err="1">
                <a:effectLst/>
                <a:latin typeface="Calibri Light" panose="020F0302020204030204" pitchFamily="34" charset="0"/>
                <a:ea typeface="Calibri" panose="020F0502020204030204" pitchFamily="34" charset="0"/>
                <a:cs typeface="Calibri Light" panose="020F0302020204030204" pitchFamily="34" charset="0"/>
              </a:rPr>
              <a:t>Youtube</a:t>
            </a:r>
            <a:r>
              <a:rPr lang="de-DE" sz="1000" dirty="0">
                <a:effectLst/>
                <a:latin typeface="Calibri Light" panose="020F0302020204030204" pitchFamily="34" charset="0"/>
                <a:ea typeface="Calibri" panose="020F0502020204030204" pitchFamily="34" charset="0"/>
                <a:cs typeface="Calibri Light" panose="020F0302020204030204" pitchFamily="34" charset="0"/>
              </a:rPr>
              <a:t>-Symbol unten rechts. Anschließend kannst du mit einem Klick auf „Untertitel“ die englischen Untertitel aktivieren. Um nun die deutsche Untertitelung einzustellen, gehe bitte auf „Einstellungen“ </a:t>
            </a:r>
            <a:r>
              <a:rPr lang="de-DE" sz="1000" dirty="0">
                <a:latin typeface="Calibri Light" panose="020F0302020204030204" pitchFamily="34" charset="0"/>
                <a:ea typeface="Calibri" panose="020F0502020204030204" pitchFamily="34" charset="0"/>
                <a:cs typeface="Calibri Light" panose="020F0302020204030204" pitchFamily="34" charset="0"/>
                <a:sym typeface="Wingdings" panose="05000000000000000000" pitchFamily="2" charset="2"/>
              </a:rPr>
              <a:t></a:t>
            </a:r>
            <a:r>
              <a:rPr lang="de-DE" sz="1000" dirty="0">
                <a:effectLst/>
                <a:latin typeface="Calibri Light" panose="020F0302020204030204" pitchFamily="34" charset="0"/>
                <a:ea typeface="Calibri" panose="020F0502020204030204" pitchFamily="34" charset="0"/>
                <a:cs typeface="Calibri Light" panose="020F0302020204030204" pitchFamily="34" charset="0"/>
              </a:rPr>
              <a:t> „Untertitel“ </a:t>
            </a:r>
            <a:r>
              <a:rPr lang="de-DE" sz="1000" dirty="0">
                <a:effectLst/>
                <a:latin typeface="Calibri Light" panose="020F0302020204030204" pitchFamily="34" charset="0"/>
                <a:ea typeface="Calibri" panose="020F0502020204030204" pitchFamily="34" charset="0"/>
                <a:cs typeface="Calibri Light" panose="020F0302020204030204" pitchFamily="34" charset="0"/>
                <a:sym typeface="Wingdings" panose="05000000000000000000" pitchFamily="2" charset="2"/>
              </a:rPr>
              <a:t></a:t>
            </a:r>
            <a:r>
              <a:rPr lang="de-DE" sz="1000" dirty="0">
                <a:effectLst/>
                <a:latin typeface="Calibri Light" panose="020F0302020204030204" pitchFamily="34" charset="0"/>
                <a:ea typeface="Calibri" panose="020F0502020204030204" pitchFamily="34" charset="0"/>
                <a:cs typeface="Calibri Light" panose="020F0302020204030204" pitchFamily="34" charset="0"/>
              </a:rPr>
              <a:t> „Automatisch übersetzen“ und wählen aus den angeführten Sprachen die Option „Deutsch“. </a:t>
            </a:r>
          </a:p>
          <a:p>
            <a:endParaRPr lang="de-DE" sz="1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13162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781837" y="0"/>
            <a:ext cx="1422400" cy="4057650"/>
          </a:xfrm>
          <a:prstGeom prst="rect">
            <a:avLst/>
          </a:prstGeom>
          <a:solidFill>
            <a:srgbClr val="F26B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5FED0CEF-5480-594B-842F-6C552AA6D594}"/>
              </a:ext>
            </a:extLst>
          </p:cNvPr>
          <p:cNvGrpSpPr/>
          <p:nvPr/>
        </p:nvGrpSpPr>
        <p:grpSpPr>
          <a:xfrm>
            <a:off x="6466465" y="821724"/>
            <a:ext cx="5317704" cy="4677840"/>
            <a:chOff x="2639536" y="4480401"/>
            <a:chExt cx="2257853" cy="1986172"/>
          </a:xfrm>
        </p:grpSpPr>
        <p:pic>
          <p:nvPicPr>
            <p:cNvPr id="10" name="Picture 9" descr="Icon&#10;&#10;Description automatically generated">
              <a:extLst>
                <a:ext uri="{FF2B5EF4-FFF2-40B4-BE49-F238E27FC236}">
                  <a16:creationId xmlns:a16="http://schemas.microsoft.com/office/drawing/2014/main" id="{F0BA1E2C-0887-E14E-BC6F-BECA63D90897}"/>
                </a:ext>
              </a:extLst>
            </p:cNvPr>
            <p:cNvPicPr>
              <a:picLocks noChangeAspect="1"/>
            </p:cNvPicPr>
            <p:nvPr/>
          </p:nvPicPr>
          <p:blipFill>
            <a:blip r:embed="rId2"/>
            <a:stretch>
              <a:fillRect/>
            </a:stretch>
          </p:blipFill>
          <p:spPr>
            <a:xfrm>
              <a:off x="2639536" y="4480401"/>
              <a:ext cx="2257853" cy="1986172"/>
            </a:xfrm>
            <a:prstGeom prst="rect">
              <a:avLst/>
            </a:prstGeom>
          </p:spPr>
        </p:pic>
        <p:pic>
          <p:nvPicPr>
            <p:cNvPr id="12" name="Picture 11" descr="Icon&#10;&#10;Description automatically generated">
              <a:extLst>
                <a:ext uri="{FF2B5EF4-FFF2-40B4-BE49-F238E27FC236}">
                  <a16:creationId xmlns:a16="http://schemas.microsoft.com/office/drawing/2014/main" id="{FA71FD6B-88CB-214D-9FA8-B0E4BB906725}"/>
                </a:ext>
              </a:extLst>
            </p:cNvPr>
            <p:cNvPicPr>
              <a:picLocks noChangeAspect="1"/>
            </p:cNvPicPr>
            <p:nvPr/>
          </p:nvPicPr>
          <p:blipFill>
            <a:blip r:embed="rId3"/>
            <a:stretch>
              <a:fillRect/>
            </a:stretch>
          </p:blipFill>
          <p:spPr>
            <a:xfrm>
              <a:off x="2686704" y="5678830"/>
              <a:ext cx="204316" cy="222826"/>
            </a:xfrm>
            <a:prstGeom prst="rect">
              <a:avLst/>
            </a:prstGeom>
          </p:spPr>
        </p:pic>
      </p:grpSp>
      <p:sp>
        <p:nvSpPr>
          <p:cNvPr id="16" name="Text Placeholder 6">
            <a:extLst>
              <a:ext uri="{FF2B5EF4-FFF2-40B4-BE49-F238E27FC236}">
                <a16:creationId xmlns:a16="http://schemas.microsoft.com/office/drawing/2014/main" id="{16F5332F-E01D-124A-B55F-F58065F8972E}"/>
              </a:ext>
            </a:extLst>
          </p:cNvPr>
          <p:cNvSpPr txBox="1">
            <a:spLocks/>
          </p:cNvSpPr>
          <p:nvPr/>
        </p:nvSpPr>
        <p:spPr>
          <a:xfrm>
            <a:off x="7217192" y="1859279"/>
            <a:ext cx="4060089" cy="1784989"/>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50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2600" dirty="0" err="1"/>
              <a:t>Als</a:t>
            </a:r>
            <a:r>
              <a:rPr lang="en-US" sz="2600" dirty="0"/>
              <a:t> </a:t>
            </a:r>
            <a:r>
              <a:rPr lang="en-US" sz="2600" dirty="0" err="1"/>
              <a:t>nächstes</a:t>
            </a:r>
            <a:r>
              <a:rPr lang="en-US" sz="2600" dirty="0"/>
              <a:t>… Schritt 5 </a:t>
            </a:r>
          </a:p>
          <a:p>
            <a:pPr algn="ctr"/>
            <a:r>
              <a:rPr lang="en-US" sz="2600" dirty="0"/>
              <a:t> </a:t>
            </a:r>
            <a:r>
              <a:rPr lang="en-US" sz="2600" b="1" dirty="0"/>
              <a:t>Die </a:t>
            </a:r>
            <a:r>
              <a:rPr lang="en-US" sz="2600" b="1"/>
              <a:t>Macht </a:t>
            </a:r>
            <a:r>
              <a:rPr lang="en-US" sz="2600" b="1" dirty="0"/>
              <a:t>von Kooperationen und Netzwerken</a:t>
            </a:r>
          </a:p>
        </p:txBody>
      </p:sp>
      <p:sp>
        <p:nvSpPr>
          <p:cNvPr id="13" name="TextBox 1">
            <a:extLst>
              <a:ext uri="{FF2B5EF4-FFF2-40B4-BE49-F238E27FC236}">
                <a16:creationId xmlns:a16="http://schemas.microsoft.com/office/drawing/2014/main" id="{20241241-019C-4FBB-9499-B48DFE6620E4}"/>
              </a:ext>
            </a:extLst>
          </p:cNvPr>
          <p:cNvSpPr txBox="1"/>
          <p:nvPr/>
        </p:nvSpPr>
        <p:spPr>
          <a:xfrm>
            <a:off x="331926" y="2863113"/>
            <a:ext cx="5761015" cy="3231654"/>
          </a:xfrm>
          <a:prstGeom prst="rect">
            <a:avLst/>
          </a:prstGeom>
          <a:noFill/>
        </p:spPr>
        <p:txBody>
          <a:bodyPr wrap="square" rtlCol="0">
            <a:spAutoFit/>
          </a:bodyPr>
          <a:lstStyle/>
          <a:p>
            <a:r>
              <a:rPr lang="de-DE" sz="2800" dirty="0"/>
              <a:t>Hat es dir gefallen, mehr über Schritt 4 zu erfahren?</a:t>
            </a:r>
          </a:p>
          <a:p>
            <a:endParaRPr lang="en-GB" sz="2800" dirty="0"/>
          </a:p>
          <a:p>
            <a:r>
              <a:rPr lang="en-GB" sz="2400" dirty="0" err="1"/>
              <a:t>Diskutiere</a:t>
            </a:r>
            <a:r>
              <a:rPr lang="en-GB" sz="2400" dirty="0"/>
              <a:t> </a:t>
            </a:r>
            <a:r>
              <a:rPr lang="en-GB" sz="2400" dirty="0" err="1"/>
              <a:t>mit</a:t>
            </a:r>
            <a:r>
              <a:rPr lang="en-GB" sz="2400" dirty="0"/>
              <a:t> Gleichgesinnten in unserer </a:t>
            </a:r>
            <a:r>
              <a:rPr lang="en-GB" sz="2400" dirty="0">
                <a:hlinkClick r:id="rId4"/>
              </a:rPr>
              <a:t>geschlossenen EMINENT Facebook-Gruppe </a:t>
            </a:r>
            <a:r>
              <a:rPr lang="en-GB" sz="2400" dirty="0"/>
              <a:t>!</a:t>
            </a:r>
          </a:p>
          <a:p>
            <a:r>
              <a:rPr lang="en-GB" sz="2400" dirty="0"/>
              <a:t>Sie </a:t>
            </a:r>
            <a:r>
              <a:rPr lang="en-GB" sz="2400" dirty="0" err="1"/>
              <a:t>dient</a:t>
            </a:r>
            <a:r>
              <a:rPr lang="en-GB" sz="2400" dirty="0"/>
              <a:t> </a:t>
            </a:r>
            <a:r>
              <a:rPr lang="en-GB" sz="2400" dirty="0" err="1"/>
              <a:t>als</a:t>
            </a:r>
            <a:r>
              <a:rPr lang="en-GB" sz="2400" dirty="0"/>
              <a:t> sicherer Ort, um </a:t>
            </a:r>
            <a:r>
              <a:rPr lang="en-GB" sz="2400" dirty="0" err="1"/>
              <a:t>sich</a:t>
            </a:r>
            <a:r>
              <a:rPr lang="en-GB" sz="2400" dirty="0"/>
              <a:t> </a:t>
            </a:r>
            <a:r>
              <a:rPr lang="en-GB" sz="2400" dirty="0" err="1"/>
              <a:t>über</a:t>
            </a:r>
            <a:r>
              <a:rPr lang="en-GB" sz="2400" dirty="0"/>
              <a:t> </a:t>
            </a:r>
            <a:r>
              <a:rPr lang="en-GB" sz="2400" dirty="0" err="1"/>
              <a:t>deine</a:t>
            </a:r>
            <a:r>
              <a:rPr lang="en-GB" sz="2400" dirty="0"/>
              <a:t> Chancen und Herausforderungen, </a:t>
            </a:r>
            <a:r>
              <a:rPr lang="en-GB" sz="2400" dirty="0" err="1"/>
              <a:t>Freuden</a:t>
            </a:r>
            <a:r>
              <a:rPr lang="en-GB" sz="2400" dirty="0"/>
              <a:t> und </a:t>
            </a:r>
            <a:r>
              <a:rPr lang="en-GB" sz="2400" dirty="0" err="1"/>
              <a:t>Bedenken</a:t>
            </a:r>
            <a:r>
              <a:rPr lang="en-GB" sz="2400" dirty="0"/>
              <a:t> </a:t>
            </a:r>
            <a:r>
              <a:rPr lang="en-GB" sz="2400" dirty="0" err="1"/>
              <a:t>auszutauschen</a:t>
            </a:r>
            <a:r>
              <a:rPr lang="en-GB" sz="2400" dirty="0"/>
              <a:t>. </a:t>
            </a:r>
            <a:endParaRPr lang="en-IE" sz="2400" dirty="0"/>
          </a:p>
        </p:txBody>
      </p:sp>
    </p:spTree>
    <p:extLst>
      <p:ext uri="{BB962C8B-B14F-4D97-AF65-F5344CB8AC3E}">
        <p14:creationId xmlns:p14="http://schemas.microsoft.com/office/powerpoint/2010/main" val="1331898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a:extLst>
              <a:ext uri="{FF2B5EF4-FFF2-40B4-BE49-F238E27FC236}">
                <a16:creationId xmlns:a16="http://schemas.microsoft.com/office/drawing/2014/main" id="{DB7F892A-BDBC-466F-BC89-C71B2F20170B}"/>
              </a:ext>
            </a:extLst>
          </p:cNvPr>
          <p:cNvSpPr>
            <a:spLocks noChangeAspect="1" noChangeArrowheads="1"/>
          </p:cNvSpPr>
          <p:nvPr/>
        </p:nvSpPr>
        <p:spPr bwMode="auto">
          <a:xfrm>
            <a:off x="426720" y="-2240280"/>
            <a:ext cx="5821680" cy="58216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7" name="TextBox 6">
            <a:extLst>
              <a:ext uri="{FF2B5EF4-FFF2-40B4-BE49-F238E27FC236}">
                <a16:creationId xmlns:a16="http://schemas.microsoft.com/office/drawing/2014/main" id="{F1AC6DDE-AD48-432D-993C-8435B36BF9D6}"/>
              </a:ext>
            </a:extLst>
          </p:cNvPr>
          <p:cNvSpPr txBox="1"/>
          <p:nvPr/>
        </p:nvSpPr>
        <p:spPr>
          <a:xfrm>
            <a:off x="684616" y="667000"/>
            <a:ext cx="10226040" cy="923330"/>
          </a:xfrm>
          <a:prstGeom prst="rect">
            <a:avLst/>
          </a:prstGeom>
          <a:noFill/>
        </p:spPr>
        <p:txBody>
          <a:bodyPr wrap="square" rtlCol="0">
            <a:spAutoFit/>
          </a:bodyPr>
          <a:lstStyle/>
          <a:p>
            <a:r>
              <a:rPr lang="en-US" sz="3600" dirty="0">
                <a:solidFill>
                  <a:srgbClr val="1E494F"/>
                </a:solidFill>
              </a:rPr>
              <a:t>KOSTEN</a:t>
            </a:r>
          </a:p>
          <a:p>
            <a:endParaRPr lang="en-IE" dirty="0"/>
          </a:p>
        </p:txBody>
      </p:sp>
      <p:sp>
        <p:nvSpPr>
          <p:cNvPr id="10" name="TextBox 9">
            <a:extLst>
              <a:ext uri="{FF2B5EF4-FFF2-40B4-BE49-F238E27FC236}">
                <a16:creationId xmlns:a16="http://schemas.microsoft.com/office/drawing/2014/main" id="{CA4B084E-BA17-4DAB-9407-CFB55608347A}"/>
              </a:ext>
            </a:extLst>
          </p:cNvPr>
          <p:cNvSpPr txBox="1"/>
          <p:nvPr/>
        </p:nvSpPr>
        <p:spPr>
          <a:xfrm>
            <a:off x="1629092" y="1409841"/>
            <a:ext cx="8988108" cy="1200329"/>
          </a:xfrm>
          <a:prstGeom prst="rect">
            <a:avLst/>
          </a:prstGeom>
          <a:noFill/>
        </p:spPr>
        <p:txBody>
          <a:bodyPr wrap="square">
            <a:spAutoFit/>
          </a:bodyPr>
          <a:lstStyle/>
          <a:p>
            <a:endParaRPr lang="en-GB" dirty="0">
              <a:solidFill>
                <a:srgbClr val="1EB3DD"/>
              </a:solidFill>
            </a:endParaRPr>
          </a:p>
          <a:p>
            <a:endParaRPr lang="en-GB" sz="1800" b="0" i="0" dirty="0">
              <a:solidFill>
                <a:schemeClr val="accent1"/>
              </a:solidFill>
              <a:effectLst/>
            </a:endParaRPr>
          </a:p>
          <a:p>
            <a:endParaRPr lang="en-GB" sz="1800" b="0" i="0" dirty="0">
              <a:solidFill>
                <a:schemeClr val="accent1"/>
              </a:solidFill>
              <a:effectLst/>
            </a:endParaRPr>
          </a:p>
          <a:p>
            <a:endParaRPr lang="en-GB" sz="1800" b="0" i="0" dirty="0">
              <a:solidFill>
                <a:schemeClr val="accent1"/>
              </a:solidFill>
              <a:effectLst/>
            </a:endParaRPr>
          </a:p>
        </p:txBody>
      </p:sp>
      <p:sp>
        <p:nvSpPr>
          <p:cNvPr id="11" name="TextBox 10">
            <a:extLst>
              <a:ext uri="{FF2B5EF4-FFF2-40B4-BE49-F238E27FC236}">
                <a16:creationId xmlns:a16="http://schemas.microsoft.com/office/drawing/2014/main" id="{2046BE67-F530-4B92-99D0-FB55C48F49CA}"/>
              </a:ext>
            </a:extLst>
          </p:cNvPr>
          <p:cNvSpPr txBox="1"/>
          <p:nvPr/>
        </p:nvSpPr>
        <p:spPr>
          <a:xfrm>
            <a:off x="1834630" y="1414981"/>
            <a:ext cx="8518409" cy="4893647"/>
          </a:xfrm>
          <a:prstGeom prst="rect">
            <a:avLst/>
          </a:prstGeom>
          <a:noFill/>
        </p:spPr>
        <p:txBody>
          <a:bodyPr wrap="square">
            <a:spAutoFit/>
          </a:bodyPr>
          <a:lstStyle/>
          <a:p>
            <a:r>
              <a:rPr lang="en-US" sz="2200" dirty="0">
                <a:solidFill>
                  <a:srgbClr val="1E494F"/>
                </a:solidFill>
              </a:rPr>
              <a:t>Die Kosten sind eine </a:t>
            </a:r>
            <a:r>
              <a:rPr lang="en-US" sz="2200" b="1" dirty="0">
                <a:solidFill>
                  <a:srgbClr val="1E494F"/>
                </a:solidFill>
              </a:rPr>
              <a:t>monetäre Bewertung, die </a:t>
            </a:r>
            <a:r>
              <a:rPr lang="en-US" sz="2200" b="1" dirty="0" err="1">
                <a:solidFill>
                  <a:srgbClr val="1E494F"/>
                </a:solidFill>
              </a:rPr>
              <a:t>folgende</a:t>
            </a:r>
            <a:r>
              <a:rPr lang="en-US" sz="2200" b="1" dirty="0">
                <a:solidFill>
                  <a:srgbClr val="1E494F"/>
                </a:solidFill>
              </a:rPr>
              <a:t> </a:t>
            </a:r>
            <a:r>
              <a:rPr lang="en-US" sz="2200" b="1" dirty="0" err="1">
                <a:solidFill>
                  <a:srgbClr val="1E494F"/>
                </a:solidFill>
              </a:rPr>
              <a:t>Aspekte</a:t>
            </a:r>
            <a:r>
              <a:rPr lang="en-US" sz="2200" b="1" dirty="0">
                <a:solidFill>
                  <a:srgbClr val="1E494F"/>
                </a:solidFill>
              </a:rPr>
              <a:t> </a:t>
            </a:r>
            <a:r>
              <a:rPr lang="en-US" sz="2200" b="1" dirty="0" err="1">
                <a:solidFill>
                  <a:srgbClr val="1E494F"/>
                </a:solidFill>
              </a:rPr>
              <a:t>reflektieren</a:t>
            </a:r>
            <a:r>
              <a:rPr lang="en-US" sz="2200" b="1" dirty="0">
                <a:solidFill>
                  <a:srgbClr val="1E494F"/>
                </a:solidFill>
              </a:rPr>
              <a:t> und </a:t>
            </a:r>
            <a:r>
              <a:rPr lang="en-US" sz="2200" b="1" dirty="0" err="1">
                <a:solidFill>
                  <a:srgbClr val="1E494F"/>
                </a:solidFill>
              </a:rPr>
              <a:t>vergüten</a:t>
            </a:r>
            <a:r>
              <a:rPr lang="en-US" sz="2200" b="1" dirty="0">
                <a:solidFill>
                  <a:srgbClr val="1E494F"/>
                </a:solidFill>
              </a:rPr>
              <a:t> </a:t>
            </a:r>
            <a:r>
              <a:rPr lang="en-US" sz="2200" b="1" dirty="0" err="1">
                <a:solidFill>
                  <a:srgbClr val="1E494F"/>
                </a:solidFill>
              </a:rPr>
              <a:t>sollten</a:t>
            </a:r>
            <a:r>
              <a:rPr lang="en-US" sz="2200" b="1" dirty="0">
                <a:solidFill>
                  <a:srgbClr val="1E494F"/>
                </a:solidFill>
              </a:rPr>
              <a:t>: </a:t>
            </a:r>
          </a:p>
          <a:p>
            <a:endParaRPr lang="en-US" dirty="0"/>
          </a:p>
          <a:p>
            <a:endParaRPr lang="en-US" b="1" dirty="0">
              <a:solidFill>
                <a:srgbClr val="EC2179"/>
              </a:solidFill>
            </a:endParaRPr>
          </a:p>
          <a:p>
            <a:endParaRPr lang="en-US" b="1" dirty="0">
              <a:solidFill>
                <a:srgbClr val="EC2179"/>
              </a:solidFill>
            </a:endParaRPr>
          </a:p>
          <a:p>
            <a:endParaRPr lang="en-US" b="1" dirty="0">
              <a:solidFill>
                <a:srgbClr val="EC2179"/>
              </a:solidFill>
            </a:endParaRPr>
          </a:p>
          <a:p>
            <a:endParaRPr lang="en-US" b="1" dirty="0">
              <a:solidFill>
                <a:srgbClr val="EC2179"/>
              </a:solidFill>
            </a:endParaRPr>
          </a:p>
          <a:p>
            <a:endParaRPr lang="en-US" b="1" dirty="0">
              <a:solidFill>
                <a:srgbClr val="EC2179"/>
              </a:solidFill>
            </a:endParaRPr>
          </a:p>
          <a:p>
            <a:endParaRPr lang="en-US" b="1" dirty="0">
              <a:solidFill>
                <a:srgbClr val="EC2179"/>
              </a:solidFill>
            </a:endParaRPr>
          </a:p>
          <a:p>
            <a:endParaRPr lang="en-US" b="1" dirty="0">
              <a:solidFill>
                <a:srgbClr val="EC2179"/>
              </a:solidFill>
            </a:endParaRPr>
          </a:p>
          <a:p>
            <a:endParaRPr lang="en-US" b="1" dirty="0">
              <a:solidFill>
                <a:srgbClr val="EC2179"/>
              </a:solidFill>
            </a:endParaRPr>
          </a:p>
          <a:p>
            <a:endParaRPr lang="en-US" b="1" dirty="0">
              <a:solidFill>
                <a:srgbClr val="EC2179"/>
              </a:solidFill>
            </a:endParaRPr>
          </a:p>
          <a:p>
            <a:r>
              <a:rPr lang="en-US" sz="2200" b="1" dirty="0">
                <a:solidFill>
                  <a:srgbClr val="EC2179"/>
                </a:solidFill>
              </a:rPr>
              <a:t>Der Zweck der Kalkulation</a:t>
            </a:r>
          </a:p>
          <a:p>
            <a:pPr marL="342900" indent="-342900">
              <a:buClr>
                <a:srgbClr val="EC2179"/>
              </a:buClr>
              <a:buFont typeface="Arial" charset="0"/>
              <a:buChar char="•"/>
            </a:pPr>
            <a:r>
              <a:rPr lang="en-US" sz="2200" dirty="0" err="1">
                <a:solidFill>
                  <a:srgbClr val="1E494F"/>
                </a:solidFill>
              </a:rPr>
              <a:t>Kostenkontrolle</a:t>
            </a:r>
            <a:endParaRPr lang="en-US" sz="2200" dirty="0">
              <a:solidFill>
                <a:srgbClr val="1E494F"/>
              </a:solidFill>
            </a:endParaRPr>
          </a:p>
          <a:p>
            <a:pPr marL="342900" indent="-342900">
              <a:buClr>
                <a:srgbClr val="EC2179"/>
              </a:buClr>
              <a:buFont typeface="Arial" charset="0"/>
              <a:buChar char="•"/>
            </a:pPr>
            <a:r>
              <a:rPr lang="en-US" sz="2200" dirty="0" err="1">
                <a:solidFill>
                  <a:srgbClr val="1E494F"/>
                </a:solidFill>
              </a:rPr>
              <a:t>Preisgestaltung</a:t>
            </a:r>
            <a:endParaRPr lang="en-US" sz="2200" dirty="0">
              <a:solidFill>
                <a:srgbClr val="1E494F"/>
              </a:solidFill>
            </a:endParaRPr>
          </a:p>
          <a:p>
            <a:pPr marL="342900" indent="-342900">
              <a:buClr>
                <a:srgbClr val="EC2179"/>
              </a:buClr>
              <a:buFont typeface="Arial" charset="0"/>
              <a:buChar char="•"/>
            </a:pPr>
            <a:r>
              <a:rPr lang="en-US" sz="2200" dirty="0" err="1">
                <a:solidFill>
                  <a:srgbClr val="1E494F"/>
                </a:solidFill>
              </a:rPr>
              <a:t>Identifizierung</a:t>
            </a:r>
            <a:r>
              <a:rPr lang="en-US" sz="2200" dirty="0">
                <a:solidFill>
                  <a:srgbClr val="1E494F"/>
                </a:solidFill>
              </a:rPr>
              <a:t> der profitabelsten Verkäufe</a:t>
            </a:r>
          </a:p>
        </p:txBody>
      </p:sp>
      <p:sp>
        <p:nvSpPr>
          <p:cNvPr id="13" name="Text Placeholder 2">
            <a:extLst>
              <a:ext uri="{FF2B5EF4-FFF2-40B4-BE49-F238E27FC236}">
                <a16:creationId xmlns:a16="http://schemas.microsoft.com/office/drawing/2014/main" id="{22BC50B1-1244-4967-ADAC-A08EE11B3D8D}"/>
              </a:ext>
            </a:extLst>
          </p:cNvPr>
          <p:cNvSpPr txBox="1">
            <a:spLocks/>
          </p:cNvSpPr>
          <p:nvPr/>
        </p:nvSpPr>
        <p:spPr>
          <a:xfrm>
            <a:off x="2349288" y="2181116"/>
            <a:ext cx="7547715" cy="2143125"/>
          </a:xfrm>
          <a:prstGeom prst="rect">
            <a:avLst/>
          </a:prstGeom>
        </p:spPr>
        <p:txBody>
          <a:bodyPr vert="horz" lIns="91440" tIns="45720" rIns="91440" bIns="45720" numCol="2" rtlCol="0">
            <a:noAutofit/>
          </a:bodyPr>
          <a:lstStyle>
            <a:lvl1pPr marL="0" indent="0" algn="l" defTabSz="914400" rtl="0" eaLnBrk="1" latinLnBrk="0" hangingPunct="1">
              <a:lnSpc>
                <a:spcPct val="90000"/>
              </a:lnSpc>
              <a:spcBef>
                <a:spcPts val="1000"/>
              </a:spcBef>
              <a:buFont typeface="Arial"/>
              <a:buNone/>
              <a:defRPr sz="2400" kern="1200" baseline="0">
                <a:solidFill>
                  <a:srgbClr val="00384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spcBef>
                <a:spcPts val="300"/>
              </a:spcBef>
              <a:buClr>
                <a:srgbClr val="EC2179"/>
              </a:buClr>
              <a:buFont typeface="+mj-lt"/>
              <a:buAutoNum type="arabicPeriod"/>
            </a:pPr>
            <a:r>
              <a:rPr lang="en-US" dirty="0">
                <a:solidFill>
                  <a:srgbClr val="1E494F"/>
                </a:solidFill>
              </a:rPr>
              <a:t>Aufwand</a:t>
            </a:r>
          </a:p>
          <a:p>
            <a:pPr marL="457200" indent="-457200">
              <a:spcBef>
                <a:spcPts val="300"/>
              </a:spcBef>
              <a:buClr>
                <a:srgbClr val="EC2179"/>
              </a:buClr>
              <a:buFont typeface="+mj-lt"/>
              <a:buAutoNum type="arabicPeriod"/>
            </a:pPr>
            <a:r>
              <a:rPr lang="en-US" dirty="0">
                <a:solidFill>
                  <a:srgbClr val="1E494F"/>
                </a:solidFill>
              </a:rPr>
              <a:t>Materialien</a:t>
            </a:r>
          </a:p>
          <a:p>
            <a:pPr marL="457200" indent="-457200">
              <a:spcBef>
                <a:spcPts val="300"/>
              </a:spcBef>
              <a:buClr>
                <a:srgbClr val="EC2179"/>
              </a:buClr>
              <a:buFont typeface="+mj-lt"/>
              <a:buAutoNum type="arabicPeriod"/>
            </a:pPr>
            <a:r>
              <a:rPr lang="en-US" dirty="0">
                <a:solidFill>
                  <a:srgbClr val="1E494F"/>
                </a:solidFill>
              </a:rPr>
              <a:t>Ressourcen</a:t>
            </a:r>
          </a:p>
          <a:p>
            <a:pPr marL="457200" indent="-457200">
              <a:spcBef>
                <a:spcPts val="300"/>
              </a:spcBef>
              <a:buClr>
                <a:srgbClr val="EC2179"/>
              </a:buClr>
              <a:buFont typeface="+mj-lt"/>
              <a:buAutoNum type="arabicPeriod"/>
            </a:pPr>
            <a:r>
              <a:rPr lang="en-US" dirty="0">
                <a:solidFill>
                  <a:srgbClr val="1E494F"/>
                </a:solidFill>
              </a:rPr>
              <a:t>Verbrauchte Zeit und Betriebsmittel</a:t>
            </a:r>
          </a:p>
          <a:p>
            <a:pPr marL="457200" indent="-457200">
              <a:spcBef>
                <a:spcPts val="300"/>
              </a:spcBef>
              <a:buClr>
                <a:srgbClr val="EC2179"/>
              </a:buClr>
              <a:buFont typeface="+mj-lt"/>
              <a:buAutoNum type="arabicPeriod"/>
            </a:pPr>
            <a:r>
              <a:rPr lang="en-US" dirty="0">
                <a:solidFill>
                  <a:srgbClr val="1E494F"/>
                </a:solidFill>
              </a:rPr>
              <a:t>Eingetretene Risiken und verpasste </a:t>
            </a:r>
            <a:r>
              <a:rPr lang="en-US" dirty="0" err="1">
                <a:solidFill>
                  <a:srgbClr val="1E494F"/>
                </a:solidFill>
              </a:rPr>
              <a:t>Chancen</a:t>
            </a:r>
            <a:r>
              <a:rPr lang="en-US" dirty="0">
                <a:solidFill>
                  <a:srgbClr val="1E494F"/>
                </a:solidFill>
              </a:rPr>
              <a:t> (</a:t>
            </a:r>
            <a:r>
              <a:rPr lang="en-US" dirty="0" err="1">
                <a:solidFill>
                  <a:srgbClr val="1E494F"/>
                </a:solidFill>
              </a:rPr>
              <a:t>wie</a:t>
            </a:r>
            <a:r>
              <a:rPr lang="en-US" dirty="0">
                <a:solidFill>
                  <a:srgbClr val="1E494F"/>
                </a:solidFill>
              </a:rPr>
              <a:t> </a:t>
            </a:r>
            <a:r>
              <a:rPr lang="en-US" dirty="0" err="1">
                <a:solidFill>
                  <a:srgbClr val="1E494F"/>
                </a:solidFill>
              </a:rPr>
              <a:t>viel</a:t>
            </a:r>
            <a:r>
              <a:rPr lang="en-US" dirty="0">
                <a:solidFill>
                  <a:srgbClr val="1E494F"/>
                </a:solidFill>
              </a:rPr>
              <a:t> </a:t>
            </a:r>
            <a:r>
              <a:rPr lang="en-US" dirty="0" err="1">
                <a:solidFill>
                  <a:srgbClr val="1E494F"/>
                </a:solidFill>
              </a:rPr>
              <a:t>hättest</a:t>
            </a:r>
            <a:r>
              <a:rPr lang="en-US" dirty="0">
                <a:solidFill>
                  <a:srgbClr val="1E494F"/>
                </a:solidFill>
              </a:rPr>
              <a:t> du </a:t>
            </a:r>
            <a:r>
              <a:rPr lang="en-US" dirty="0" err="1">
                <a:solidFill>
                  <a:srgbClr val="1E494F"/>
                </a:solidFill>
              </a:rPr>
              <a:t>verdient</a:t>
            </a:r>
            <a:r>
              <a:rPr lang="en-US" dirty="0">
                <a:solidFill>
                  <a:srgbClr val="1E494F"/>
                </a:solidFill>
              </a:rPr>
              <a:t>, </a:t>
            </a:r>
            <a:r>
              <a:rPr lang="en-US" dirty="0" err="1">
                <a:solidFill>
                  <a:srgbClr val="1E494F"/>
                </a:solidFill>
              </a:rPr>
              <a:t>wenn</a:t>
            </a:r>
            <a:r>
              <a:rPr lang="en-US" dirty="0">
                <a:solidFill>
                  <a:srgbClr val="1E494F"/>
                </a:solidFill>
              </a:rPr>
              <a:t> du </a:t>
            </a:r>
            <a:r>
              <a:rPr lang="en-US" dirty="0" err="1">
                <a:solidFill>
                  <a:srgbClr val="1E494F"/>
                </a:solidFill>
              </a:rPr>
              <a:t>woanders</a:t>
            </a:r>
            <a:r>
              <a:rPr lang="en-US" dirty="0">
                <a:solidFill>
                  <a:srgbClr val="1E494F"/>
                </a:solidFill>
              </a:rPr>
              <a:t> </a:t>
            </a:r>
            <a:r>
              <a:rPr lang="en-US" dirty="0" err="1">
                <a:solidFill>
                  <a:srgbClr val="1E494F"/>
                </a:solidFill>
              </a:rPr>
              <a:t>gearbeitet</a:t>
            </a:r>
            <a:r>
              <a:rPr lang="en-US" dirty="0">
                <a:solidFill>
                  <a:srgbClr val="1E494F"/>
                </a:solidFill>
              </a:rPr>
              <a:t> </a:t>
            </a:r>
            <a:r>
              <a:rPr lang="en-US" dirty="0" err="1">
                <a:solidFill>
                  <a:srgbClr val="1E494F"/>
                </a:solidFill>
              </a:rPr>
              <a:t>hättest</a:t>
            </a:r>
            <a:r>
              <a:rPr lang="en-US" dirty="0">
                <a:solidFill>
                  <a:srgbClr val="1E494F"/>
                </a:solidFill>
              </a:rPr>
              <a:t>) </a:t>
            </a:r>
          </a:p>
        </p:txBody>
      </p:sp>
    </p:spTree>
    <p:extLst>
      <p:ext uri="{BB962C8B-B14F-4D97-AF65-F5344CB8AC3E}">
        <p14:creationId xmlns:p14="http://schemas.microsoft.com/office/powerpoint/2010/main" val="2108890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a:extLst>
              <a:ext uri="{FF2B5EF4-FFF2-40B4-BE49-F238E27FC236}">
                <a16:creationId xmlns:a16="http://schemas.microsoft.com/office/drawing/2014/main" id="{DB7F892A-BDBC-466F-BC89-C71B2F20170B}"/>
              </a:ext>
            </a:extLst>
          </p:cNvPr>
          <p:cNvSpPr>
            <a:spLocks noChangeAspect="1" noChangeArrowheads="1"/>
          </p:cNvSpPr>
          <p:nvPr/>
        </p:nvSpPr>
        <p:spPr bwMode="auto">
          <a:xfrm>
            <a:off x="426720" y="-2240280"/>
            <a:ext cx="5821680" cy="58216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7" name="TextBox 6">
            <a:extLst>
              <a:ext uri="{FF2B5EF4-FFF2-40B4-BE49-F238E27FC236}">
                <a16:creationId xmlns:a16="http://schemas.microsoft.com/office/drawing/2014/main" id="{F1AC6DDE-AD48-432D-993C-8435B36BF9D6}"/>
              </a:ext>
            </a:extLst>
          </p:cNvPr>
          <p:cNvSpPr txBox="1"/>
          <p:nvPr/>
        </p:nvSpPr>
        <p:spPr>
          <a:xfrm>
            <a:off x="481012" y="670560"/>
            <a:ext cx="10226040" cy="923330"/>
          </a:xfrm>
          <a:prstGeom prst="rect">
            <a:avLst/>
          </a:prstGeom>
          <a:noFill/>
        </p:spPr>
        <p:txBody>
          <a:bodyPr wrap="square" rtlCol="0">
            <a:spAutoFit/>
          </a:bodyPr>
          <a:lstStyle/>
          <a:p>
            <a:r>
              <a:rPr lang="en-US" sz="3600" dirty="0">
                <a:solidFill>
                  <a:srgbClr val="1E494F"/>
                </a:solidFill>
              </a:rPr>
              <a:t> DIE 3 ELEMENTE DER KOSTEN</a:t>
            </a:r>
          </a:p>
          <a:p>
            <a:endParaRPr lang="en-IE" dirty="0"/>
          </a:p>
        </p:txBody>
      </p:sp>
      <p:sp>
        <p:nvSpPr>
          <p:cNvPr id="10" name="TextBox 9">
            <a:extLst>
              <a:ext uri="{FF2B5EF4-FFF2-40B4-BE49-F238E27FC236}">
                <a16:creationId xmlns:a16="http://schemas.microsoft.com/office/drawing/2014/main" id="{CA4B084E-BA17-4DAB-9407-CFB55608347A}"/>
              </a:ext>
            </a:extLst>
          </p:cNvPr>
          <p:cNvSpPr txBox="1"/>
          <p:nvPr/>
        </p:nvSpPr>
        <p:spPr>
          <a:xfrm>
            <a:off x="1629092" y="1409841"/>
            <a:ext cx="8988108" cy="1200329"/>
          </a:xfrm>
          <a:prstGeom prst="rect">
            <a:avLst/>
          </a:prstGeom>
          <a:noFill/>
        </p:spPr>
        <p:txBody>
          <a:bodyPr wrap="square">
            <a:spAutoFit/>
          </a:bodyPr>
          <a:lstStyle/>
          <a:p>
            <a:endParaRPr lang="en-GB" dirty="0">
              <a:solidFill>
                <a:srgbClr val="1EB3DD"/>
              </a:solidFill>
            </a:endParaRPr>
          </a:p>
          <a:p>
            <a:endParaRPr lang="en-GB" sz="1800" b="0" i="0" dirty="0">
              <a:solidFill>
                <a:schemeClr val="accent1"/>
              </a:solidFill>
              <a:effectLst/>
            </a:endParaRPr>
          </a:p>
          <a:p>
            <a:endParaRPr lang="en-GB" sz="1800" b="0" i="0" dirty="0">
              <a:solidFill>
                <a:schemeClr val="accent1"/>
              </a:solidFill>
              <a:effectLst/>
            </a:endParaRPr>
          </a:p>
          <a:p>
            <a:endParaRPr lang="en-GB" sz="1800" b="0" i="0" dirty="0">
              <a:solidFill>
                <a:schemeClr val="accent1"/>
              </a:solidFill>
              <a:effectLst/>
            </a:endParaRPr>
          </a:p>
        </p:txBody>
      </p:sp>
      <p:sp>
        <p:nvSpPr>
          <p:cNvPr id="11" name="TextBox 10">
            <a:extLst>
              <a:ext uri="{FF2B5EF4-FFF2-40B4-BE49-F238E27FC236}">
                <a16:creationId xmlns:a16="http://schemas.microsoft.com/office/drawing/2014/main" id="{2046BE67-F530-4B92-99D0-FB55C48F49CA}"/>
              </a:ext>
            </a:extLst>
          </p:cNvPr>
          <p:cNvSpPr txBox="1"/>
          <p:nvPr/>
        </p:nvSpPr>
        <p:spPr>
          <a:xfrm>
            <a:off x="1661650" y="1887795"/>
            <a:ext cx="8518409" cy="4770537"/>
          </a:xfrm>
          <a:prstGeom prst="rect">
            <a:avLst/>
          </a:prstGeom>
          <a:noFill/>
        </p:spPr>
        <p:txBody>
          <a:bodyPr wrap="square">
            <a:spAutoFit/>
          </a:bodyPr>
          <a:lstStyle/>
          <a:p>
            <a:r>
              <a:rPr lang="en-US" sz="2400" dirty="0">
                <a:solidFill>
                  <a:srgbClr val="1E494F"/>
                </a:solidFill>
              </a:rPr>
              <a:t>Die Berechnung der Kosten für ein physisches Produkt ist einfach. </a:t>
            </a:r>
            <a:r>
              <a:rPr lang="en-US" sz="2400" dirty="0" err="1">
                <a:solidFill>
                  <a:srgbClr val="1E494F"/>
                </a:solidFill>
              </a:rPr>
              <a:t>Deine</a:t>
            </a:r>
            <a:r>
              <a:rPr lang="en-US" sz="2400" dirty="0">
                <a:solidFill>
                  <a:srgbClr val="1E494F"/>
                </a:solidFill>
              </a:rPr>
              <a:t> Kosten </a:t>
            </a:r>
            <a:r>
              <a:rPr lang="en-US" sz="2400" dirty="0" err="1">
                <a:solidFill>
                  <a:srgbClr val="1E494F"/>
                </a:solidFill>
              </a:rPr>
              <a:t>sind</a:t>
            </a:r>
            <a:r>
              <a:rPr lang="en-US" sz="2400" dirty="0">
                <a:solidFill>
                  <a:srgbClr val="1E494F"/>
                </a:solidFill>
              </a:rPr>
              <a:t> die </a:t>
            </a:r>
            <a:r>
              <a:rPr lang="en-US" sz="2400" dirty="0" err="1">
                <a:solidFill>
                  <a:srgbClr val="1E494F"/>
                </a:solidFill>
              </a:rPr>
              <a:t>Höhe</a:t>
            </a:r>
            <a:r>
              <a:rPr lang="en-US" sz="2400" dirty="0">
                <a:solidFill>
                  <a:srgbClr val="1E494F"/>
                </a:solidFill>
              </a:rPr>
              <a:t> der </a:t>
            </a:r>
            <a:r>
              <a:rPr lang="en-US" sz="2400" dirty="0" err="1">
                <a:solidFill>
                  <a:srgbClr val="1E494F"/>
                </a:solidFill>
              </a:rPr>
              <a:t>Ausgaben</a:t>
            </a:r>
            <a:r>
              <a:rPr lang="en-US" sz="2400" dirty="0">
                <a:solidFill>
                  <a:srgbClr val="1E494F"/>
                </a:solidFill>
              </a:rPr>
              <a:t>, um ein Produkt herzustellen. Sie umfassen </a:t>
            </a:r>
            <a:r>
              <a:rPr lang="en-US" sz="2400" b="1" dirty="0">
                <a:solidFill>
                  <a:srgbClr val="EC2179"/>
                </a:solidFill>
              </a:rPr>
              <a:t>3 Elemente</a:t>
            </a:r>
            <a:r>
              <a:rPr lang="en-US" sz="2400" dirty="0"/>
              <a:t>:</a:t>
            </a:r>
          </a:p>
          <a:p>
            <a:endParaRPr lang="en-US" sz="2400" dirty="0"/>
          </a:p>
          <a:p>
            <a:pPr marL="457200" indent="-457200">
              <a:buClr>
                <a:srgbClr val="EC2179"/>
              </a:buClr>
              <a:buFont typeface="+mj-lt"/>
              <a:buAutoNum type="arabicPeriod"/>
            </a:pPr>
            <a:r>
              <a:rPr lang="en-US" sz="2400" dirty="0">
                <a:solidFill>
                  <a:srgbClr val="1E494F"/>
                </a:solidFill>
              </a:rPr>
              <a:t>Die Kosten </a:t>
            </a:r>
            <a:r>
              <a:rPr lang="en-US" sz="2400" dirty="0" err="1">
                <a:solidFill>
                  <a:srgbClr val="1E494F"/>
                </a:solidFill>
              </a:rPr>
              <a:t>für</a:t>
            </a:r>
            <a:r>
              <a:rPr lang="en-US" sz="2400" dirty="0">
                <a:solidFill>
                  <a:srgbClr val="1E494F"/>
                </a:solidFill>
              </a:rPr>
              <a:t> </a:t>
            </a:r>
            <a:r>
              <a:rPr lang="en-US" sz="2400" dirty="0" err="1">
                <a:solidFill>
                  <a:srgbClr val="1E494F"/>
                </a:solidFill>
              </a:rPr>
              <a:t>deine</a:t>
            </a:r>
            <a:r>
              <a:rPr lang="en-US" sz="2400" dirty="0">
                <a:solidFill>
                  <a:srgbClr val="1E494F"/>
                </a:solidFill>
              </a:rPr>
              <a:t> Materialien einschließlich Verpackung</a:t>
            </a:r>
          </a:p>
          <a:p>
            <a:pPr marL="457200" indent="-457200">
              <a:buClr>
                <a:srgbClr val="EC2179"/>
              </a:buClr>
              <a:buFont typeface="+mj-lt"/>
              <a:buAutoNum type="arabicPeriod"/>
            </a:pPr>
            <a:r>
              <a:rPr lang="en-US" sz="2400" dirty="0">
                <a:solidFill>
                  <a:srgbClr val="1E494F"/>
                </a:solidFill>
              </a:rPr>
              <a:t>Arbeit - die Kosten </a:t>
            </a:r>
            <a:r>
              <a:rPr lang="en-US" sz="2400" dirty="0" err="1">
                <a:solidFill>
                  <a:srgbClr val="1E494F"/>
                </a:solidFill>
              </a:rPr>
              <a:t>für</a:t>
            </a:r>
            <a:r>
              <a:rPr lang="en-US" sz="2400" dirty="0">
                <a:solidFill>
                  <a:srgbClr val="1E494F"/>
                </a:solidFill>
              </a:rPr>
              <a:t> </a:t>
            </a:r>
            <a:r>
              <a:rPr lang="en-US" sz="2400" dirty="0" err="1">
                <a:solidFill>
                  <a:srgbClr val="1E494F"/>
                </a:solidFill>
              </a:rPr>
              <a:t>deine</a:t>
            </a:r>
            <a:r>
              <a:rPr lang="en-US" sz="2400" dirty="0">
                <a:solidFill>
                  <a:srgbClr val="1E494F"/>
                </a:solidFill>
              </a:rPr>
              <a:t> Zeit bei der Herstellung und dem Verkauf des Artikels</a:t>
            </a:r>
          </a:p>
          <a:p>
            <a:pPr marL="457200" indent="-457200">
              <a:buClr>
                <a:srgbClr val="EC2179"/>
              </a:buClr>
              <a:buFont typeface="+mj-lt"/>
              <a:buAutoNum type="arabicPeriod"/>
            </a:pPr>
            <a:r>
              <a:rPr lang="en-US" sz="2400" dirty="0">
                <a:solidFill>
                  <a:srgbClr val="1E494F"/>
                </a:solidFill>
              </a:rPr>
              <a:t>Gemeinkosten - die Kosten des Geschäftsbetriebs - z. B. Miete, Transport, Marketingkosten</a:t>
            </a:r>
          </a:p>
          <a:p>
            <a:pPr marL="457200" indent="-457200">
              <a:buClr>
                <a:srgbClr val="EC2179"/>
              </a:buClr>
              <a:buFont typeface="+mj-lt"/>
              <a:buAutoNum type="arabicPeriod"/>
            </a:pPr>
            <a:endParaRPr lang="en-US" sz="1000" dirty="0"/>
          </a:p>
          <a:p>
            <a:pPr>
              <a:buClr>
                <a:srgbClr val="EC2179"/>
              </a:buClr>
            </a:pPr>
            <a:endParaRPr lang="en-US" sz="2400" dirty="0"/>
          </a:p>
          <a:p>
            <a:pPr algn="ctr">
              <a:buClr>
                <a:srgbClr val="EC2179"/>
              </a:buClr>
            </a:pPr>
            <a:r>
              <a:rPr lang="en-US" sz="3200" b="1" dirty="0">
                <a:solidFill>
                  <a:srgbClr val="EC2179"/>
                </a:solidFill>
              </a:rPr>
              <a:t>MATERIAL </a:t>
            </a:r>
            <a:r>
              <a:rPr lang="en-US" sz="3200" b="1" dirty="0">
                <a:solidFill>
                  <a:srgbClr val="1EB3DD"/>
                </a:solidFill>
              </a:rPr>
              <a:t>+ </a:t>
            </a:r>
            <a:r>
              <a:rPr lang="en-US" sz="3200" b="1" dirty="0">
                <a:solidFill>
                  <a:srgbClr val="EC2179"/>
                </a:solidFill>
              </a:rPr>
              <a:t>ARBEIT </a:t>
            </a:r>
            <a:r>
              <a:rPr lang="en-US" sz="3200" b="1" dirty="0">
                <a:solidFill>
                  <a:srgbClr val="1EB3DD"/>
                </a:solidFill>
              </a:rPr>
              <a:t>+ </a:t>
            </a:r>
            <a:r>
              <a:rPr lang="en-US" sz="3200" b="1" dirty="0">
                <a:solidFill>
                  <a:srgbClr val="EC2179"/>
                </a:solidFill>
              </a:rPr>
              <a:t>GEMEINKOSTEN </a:t>
            </a:r>
          </a:p>
          <a:p>
            <a:pPr marL="342900" indent="-342900">
              <a:buClr>
                <a:srgbClr val="EC2179"/>
              </a:buClr>
              <a:buFont typeface="Arial" charset="0"/>
              <a:buChar char="•"/>
            </a:pPr>
            <a:endParaRPr lang="en-US" sz="2200" dirty="0">
              <a:solidFill>
                <a:srgbClr val="1E494F"/>
              </a:solidFill>
            </a:endParaRPr>
          </a:p>
        </p:txBody>
      </p:sp>
    </p:spTree>
    <p:extLst>
      <p:ext uri="{BB962C8B-B14F-4D97-AF65-F5344CB8AC3E}">
        <p14:creationId xmlns:p14="http://schemas.microsoft.com/office/powerpoint/2010/main" val="10025905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8157</Words>
  <Application>Microsoft Office PowerPoint</Application>
  <PresentationFormat>Breitbild</PresentationFormat>
  <Paragraphs>585</Paragraphs>
  <Slides>71</Slides>
  <Notes>0</Notes>
  <HiddenSlides>0</HiddenSlides>
  <MMClips>3</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71</vt:i4>
      </vt:variant>
    </vt:vector>
  </HeadingPairs>
  <TitlesOfParts>
    <vt:vector size="77" baseType="lpstr">
      <vt:lpstr>Arial</vt:lpstr>
      <vt:lpstr>Calibri</vt:lpstr>
      <vt:lpstr>Calibri Light</vt:lpstr>
      <vt:lpstr>Quattrocento Sans</vt:lpstr>
      <vt:lpstr>Wingdings</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Unterschied zwischen Risikokapital und Angel Investoren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Erika Nepp</cp:lastModifiedBy>
  <cp:revision>393</cp:revision>
  <cp:lastPrinted>2021-04-25T09:20:42Z</cp:lastPrinted>
  <dcterms:created xsi:type="dcterms:W3CDTF">2019-11-20T14:08:21Z</dcterms:created>
  <dcterms:modified xsi:type="dcterms:W3CDTF">2021-06-02T06:56:32Z</dcterms:modified>
</cp:coreProperties>
</file>