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342" r:id="rId2"/>
    <p:sldId id="440" r:id="rId3"/>
    <p:sldId id="424" r:id="rId4"/>
    <p:sldId id="266" r:id="rId5"/>
    <p:sldId id="262" r:id="rId6"/>
    <p:sldId id="272" r:id="rId7"/>
    <p:sldId id="271" r:id="rId8"/>
    <p:sldId id="277" r:id="rId9"/>
    <p:sldId id="280" r:id="rId10"/>
    <p:sldId id="260" r:id="rId11"/>
    <p:sldId id="425" r:id="rId12"/>
    <p:sldId id="426" r:id="rId13"/>
    <p:sldId id="427" r:id="rId14"/>
    <p:sldId id="428" r:id="rId15"/>
    <p:sldId id="429" r:id="rId16"/>
    <p:sldId id="268" r:id="rId17"/>
    <p:sldId id="282" r:id="rId18"/>
    <p:sldId id="284" r:id="rId19"/>
    <p:sldId id="285" r:id="rId20"/>
    <p:sldId id="286" r:id="rId21"/>
    <p:sldId id="287" r:id="rId22"/>
    <p:sldId id="290" r:id="rId23"/>
    <p:sldId id="288" r:id="rId24"/>
    <p:sldId id="289" r:id="rId25"/>
    <p:sldId id="317" r:id="rId26"/>
    <p:sldId id="318" r:id="rId27"/>
    <p:sldId id="319" r:id="rId28"/>
    <p:sldId id="265" r:id="rId29"/>
    <p:sldId id="294" r:id="rId30"/>
    <p:sldId id="430" r:id="rId31"/>
    <p:sldId id="295" r:id="rId32"/>
    <p:sldId id="298" r:id="rId33"/>
    <p:sldId id="300" r:id="rId34"/>
    <p:sldId id="307" r:id="rId35"/>
    <p:sldId id="306" r:id="rId36"/>
    <p:sldId id="304" r:id="rId37"/>
    <p:sldId id="315" r:id="rId38"/>
    <p:sldId id="308" r:id="rId39"/>
    <p:sldId id="309" r:id="rId40"/>
    <p:sldId id="312" r:id="rId41"/>
    <p:sldId id="432" r:id="rId42"/>
    <p:sldId id="437" r:id="rId43"/>
    <p:sldId id="438" r:id="rId44"/>
    <p:sldId id="433" r:id="rId45"/>
    <p:sldId id="434" r:id="rId46"/>
    <p:sldId id="435" r:id="rId47"/>
    <p:sldId id="436" r:id="rId48"/>
    <p:sldId id="311" r:id="rId49"/>
    <p:sldId id="320" r:id="rId50"/>
    <p:sldId id="316" r:id="rId51"/>
    <p:sldId id="313" r:id="rId52"/>
    <p:sldId id="259" r:id="rId53"/>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D55"/>
    <a:srgbClr val="1EB3DD"/>
    <a:srgbClr val="F26B27"/>
    <a:srgbClr val="222222"/>
    <a:srgbClr val="C54A9A"/>
    <a:srgbClr val="FFC652"/>
    <a:srgbClr val="DA2E2D"/>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p:restoredTop sz="94729"/>
  </p:normalViewPr>
  <p:slideViewPr>
    <p:cSldViewPr snapToGrid="0" snapToObjects="1">
      <p:cViewPr varScale="1">
        <p:scale>
          <a:sx n="110" d="100"/>
          <a:sy n="110" d="100"/>
        </p:scale>
        <p:origin x="288" y="102"/>
      </p:cViewPr>
      <p:guideLst>
        <p:guide orient="horz" pos="1003"/>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363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39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7968298"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auf ,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53" r:id="rId13"/>
    <p:sldLayoutId id="2147483663" r:id="rId14"/>
    <p:sldLayoutId id="2147483664" r:id="rId15"/>
    <p:sldLayoutId id="2147483659" r:id="rId16"/>
    <p:sldLayoutId id="2147483668" r:id="rId17"/>
    <p:sldLayoutId id="2147483656" r:id="rId18"/>
    <p:sldLayoutId id="2147483657" r:id="rId19"/>
    <p:sldLayoutId id="214748365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samepage.io/blog/10-top-qualities-great-collaborator"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samepage.io/blog/10-top-qualities-great-collaborator"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amepage.io/blog/10-top-qualities-great-collaborator"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helsinkidesignlab.org/pages/creative-collaborations"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theguardian.com/media-network/media-network-blog/2012/feb/16/media-creative-collaborations-better-results"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wearetern.org/" TargetMode="External"/><Relationship Id="rId2" Type="http://schemas.openxmlformats.org/officeDocument/2006/relationships/hyperlink" Target="https://www.bni.com/" TargetMode="Externa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hyperlink" Target="https://www.existenzgruender.de/DE/Service/Beratung-Adressen/Linksammlung/Gruender-innen-Migrationshintergrund/inhalt.html" TargetMode="External"/><Relationship Id="rId3" Type="http://schemas.openxmlformats.org/officeDocument/2006/relationships/hyperlink" Target="https://www.mariacallisto.com/" TargetMode="External"/><Relationship Id="rId7" Type="http://schemas.openxmlformats.org/officeDocument/2006/relationships/hyperlink" Target="https://www.jumpp.de/content/migrantinnen-gr-nden-perspektive-selbst-ndigkeit" TargetMode="External"/><Relationship Id="rId2" Type="http://schemas.openxmlformats.org/officeDocument/2006/relationships/hyperlink" Target="https://www.wearetern.org/herfuture-forward/" TargetMode="External"/><Relationship Id="rId1" Type="http://schemas.openxmlformats.org/officeDocument/2006/relationships/slideLayout" Target="../slideLayouts/slideLayout12.xml"/><Relationship Id="rId6" Type="http://schemas.openxmlformats.org/officeDocument/2006/relationships/hyperlink" Target="https://www.jumpp.de/" TargetMode="External"/><Relationship Id="rId5" Type="http://schemas.openxmlformats.org/officeDocument/2006/relationships/image" Target="../media/image49.png"/><Relationship Id="rId4" Type="http://schemas.openxmlformats.org/officeDocument/2006/relationships/hyperlink" Target="https://www.wearetern.org/" TargetMode="External"/><Relationship Id="rId9" Type="http://schemas.openxmlformats.org/officeDocument/2006/relationships/hyperlink" Target="https://www.netzwerk-iq.de/foerderprogramm-iq/fachstellen/fachstelle-migrantenoekonomi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youtu.be/E5xTbn6OnAA" TargetMode="External"/><Relationship Id="rId2" Type="http://schemas.openxmlformats.org/officeDocument/2006/relationships/video" Target="https://www.youtube.com/embed/E5xTbn6OnAA?feature=oembed" TargetMode="External"/><Relationship Id="rId1" Type="http://schemas.openxmlformats.org/officeDocument/2006/relationships/video" Target="https://www.youtube.com/embed/7eRyPdlEJ4Y?feature=oembed" TargetMode="External"/><Relationship Id="rId6" Type="http://schemas.openxmlformats.org/officeDocument/2006/relationships/image" Target="../media/image52.jpeg"/><Relationship Id="rId5" Type="http://schemas.openxmlformats.org/officeDocument/2006/relationships/hyperlink" Target="https://youtu.be/7eRyPdlEJ4Y" TargetMode="Externa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smallbusinessbc.ca/article/how-women-network-differently-men/" TargetMode="External"/><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6.xml"/><Relationship Id="rId4" Type="http://schemas.openxmlformats.org/officeDocument/2006/relationships/hyperlink" Target="https://translate.google.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smallbusinessbc.ca/article/how-women-network-differently-men/" TargetMode="External"/><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6.xml"/><Relationship Id="rId4" Type="http://schemas.openxmlformats.org/officeDocument/2006/relationships/hyperlink" Target="https://translate.google.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https://wegate.eu/"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2.xml"/><Relationship Id="rId4" Type="http://schemas.openxmlformats.org/officeDocument/2006/relationships/hyperlink" Target="https://www.facebook.com/groups/1309675622156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dailymail.co.uk/sciencetech/article-2548917/A-problem-shared-really-IS-problem-halved-Study-finds-discussing-problems-people-situation-reduces-stress-levels.html" TargetMode="External"/><Relationship Id="rId1" Type="http://schemas.openxmlformats.org/officeDocument/2006/relationships/slideLayout" Target="../slideLayouts/slideLayout6.xml"/><Relationship Id="rId5" Type="http://schemas.openxmlformats.org/officeDocument/2006/relationships/hyperlink" Target="https://translate.google.com/"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flightofideas.net/Articles/Dynamic%20Duos%20-%20the%20Power%20of%20Creative%20Partnerships%20-%20Summer%202006.pdf"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222463" y="1244172"/>
            <a:ext cx="3574585" cy="1194016"/>
          </a:xfrm>
          <a:prstGeom prst="rect">
            <a:avLst/>
          </a:prstGeom>
        </p:spPr>
      </p:pic>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314896" y="1532829"/>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BA" sz="2800" dirty="0">
                <a:solidFill>
                  <a:schemeClr val="bg1"/>
                </a:solidFill>
              </a:rPr>
              <a:t>DIE </a:t>
            </a:r>
            <a:r>
              <a:rPr lang="de-DE" sz="2800" dirty="0">
                <a:solidFill>
                  <a:schemeClr val="bg1"/>
                </a:solidFill>
              </a:rPr>
              <a:t>MACHT VON</a:t>
            </a:r>
            <a:r>
              <a:rPr lang="en-BA" sz="2800" dirty="0">
                <a:solidFill>
                  <a:schemeClr val="bg1"/>
                </a:solidFill>
              </a:rPr>
              <a:t> </a:t>
            </a:r>
            <a:r>
              <a:rPr lang="de-DE" sz="2800">
                <a:solidFill>
                  <a:schemeClr val="bg1"/>
                </a:solidFill>
              </a:rPr>
              <a:t>KOOPERATIONEN</a:t>
            </a:r>
            <a:r>
              <a:rPr lang="en-BA" sz="2800">
                <a:solidFill>
                  <a:schemeClr val="bg1"/>
                </a:solidFill>
              </a:rPr>
              <a:t> </a:t>
            </a:r>
            <a:r>
              <a:rPr lang="en-IE" sz="2800" dirty="0">
                <a:solidFill>
                  <a:schemeClr val="bg1"/>
                </a:solidFill>
              </a:rPr>
              <a:t>UND NETZWERKEN</a:t>
            </a:r>
            <a:endParaRPr lang="en-US" sz="2800" dirty="0">
              <a:solidFill>
                <a:schemeClr val="bg1"/>
              </a:solidFill>
            </a:endParaRPr>
          </a:p>
        </p:txBody>
      </p:sp>
      <p:sp>
        <p:nvSpPr>
          <p:cNvPr id="13" name="Text Placeholder 12"/>
          <p:cNvSpPr>
            <a:spLocks noGrp="1"/>
          </p:cNvSpPr>
          <p:nvPr>
            <p:ph type="body" sz="quarter" idx="4294967295"/>
          </p:nvPr>
        </p:nvSpPr>
        <p:spPr>
          <a:xfrm>
            <a:off x="288383" y="3073672"/>
            <a:ext cx="6252512" cy="2139544"/>
          </a:xfrm>
          <a:noFill/>
        </p:spPr>
        <p:txBody>
          <a:bodyPr>
            <a:noAutofit/>
          </a:bodyPr>
          <a:lstStyle/>
          <a:p>
            <a:pPr marL="0" indent="0">
              <a:buNone/>
            </a:pPr>
            <a:r>
              <a:rPr lang="en-GB" sz="3600" b="0" i="0" dirty="0">
                <a:solidFill>
                  <a:srgbClr val="000000"/>
                </a:solidFill>
                <a:effectLst/>
              </a:rPr>
              <a:t>"Alleine können wir so wenig tun. Gemeinsam können wir so viel tun."                                                                   </a:t>
            </a:r>
          </a:p>
          <a:p>
            <a:pPr marL="0" indent="0">
              <a:buNone/>
            </a:pPr>
            <a:r>
              <a:rPr lang="en-GB" sz="2000" b="1" i="0" dirty="0">
                <a:solidFill>
                  <a:srgbClr val="1EB3DD"/>
                </a:solidFill>
                <a:effectLst/>
              </a:rPr>
              <a:t>Helen Keller</a:t>
            </a:r>
            <a:endParaRPr lang="en-US" sz="4800" dirty="0">
              <a:solidFill>
                <a:srgbClr val="1EB3DD"/>
              </a:solidFill>
            </a:endParaRPr>
          </a:p>
        </p:txBody>
      </p:sp>
      <p:grpSp>
        <p:nvGrpSpPr>
          <p:cNvPr id="16" name="Group 15">
            <a:extLst>
              <a:ext uri="{FF2B5EF4-FFF2-40B4-BE49-F238E27FC236}">
                <a16:creationId xmlns:a16="http://schemas.microsoft.com/office/drawing/2014/main" id="{52F78104-E651-4811-9591-AC74D2AE9DEB}"/>
              </a:ext>
            </a:extLst>
          </p:cNvPr>
          <p:cNvGrpSpPr/>
          <p:nvPr/>
        </p:nvGrpSpPr>
        <p:grpSpPr>
          <a:xfrm>
            <a:off x="6547663" y="2954693"/>
            <a:ext cx="4039074" cy="2721775"/>
            <a:chOff x="448873" y="4678394"/>
            <a:chExt cx="2490973" cy="1678570"/>
          </a:xfrm>
        </p:grpSpPr>
        <p:pic>
          <p:nvPicPr>
            <p:cNvPr id="17" name="Picture 16" descr="A picture containing text, vector graphics&#10;&#10;Description automatically generated">
              <a:extLst>
                <a:ext uri="{FF2B5EF4-FFF2-40B4-BE49-F238E27FC236}">
                  <a16:creationId xmlns:a16="http://schemas.microsoft.com/office/drawing/2014/main" id="{F22E3AEC-BF41-4478-97A6-AC7F734CA70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22" name="Picture 21" descr="Icon&#10;&#10;Description automatically generated">
              <a:extLst>
                <a:ext uri="{FF2B5EF4-FFF2-40B4-BE49-F238E27FC236}">
                  <a16:creationId xmlns:a16="http://schemas.microsoft.com/office/drawing/2014/main" id="{B1B2F6F8-78F3-4420-86BB-5C7FF682EE7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23" name="Picture 22" descr="Icon&#10;&#10;Description automatically generated">
              <a:extLst>
                <a:ext uri="{FF2B5EF4-FFF2-40B4-BE49-F238E27FC236}">
                  <a16:creationId xmlns:a16="http://schemas.microsoft.com/office/drawing/2014/main" id="{BC0175C6-5C1F-41D2-BAA0-A2343E519EE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24" name="Picture 23" descr="Icon&#10;&#10;Description automatically generated">
              <a:extLst>
                <a:ext uri="{FF2B5EF4-FFF2-40B4-BE49-F238E27FC236}">
                  <a16:creationId xmlns:a16="http://schemas.microsoft.com/office/drawing/2014/main" id="{8046BD11-EF46-415A-B60C-82D7510950E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
        <p:nvSpPr>
          <p:cNvPr id="25" name="Text Placeholder 12">
            <a:extLst>
              <a:ext uri="{FF2B5EF4-FFF2-40B4-BE49-F238E27FC236}">
                <a16:creationId xmlns:a16="http://schemas.microsoft.com/office/drawing/2014/main" id="{A91A13B6-3676-4FA3-AA23-E7277F015221}"/>
              </a:ext>
            </a:extLst>
          </p:cNvPr>
          <p:cNvSpPr txBox="1">
            <a:spLocks/>
          </p:cNvSpPr>
          <p:nvPr/>
        </p:nvSpPr>
        <p:spPr>
          <a:xfrm>
            <a:off x="292646" y="501850"/>
            <a:ext cx="2502311"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SCHRITT 5</a:t>
            </a:r>
          </a:p>
        </p:txBody>
      </p:sp>
      <p:sp>
        <p:nvSpPr>
          <p:cNvPr id="20" name="Footer Placeholder 6">
            <a:extLst>
              <a:ext uri="{FF2B5EF4-FFF2-40B4-BE49-F238E27FC236}">
                <a16:creationId xmlns:a16="http://schemas.microsoft.com/office/drawing/2014/main" id="{75D30575-47C9-A446-BAAD-CA7BBB5145FB}"/>
              </a:ext>
            </a:extLst>
          </p:cNvPr>
          <p:cNvSpPr txBox="1">
            <a:spLocks noGrp="1"/>
          </p:cNvSpPr>
          <p:nvPr/>
        </p:nvSpPr>
        <p:spPr bwMode="auto">
          <a:xfrm>
            <a:off x="1991565" y="5353202"/>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buFontTx/>
              <a:buNone/>
            </a:pPr>
            <a:r>
              <a:rPr lang="en-IE" altLang="en-US" sz="1000">
                <a:solidFill>
                  <a:schemeClr val="tx1"/>
                </a:solidFill>
                <a:latin typeface="Calibri" charset="0"/>
              </a:rPr>
              <a:t>Dieses </a:t>
            </a:r>
            <a:r>
              <a:rPr lang="en-IE" altLang="en-US" sz="1000" dirty="0">
                <a:solidFill>
                  <a:schemeClr val="tx1"/>
                </a:solidFill>
                <a:latin typeface="Calibri" charset="0"/>
              </a:rPr>
              <a:t>Programm wurde mit Unterstützung der Europäischen Kommission finanziert </a:t>
            </a:r>
          </a:p>
        </p:txBody>
      </p:sp>
      <p:pic>
        <p:nvPicPr>
          <p:cNvPr id="26" name="Picture 8">
            <a:extLst>
              <a:ext uri="{FF2B5EF4-FFF2-40B4-BE49-F238E27FC236}">
                <a16:creationId xmlns:a16="http://schemas.microsoft.com/office/drawing/2014/main" id="{7E484368-2679-FF49-894F-57FC64372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65" y="5353202"/>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0">
            <a:extLst>
              <a:ext uri="{FF2B5EF4-FFF2-40B4-BE49-F238E27FC236}">
                <a16:creationId xmlns:a16="http://schemas.microsoft.com/office/drawing/2014/main" id="{E5832AA3-D9B0-4987-A7D3-27CB22B8ED09}"/>
              </a:ext>
            </a:extLst>
          </p:cNvPr>
          <p:cNvSpPr txBox="1"/>
          <p:nvPr/>
        </p:nvSpPr>
        <p:spPr>
          <a:xfrm>
            <a:off x="292646" y="5899442"/>
            <a:ext cx="10571943"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1E494F"/>
                </a:solidFill>
              </a:rPr>
              <a:t>Dieses </a:t>
            </a:r>
            <a:r>
              <a:rPr lang="en-GB" sz="1400" dirty="0" err="1">
                <a:solidFill>
                  <a:srgbClr val="1E494F"/>
                </a:solidFill>
              </a:rPr>
              <a:t>Projekt</a:t>
            </a:r>
            <a:r>
              <a:rPr lang="en-GB" sz="1400" dirty="0">
                <a:solidFill>
                  <a:srgbClr val="1E494F"/>
                </a:solidFill>
              </a:rPr>
              <a:t> </a:t>
            </a:r>
            <a:r>
              <a:rPr lang="en-GB" sz="1400" dirty="0" err="1">
                <a:solidFill>
                  <a:srgbClr val="1E494F"/>
                </a:solidFill>
              </a:rPr>
              <a:t>wurde</a:t>
            </a:r>
            <a:r>
              <a:rPr lang="en-GB" sz="1400" dirty="0">
                <a:solidFill>
                  <a:srgbClr val="1E494F"/>
                </a:solidFill>
              </a:rPr>
              <a:t> </a:t>
            </a:r>
            <a:r>
              <a:rPr lang="en-GB" sz="1400" dirty="0" err="1">
                <a:solidFill>
                  <a:srgbClr val="1E494F"/>
                </a:solidFill>
              </a:rPr>
              <a:t>mit</a:t>
            </a:r>
            <a:r>
              <a:rPr lang="en-GB" sz="1400" dirty="0">
                <a:solidFill>
                  <a:srgbClr val="1E494F"/>
                </a:solidFill>
              </a:rPr>
              <a:t> </a:t>
            </a:r>
            <a:r>
              <a:rPr lang="en-GB" sz="1400" dirty="0" err="1">
                <a:solidFill>
                  <a:srgbClr val="1E494F"/>
                </a:solidFill>
              </a:rPr>
              <a:t>Unterstützung</a:t>
            </a:r>
            <a:r>
              <a:rPr lang="en-GB" sz="1400" dirty="0">
                <a:solidFill>
                  <a:srgbClr val="1E494F"/>
                </a:solidFill>
              </a:rPr>
              <a:t> der </a:t>
            </a:r>
            <a:r>
              <a:rPr lang="en-GB" sz="1400" dirty="0" err="1">
                <a:solidFill>
                  <a:srgbClr val="1E494F"/>
                </a:solidFill>
              </a:rPr>
              <a:t>Europäischen</a:t>
            </a:r>
            <a:r>
              <a:rPr lang="en-GB" sz="1400" dirty="0">
                <a:solidFill>
                  <a:srgbClr val="1E494F"/>
                </a:solidFill>
              </a:rPr>
              <a:t> </a:t>
            </a:r>
            <a:r>
              <a:rPr lang="en-GB" sz="1400" dirty="0" err="1">
                <a:solidFill>
                  <a:srgbClr val="1E494F"/>
                </a:solidFill>
              </a:rPr>
              <a:t>Kommission</a:t>
            </a:r>
            <a:r>
              <a:rPr lang="en-GB" sz="1400" dirty="0">
                <a:solidFill>
                  <a:srgbClr val="1E494F"/>
                </a:solidFill>
              </a:rPr>
              <a:t> </a:t>
            </a:r>
            <a:r>
              <a:rPr lang="en-GB" sz="1400" dirty="0" err="1">
                <a:solidFill>
                  <a:srgbClr val="1E494F"/>
                </a:solidFill>
              </a:rPr>
              <a:t>finanziert</a:t>
            </a:r>
            <a:r>
              <a:rPr lang="en-GB" sz="1400" dirty="0">
                <a:solidFill>
                  <a:srgbClr val="1E494F"/>
                </a:solidFill>
              </a:rPr>
              <a:t>. Die </a:t>
            </a:r>
            <a:r>
              <a:rPr lang="en-GB" sz="1400" dirty="0" err="1">
                <a:solidFill>
                  <a:srgbClr val="1E494F"/>
                </a:solidFill>
              </a:rPr>
              <a:t>Verantwortung</a:t>
            </a:r>
            <a:r>
              <a:rPr lang="en-GB" sz="1400" dirty="0">
                <a:solidFill>
                  <a:srgbClr val="1E494F"/>
                </a:solidFill>
              </a:rPr>
              <a:t> </a:t>
            </a:r>
            <a:r>
              <a:rPr lang="en-GB" sz="1400" dirty="0" err="1">
                <a:solidFill>
                  <a:srgbClr val="1E494F"/>
                </a:solidFill>
              </a:rPr>
              <a:t>für</a:t>
            </a:r>
            <a:r>
              <a:rPr lang="en-GB" sz="1400" dirty="0">
                <a:solidFill>
                  <a:srgbClr val="1E494F"/>
                </a:solidFill>
              </a:rPr>
              <a:t> den </a:t>
            </a:r>
            <a:r>
              <a:rPr lang="en-GB" sz="1400" dirty="0" err="1">
                <a:solidFill>
                  <a:srgbClr val="1E494F"/>
                </a:solidFill>
              </a:rPr>
              <a:t>Inhalt</a:t>
            </a:r>
            <a:r>
              <a:rPr lang="en-GB" sz="1400" dirty="0">
                <a:solidFill>
                  <a:srgbClr val="1E494F"/>
                </a:solidFill>
              </a:rPr>
              <a:t> </a:t>
            </a:r>
            <a:r>
              <a:rPr lang="en-GB" sz="1400" dirty="0" err="1">
                <a:solidFill>
                  <a:srgbClr val="1E494F"/>
                </a:solidFill>
              </a:rPr>
              <a:t>dieser</a:t>
            </a:r>
            <a:r>
              <a:rPr lang="en-GB" sz="1400" dirty="0">
                <a:solidFill>
                  <a:srgbClr val="1E494F"/>
                </a:solidFill>
              </a:rPr>
              <a:t> </a:t>
            </a:r>
            <a:r>
              <a:rPr lang="en-GB" sz="1400" dirty="0" err="1">
                <a:solidFill>
                  <a:srgbClr val="1E494F"/>
                </a:solidFill>
              </a:rPr>
              <a:t>Veröffentlichung</a:t>
            </a:r>
            <a:r>
              <a:rPr lang="en-GB" sz="1400" dirty="0">
                <a:solidFill>
                  <a:srgbClr val="1E494F"/>
                </a:solidFill>
              </a:rPr>
              <a:t> [</a:t>
            </a:r>
            <a:r>
              <a:rPr lang="en-GB" sz="1400" dirty="0" err="1">
                <a:solidFill>
                  <a:srgbClr val="1E494F"/>
                </a:solidFill>
              </a:rPr>
              <a:t>Mitteilung</a:t>
            </a:r>
            <a:r>
              <a:rPr lang="en-GB" sz="1400" dirty="0">
                <a:solidFill>
                  <a:srgbClr val="1E494F"/>
                </a:solidFill>
              </a:rPr>
              <a:t>] </a:t>
            </a:r>
            <a:r>
              <a:rPr lang="en-GB" sz="1400" dirty="0" err="1">
                <a:solidFill>
                  <a:srgbClr val="1E494F"/>
                </a:solidFill>
              </a:rPr>
              <a:t>trägt</a:t>
            </a:r>
            <a:r>
              <a:rPr lang="en-GB" sz="1400" dirty="0">
                <a:solidFill>
                  <a:srgbClr val="1E494F"/>
                </a:solidFill>
              </a:rPr>
              <a:t> </a:t>
            </a:r>
            <a:r>
              <a:rPr lang="en-GB" sz="1400" dirty="0" err="1">
                <a:solidFill>
                  <a:srgbClr val="1E494F"/>
                </a:solidFill>
              </a:rPr>
              <a:t>allein</a:t>
            </a:r>
            <a:r>
              <a:rPr lang="en-GB" sz="1400" dirty="0">
                <a:solidFill>
                  <a:srgbClr val="1E494F"/>
                </a:solidFill>
              </a:rPr>
              <a:t> der </a:t>
            </a:r>
            <a:r>
              <a:rPr lang="en-GB" sz="1400" dirty="0" err="1">
                <a:solidFill>
                  <a:srgbClr val="1E494F"/>
                </a:solidFill>
              </a:rPr>
              <a:t>Verfasser</a:t>
            </a:r>
            <a:r>
              <a:rPr lang="en-GB" sz="1400" dirty="0">
                <a:solidFill>
                  <a:srgbClr val="1E494F"/>
                </a:solidFill>
              </a:rPr>
              <a:t>; die </a:t>
            </a:r>
            <a:r>
              <a:rPr lang="en-GB" sz="1400" dirty="0" err="1">
                <a:solidFill>
                  <a:srgbClr val="1E494F"/>
                </a:solidFill>
              </a:rPr>
              <a:t>Kommission</a:t>
            </a:r>
            <a:r>
              <a:rPr lang="en-GB" sz="1400" dirty="0">
                <a:solidFill>
                  <a:srgbClr val="1E494F"/>
                </a:solidFill>
              </a:rPr>
              <a:t> </a:t>
            </a:r>
            <a:r>
              <a:rPr lang="en-GB" sz="1400" dirty="0" err="1">
                <a:solidFill>
                  <a:srgbClr val="1E494F"/>
                </a:solidFill>
              </a:rPr>
              <a:t>haftet</a:t>
            </a:r>
            <a:r>
              <a:rPr lang="en-GB" sz="1400" dirty="0">
                <a:solidFill>
                  <a:srgbClr val="1E494F"/>
                </a:solidFill>
              </a:rPr>
              <a:t> </a:t>
            </a:r>
            <a:r>
              <a:rPr lang="en-GB" sz="1400" dirty="0" err="1">
                <a:solidFill>
                  <a:srgbClr val="1E494F"/>
                </a:solidFill>
              </a:rPr>
              <a:t>nicht</a:t>
            </a:r>
            <a:r>
              <a:rPr lang="en-GB" sz="1400" dirty="0">
                <a:solidFill>
                  <a:srgbClr val="1E494F"/>
                </a:solidFill>
              </a:rPr>
              <a:t> </a:t>
            </a:r>
            <a:r>
              <a:rPr lang="en-GB" sz="1400" dirty="0" err="1">
                <a:solidFill>
                  <a:srgbClr val="1E494F"/>
                </a:solidFill>
              </a:rPr>
              <a:t>für</a:t>
            </a:r>
            <a:r>
              <a:rPr lang="en-GB" sz="1400" dirty="0">
                <a:solidFill>
                  <a:srgbClr val="1E494F"/>
                </a:solidFill>
              </a:rPr>
              <a:t> die </a:t>
            </a:r>
            <a:r>
              <a:rPr lang="en-GB" sz="1400" dirty="0" err="1">
                <a:solidFill>
                  <a:srgbClr val="1E494F"/>
                </a:solidFill>
              </a:rPr>
              <a:t>weitere</a:t>
            </a:r>
            <a:r>
              <a:rPr lang="en-GB" sz="1400" dirty="0">
                <a:solidFill>
                  <a:srgbClr val="1E494F"/>
                </a:solidFill>
              </a:rPr>
              <a:t> </a:t>
            </a:r>
            <a:r>
              <a:rPr lang="en-GB" sz="1400" dirty="0" err="1">
                <a:solidFill>
                  <a:srgbClr val="1E494F"/>
                </a:solidFill>
              </a:rPr>
              <a:t>Verwendung</a:t>
            </a:r>
            <a:r>
              <a:rPr lang="en-GB" sz="1400" dirty="0">
                <a:solidFill>
                  <a:srgbClr val="1E494F"/>
                </a:solidFill>
              </a:rPr>
              <a:t> der </a:t>
            </a:r>
            <a:r>
              <a:rPr lang="en-GB" sz="1400" dirty="0" err="1">
                <a:solidFill>
                  <a:srgbClr val="1E494F"/>
                </a:solidFill>
              </a:rPr>
              <a:t>darin</a:t>
            </a:r>
            <a:r>
              <a:rPr lang="en-GB" sz="1400" dirty="0">
                <a:solidFill>
                  <a:srgbClr val="1E494F"/>
                </a:solidFill>
              </a:rPr>
              <a:t> </a:t>
            </a:r>
            <a:r>
              <a:rPr lang="en-GB" sz="1400" dirty="0" err="1">
                <a:solidFill>
                  <a:srgbClr val="1E494F"/>
                </a:solidFill>
              </a:rPr>
              <a:t>enthaltenen</a:t>
            </a:r>
            <a:r>
              <a:rPr lang="en-GB" sz="1400" dirty="0">
                <a:solidFill>
                  <a:srgbClr val="1E494F"/>
                </a:solidFill>
              </a:rPr>
              <a:t> </a:t>
            </a:r>
            <a:r>
              <a:rPr lang="en-GB" sz="1400" dirty="0" err="1">
                <a:solidFill>
                  <a:srgbClr val="1E494F"/>
                </a:solidFill>
              </a:rPr>
              <a:t>Angaben</a:t>
            </a:r>
            <a:r>
              <a:rPr lang="en-GB" sz="1400" dirty="0">
                <a:solidFill>
                  <a:srgbClr val="1E494F"/>
                </a:solidFill>
              </a:rPr>
              <a:t>. </a:t>
            </a:r>
          </a:p>
          <a:p>
            <a:r>
              <a:rPr lang="de-DE" sz="1400" dirty="0">
                <a:solidFill>
                  <a:srgbClr val="1E494F"/>
                </a:solidFill>
                <a:effectLst/>
                <a:latin typeface="Calibri" panose="020F0502020204030204" pitchFamily="34" charset="0"/>
                <a:ea typeface="Calibri" panose="020F0502020204030204" pitchFamily="34" charset="0"/>
                <a:cs typeface="Times New Roman" panose="02020603050405020304" pitchFamily="18" charset="0"/>
              </a:rPr>
              <a:t>Aus Gründen der besseren Lesbarkeit wird im Folgenden das generische Maskulinum verwendet. Sämtliche Personenbezeichnungen gelten gleichermaßen für alle Geschlechter.</a:t>
            </a:r>
          </a:p>
        </p:txBody>
      </p:sp>
    </p:spTree>
    <p:extLst>
      <p:ext uri="{BB962C8B-B14F-4D97-AF65-F5344CB8AC3E}">
        <p14:creationId xmlns:p14="http://schemas.microsoft.com/office/powerpoint/2010/main" val="384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626097" y="434252"/>
            <a:ext cx="9649486" cy="697353"/>
          </a:xfrm>
        </p:spPr>
        <p:txBody>
          <a:bodyPr>
            <a:noAutofit/>
          </a:bodyPr>
          <a:lstStyle/>
          <a:p>
            <a:r>
              <a:rPr lang="en-GB" sz="2800" b="0" i="0" dirty="0">
                <a:effectLst/>
              </a:rPr>
              <a:t>6 WEGE, WIE KOLLABORATION DIR IN DEINEM UNTERNEHMEN HELFEN WIRD </a:t>
            </a:r>
            <a:endParaRPr lang="en-US" sz="28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26097" y="1295155"/>
            <a:ext cx="8882224" cy="1093265"/>
          </a:xfrm>
        </p:spPr>
        <p:txBody>
          <a:bodyPr/>
          <a:lstStyle/>
          <a:p>
            <a:r>
              <a:rPr lang="en-GB" b="0" i="0" dirty="0">
                <a:effectLst/>
              </a:rPr>
              <a:t>Die Verbindungen, die du </a:t>
            </a:r>
            <a:r>
              <a:rPr lang="en-GB" b="0" i="0" dirty="0" err="1">
                <a:effectLst/>
              </a:rPr>
              <a:t>mit</a:t>
            </a:r>
            <a:r>
              <a:rPr lang="en-GB" b="0" i="0" dirty="0">
                <a:effectLst/>
              </a:rPr>
              <a:t> </a:t>
            </a:r>
            <a:r>
              <a:rPr lang="en-GB" b="0" i="0" dirty="0" err="1">
                <a:effectLst/>
              </a:rPr>
              <a:t>anderen</a:t>
            </a:r>
            <a:r>
              <a:rPr lang="en-GB" b="0" i="0" dirty="0">
                <a:effectLst/>
              </a:rPr>
              <a:t> </a:t>
            </a:r>
            <a:r>
              <a:rPr lang="en-GB" b="0" i="0" dirty="0" err="1">
                <a:effectLst/>
              </a:rPr>
              <a:t>eingehst</a:t>
            </a:r>
            <a:r>
              <a:rPr lang="en-GB" b="0" i="0" dirty="0">
                <a:effectLst/>
              </a:rPr>
              <a:t>, und die verschiedenen Arten der Zusammenarbeit </a:t>
            </a:r>
            <a:r>
              <a:rPr lang="en-GB" b="0" i="0" dirty="0" err="1">
                <a:effectLst/>
              </a:rPr>
              <a:t>werden</a:t>
            </a:r>
            <a:r>
              <a:rPr lang="en-GB" b="0" i="0" dirty="0">
                <a:effectLst/>
              </a:rPr>
              <a:t> </a:t>
            </a:r>
            <a:r>
              <a:rPr lang="en-GB" dirty="0" err="1"/>
              <a:t>dir</a:t>
            </a:r>
            <a:r>
              <a:rPr lang="en-GB" b="0" i="0" dirty="0">
                <a:effectLst/>
              </a:rPr>
              <a:t> helfen, </a:t>
            </a:r>
            <a:r>
              <a:rPr lang="en-GB" dirty="0" err="1"/>
              <a:t>dein</a:t>
            </a:r>
            <a:r>
              <a:rPr lang="en-GB" b="0" i="0" dirty="0">
                <a:effectLst/>
              </a:rPr>
              <a:t> Geschäft auf neue Ebenen </a:t>
            </a:r>
            <a:r>
              <a:rPr lang="en-GB" b="0" i="0" dirty="0" err="1">
                <a:effectLst/>
              </a:rPr>
              <a:t>zu</a:t>
            </a:r>
            <a:r>
              <a:rPr lang="en-GB" b="0" i="0" dirty="0">
                <a:effectLst/>
              </a:rPr>
              <a:t> </a:t>
            </a:r>
            <a:r>
              <a:rPr lang="en-GB" b="0" i="0" dirty="0" err="1">
                <a:effectLst/>
              </a:rPr>
              <a:t>bringen</a:t>
            </a:r>
            <a:r>
              <a:rPr lang="en-GB" dirty="0"/>
              <a:t>.</a:t>
            </a:r>
            <a:endParaRPr lang="en-GB" b="0" i="0" dirty="0">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solidFill>
                <a:srgbClr val="444444"/>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EB3DD"/>
                </a:solidFill>
                <a:effectLst/>
              </a:rPr>
              <a:t>1. Kollaboration </a:t>
            </a:r>
            <a:r>
              <a:rPr kumimoji="0" lang="en-US" altLang="en-US" sz="2400" b="1" i="0" u="none" strike="noStrike" cap="none" normalizeH="0" baseline="0" dirty="0" err="1">
                <a:ln>
                  <a:noFill/>
                </a:ln>
                <a:solidFill>
                  <a:srgbClr val="1EB3DD"/>
                </a:solidFill>
                <a:effectLst/>
              </a:rPr>
              <a:t>wird</a:t>
            </a:r>
            <a:r>
              <a:rPr kumimoji="0" lang="en-US" altLang="en-US" sz="2400" b="1" i="0" u="none" strike="noStrike" cap="none" normalizeH="0" baseline="0" dirty="0">
                <a:ln>
                  <a:noFill/>
                </a:ln>
                <a:solidFill>
                  <a:srgbClr val="1EB3DD"/>
                </a:solidFill>
                <a:effectLst/>
              </a:rPr>
              <a:t> dich inspirieren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rPr>
              <a:t>Es </a:t>
            </a:r>
            <a:r>
              <a:rPr kumimoji="0" lang="en-US" altLang="en-US" sz="2400" b="0" i="0" u="none" strike="noStrike" cap="none" normalizeH="0" baseline="0" dirty="0" err="1">
                <a:ln>
                  <a:noFill/>
                </a:ln>
                <a:effectLst/>
              </a:rPr>
              <a:t>passiert</a:t>
            </a:r>
            <a:r>
              <a:rPr kumimoji="0" lang="en-US" altLang="en-US" sz="2400" b="0" i="0" u="none" strike="noStrike" cap="none" normalizeH="0" baseline="0" dirty="0">
                <a:ln>
                  <a:noFill/>
                </a:ln>
                <a:effectLst/>
              </a:rPr>
              <a:t> im </a:t>
            </a:r>
            <a:r>
              <a:rPr kumimoji="0" lang="en-US" altLang="en-US" sz="2400" b="0" i="0" u="none" strike="noStrike" cap="none" normalizeH="0" baseline="0" dirty="0" err="1">
                <a:ln>
                  <a:noFill/>
                </a:ln>
                <a:effectLst/>
              </a:rPr>
              <a:t>Tagesgeschäft</a:t>
            </a:r>
            <a:r>
              <a:rPr kumimoji="0" lang="en-US" altLang="en-US" sz="2400" b="0" i="0" u="none" strike="noStrike" cap="none" normalizeH="0" baseline="0" dirty="0">
                <a:ln>
                  <a:noFill/>
                </a:ln>
                <a:effectLst/>
              </a:rPr>
              <a:t> schnell, </a:t>
            </a:r>
            <a:r>
              <a:rPr kumimoji="0" lang="en-US" altLang="en-US" sz="2400" b="0" i="0" u="none" strike="noStrike" cap="none" normalizeH="0" baseline="0" dirty="0" err="1">
                <a:ln>
                  <a:noFill/>
                </a:ln>
                <a:effectLst/>
              </a:rPr>
              <a:t>dass</a:t>
            </a:r>
            <a:r>
              <a:rPr kumimoji="0" lang="en-US" altLang="en-US" sz="2400" b="0" i="0" u="none" strike="noStrike" cap="none" normalizeH="0" baseline="0" dirty="0">
                <a:ln>
                  <a:noFill/>
                </a:ln>
                <a:effectLst/>
              </a:rPr>
              <a:t> man in eine Routine </a:t>
            </a:r>
            <a:r>
              <a:rPr lang="en-US" altLang="en-US" dirty="0" err="1"/>
              <a:t>verfällt</a:t>
            </a:r>
            <a:r>
              <a:rPr kumimoji="0" lang="en-US" altLang="en-US" sz="2400" b="0" i="0" u="none" strike="noStrike" cap="none" normalizeH="0" baseline="0" dirty="0">
                <a:ln>
                  <a:noFill/>
                </a:ln>
                <a:effectLst/>
              </a:rPr>
              <a:t> und </a:t>
            </a:r>
            <a:r>
              <a:rPr kumimoji="0" lang="en-US" altLang="en-US" sz="2400" b="0" i="0" u="none" strike="noStrike" cap="none" normalizeH="0" baseline="0" dirty="0" err="1">
                <a:ln>
                  <a:noFill/>
                </a:ln>
                <a:effectLst/>
              </a:rPr>
              <a:t>vergisst</a:t>
            </a:r>
            <a:r>
              <a:rPr kumimoji="0" lang="en-US" altLang="en-US" sz="2400" b="0" i="0" u="none" strike="noStrike" cap="none" normalizeH="0" baseline="0" dirty="0">
                <a:ln>
                  <a:noFill/>
                </a:ln>
                <a:effectLst/>
              </a:rPr>
              <a:t>, dass es vielleicht einen besseren Weg gibt, um </a:t>
            </a:r>
            <a:r>
              <a:rPr kumimoji="0" lang="en-US" altLang="en-US" sz="2400" b="0" i="0" u="none" strike="noStrike" cap="none" normalizeH="0" baseline="0" dirty="0" err="1">
                <a:ln>
                  <a:noFill/>
                </a:ln>
                <a:effectLst/>
              </a:rPr>
              <a:t>etwas</a:t>
            </a:r>
            <a:r>
              <a:rPr kumimoji="0" lang="en-US" altLang="en-US" sz="2400" b="0" i="0" u="none" strike="noStrike" cap="none" normalizeH="0" baseline="0" dirty="0">
                <a:ln>
                  <a:noFill/>
                </a:ln>
                <a:effectLst/>
              </a:rPr>
              <a:t> </a:t>
            </a:r>
            <a:r>
              <a:rPr kumimoji="0" lang="en-US" altLang="en-US" sz="2400" b="0" i="0" u="none" strike="noStrike" cap="none" normalizeH="0" baseline="0" dirty="0" err="1">
                <a:ln>
                  <a:noFill/>
                </a:ln>
                <a:effectLst/>
              </a:rPr>
              <a:t>zu</a:t>
            </a:r>
            <a:r>
              <a:rPr kumimoji="0" lang="en-US" altLang="en-US" sz="2400" b="0" i="0" u="none" strike="noStrike" cap="none" normalizeH="0" baseline="0" dirty="0">
                <a:ln>
                  <a:noFill/>
                </a:ln>
                <a:effectLst/>
              </a:rPr>
              <a:t> tun</a:t>
            </a:r>
            <a:r>
              <a:rPr lang="en-US" altLang="en-US" dirty="0"/>
              <a:t>. So </a:t>
            </a:r>
            <a:r>
              <a:rPr lang="en-US" altLang="en-US" dirty="0" err="1"/>
              <a:t>könnte</a:t>
            </a:r>
            <a:r>
              <a:rPr lang="en-US" altLang="en-US" dirty="0"/>
              <a:t> man</a:t>
            </a:r>
            <a:r>
              <a:rPr kumimoji="0" lang="en-US" altLang="en-US" sz="2400" b="0" i="0" u="none" strike="noStrike" cap="none" normalizeH="0" baseline="0" dirty="0">
                <a:ln>
                  <a:noFill/>
                </a:ln>
                <a:effectLst/>
              </a:rPr>
              <a:t> andere </a:t>
            </a:r>
            <a:r>
              <a:rPr kumimoji="0" lang="en-US" altLang="en-US" sz="2400" b="0" i="0" u="none" strike="noStrike" cap="none" normalizeH="0" baseline="0" dirty="0" err="1">
                <a:ln>
                  <a:noFill/>
                </a:ln>
                <a:effectLst/>
              </a:rPr>
              <a:t>Techniken</a:t>
            </a:r>
            <a:r>
              <a:rPr kumimoji="0" lang="en-US" altLang="en-US" sz="2400" b="0" i="0" u="none" strike="noStrike" cap="none" normalizeH="0" baseline="0" dirty="0">
                <a:ln>
                  <a:noFill/>
                </a:ln>
                <a:effectLst/>
              </a:rPr>
              <a:t> </a:t>
            </a:r>
            <a:r>
              <a:rPr kumimoji="0" lang="en-US" altLang="en-US" sz="2400" b="0" i="0" u="none" strike="noStrike" cap="none" normalizeH="0" baseline="0" dirty="0" err="1">
                <a:ln>
                  <a:noFill/>
                </a:ln>
                <a:effectLst/>
              </a:rPr>
              <a:t>ausprobieren</a:t>
            </a:r>
            <a:r>
              <a:rPr kumimoji="0" lang="en-US" altLang="en-US" sz="2400" b="0" i="0" u="none" strike="noStrike" cap="none" normalizeH="0" baseline="0" dirty="0">
                <a:ln>
                  <a:noFill/>
                </a:ln>
                <a:effectLst/>
              </a:rPr>
              <a:t> </a:t>
            </a:r>
            <a:r>
              <a:rPr kumimoji="0" lang="en-US" altLang="en-US" sz="2400" b="0" i="0" u="none" strike="noStrike" cap="none" normalizeH="0" baseline="0" dirty="0" err="1">
                <a:ln>
                  <a:noFill/>
                </a:ln>
                <a:effectLst/>
              </a:rPr>
              <a:t>oder</a:t>
            </a:r>
            <a:r>
              <a:rPr kumimoji="0" lang="en-US" altLang="en-US" sz="2400" b="0" i="0" u="none" strike="noStrike" cap="none" normalizeH="0" baseline="0" dirty="0">
                <a:ln>
                  <a:noFill/>
                </a:ln>
                <a:effectLst/>
              </a:rPr>
              <a:t> </a:t>
            </a:r>
            <a:r>
              <a:rPr kumimoji="0" lang="en-US" altLang="en-US" sz="2400" b="0" i="0" u="none" strike="noStrike" cap="none" normalizeH="0" baseline="0" dirty="0" err="1">
                <a:ln>
                  <a:noFill/>
                </a:ln>
                <a:effectLst/>
              </a:rPr>
              <a:t>auch</a:t>
            </a:r>
            <a:r>
              <a:rPr kumimoji="0" lang="en-US" altLang="en-US" sz="2400" b="0" i="0" u="none" strike="noStrike" cap="none" normalizeH="0" baseline="0" dirty="0">
                <a:ln>
                  <a:noFill/>
                </a:ln>
                <a:effectLst/>
              </a:rPr>
              <a:t> neue Werkzeuge, die Zeit und Geld </a:t>
            </a:r>
            <a:r>
              <a:rPr kumimoji="0" lang="en-US" altLang="en-US" sz="2400" b="0" i="0" u="none" strike="noStrike" cap="none" normalizeH="0" baseline="0" dirty="0" err="1">
                <a:ln>
                  <a:noFill/>
                </a:ln>
                <a:effectLst/>
              </a:rPr>
              <a:t>sparen</a:t>
            </a:r>
            <a:r>
              <a:rPr kumimoji="0" lang="en-US" altLang="en-US" sz="2400" b="0" i="0" u="none" strike="noStrike" cap="none" normalizeH="0" baseline="0" dirty="0">
                <a:ln>
                  <a:noFill/>
                </a:ln>
                <a:effectLst/>
              </a:rPr>
              <a:t>. Die Zusammenarbeit mit anderen </a:t>
            </a:r>
            <a:r>
              <a:rPr kumimoji="0" lang="en-US" altLang="en-US" sz="2400" b="0" i="0" u="none" strike="noStrike" cap="none" normalizeH="0" baseline="0" dirty="0" err="1">
                <a:ln>
                  <a:noFill/>
                </a:ln>
                <a:effectLst/>
              </a:rPr>
              <a:t>verschafft</a:t>
            </a:r>
            <a:r>
              <a:rPr kumimoji="0" lang="en-US" altLang="en-US" sz="2400" b="0" i="0" u="none" strike="noStrike" cap="none" normalizeH="0" baseline="0" dirty="0">
                <a:ln>
                  <a:noFill/>
                </a:ln>
                <a:effectLst/>
              </a:rPr>
              <a:t> </a:t>
            </a:r>
            <a:r>
              <a:rPr lang="en-US" altLang="en-US" dirty="0" err="1"/>
              <a:t>dir</a:t>
            </a:r>
            <a:r>
              <a:rPr kumimoji="0" lang="en-US" altLang="en-US" sz="2400" b="0" i="0" u="none" strike="noStrike" cap="none" normalizeH="0" baseline="0" dirty="0">
                <a:ln>
                  <a:noFill/>
                </a:ln>
                <a:effectLst/>
              </a:rPr>
              <a:t> eine </a:t>
            </a:r>
            <a:r>
              <a:rPr kumimoji="0" lang="en-GB" altLang="en-US" sz="2400" b="0" i="0" u="none" strike="noStrike" cap="none" normalizeH="0" baseline="0" dirty="0">
                <a:ln>
                  <a:noFill/>
                </a:ln>
                <a:effectLst/>
              </a:rPr>
              <a:t>neue Perspektive, </a:t>
            </a:r>
            <a:r>
              <a:rPr kumimoji="0" lang="en-GB" altLang="en-US" sz="2400" b="0" i="0" u="none" strike="noStrike" cap="none" normalizeH="0" baseline="0" dirty="0" err="1">
                <a:ln>
                  <a:noFill/>
                </a:ln>
                <a:effectLst/>
              </a:rPr>
              <a:t>regt</a:t>
            </a:r>
            <a:r>
              <a:rPr kumimoji="0" lang="en-GB" altLang="en-US" sz="2400" b="0" i="0" u="none" strike="noStrike" cap="none" normalizeH="0" baseline="0" dirty="0">
                <a:ln>
                  <a:noFill/>
                </a:ln>
                <a:effectLst/>
              </a:rPr>
              <a:t> </a:t>
            </a:r>
            <a:r>
              <a:rPr lang="en-GB" altLang="en-US" dirty="0" err="1"/>
              <a:t>dein</a:t>
            </a:r>
            <a:r>
              <a:rPr kumimoji="0" lang="en-GB" altLang="en-US" sz="2400" b="0" i="0" u="none" strike="noStrike" cap="none" normalizeH="0" baseline="0" dirty="0" err="1">
                <a:ln>
                  <a:noFill/>
                </a:ln>
                <a:effectLst/>
              </a:rPr>
              <a:t>e</a:t>
            </a:r>
            <a:r>
              <a:rPr kumimoji="0" lang="en-GB" altLang="en-US" sz="2400" b="0" i="0" u="none" strike="noStrike" cap="none" normalizeH="0" baseline="0" dirty="0">
                <a:ln>
                  <a:noFill/>
                </a:ln>
                <a:effectLst/>
              </a:rPr>
              <a:t> Kreativität an, </a:t>
            </a:r>
            <a:r>
              <a:rPr kumimoji="0" lang="en-GB" altLang="en-US" sz="2400" b="0" i="0" u="none" strike="noStrike" cap="none" normalizeH="0" baseline="0" dirty="0" err="1">
                <a:ln>
                  <a:noFill/>
                </a:ln>
                <a:effectLst/>
              </a:rPr>
              <a:t>öffnet</a:t>
            </a:r>
            <a:r>
              <a:rPr kumimoji="0" lang="en-GB" altLang="en-US" sz="2400" b="0" i="0" u="none" strike="noStrike" cap="none" normalizeH="0" baseline="0" dirty="0">
                <a:ln>
                  <a:noFill/>
                </a:ln>
                <a:effectLst/>
              </a:rPr>
              <a:t> </a:t>
            </a:r>
            <a:r>
              <a:rPr lang="en-GB" altLang="en-US" dirty="0" err="1"/>
              <a:t>deine</a:t>
            </a:r>
            <a:r>
              <a:rPr kumimoji="0" lang="en-GB" altLang="en-US" sz="2400" b="0" i="0" u="none" strike="noStrike" cap="none" normalizeH="0" baseline="0" dirty="0">
                <a:ln>
                  <a:noFill/>
                </a:ln>
                <a:effectLst/>
              </a:rPr>
              <a:t> </a:t>
            </a:r>
            <a:r>
              <a:rPr kumimoji="0" lang="en-GB" altLang="en-US" sz="2400" b="0" i="0" u="none" strike="noStrike" cap="none" normalizeH="0" baseline="0" dirty="0" err="1">
                <a:ln>
                  <a:noFill/>
                </a:ln>
                <a:effectLst/>
              </a:rPr>
              <a:t>Objektivität</a:t>
            </a:r>
            <a:r>
              <a:rPr kumimoji="0" lang="en-GB" altLang="en-US" sz="2400" b="0" i="0" u="none" strike="noStrike" cap="none" normalizeH="0" baseline="0" dirty="0">
                <a:ln>
                  <a:noFill/>
                </a:ln>
                <a:effectLst/>
              </a:rPr>
              <a:t> und fügt einen neuen Kontext hinzu, der über das hinausgeht, was du jeden Tag </a:t>
            </a:r>
            <a:r>
              <a:rPr kumimoji="0" lang="en-GB" altLang="en-US" sz="2400" b="0" i="0" u="none" strike="noStrike" cap="none" normalizeH="0" baseline="0" dirty="0" err="1">
                <a:ln>
                  <a:noFill/>
                </a:ln>
                <a:effectLst/>
              </a:rPr>
              <a:t>tust</a:t>
            </a:r>
            <a:r>
              <a:rPr kumimoji="0" lang="en-GB" altLang="en-US" sz="2400" b="0" i="0" u="none" strike="noStrike" cap="none" normalizeH="0" baseline="0" dirty="0">
                <a:ln>
                  <a:noFill/>
                </a:ln>
                <a:effectLst/>
              </a:rPr>
              <a:t> und </a:t>
            </a:r>
            <a:r>
              <a:rPr kumimoji="0" lang="en-GB" altLang="en-US" sz="2400" b="0" i="0" u="none" strike="noStrike" cap="none" normalizeH="0" baseline="0" dirty="0" err="1">
                <a:ln>
                  <a:noFill/>
                </a:ln>
                <a:effectLst/>
              </a:rPr>
              <a:t>siehst</a:t>
            </a:r>
            <a:r>
              <a:rPr kumimoji="0" lang="en-GB" altLang="en-US" sz="2400" b="0" i="0" u="none" strike="noStrike" cap="none" normalizeH="0" baseline="0" dirty="0">
                <a:ln>
                  <a:noFill/>
                </a:ln>
                <a:effectLst/>
              </a:rPr>
              <a:t>.</a:t>
            </a:r>
            <a:br>
              <a:rPr kumimoji="0" lang="en-GB" altLang="en-US" sz="2400" b="0" i="0" u="none" strike="noStrike" cap="none" normalizeH="0" baseline="0" dirty="0">
                <a:ln>
                  <a:noFill/>
                </a:ln>
                <a:effectLst/>
              </a:rPr>
            </a:br>
            <a:r>
              <a:rPr kumimoji="0" lang="en-GB" altLang="en-US" sz="2400" b="0" i="0" u="none" strike="noStrike" cap="none" normalizeH="0" baseline="0" dirty="0">
                <a:ln>
                  <a:noFill/>
                </a:ln>
                <a:effectLst/>
              </a:rPr>
              <a:t>Es </a:t>
            </a:r>
            <a:r>
              <a:rPr kumimoji="0" lang="en-GB" altLang="en-US" sz="2400" b="0" i="0" u="none" strike="noStrike" cap="none" normalizeH="0" baseline="0" dirty="0" err="1">
                <a:ln>
                  <a:noFill/>
                </a:ln>
                <a:effectLst/>
              </a:rPr>
              <a:t>hilft</a:t>
            </a:r>
            <a:r>
              <a:rPr kumimoji="0" lang="en-GB" altLang="en-US" sz="2400" b="0" i="0" u="none" strike="noStrike" cap="none" normalizeH="0" baseline="0" dirty="0">
                <a:ln>
                  <a:noFill/>
                </a:ln>
                <a:effectLst/>
              </a:rPr>
              <a:t> </a:t>
            </a:r>
            <a:r>
              <a:rPr lang="en-GB" altLang="en-US" dirty="0" err="1"/>
              <a:t>dir</a:t>
            </a:r>
            <a:r>
              <a:rPr kumimoji="0" lang="en-GB" altLang="en-US" sz="2400" b="0" i="0" u="none" strike="noStrike" cap="none" normalizeH="0" baseline="0" dirty="0">
                <a:ln>
                  <a:noFill/>
                </a:ln>
                <a:effectLst/>
              </a:rPr>
              <a:t>, auf eine neue Art zu denken.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endParaRPr lang="en-IE" dirty="0"/>
          </a:p>
        </p:txBody>
      </p:sp>
      <p:grpSp>
        <p:nvGrpSpPr>
          <p:cNvPr id="10" name="Group 9">
            <a:extLst>
              <a:ext uri="{FF2B5EF4-FFF2-40B4-BE49-F238E27FC236}">
                <a16:creationId xmlns:a16="http://schemas.microsoft.com/office/drawing/2014/main" id="{946BFC7F-709D-4D63-BAAE-EBB622C1DD24}"/>
              </a:ext>
            </a:extLst>
          </p:cNvPr>
          <p:cNvGrpSpPr/>
          <p:nvPr/>
        </p:nvGrpSpPr>
        <p:grpSpPr>
          <a:xfrm>
            <a:off x="9260941" y="4397281"/>
            <a:ext cx="2808288" cy="1960563"/>
            <a:chOff x="9078913" y="2575748"/>
            <a:chExt cx="2808288" cy="1960563"/>
          </a:xfrm>
        </p:grpSpPr>
        <p:pic>
          <p:nvPicPr>
            <p:cNvPr id="13" name="Picture 12" descr="A picture containing graphical user interface&#10;&#10;Description automatically generated">
              <a:extLst>
                <a:ext uri="{FF2B5EF4-FFF2-40B4-BE49-F238E27FC236}">
                  <a16:creationId xmlns:a16="http://schemas.microsoft.com/office/drawing/2014/main" id="{F0F1C6AB-0D5A-46DE-B883-4EF63A4AAEA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78913" y="2575748"/>
              <a:ext cx="2808288" cy="1960563"/>
            </a:xfrm>
            <a:prstGeom prst="rect">
              <a:avLst/>
            </a:prstGeom>
          </p:spPr>
        </p:pic>
        <p:pic>
          <p:nvPicPr>
            <p:cNvPr id="14" name="Picture 13" descr="Icon&#10;&#10;Description automatically generated">
              <a:extLst>
                <a:ext uri="{FF2B5EF4-FFF2-40B4-BE49-F238E27FC236}">
                  <a16:creationId xmlns:a16="http://schemas.microsoft.com/office/drawing/2014/main" id="{F637D6E2-9191-4394-A54E-EFA7F49467E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48273" y="3525344"/>
              <a:ext cx="198028" cy="215968"/>
            </a:xfrm>
            <a:prstGeom prst="rect">
              <a:avLst/>
            </a:prstGeom>
          </p:spPr>
        </p:pic>
      </p:grpSp>
    </p:spTree>
    <p:extLst>
      <p:ext uri="{BB962C8B-B14F-4D97-AF65-F5344CB8AC3E}">
        <p14:creationId xmlns:p14="http://schemas.microsoft.com/office/powerpoint/2010/main" val="103515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29583"/>
            <a:ext cx="8127502" cy="1228628"/>
          </a:xfrm>
        </p:spPr>
        <p:txBody>
          <a:bodyPr/>
          <a:lstStyle/>
          <a:p>
            <a:endParaRPr lang="en-GB" dirty="0">
              <a:solidFill>
                <a:srgbClr val="444444"/>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54A9A"/>
                </a:solidFill>
                <a:effectLst/>
              </a:rPr>
              <a:t>2. Kollaboration </a:t>
            </a:r>
            <a:r>
              <a:rPr kumimoji="0" lang="en-US" altLang="en-US" sz="2400" b="1" i="0" u="none" strike="noStrike" cap="none" normalizeH="0" baseline="0" dirty="0" err="1">
                <a:ln>
                  <a:noFill/>
                </a:ln>
                <a:solidFill>
                  <a:srgbClr val="C54A9A"/>
                </a:solidFill>
                <a:effectLst/>
              </a:rPr>
              <a:t>hilft</a:t>
            </a:r>
            <a:r>
              <a:rPr kumimoji="0" lang="en-US" altLang="en-US" sz="2400" b="1" i="0" u="none" strike="noStrike" cap="none" normalizeH="0" baseline="0" dirty="0">
                <a:ln>
                  <a:noFill/>
                </a:ln>
                <a:solidFill>
                  <a:srgbClr val="C54A9A"/>
                </a:solidFill>
                <a:effectLst/>
              </a:rPr>
              <a:t> </a:t>
            </a:r>
            <a:r>
              <a:rPr kumimoji="0" lang="en-US" altLang="en-US" sz="2400" b="1" i="0" u="none" strike="noStrike" cap="none" normalizeH="0" baseline="0" dirty="0" err="1">
                <a:ln>
                  <a:noFill/>
                </a:ln>
                <a:solidFill>
                  <a:srgbClr val="C54A9A"/>
                </a:solidFill>
                <a:effectLst/>
              </a:rPr>
              <a:t>dir</a:t>
            </a:r>
            <a:r>
              <a:rPr kumimoji="0" lang="en-US" altLang="en-US" sz="2400" b="1" i="0" u="none" strike="noStrike" cap="none" normalizeH="0" baseline="0" dirty="0">
                <a:ln>
                  <a:noFill/>
                </a:ln>
                <a:solidFill>
                  <a:srgbClr val="C54A9A"/>
                </a:solidFill>
                <a:effectLst/>
              </a:rPr>
              <a:t>, </a:t>
            </a:r>
            <a:r>
              <a:rPr kumimoji="0" lang="en-US" altLang="en-US" sz="2400" b="1" i="0" u="none" strike="noStrike" cap="none" normalizeH="0" baseline="0" dirty="0" err="1">
                <a:ln>
                  <a:noFill/>
                </a:ln>
                <a:solidFill>
                  <a:srgbClr val="C54A9A"/>
                </a:solidFill>
                <a:effectLst/>
              </a:rPr>
              <a:t>dein</a:t>
            </a:r>
            <a:r>
              <a:rPr kumimoji="0" lang="en-US" altLang="en-US" sz="2400" b="1" i="0" u="none" strike="noStrike" cap="none" normalizeH="0" baseline="0" dirty="0">
                <a:ln>
                  <a:noFill/>
                </a:ln>
                <a:solidFill>
                  <a:srgbClr val="C54A9A"/>
                </a:solidFill>
                <a:effectLst/>
              </a:rPr>
              <a:t> </a:t>
            </a:r>
            <a:r>
              <a:rPr kumimoji="0" lang="en-US" altLang="en-US" sz="2400" b="1" i="0" u="none" strike="noStrike" cap="none" normalizeH="0" baseline="0" dirty="0" err="1">
                <a:ln>
                  <a:noFill/>
                </a:ln>
                <a:solidFill>
                  <a:srgbClr val="C54A9A"/>
                </a:solidFill>
                <a:effectLst/>
              </a:rPr>
              <a:t>Netzwerk</a:t>
            </a:r>
            <a:r>
              <a:rPr kumimoji="0" lang="en-US" altLang="en-US" sz="2400" b="1" i="0" u="none" strike="noStrike" cap="none" normalizeH="0" baseline="0" dirty="0">
                <a:ln>
                  <a:noFill/>
                </a:ln>
                <a:solidFill>
                  <a:srgbClr val="C54A9A"/>
                </a:solidFill>
                <a:effectLst/>
              </a:rPr>
              <a:t> zu erweitern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rPr>
              <a:t>Erfolgreiche Unternehmer haben ein gemeinsames Interesse daran, neue Leute zu treffen und eine Liste von Kontakten und Kollegen aufzubauen.  Für Unternehmerinnen mit Migrationshintergrund kann dies eine größere Herausforderung sein. Um im Geschäft erfolgreich zu sein, </a:t>
            </a:r>
            <a:r>
              <a:rPr kumimoji="0" lang="en-US" altLang="en-US" sz="2400" b="0" i="0" u="none" strike="noStrike" cap="none" normalizeH="0" baseline="0" dirty="0" err="1">
                <a:ln>
                  <a:noFill/>
                </a:ln>
                <a:effectLst/>
              </a:rPr>
              <a:t>musst</a:t>
            </a:r>
            <a:r>
              <a:rPr kumimoji="0" lang="en-US" altLang="en-US" sz="2400" b="0" i="0" u="none" strike="noStrike" cap="none" normalizeH="0" baseline="0" dirty="0">
                <a:ln>
                  <a:noFill/>
                </a:ln>
                <a:effectLst/>
              </a:rPr>
              <a:t> du </a:t>
            </a:r>
            <a:r>
              <a:rPr kumimoji="0" lang="en-US" altLang="en-US" sz="2400" b="0" i="0" u="none" strike="noStrike" cap="none" normalizeH="0" baseline="0" dirty="0" err="1">
                <a:ln>
                  <a:noFill/>
                </a:ln>
                <a:effectLst/>
              </a:rPr>
              <a:t>ständig</a:t>
            </a:r>
            <a:r>
              <a:rPr kumimoji="0" lang="en-US" altLang="en-US" sz="2400" b="0" i="0" u="none" strike="noStrike" cap="none" normalizeH="0" baseline="0" dirty="0">
                <a:ln>
                  <a:noFill/>
                </a:ln>
                <a:effectLst/>
              </a:rPr>
              <a:t> Verbindungen knüpfen und Allianzen bilden. Stelle </a:t>
            </a:r>
            <a:r>
              <a:rPr kumimoji="0" lang="en-US" altLang="en-US" sz="2400" b="0" i="0" u="none" strike="noStrike" cap="none" normalizeH="0" baseline="0" dirty="0" err="1">
                <a:ln>
                  <a:noFill/>
                </a:ln>
                <a:effectLst/>
              </a:rPr>
              <a:t>dir</a:t>
            </a:r>
            <a:r>
              <a:rPr kumimoji="0" lang="en-US" altLang="en-US" sz="2400" b="0" i="0" u="none" strike="noStrike" cap="none" normalizeH="0" baseline="0" dirty="0">
                <a:ln>
                  <a:noFill/>
                </a:ln>
                <a:effectLst/>
              </a:rPr>
              <a:t> vor, </a:t>
            </a:r>
            <a:r>
              <a:rPr kumimoji="0" lang="en-US" altLang="en-US" sz="2400" b="0" i="0" u="none" strike="noStrike" cap="none" normalizeH="0" baseline="0" dirty="0" err="1">
                <a:ln>
                  <a:noFill/>
                </a:ln>
                <a:effectLst/>
              </a:rPr>
              <a:t>wie</a:t>
            </a:r>
            <a:r>
              <a:rPr kumimoji="0" lang="en-US" altLang="en-US" sz="2400" b="0" i="0" u="none" strike="noStrike" cap="none" normalizeH="0" baseline="0" dirty="0">
                <a:ln>
                  <a:noFill/>
                </a:ln>
                <a:effectLst/>
              </a:rPr>
              <a:t> </a:t>
            </a:r>
            <a:r>
              <a:rPr lang="en-US" altLang="en-US" dirty="0" err="1"/>
              <a:t>dein</a:t>
            </a:r>
            <a:r>
              <a:rPr kumimoji="0" lang="en-US" altLang="en-US" sz="2400" b="0" i="0" u="none" strike="noStrike" cap="none" normalizeH="0" baseline="0" dirty="0">
                <a:ln>
                  <a:noFill/>
                </a:ln>
                <a:effectLst/>
              </a:rPr>
              <a:t> </a:t>
            </a:r>
            <a:r>
              <a:rPr kumimoji="0" lang="en-US" altLang="en-US" sz="2400" b="0" i="0" u="none" strike="noStrike" cap="none" normalizeH="0" baseline="0" dirty="0" err="1">
                <a:ln>
                  <a:noFill/>
                </a:ln>
                <a:effectLst/>
              </a:rPr>
              <a:t>Geschäftserfolg</a:t>
            </a:r>
            <a:r>
              <a:rPr kumimoji="0" lang="en-US" altLang="en-US" sz="2400" b="0" i="0" u="none" strike="noStrike" cap="none" normalizeH="0" baseline="0" dirty="0">
                <a:ln>
                  <a:noFill/>
                </a:ln>
                <a:effectLst/>
              </a:rPr>
              <a:t> schrumpfen würde, </a:t>
            </a:r>
            <a:r>
              <a:rPr kumimoji="0" lang="en-US" altLang="en-US" sz="2400" b="0" i="0" u="none" strike="noStrike" cap="none" normalizeH="0" baseline="0" dirty="0" err="1">
                <a:ln>
                  <a:noFill/>
                </a:ln>
                <a:effectLst/>
              </a:rPr>
              <a:t>wenn</a:t>
            </a:r>
            <a:r>
              <a:rPr kumimoji="0" lang="en-US" altLang="en-US" sz="2400" b="0" i="0" u="none" strike="noStrike" cap="none" normalizeH="0" baseline="0" dirty="0">
                <a:ln>
                  <a:noFill/>
                </a:ln>
                <a:effectLst/>
              </a:rPr>
              <a:t> </a:t>
            </a:r>
            <a:r>
              <a:rPr lang="en-US" altLang="en-US" dirty="0"/>
              <a:t>du</a:t>
            </a:r>
            <a:r>
              <a:rPr kumimoji="0" lang="en-US" altLang="en-US" sz="2400" b="0" i="0" u="none" strike="noStrike" cap="none" normalizeH="0" baseline="0" dirty="0">
                <a:ln>
                  <a:noFill/>
                </a:ln>
                <a:effectLst/>
              </a:rPr>
              <a:t> immer wieder mit der gleichen Gruppe netzwerken und </a:t>
            </a:r>
            <a:r>
              <a:rPr lang="en-US" altLang="en-US" dirty="0" err="1"/>
              <a:t>Geschäfte</a:t>
            </a:r>
            <a:r>
              <a:rPr lang="en-US" altLang="en-US" dirty="0"/>
              <a:t> </a:t>
            </a:r>
            <a:r>
              <a:rPr lang="en-US" altLang="en-US" dirty="0" err="1"/>
              <a:t>machen</a:t>
            </a:r>
            <a:r>
              <a:rPr lang="en-US" altLang="en-US" dirty="0"/>
              <a:t> </a:t>
            </a:r>
            <a:r>
              <a:rPr lang="en-US" altLang="en-US" dirty="0" err="1"/>
              <a:t>würdest</a:t>
            </a:r>
            <a:r>
              <a:rPr kumimoji="0" lang="en-US" altLang="en-US" sz="2400" b="0" i="0" u="none" strike="noStrike" cap="none" normalizeH="0" baseline="0" dirty="0">
                <a:ln>
                  <a:noFill/>
                </a:ln>
                <a:effectLst/>
              </a:rPr>
              <a:t>.</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rPr>
              <a:t>Auch wenn nicht jeder Kontakt, den du </a:t>
            </a:r>
            <a:r>
              <a:rPr kumimoji="0" lang="en-US" altLang="en-US" sz="2400" b="0" i="0" u="none" strike="noStrike" cap="none" normalizeH="0" baseline="0" dirty="0" err="1">
                <a:ln>
                  <a:noFill/>
                </a:ln>
                <a:effectLst/>
              </a:rPr>
              <a:t>knüpfst</a:t>
            </a:r>
            <a:r>
              <a:rPr kumimoji="0" lang="en-US" altLang="en-US" sz="2400" b="0" i="0" u="none" strike="noStrike" cap="none" normalizeH="0" baseline="0" dirty="0">
                <a:ln>
                  <a:noFill/>
                </a:ln>
                <a:effectLst/>
              </a:rPr>
              <a:t>, zu einer Zusammenarbeit führt, so </a:t>
            </a:r>
            <a:r>
              <a:rPr kumimoji="0" lang="en-US" altLang="en-US" sz="2400" b="0" i="0" u="none" strike="noStrike" cap="none" normalizeH="0" baseline="0" dirty="0" err="1">
                <a:ln>
                  <a:noFill/>
                </a:ln>
                <a:effectLst/>
              </a:rPr>
              <a:t>erweiterst</a:t>
            </a:r>
            <a:r>
              <a:rPr kumimoji="0" lang="en-US" altLang="en-US" sz="2400" b="0" i="0" u="none" strike="noStrike" cap="none" normalizeH="0" baseline="0" dirty="0">
                <a:ln>
                  <a:noFill/>
                </a:ln>
                <a:effectLst/>
              </a:rPr>
              <a:t> du </a:t>
            </a:r>
            <a:r>
              <a:rPr kumimoji="0" lang="en-US" altLang="en-US" sz="2400" b="0" i="0" u="none" strike="noStrike" cap="none" normalizeH="0" baseline="0" dirty="0" err="1">
                <a:ln>
                  <a:noFill/>
                </a:ln>
                <a:effectLst/>
              </a:rPr>
              <a:t>doch</a:t>
            </a:r>
            <a:r>
              <a:rPr kumimoji="0" lang="en-US" altLang="en-US" sz="2400" b="0" i="0" u="none" strike="noStrike" cap="none" normalizeH="0" baseline="0" dirty="0">
                <a:ln>
                  <a:noFill/>
                </a:ln>
                <a:effectLst/>
              </a:rPr>
              <a:t> jedes Mal, </a:t>
            </a:r>
            <a:r>
              <a:rPr kumimoji="0" lang="en-US" altLang="en-US" sz="2400" b="0" i="0" u="none" strike="noStrike" cap="none" normalizeH="0" baseline="0" dirty="0" err="1">
                <a:ln>
                  <a:noFill/>
                </a:ln>
                <a:effectLst/>
              </a:rPr>
              <a:t>wenn</a:t>
            </a:r>
            <a:r>
              <a:rPr kumimoji="0" lang="en-US" altLang="en-US" sz="2400" b="0" i="0" u="none" strike="noStrike" cap="none" normalizeH="0" baseline="0" dirty="0">
                <a:ln>
                  <a:noFill/>
                </a:ln>
                <a:effectLst/>
              </a:rPr>
              <a:t> </a:t>
            </a:r>
            <a:r>
              <a:rPr lang="en-US" altLang="en-US" dirty="0"/>
              <a:t>du </a:t>
            </a:r>
            <a:r>
              <a:rPr kumimoji="0" lang="en-US" altLang="en-US" sz="2400" b="0" i="0" u="none" strike="noStrike" cap="none" normalizeH="0" baseline="0" dirty="0" err="1">
                <a:ln>
                  <a:noFill/>
                </a:ln>
                <a:effectLst/>
              </a:rPr>
              <a:t>jemanden</a:t>
            </a:r>
            <a:r>
              <a:rPr kumimoji="0" lang="en-US" altLang="en-US" sz="2400" b="0" i="0" u="none" strike="noStrike" cap="none" normalizeH="0" baseline="0" dirty="0">
                <a:ln>
                  <a:noFill/>
                </a:ln>
                <a:effectLst/>
              </a:rPr>
              <a:t> </a:t>
            </a:r>
            <a:r>
              <a:rPr kumimoji="0" lang="en-US" altLang="en-US" sz="2400" b="0" i="0" u="none" strike="noStrike" cap="none" normalizeH="0" baseline="0" dirty="0" err="1">
                <a:ln>
                  <a:noFill/>
                </a:ln>
                <a:effectLst/>
              </a:rPr>
              <a:t>ansprichst</a:t>
            </a:r>
            <a:r>
              <a:rPr kumimoji="0" lang="en-US" altLang="en-US" sz="2400" b="0" i="0" u="none" strike="noStrike" cap="none" normalizeH="0" baseline="0" dirty="0">
                <a:ln>
                  <a:noFill/>
                </a:ln>
                <a:effectLst/>
              </a:rPr>
              <a:t>, </a:t>
            </a:r>
            <a:r>
              <a:rPr kumimoji="0" lang="en-US" altLang="en-US" sz="2400" b="0" i="0" u="none" strike="noStrike" cap="none" normalizeH="0" baseline="0" dirty="0" err="1">
                <a:ln>
                  <a:noFill/>
                </a:ln>
                <a:effectLst/>
              </a:rPr>
              <a:t>dein</a:t>
            </a:r>
            <a:r>
              <a:rPr kumimoji="0" lang="en-US" altLang="en-US" sz="2400" b="0" i="0" u="none" strike="noStrike" cap="none" normalizeH="0" baseline="0" dirty="0">
                <a:ln>
                  <a:noFill/>
                </a:ln>
                <a:effectLst/>
              </a:rPr>
              <a:t> Netzwerk.</a:t>
            </a:r>
            <a:endParaRPr kumimoji="0" lang="en-US" altLang="en-US" sz="1200" b="0" i="0" u="none" strike="noStrike" cap="none" normalizeH="0" baseline="0" dirty="0">
              <a:ln>
                <a:noFill/>
              </a:ln>
              <a:effectLst/>
            </a:endParaRPr>
          </a:p>
          <a:p>
            <a:endParaRPr lang="en-IE" dirty="0"/>
          </a:p>
        </p:txBody>
      </p:sp>
      <p:grpSp>
        <p:nvGrpSpPr>
          <p:cNvPr id="6" name="Group 5">
            <a:extLst>
              <a:ext uri="{FF2B5EF4-FFF2-40B4-BE49-F238E27FC236}">
                <a16:creationId xmlns:a16="http://schemas.microsoft.com/office/drawing/2014/main" id="{021AB5B2-1E19-4799-97D5-B85CF3721C99}"/>
              </a:ext>
            </a:extLst>
          </p:cNvPr>
          <p:cNvGrpSpPr/>
          <p:nvPr/>
        </p:nvGrpSpPr>
        <p:grpSpPr>
          <a:xfrm>
            <a:off x="9177537" y="3081471"/>
            <a:ext cx="2519459" cy="2081567"/>
            <a:chOff x="9282256" y="2040688"/>
            <a:chExt cx="2519459" cy="2081567"/>
          </a:xfrm>
        </p:grpSpPr>
        <p:pic>
          <p:nvPicPr>
            <p:cNvPr id="7" name="Picture 6" descr="A picture containing text, vector graphics&#10;&#10;Description automatically generated">
              <a:extLst>
                <a:ext uri="{FF2B5EF4-FFF2-40B4-BE49-F238E27FC236}">
                  <a16:creationId xmlns:a16="http://schemas.microsoft.com/office/drawing/2014/main" id="{D3796A3F-7CB1-4E64-981C-D463857A30A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282256" y="2040688"/>
              <a:ext cx="2414740" cy="2081567"/>
            </a:xfrm>
            <a:prstGeom prst="rect">
              <a:avLst/>
            </a:prstGeom>
          </p:spPr>
        </p:pic>
        <p:pic>
          <p:nvPicPr>
            <p:cNvPr id="10" name="Picture 9" descr="Icon&#10;&#10;Description automatically generated">
              <a:extLst>
                <a:ext uri="{FF2B5EF4-FFF2-40B4-BE49-F238E27FC236}">
                  <a16:creationId xmlns:a16="http://schemas.microsoft.com/office/drawing/2014/main" id="{0532B5D1-EC25-4C9B-8AB3-6014C0A8324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513963">
              <a:off x="9494683" y="2987120"/>
              <a:ext cx="211128" cy="230255"/>
            </a:xfrm>
            <a:prstGeom prst="rect">
              <a:avLst/>
            </a:prstGeom>
          </p:spPr>
        </p:pic>
        <p:pic>
          <p:nvPicPr>
            <p:cNvPr id="12" name="Picture 11" descr="Icon&#10;&#10;Description automatically generated">
              <a:extLst>
                <a:ext uri="{FF2B5EF4-FFF2-40B4-BE49-F238E27FC236}">
                  <a16:creationId xmlns:a16="http://schemas.microsoft.com/office/drawing/2014/main" id="{336F786A-B933-49DB-A90E-FEDAF64B41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086037" flipH="1">
              <a:off x="11590587" y="2879728"/>
              <a:ext cx="211128" cy="230255"/>
            </a:xfrm>
            <a:prstGeom prst="rect">
              <a:avLst/>
            </a:prstGeom>
          </p:spPr>
        </p:pic>
      </p:grpSp>
      <p:sp>
        <p:nvSpPr>
          <p:cNvPr id="14" name="Text Placeholder 10">
            <a:extLst>
              <a:ext uri="{FF2B5EF4-FFF2-40B4-BE49-F238E27FC236}">
                <a16:creationId xmlns:a16="http://schemas.microsoft.com/office/drawing/2014/main" id="{37779238-B36B-41DA-93EE-E23756F533AA}"/>
              </a:ext>
            </a:extLst>
          </p:cNvPr>
          <p:cNvSpPr>
            <a:spLocks noGrp="1"/>
          </p:cNvSpPr>
          <p:nvPr>
            <p:ph type="body" sz="quarter" idx="13"/>
          </p:nvPr>
        </p:nvSpPr>
        <p:spPr>
          <a:xfrm>
            <a:off x="1626097" y="434252"/>
            <a:ext cx="9649486" cy="697353"/>
          </a:xfrm>
        </p:spPr>
        <p:txBody>
          <a:bodyPr>
            <a:noAutofit/>
          </a:bodyPr>
          <a:lstStyle/>
          <a:p>
            <a:r>
              <a:rPr lang="en-GB" sz="2800" b="0" i="0" dirty="0">
                <a:effectLst/>
              </a:rPr>
              <a:t>6 WEGE, WIE KOLLABORATION DIR IN DEINEM UNTERNEHMEN HELFEN WIRD </a:t>
            </a:r>
            <a:endParaRPr lang="en-US" sz="2800" dirty="0"/>
          </a:p>
        </p:txBody>
      </p:sp>
    </p:spTree>
    <p:extLst>
      <p:ext uri="{BB962C8B-B14F-4D97-AF65-F5344CB8AC3E}">
        <p14:creationId xmlns:p14="http://schemas.microsoft.com/office/powerpoint/2010/main" val="4804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248895"/>
            <a:ext cx="7022965" cy="1228628"/>
          </a:xfrm>
        </p:spPr>
        <p:txBody>
          <a:bodyPr/>
          <a:lstStyle/>
          <a:p>
            <a:endParaRPr lang="en-GB" dirty="0">
              <a:solidFill>
                <a:srgbClr val="444444"/>
              </a:solidFill>
            </a:endParaRPr>
          </a:p>
          <a:p>
            <a:r>
              <a:rPr lang="en-GB" b="1" dirty="0">
                <a:solidFill>
                  <a:srgbClr val="F26B27"/>
                </a:solidFill>
              </a:rPr>
              <a:t>3. Zusammenarbeit ist lehrreich</a:t>
            </a:r>
          </a:p>
          <a:p>
            <a:r>
              <a:rPr lang="en-GB" dirty="0"/>
              <a:t>Einer der größten Vorteile der Zusammenarbeit ist die </a:t>
            </a:r>
            <a:r>
              <a:rPr lang="en-GB" dirty="0" err="1"/>
              <a:t>Möglichkeit</a:t>
            </a:r>
            <a:r>
              <a:rPr lang="en-GB" dirty="0"/>
              <a:t> </a:t>
            </a:r>
            <a:r>
              <a:rPr lang="en-GB" dirty="0" err="1"/>
              <a:t>zu</a:t>
            </a:r>
            <a:r>
              <a:rPr lang="en-GB" dirty="0"/>
              <a:t> Lernen. Tatsächlich </a:t>
            </a:r>
            <a:r>
              <a:rPr lang="en-GB" dirty="0" err="1"/>
              <a:t>kann</a:t>
            </a:r>
            <a:r>
              <a:rPr lang="en-GB" dirty="0"/>
              <a:t> dich </a:t>
            </a:r>
            <a:r>
              <a:rPr lang="en-GB" dirty="0" err="1"/>
              <a:t>jede</a:t>
            </a:r>
            <a:r>
              <a:rPr lang="en-GB" dirty="0"/>
              <a:t> Interaktion, die du mit jemandem </a:t>
            </a:r>
            <a:r>
              <a:rPr lang="en-GB" dirty="0" err="1"/>
              <a:t>außerhalb</a:t>
            </a:r>
            <a:r>
              <a:rPr lang="en-GB" dirty="0"/>
              <a:t> </a:t>
            </a:r>
            <a:r>
              <a:rPr lang="en-GB" dirty="0" err="1"/>
              <a:t>deines</a:t>
            </a:r>
            <a:r>
              <a:rPr lang="en-GB" dirty="0"/>
              <a:t> unmittelbaren </a:t>
            </a:r>
            <a:r>
              <a:rPr lang="en-GB" dirty="0" err="1"/>
              <a:t>Umfelds</a:t>
            </a:r>
            <a:r>
              <a:rPr lang="en-GB" dirty="0"/>
              <a:t> hast, </a:t>
            </a:r>
            <a:r>
              <a:rPr lang="en-GB" dirty="0" err="1"/>
              <a:t>etwas</a:t>
            </a:r>
            <a:r>
              <a:rPr lang="en-GB" dirty="0"/>
              <a:t> Wertvolles lehren.</a:t>
            </a:r>
          </a:p>
          <a:p>
            <a:r>
              <a:rPr lang="en-GB" dirty="0"/>
              <a:t>An einigen der </a:t>
            </a:r>
            <a:r>
              <a:rPr lang="en-GB" dirty="0" err="1"/>
              <a:t>erfolgreichsten</a:t>
            </a:r>
            <a:r>
              <a:rPr lang="en-GB" dirty="0"/>
              <a:t> </a:t>
            </a:r>
            <a:r>
              <a:rPr lang="en-GB" dirty="0" err="1"/>
              <a:t>Kollaborationen</a:t>
            </a:r>
            <a:r>
              <a:rPr lang="en-GB" dirty="0"/>
              <a:t> </a:t>
            </a:r>
            <a:r>
              <a:rPr lang="en-GB" dirty="0" err="1"/>
              <a:t>sind</a:t>
            </a:r>
            <a:r>
              <a:rPr lang="en-GB" dirty="0"/>
              <a:t> </a:t>
            </a:r>
            <a:r>
              <a:rPr lang="en-GB" dirty="0" err="1"/>
              <a:t>mindestens</a:t>
            </a:r>
            <a:r>
              <a:rPr lang="en-GB" dirty="0"/>
              <a:t> </a:t>
            </a:r>
            <a:r>
              <a:rPr lang="en-GB" dirty="0" err="1"/>
              <a:t>zwei</a:t>
            </a:r>
            <a:r>
              <a:rPr lang="en-GB" dirty="0"/>
              <a:t> Fachleute beteiligt, die </a:t>
            </a:r>
            <a:r>
              <a:rPr lang="en-GB" dirty="0" err="1"/>
              <a:t>sehr</a:t>
            </a:r>
            <a:r>
              <a:rPr lang="en-GB" dirty="0"/>
              <a:t> unterschiedliche Fähigkeiten, Perspektiven und Stärken mitbringen. </a:t>
            </a:r>
          </a:p>
          <a:p>
            <a:r>
              <a:rPr lang="en-GB" dirty="0"/>
              <a:t>Wenn dies </a:t>
            </a:r>
            <a:r>
              <a:rPr lang="en-GB" dirty="0" err="1"/>
              <a:t>geschieht</a:t>
            </a:r>
            <a:r>
              <a:rPr lang="en-GB" dirty="0"/>
              <a:t>, </a:t>
            </a:r>
            <a:r>
              <a:rPr lang="en-GB" dirty="0" err="1"/>
              <a:t>kannst</a:t>
            </a:r>
            <a:r>
              <a:rPr lang="en-GB" dirty="0"/>
              <a:t> du </a:t>
            </a:r>
            <a:r>
              <a:rPr lang="en-GB" dirty="0" err="1"/>
              <a:t>sicher</a:t>
            </a:r>
            <a:r>
              <a:rPr lang="en-GB" dirty="0"/>
              <a:t> sein, </a:t>
            </a:r>
            <a:r>
              <a:rPr lang="en-GB" dirty="0" err="1"/>
              <a:t>dass</a:t>
            </a:r>
            <a:r>
              <a:rPr lang="en-GB" dirty="0"/>
              <a:t> du von Lernmöglichkeiten </a:t>
            </a:r>
            <a:r>
              <a:rPr lang="en-GB" dirty="0" err="1"/>
              <a:t>umgeben</a:t>
            </a:r>
            <a:r>
              <a:rPr lang="en-GB" dirty="0"/>
              <a:t> </a:t>
            </a:r>
            <a:r>
              <a:rPr lang="en-GB" dirty="0" err="1"/>
              <a:t>bist</a:t>
            </a:r>
            <a:r>
              <a:rPr lang="en-GB" dirty="0"/>
              <a:t>. </a:t>
            </a:r>
            <a:endParaRPr lang="en-IE" dirty="0"/>
          </a:p>
        </p:txBody>
      </p:sp>
      <p:pic>
        <p:nvPicPr>
          <p:cNvPr id="6" name="Picture 5" descr="Icon&#10;&#10;Description automatically generated with medium confidence">
            <a:extLst>
              <a:ext uri="{FF2B5EF4-FFF2-40B4-BE49-F238E27FC236}">
                <a16:creationId xmlns:a16="http://schemas.microsoft.com/office/drawing/2014/main" id="{3DB6A4F5-4487-452E-8904-5F74708E44C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666480" y="3096663"/>
            <a:ext cx="3157958" cy="1495657"/>
          </a:xfrm>
          <a:prstGeom prst="rect">
            <a:avLst/>
          </a:prstGeom>
        </p:spPr>
      </p:pic>
      <p:sp>
        <p:nvSpPr>
          <p:cNvPr id="10" name="Text Placeholder 10">
            <a:extLst>
              <a:ext uri="{FF2B5EF4-FFF2-40B4-BE49-F238E27FC236}">
                <a16:creationId xmlns:a16="http://schemas.microsoft.com/office/drawing/2014/main" id="{F22B29C7-A336-4573-B567-1CF4BA9CA1EA}"/>
              </a:ext>
            </a:extLst>
          </p:cNvPr>
          <p:cNvSpPr>
            <a:spLocks noGrp="1"/>
          </p:cNvSpPr>
          <p:nvPr>
            <p:ph type="body" sz="quarter" idx="13"/>
          </p:nvPr>
        </p:nvSpPr>
        <p:spPr>
          <a:xfrm>
            <a:off x="1626097" y="434252"/>
            <a:ext cx="9649486" cy="697353"/>
          </a:xfrm>
        </p:spPr>
        <p:txBody>
          <a:bodyPr>
            <a:noAutofit/>
          </a:bodyPr>
          <a:lstStyle/>
          <a:p>
            <a:r>
              <a:rPr lang="en-GB" sz="2800" b="0" i="0" dirty="0">
                <a:effectLst/>
              </a:rPr>
              <a:t>6 WEGE, WIE KOLLABORATION DIR IN DEINEM UNTERNEHMEN HELFEN WIRD </a:t>
            </a:r>
            <a:endParaRPr lang="en-US" sz="2800" dirty="0"/>
          </a:p>
        </p:txBody>
      </p:sp>
    </p:spTree>
    <p:extLst>
      <p:ext uri="{BB962C8B-B14F-4D97-AF65-F5344CB8AC3E}">
        <p14:creationId xmlns:p14="http://schemas.microsoft.com/office/powerpoint/2010/main" val="47318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31887"/>
            <a:ext cx="6934428" cy="1228628"/>
          </a:xfrm>
        </p:spPr>
        <p:txBody>
          <a:bodyPr/>
          <a:lstStyle/>
          <a:p>
            <a:endParaRPr lang="en-GB" dirty="0">
              <a:solidFill>
                <a:srgbClr val="C54A9A"/>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54A9A"/>
                </a:solidFill>
                <a:effectLst/>
              </a:rPr>
              <a:t>4. </a:t>
            </a:r>
            <a:r>
              <a:rPr kumimoji="0" lang="en-US" altLang="en-US" sz="2400" b="1" i="0" u="none" strike="noStrike" cap="none" normalizeH="0" baseline="0" dirty="0" err="1">
                <a:ln>
                  <a:noFill/>
                </a:ln>
                <a:solidFill>
                  <a:srgbClr val="C54A9A"/>
                </a:solidFill>
                <a:effectLst/>
              </a:rPr>
              <a:t>Zusammenarbeit</a:t>
            </a:r>
            <a:r>
              <a:rPr kumimoji="0" lang="en-US" altLang="en-US" sz="2400" b="1" i="0" u="none" strike="noStrike" cap="none" normalizeH="0" baseline="0" dirty="0">
                <a:ln>
                  <a:noFill/>
                </a:ln>
                <a:solidFill>
                  <a:srgbClr val="C54A9A"/>
                </a:solidFill>
                <a:effectLst/>
              </a:rPr>
              <a:t> </a:t>
            </a:r>
            <a:r>
              <a:rPr kumimoji="0" lang="en-US" altLang="en-US" sz="2400" b="1" i="0" u="none" strike="noStrike" cap="none" normalizeH="0" baseline="0" dirty="0" err="1">
                <a:ln>
                  <a:noFill/>
                </a:ln>
                <a:solidFill>
                  <a:srgbClr val="C54A9A"/>
                </a:solidFill>
                <a:effectLst/>
              </a:rPr>
              <a:t>hilft</a:t>
            </a:r>
            <a:r>
              <a:rPr kumimoji="0" lang="en-US" altLang="en-US" sz="2400" b="1" i="0" u="none" strike="noStrike" cap="none" normalizeH="0" baseline="0" dirty="0">
                <a:ln>
                  <a:noFill/>
                </a:ln>
                <a:solidFill>
                  <a:srgbClr val="C54A9A"/>
                </a:solidFill>
                <a:effectLst/>
              </a:rPr>
              <a:t> </a:t>
            </a:r>
            <a:r>
              <a:rPr kumimoji="0" lang="en-US" altLang="en-US" sz="2400" b="1" i="0" u="none" strike="noStrike" cap="none" normalizeH="0" baseline="0" dirty="0" err="1">
                <a:ln>
                  <a:noFill/>
                </a:ln>
                <a:solidFill>
                  <a:srgbClr val="C54A9A"/>
                </a:solidFill>
                <a:effectLst/>
              </a:rPr>
              <a:t>dabei</a:t>
            </a:r>
            <a:r>
              <a:rPr kumimoji="0" lang="en-US" altLang="en-US" sz="2400" b="1" i="0" u="none" strike="noStrike" cap="none" normalizeH="0" baseline="0" dirty="0">
                <a:ln>
                  <a:noFill/>
                </a:ln>
                <a:solidFill>
                  <a:srgbClr val="C54A9A"/>
                </a:solidFill>
                <a:effectLst/>
              </a:rPr>
              <a:t>, Geld zu sparen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222222"/>
                </a:solidFill>
                <a:effectLst/>
              </a:rPr>
              <a:t>Viele</a:t>
            </a:r>
            <a:r>
              <a:rPr kumimoji="0" lang="en-US" altLang="en-US" sz="2400" b="0" i="0" u="none" strike="noStrike" cap="none" normalizeH="0" baseline="0" dirty="0">
                <a:ln>
                  <a:noFill/>
                </a:ln>
                <a:solidFill>
                  <a:srgbClr val="222222"/>
                </a:solidFill>
                <a:effectLst/>
              </a:rPr>
              <a:t> </a:t>
            </a:r>
            <a:r>
              <a:rPr kumimoji="0" lang="en-US" altLang="en-US" sz="2400" b="0" i="0" u="none" strike="noStrike" cap="none" normalizeH="0" baseline="0" dirty="0" err="1">
                <a:ln>
                  <a:noFill/>
                </a:ln>
                <a:solidFill>
                  <a:srgbClr val="222222"/>
                </a:solidFill>
                <a:effectLst/>
              </a:rPr>
              <a:t>Kollaborationsbeziehungen</a:t>
            </a:r>
            <a:r>
              <a:rPr kumimoji="0" lang="en-US" altLang="en-US" sz="2400" b="0" i="0" u="none" strike="noStrike" cap="none" normalizeH="0" baseline="0" dirty="0">
                <a:ln>
                  <a:noFill/>
                </a:ln>
                <a:solidFill>
                  <a:srgbClr val="222222"/>
                </a:solidFill>
                <a:effectLst/>
              </a:rPr>
              <a:t> können Kosten sparen. </a:t>
            </a:r>
            <a:r>
              <a:rPr kumimoji="0" lang="en-US" altLang="en-US" sz="2400" b="0" i="0" u="none" strike="noStrike" cap="none" normalizeH="0" baseline="0" dirty="0" err="1">
                <a:ln>
                  <a:noFill/>
                </a:ln>
                <a:solidFill>
                  <a:srgbClr val="222222"/>
                </a:solidFill>
                <a:effectLst/>
              </a:rPr>
              <a:t>Wenn</a:t>
            </a:r>
            <a:r>
              <a:rPr kumimoji="0" lang="en-US" altLang="en-US" sz="2400" b="0" i="0" u="none" strike="noStrike" cap="none" normalizeH="0" baseline="0" dirty="0">
                <a:ln>
                  <a:noFill/>
                </a:ln>
                <a:solidFill>
                  <a:srgbClr val="222222"/>
                </a:solidFill>
                <a:effectLst/>
              </a:rPr>
              <a:t> du mit einem anderen Unternehmen bei der Aufteilung von Kosten wie z. B. </a:t>
            </a:r>
            <a:r>
              <a:rPr kumimoji="0" lang="en-US" altLang="en-US" sz="2400" b="0" i="0" u="none" strike="noStrike" cap="none" normalizeH="0" baseline="0" dirty="0" err="1">
                <a:ln>
                  <a:noFill/>
                </a:ln>
                <a:solidFill>
                  <a:srgbClr val="222222"/>
                </a:solidFill>
                <a:effectLst/>
              </a:rPr>
              <a:t>Marketingausgaben</a:t>
            </a:r>
            <a:r>
              <a:rPr kumimoji="0" lang="en-US" altLang="en-US" sz="2400" b="0" i="0" u="none" strike="noStrike" cap="none" normalizeH="0" baseline="0" dirty="0">
                <a:ln>
                  <a:noFill/>
                </a:ln>
                <a:solidFill>
                  <a:srgbClr val="222222"/>
                </a:solidFill>
                <a:effectLst/>
              </a:rPr>
              <a:t> </a:t>
            </a:r>
            <a:r>
              <a:rPr kumimoji="0" lang="en-US" altLang="en-US" sz="2400" b="0" i="0" u="none" strike="noStrike" cap="none" normalizeH="0" baseline="0" dirty="0" err="1">
                <a:ln>
                  <a:noFill/>
                </a:ln>
                <a:solidFill>
                  <a:srgbClr val="222222"/>
                </a:solidFill>
                <a:effectLst/>
              </a:rPr>
              <a:t>zusammenarbeitest</a:t>
            </a:r>
            <a:r>
              <a:rPr kumimoji="0" lang="en-US" altLang="en-US" sz="2400" b="0" i="0" u="none" strike="noStrike" cap="none" normalizeH="0" baseline="0" dirty="0">
                <a:ln>
                  <a:noFill/>
                </a:ln>
                <a:solidFill>
                  <a:srgbClr val="222222"/>
                </a:solidFill>
                <a:effectLst/>
              </a:rPr>
              <a:t>, </a:t>
            </a:r>
            <a:r>
              <a:rPr kumimoji="0" lang="en-US" altLang="en-US" sz="2400" b="0" i="0" u="none" strike="noStrike" cap="none" normalizeH="0" baseline="0" dirty="0" err="1">
                <a:ln>
                  <a:noFill/>
                </a:ln>
                <a:solidFill>
                  <a:srgbClr val="222222"/>
                </a:solidFill>
                <a:effectLst/>
              </a:rPr>
              <a:t>kannst</a:t>
            </a:r>
            <a:r>
              <a:rPr kumimoji="0" lang="en-US" altLang="en-US" sz="2400" b="0" i="0" u="none" strike="noStrike" cap="none" normalizeH="0" baseline="0" dirty="0">
                <a:ln>
                  <a:noFill/>
                </a:ln>
                <a:solidFill>
                  <a:srgbClr val="222222"/>
                </a:solidFill>
                <a:effectLst/>
              </a:rPr>
              <a:t> du das Budget verdoppeln und gleichzeitig Kosten reduzieren.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rPr>
              <a:t>Zum Beispiel könnte ein Unternehmen einen Messestand mit </a:t>
            </a:r>
            <a:r>
              <a:rPr kumimoji="0" lang="en-US" altLang="en-US" sz="2400" b="0" i="0" u="none" strike="noStrike" cap="none" normalizeH="0" baseline="0" dirty="0" err="1">
                <a:ln>
                  <a:noFill/>
                </a:ln>
                <a:solidFill>
                  <a:srgbClr val="222222"/>
                </a:solidFill>
                <a:effectLst/>
              </a:rPr>
              <a:t>einem</a:t>
            </a:r>
            <a:r>
              <a:rPr kumimoji="0" lang="en-US" altLang="en-US" sz="2400" b="0" i="0" u="none" strike="noStrike" cap="none" normalizeH="0" baseline="0" dirty="0">
                <a:ln>
                  <a:noFill/>
                </a:ln>
                <a:solidFill>
                  <a:srgbClr val="222222"/>
                </a:solidFill>
                <a:effectLst/>
              </a:rPr>
              <a:t> </a:t>
            </a:r>
            <a:r>
              <a:rPr kumimoji="0" lang="en-US" altLang="en-US" sz="2400" b="0" i="0" u="none" strike="noStrike" cap="none" normalizeH="0" baseline="0" dirty="0" err="1">
                <a:ln>
                  <a:noFill/>
                </a:ln>
                <a:solidFill>
                  <a:srgbClr val="222222"/>
                </a:solidFill>
                <a:effectLst/>
              </a:rPr>
              <a:t>komplementären</a:t>
            </a:r>
            <a:r>
              <a:rPr kumimoji="0" lang="en-US" altLang="en-US" sz="2400" b="0" i="0" u="none" strike="noStrike" cap="none" normalizeH="0" baseline="0" dirty="0">
                <a:ln>
                  <a:noFill/>
                </a:ln>
                <a:solidFill>
                  <a:srgbClr val="222222"/>
                </a:solidFill>
                <a:effectLst/>
              </a:rPr>
              <a:t> Partner teilen und </a:t>
            </a:r>
            <a:r>
              <a:rPr kumimoji="0" lang="en-US" altLang="en-US" sz="2400" b="0" i="0" u="none" strike="noStrike" cap="none" normalizeH="0" baseline="0" dirty="0" err="1">
                <a:ln>
                  <a:noFill/>
                </a:ln>
                <a:solidFill>
                  <a:srgbClr val="222222"/>
                </a:solidFill>
                <a:effectLst/>
              </a:rPr>
              <a:t>sich</a:t>
            </a:r>
            <a:r>
              <a:rPr kumimoji="0" lang="en-US" altLang="en-US" sz="2400" b="0" i="0" u="none" strike="noStrike" cap="none" normalizeH="0" baseline="0" dirty="0">
                <a:ln>
                  <a:noFill/>
                </a:ln>
                <a:solidFill>
                  <a:srgbClr val="222222"/>
                </a:solidFill>
                <a:effectLst/>
              </a:rPr>
              <a:t> </a:t>
            </a:r>
            <a:r>
              <a:rPr kumimoji="0" lang="en-US" altLang="en-US" sz="2400" b="0" i="0" u="none" strike="noStrike" cap="none" normalizeH="0" baseline="0" dirty="0" err="1">
                <a:ln>
                  <a:noFill/>
                </a:ln>
                <a:solidFill>
                  <a:srgbClr val="222222"/>
                </a:solidFill>
                <a:effectLst/>
              </a:rPr>
              <a:t>dann</a:t>
            </a:r>
            <a:r>
              <a:rPr kumimoji="0" lang="en-US" altLang="en-US" sz="2400" b="0" i="0" u="none" strike="noStrike" cap="none" normalizeH="0" baseline="0" dirty="0">
                <a:ln>
                  <a:noFill/>
                </a:ln>
                <a:solidFill>
                  <a:srgbClr val="222222"/>
                </a:solidFill>
                <a:effectLst/>
              </a:rPr>
              <a:t> gemeinsam vermarkten. Dies kann mehr Kunden anziehen und das Erlebnis der Besucher an </a:t>
            </a:r>
            <a:r>
              <a:rPr lang="en-US" altLang="en-US" dirty="0" err="1">
                <a:solidFill>
                  <a:srgbClr val="222222"/>
                </a:solidFill>
              </a:rPr>
              <a:t>deinem</a:t>
            </a:r>
            <a:r>
              <a:rPr kumimoji="0" lang="en-US" altLang="en-US" sz="2400" b="0" i="0" u="none" strike="noStrike" cap="none" normalizeH="0" baseline="0" dirty="0">
                <a:ln>
                  <a:noFill/>
                </a:ln>
                <a:solidFill>
                  <a:srgbClr val="222222"/>
                </a:solidFill>
                <a:effectLst/>
              </a:rPr>
              <a:t> Stand verbessern.</a:t>
            </a:r>
            <a:endParaRPr kumimoji="0" lang="en-US" altLang="en-US" sz="1200" b="0" i="0" u="none" strike="noStrike" cap="none" normalizeH="0" baseline="0" dirty="0">
              <a:ln>
                <a:noFill/>
              </a:ln>
              <a:solidFill>
                <a:schemeClr val="tx1"/>
              </a:solidFill>
              <a:effectLst/>
            </a:endParaRPr>
          </a:p>
        </p:txBody>
      </p:sp>
      <p:grpSp>
        <p:nvGrpSpPr>
          <p:cNvPr id="6" name="Group 5">
            <a:extLst>
              <a:ext uri="{FF2B5EF4-FFF2-40B4-BE49-F238E27FC236}">
                <a16:creationId xmlns:a16="http://schemas.microsoft.com/office/drawing/2014/main" id="{9181A31C-3451-4F37-8739-585192238BF3}"/>
              </a:ext>
            </a:extLst>
          </p:cNvPr>
          <p:cNvGrpSpPr/>
          <p:nvPr/>
        </p:nvGrpSpPr>
        <p:grpSpPr>
          <a:xfrm>
            <a:off x="7904480" y="2388420"/>
            <a:ext cx="3936365" cy="2773485"/>
            <a:chOff x="8575675" y="2358219"/>
            <a:chExt cx="3311525" cy="1944688"/>
          </a:xfrm>
        </p:grpSpPr>
        <p:pic>
          <p:nvPicPr>
            <p:cNvPr id="7" name="Picture 6" descr="Icon&#10;&#10;Description automatically generated">
              <a:extLst>
                <a:ext uri="{FF2B5EF4-FFF2-40B4-BE49-F238E27FC236}">
                  <a16:creationId xmlns:a16="http://schemas.microsoft.com/office/drawing/2014/main" id="{594FE7CF-D52B-42DA-A359-25F6AA95C470}"/>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10" name="Picture 9" descr="Icon&#10;&#10;Description automatically generated">
              <a:extLst>
                <a:ext uri="{FF2B5EF4-FFF2-40B4-BE49-F238E27FC236}">
                  <a16:creationId xmlns:a16="http://schemas.microsoft.com/office/drawing/2014/main" id="{8B458C38-6DB0-49EC-8720-FB2599B56D4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326880" y="3330562"/>
              <a:ext cx="309245" cy="337260"/>
            </a:xfrm>
            <a:prstGeom prst="rect">
              <a:avLst/>
            </a:prstGeom>
          </p:spPr>
        </p:pic>
      </p:grpSp>
      <p:sp>
        <p:nvSpPr>
          <p:cNvPr id="11" name="Text Placeholder 10">
            <a:extLst>
              <a:ext uri="{FF2B5EF4-FFF2-40B4-BE49-F238E27FC236}">
                <a16:creationId xmlns:a16="http://schemas.microsoft.com/office/drawing/2014/main" id="{6C696872-CBCB-4028-91D4-CC4F5E6C281F}"/>
              </a:ext>
            </a:extLst>
          </p:cNvPr>
          <p:cNvSpPr txBox="1">
            <a:spLocks/>
          </p:cNvSpPr>
          <p:nvPr/>
        </p:nvSpPr>
        <p:spPr>
          <a:xfrm>
            <a:off x="1626097" y="434252"/>
            <a:ext cx="964948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a:t>6 WEGE, WIE KOLLABORATION DIR IN DEINEM UNTERNEHMEN HELFEN WIRD </a:t>
            </a:r>
            <a:endParaRPr lang="en-US" sz="2800" dirty="0"/>
          </a:p>
        </p:txBody>
      </p:sp>
    </p:spTree>
    <p:extLst>
      <p:ext uri="{BB962C8B-B14F-4D97-AF65-F5344CB8AC3E}">
        <p14:creationId xmlns:p14="http://schemas.microsoft.com/office/powerpoint/2010/main" val="428458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254072"/>
            <a:ext cx="6398176" cy="1228628"/>
          </a:xfrm>
        </p:spPr>
        <p:txBody>
          <a:bodyPr/>
          <a:lstStyle/>
          <a:p>
            <a:endParaRPr lang="en-GB" dirty="0">
              <a:solidFill>
                <a:srgbClr val="444444"/>
              </a:solidFill>
            </a:endParaRPr>
          </a:p>
          <a:p>
            <a:r>
              <a:rPr lang="en-GB" b="1" dirty="0">
                <a:solidFill>
                  <a:srgbClr val="F26B27"/>
                </a:solidFill>
              </a:rPr>
              <a:t>5. Kollaboration löst Probleme</a:t>
            </a:r>
          </a:p>
          <a:p>
            <a:r>
              <a:rPr lang="en-GB" dirty="0">
                <a:solidFill>
                  <a:schemeClr val="tx1"/>
                </a:solidFill>
              </a:rPr>
              <a:t>Es gibt einen Grund, warum Crowdsourcing so beliebt ist; es gibt eine unbestreitbare </a:t>
            </a:r>
            <a:r>
              <a:rPr lang="en-GB" dirty="0" err="1">
                <a:solidFill>
                  <a:schemeClr val="tx1"/>
                </a:solidFill>
              </a:rPr>
              <a:t>Macht</a:t>
            </a:r>
            <a:r>
              <a:rPr lang="en-GB" dirty="0">
                <a:solidFill>
                  <a:schemeClr val="tx1"/>
                </a:solidFill>
              </a:rPr>
              <a:t> von Zahlen. Wenn eine Person etwas nicht alleine erreichen kann, können es vielleicht zwei oder drei oder mehr Leute schaffen.</a:t>
            </a:r>
          </a:p>
          <a:p>
            <a:r>
              <a:rPr lang="en-GB" dirty="0">
                <a:solidFill>
                  <a:schemeClr val="tx1"/>
                </a:solidFill>
              </a:rPr>
              <a:t>Je schwieriger das Problem zu lösen ist, desto mehr können wir davon </a:t>
            </a:r>
            <a:r>
              <a:rPr lang="en-GB" dirty="0" err="1">
                <a:solidFill>
                  <a:schemeClr val="tx1"/>
                </a:solidFill>
              </a:rPr>
              <a:t>profitieren</a:t>
            </a:r>
            <a:r>
              <a:rPr lang="en-GB" dirty="0">
                <a:solidFill>
                  <a:schemeClr val="tx1"/>
                </a:solidFill>
              </a:rPr>
              <a:t>, Input von jemandem außerhalb der Situation zu bekommen. Und </a:t>
            </a:r>
            <a:r>
              <a:rPr lang="en-GB" dirty="0" err="1">
                <a:solidFill>
                  <a:schemeClr val="tx1"/>
                </a:solidFill>
              </a:rPr>
              <a:t>wenn</a:t>
            </a:r>
            <a:r>
              <a:rPr lang="en-GB" dirty="0">
                <a:solidFill>
                  <a:schemeClr val="tx1"/>
                </a:solidFill>
              </a:rPr>
              <a:t> du neue Sichtweisen und Erfahrungen in den Mix </a:t>
            </a:r>
            <a:r>
              <a:rPr lang="en-GB" dirty="0" err="1">
                <a:solidFill>
                  <a:schemeClr val="tx1"/>
                </a:solidFill>
              </a:rPr>
              <a:t>einbringst</a:t>
            </a:r>
            <a:r>
              <a:rPr lang="en-GB" dirty="0">
                <a:solidFill>
                  <a:schemeClr val="tx1"/>
                </a:solidFill>
              </a:rPr>
              <a:t>, wird das Endergebnis oft über das hinausgehen, was du ursprünglich </a:t>
            </a:r>
            <a:r>
              <a:rPr lang="en-GB" dirty="0" err="1">
                <a:solidFill>
                  <a:schemeClr val="tx1"/>
                </a:solidFill>
              </a:rPr>
              <a:t>erreichen</a:t>
            </a:r>
            <a:r>
              <a:rPr lang="en-GB" dirty="0">
                <a:solidFill>
                  <a:schemeClr val="tx1"/>
                </a:solidFill>
              </a:rPr>
              <a:t> </a:t>
            </a:r>
            <a:r>
              <a:rPr lang="en-GB" dirty="0" err="1">
                <a:solidFill>
                  <a:schemeClr val="tx1"/>
                </a:solidFill>
              </a:rPr>
              <a:t>wolltest</a:t>
            </a:r>
            <a:r>
              <a:rPr lang="en-GB" dirty="0">
                <a:solidFill>
                  <a:schemeClr val="tx1"/>
                </a:solidFill>
              </a:rPr>
              <a:t>.</a:t>
            </a:r>
          </a:p>
          <a:p>
            <a:endParaRPr lang="en-IE" dirty="0"/>
          </a:p>
        </p:txBody>
      </p:sp>
      <p:grpSp>
        <p:nvGrpSpPr>
          <p:cNvPr id="6" name="Group 5">
            <a:extLst>
              <a:ext uri="{FF2B5EF4-FFF2-40B4-BE49-F238E27FC236}">
                <a16:creationId xmlns:a16="http://schemas.microsoft.com/office/drawing/2014/main" id="{42CCEFA7-C0B7-47FE-92DB-5A230D6FEE69}"/>
              </a:ext>
            </a:extLst>
          </p:cNvPr>
          <p:cNvGrpSpPr/>
          <p:nvPr/>
        </p:nvGrpSpPr>
        <p:grpSpPr>
          <a:xfrm>
            <a:off x="7641195" y="2501270"/>
            <a:ext cx="4471553" cy="2353398"/>
            <a:chOff x="621996" y="2199388"/>
            <a:chExt cx="3524358" cy="1854885"/>
          </a:xfrm>
        </p:grpSpPr>
        <p:grpSp>
          <p:nvGrpSpPr>
            <p:cNvPr id="7" name="Graphic 472">
              <a:extLst>
                <a:ext uri="{FF2B5EF4-FFF2-40B4-BE49-F238E27FC236}">
                  <a16:creationId xmlns:a16="http://schemas.microsoft.com/office/drawing/2014/main" id="{7A2839E9-F3A4-42C2-8DCA-F4C550D86378}"/>
                </a:ext>
              </a:extLst>
            </p:cNvPr>
            <p:cNvGrpSpPr/>
            <p:nvPr/>
          </p:nvGrpSpPr>
          <p:grpSpPr>
            <a:xfrm>
              <a:off x="621996" y="2199388"/>
              <a:ext cx="3524358" cy="1854885"/>
              <a:chOff x="621996" y="3996349"/>
              <a:chExt cx="3524358" cy="1854885"/>
            </a:xfrm>
          </p:grpSpPr>
          <p:grpSp>
            <p:nvGrpSpPr>
              <p:cNvPr id="14" name="Graphic 472">
                <a:extLst>
                  <a:ext uri="{FF2B5EF4-FFF2-40B4-BE49-F238E27FC236}">
                    <a16:creationId xmlns:a16="http://schemas.microsoft.com/office/drawing/2014/main" id="{DB31810A-93DF-49F6-BFE4-AA215334D507}"/>
                  </a:ext>
                </a:extLst>
              </p:cNvPr>
              <p:cNvGrpSpPr/>
              <p:nvPr/>
            </p:nvGrpSpPr>
            <p:grpSpPr>
              <a:xfrm>
                <a:off x="621996" y="5251294"/>
                <a:ext cx="3524358" cy="599940"/>
                <a:chOff x="621996" y="5251294"/>
                <a:chExt cx="3524358" cy="599940"/>
              </a:xfrm>
            </p:grpSpPr>
            <p:sp>
              <p:nvSpPr>
                <p:cNvPr id="85" name="Graphic 472">
                  <a:extLst>
                    <a:ext uri="{FF2B5EF4-FFF2-40B4-BE49-F238E27FC236}">
                      <a16:creationId xmlns:a16="http://schemas.microsoft.com/office/drawing/2014/main" id="{C888507D-898A-4DC6-A538-1292CF69A90F}"/>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D9A422B6-28FA-473D-9D90-98BB312800D7}"/>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7" name="Graphic 472">
                  <a:extLst>
                    <a:ext uri="{FF2B5EF4-FFF2-40B4-BE49-F238E27FC236}">
                      <a16:creationId xmlns:a16="http://schemas.microsoft.com/office/drawing/2014/main" id="{94AC937B-66C2-4F4B-84CA-898370C2964F}"/>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8" name="Graphic 472">
                  <a:extLst>
                    <a:ext uri="{FF2B5EF4-FFF2-40B4-BE49-F238E27FC236}">
                      <a16:creationId xmlns:a16="http://schemas.microsoft.com/office/drawing/2014/main" id="{51109968-96B6-4CD9-930C-FB596D215C1D}"/>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5" name="Graphic 472">
                <a:extLst>
                  <a:ext uri="{FF2B5EF4-FFF2-40B4-BE49-F238E27FC236}">
                    <a16:creationId xmlns:a16="http://schemas.microsoft.com/office/drawing/2014/main" id="{1B456407-D749-402C-B9CA-C71B7626DB97}"/>
                  </a:ext>
                </a:extLst>
              </p:cNvPr>
              <p:cNvGrpSpPr/>
              <p:nvPr/>
            </p:nvGrpSpPr>
            <p:grpSpPr>
              <a:xfrm>
                <a:off x="2577939" y="4078238"/>
                <a:ext cx="1038422" cy="1650011"/>
                <a:chOff x="2577939" y="4078238"/>
                <a:chExt cx="1038422" cy="1650011"/>
              </a:xfrm>
            </p:grpSpPr>
            <p:sp>
              <p:nvSpPr>
                <p:cNvPr id="53" name="Graphic 472">
                  <a:extLst>
                    <a:ext uri="{FF2B5EF4-FFF2-40B4-BE49-F238E27FC236}">
                      <a16:creationId xmlns:a16="http://schemas.microsoft.com/office/drawing/2014/main" id="{0A193CCD-FEBC-4347-9EB1-F36D449CF13D}"/>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89E53967-E576-44B2-8BD0-0888C81DA20E}"/>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FDC8CA5A-3C4D-451B-BA46-19AD81AC4BB3}"/>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3B5D044B-F70D-4698-ADEC-76C695999A29}"/>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B3AEED6E-C7D4-4B2B-9938-31B9208E04CA}"/>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F65E805D-76A6-4512-9F38-ACF3CB45F075}"/>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C632BCB2-A11C-4D55-A5CA-B9DCB0A3FBFD}"/>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F45410D1-B1B3-4B1C-B1E1-13D5F2A6624D}"/>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F8E0D575-7A7A-4BEE-A859-11BC7484F931}"/>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04C83F8A-38C7-4BAC-8388-780E822F8461}"/>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7983C9EC-FCE3-4F0B-B3B0-9EF6C4B5419F}"/>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886C64F6-17FF-430B-93F2-B16B6F129C05}"/>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586B55C0-4FDA-473F-BE9B-92F79EB0D190}"/>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818F1E7A-7E73-4022-BA63-65EBAD12FEE5}"/>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18CDB209-7B08-458F-A546-04EA9DE42DC6}"/>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36976C3C-93B6-49D6-8963-1E347F874A55}"/>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170A24A7-42FF-4AFA-9CD0-492E3E737409}"/>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0D4CC402-7C89-4EF5-B7E9-E05180144FC5}"/>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F1641CC5-CB95-4C38-A2B7-7852835ABCF7}"/>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B48A62F-DF2B-4A16-B6DB-7D90D7DBE4FE}"/>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A60FF456-62FA-4D74-816A-BEDAC40B042E}"/>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4ECD3277-9F7D-45C4-A393-A4B4B93A2B65}"/>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9A70F18F-3832-44A5-A01F-CB6FA6E35153}"/>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6BA90082-E07D-4A37-BA13-3B3C8098ACE0}"/>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7FF02D95-4E10-454B-A906-A6C0F8C41D18}"/>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3071C7E7-2936-4C77-93F1-1D10363DD78B}"/>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5507BF5F-9CDE-405E-89E9-DEE9FEDE407D}"/>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00E91D4F-338D-42A9-8031-544C9B4C25C4}"/>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6A624779-D0D6-4A85-A2A6-E3EFCB08B7FA}"/>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65A59D9D-2AEA-488A-82CF-64CF4FE9A9EE}"/>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5651F8C8-0526-44CE-AB01-636335D7FFC3}"/>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29056D3D-EB42-4A90-B834-94A0F7A3C634}"/>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80B67DF6-C5D8-44C0-ADCF-F7422011924E}"/>
                  </a:ext>
                </a:extLst>
              </p:cNvPr>
              <p:cNvGrpSpPr/>
              <p:nvPr/>
            </p:nvGrpSpPr>
            <p:grpSpPr>
              <a:xfrm>
                <a:off x="1246175" y="4808531"/>
                <a:ext cx="393706" cy="784548"/>
                <a:chOff x="1246175" y="4808531"/>
                <a:chExt cx="393706" cy="784548"/>
              </a:xfrm>
            </p:grpSpPr>
            <p:sp>
              <p:nvSpPr>
                <p:cNvPr id="45" name="Graphic 472">
                  <a:extLst>
                    <a:ext uri="{FF2B5EF4-FFF2-40B4-BE49-F238E27FC236}">
                      <a16:creationId xmlns:a16="http://schemas.microsoft.com/office/drawing/2014/main" id="{E64E1B7A-5DC0-4114-A705-A610E75EAFC0}"/>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D4E86A17-7862-4211-A5C0-646CB07C742C}"/>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9890A203-4518-48B9-8240-8751FCA0A815}"/>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1AD65855-DF9A-4FB4-85B6-32F6255420CD}"/>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46793541-9D6C-4A7A-AFAB-83252275A434}"/>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7825ED5A-173A-4F21-96A9-F265E2B429D4}"/>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51" name="Graphic 472">
                  <a:extLst>
                    <a:ext uri="{FF2B5EF4-FFF2-40B4-BE49-F238E27FC236}">
                      <a16:creationId xmlns:a16="http://schemas.microsoft.com/office/drawing/2014/main" id="{F1CD9709-6852-4EA2-9B10-DD48AAD5A275}"/>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05C54AD7-6C0E-4C4F-A85E-388374B7D21A}"/>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250DA804-3537-4BB9-AD53-ABC07ED8BC5C}"/>
                  </a:ext>
                </a:extLst>
              </p:cNvPr>
              <p:cNvGrpSpPr/>
              <p:nvPr/>
            </p:nvGrpSpPr>
            <p:grpSpPr>
              <a:xfrm>
                <a:off x="1815511" y="4486968"/>
                <a:ext cx="475815" cy="841020"/>
                <a:chOff x="1815511" y="4486968"/>
                <a:chExt cx="475815" cy="841020"/>
              </a:xfrm>
            </p:grpSpPr>
            <p:sp>
              <p:nvSpPr>
                <p:cNvPr id="40" name="Graphic 472">
                  <a:extLst>
                    <a:ext uri="{FF2B5EF4-FFF2-40B4-BE49-F238E27FC236}">
                      <a16:creationId xmlns:a16="http://schemas.microsoft.com/office/drawing/2014/main" id="{054D4F71-C154-4937-855A-A4DCDB62B4BE}"/>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BB42CA27-DBDB-45BA-8917-79213FEA94E2}"/>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13210121-BCCE-47BF-B638-73B83890566B}"/>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3" name="Graphic 472">
                  <a:extLst>
                    <a:ext uri="{FF2B5EF4-FFF2-40B4-BE49-F238E27FC236}">
                      <a16:creationId xmlns:a16="http://schemas.microsoft.com/office/drawing/2014/main" id="{BC8A3B34-F50D-4D17-9D43-D30E75DE8C5A}"/>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5F6F01E6-210C-4BBC-9B0A-CE0099870EAC}"/>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8" name="Graphic 472">
                <a:extLst>
                  <a:ext uri="{FF2B5EF4-FFF2-40B4-BE49-F238E27FC236}">
                    <a16:creationId xmlns:a16="http://schemas.microsoft.com/office/drawing/2014/main" id="{B4142BAF-3F13-4AAF-B2F5-8B836EBC382A}"/>
                  </a:ext>
                </a:extLst>
              </p:cNvPr>
              <p:cNvGrpSpPr/>
              <p:nvPr/>
            </p:nvGrpSpPr>
            <p:grpSpPr>
              <a:xfrm>
                <a:off x="863981" y="4546603"/>
                <a:ext cx="406680" cy="772992"/>
                <a:chOff x="863981" y="4546603"/>
                <a:chExt cx="406680" cy="772992"/>
              </a:xfrm>
            </p:grpSpPr>
            <p:sp>
              <p:nvSpPr>
                <p:cNvPr id="33" name="Graphic 472">
                  <a:extLst>
                    <a:ext uri="{FF2B5EF4-FFF2-40B4-BE49-F238E27FC236}">
                      <a16:creationId xmlns:a16="http://schemas.microsoft.com/office/drawing/2014/main" id="{CC3A8897-CF26-4A42-A65C-2B16C2AF7787}"/>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13A6B15-416A-41E3-8956-32850C56EF3B}"/>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CB48F1FD-2024-43A0-8763-27E51ACD5DE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4498E611-48AB-4E5C-9977-E15D86AB9133}"/>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261EB9F7-161E-4588-9072-E1AA84A34B5C}"/>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8" name="Graphic 472">
                  <a:extLst>
                    <a:ext uri="{FF2B5EF4-FFF2-40B4-BE49-F238E27FC236}">
                      <a16:creationId xmlns:a16="http://schemas.microsoft.com/office/drawing/2014/main" id="{52E954F5-C8D2-4BCF-AF78-485AE7B84CB2}"/>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83BB9635-A810-4D71-9BBF-00E63AD00C62}"/>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19" name="Graphic 472">
                <a:extLst>
                  <a:ext uri="{FF2B5EF4-FFF2-40B4-BE49-F238E27FC236}">
                    <a16:creationId xmlns:a16="http://schemas.microsoft.com/office/drawing/2014/main" id="{E3D30365-72C7-4053-801E-49FB90FF2143}"/>
                  </a:ext>
                </a:extLst>
              </p:cNvPr>
              <p:cNvGrpSpPr/>
              <p:nvPr/>
            </p:nvGrpSpPr>
            <p:grpSpPr>
              <a:xfrm>
                <a:off x="2351753" y="3996349"/>
                <a:ext cx="593075" cy="1449087"/>
                <a:chOff x="2351753" y="3996349"/>
                <a:chExt cx="593075" cy="1449087"/>
              </a:xfrm>
            </p:grpSpPr>
            <p:sp>
              <p:nvSpPr>
                <p:cNvPr id="20" name="Graphic 472">
                  <a:extLst>
                    <a:ext uri="{FF2B5EF4-FFF2-40B4-BE49-F238E27FC236}">
                      <a16:creationId xmlns:a16="http://schemas.microsoft.com/office/drawing/2014/main" id="{081BE667-2621-492F-8A72-CB8FB916C670}"/>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0F168072-3F39-4E26-8E8F-52DFC2E1689A}"/>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764D8247-7FA8-4E35-8169-EBEB65A22586}"/>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1D2CC19E-4BD4-46D4-A59B-0A0B49BD2EFE}"/>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2F1A7666-3F7F-4F90-AA9D-1505F8C48A8A}"/>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AAFF4866-1599-4296-85E8-6171BE47FF52}"/>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6732B3D0-DD2D-43E1-908E-6F5576504949}"/>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763D0C61-CD79-4149-9A67-046AC3371341}"/>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DAF3F87A-74D0-4768-8F26-5FB9F03FFC8F}"/>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0B177B84-021F-4242-9F9E-F0ADD9E35DD2}"/>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85E6CE65-B7B8-4699-BC46-4D4E1C56FFD8}"/>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DEECE76B-D9BC-4DE1-86E4-D2A5E8F97AE8}"/>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A5616006-9606-4B09-9704-6A6DB3E0D069}"/>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10" name="Graphic 472">
              <a:extLst>
                <a:ext uri="{FF2B5EF4-FFF2-40B4-BE49-F238E27FC236}">
                  <a16:creationId xmlns:a16="http://schemas.microsoft.com/office/drawing/2014/main" id="{8AB6D7FC-62BA-4F70-B303-75C9D15B991F}"/>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2" name="Graphic 472">
              <a:extLst>
                <a:ext uri="{FF2B5EF4-FFF2-40B4-BE49-F238E27FC236}">
                  <a16:creationId xmlns:a16="http://schemas.microsoft.com/office/drawing/2014/main" id="{544C85CB-466C-4BDD-B817-F56AFFDBF533}"/>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3" name="Graphic 472">
              <a:extLst>
                <a:ext uri="{FF2B5EF4-FFF2-40B4-BE49-F238E27FC236}">
                  <a16:creationId xmlns:a16="http://schemas.microsoft.com/office/drawing/2014/main" id="{7F745E7F-6CE9-4F1D-A30F-D1EB5591ABF9}"/>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90" name="Text Placeholder 10">
            <a:extLst>
              <a:ext uri="{FF2B5EF4-FFF2-40B4-BE49-F238E27FC236}">
                <a16:creationId xmlns:a16="http://schemas.microsoft.com/office/drawing/2014/main" id="{455FBFD7-6E57-43FF-90C9-53CB206734E4}"/>
              </a:ext>
            </a:extLst>
          </p:cNvPr>
          <p:cNvSpPr txBox="1">
            <a:spLocks/>
          </p:cNvSpPr>
          <p:nvPr/>
        </p:nvSpPr>
        <p:spPr>
          <a:xfrm>
            <a:off x="1626097" y="434252"/>
            <a:ext cx="964948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dirty="0"/>
              <a:t>6 WEGE, WIE KOLLABORATION DIR IN DEINEM UNTERNEHMEN HELFEN WIRD </a:t>
            </a:r>
            <a:endParaRPr lang="en-US" sz="2800" dirty="0"/>
          </a:p>
        </p:txBody>
      </p:sp>
    </p:spTree>
    <p:extLst>
      <p:ext uri="{BB962C8B-B14F-4D97-AF65-F5344CB8AC3E}">
        <p14:creationId xmlns:p14="http://schemas.microsoft.com/office/powerpoint/2010/main" val="145788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60933" y="1243928"/>
            <a:ext cx="5758771" cy="1228628"/>
          </a:xfrm>
        </p:spPr>
        <p:txBody>
          <a:bodyPr/>
          <a:lstStyle/>
          <a:p>
            <a:endParaRPr lang="en-GB" dirty="0">
              <a:solidFill>
                <a:srgbClr val="444444"/>
              </a:solidFill>
            </a:endParaRPr>
          </a:p>
          <a:p>
            <a:r>
              <a:rPr lang="en-GB" b="1" dirty="0">
                <a:solidFill>
                  <a:srgbClr val="1EB3DD"/>
                </a:solidFill>
              </a:rPr>
              <a:t>6. </a:t>
            </a:r>
            <a:r>
              <a:rPr lang="en-GB" b="1" dirty="0" err="1">
                <a:solidFill>
                  <a:srgbClr val="1EB3DD"/>
                </a:solidFill>
              </a:rPr>
              <a:t>Kollaboration</a:t>
            </a:r>
            <a:r>
              <a:rPr lang="en-GB" b="1" dirty="0">
                <a:solidFill>
                  <a:srgbClr val="1EB3DD"/>
                </a:solidFill>
              </a:rPr>
              <a:t> </a:t>
            </a:r>
            <a:r>
              <a:rPr lang="en-GB" b="1" dirty="0" err="1">
                <a:solidFill>
                  <a:srgbClr val="1EB3DD"/>
                </a:solidFill>
              </a:rPr>
              <a:t>ist</a:t>
            </a:r>
            <a:r>
              <a:rPr lang="en-GB" b="1" dirty="0">
                <a:solidFill>
                  <a:srgbClr val="1EB3DD"/>
                </a:solidFill>
              </a:rPr>
              <a:t> </a:t>
            </a:r>
            <a:r>
              <a:rPr lang="en-GB" b="1" dirty="0" err="1">
                <a:solidFill>
                  <a:srgbClr val="1EB3DD"/>
                </a:solidFill>
              </a:rPr>
              <a:t>eine</a:t>
            </a:r>
            <a:r>
              <a:rPr lang="en-GB" b="1" dirty="0">
                <a:solidFill>
                  <a:srgbClr val="1EB3DD"/>
                </a:solidFill>
              </a:rPr>
              <a:t> Win-Win-Situation</a:t>
            </a:r>
          </a:p>
          <a:p>
            <a:r>
              <a:rPr lang="en-GB" dirty="0"/>
              <a:t>Ein Café stellt einen frischen Blumenstrauß an seinen Eingang und macht damit Werbung für den Blumenladen ein paar Türen weiter, während es das </a:t>
            </a:r>
            <a:r>
              <a:rPr lang="en-GB" dirty="0" err="1"/>
              <a:t>Ambiente</a:t>
            </a:r>
            <a:r>
              <a:rPr lang="en-GB" dirty="0"/>
              <a:t> des Lokals kostenlos aufwertet.</a:t>
            </a:r>
          </a:p>
          <a:p>
            <a:endParaRPr lang="en-GB" dirty="0"/>
          </a:p>
          <a:p>
            <a:r>
              <a:rPr lang="en-GB" dirty="0"/>
              <a:t>Das </a:t>
            </a:r>
            <a:r>
              <a:rPr lang="en-GB" dirty="0" err="1"/>
              <a:t>ist</a:t>
            </a:r>
            <a:r>
              <a:rPr lang="en-GB" dirty="0"/>
              <a:t> </a:t>
            </a:r>
            <a:r>
              <a:rPr lang="en-GB" dirty="0" err="1"/>
              <a:t>eine</a:t>
            </a:r>
            <a:r>
              <a:rPr lang="en-GB" dirty="0"/>
              <a:t> Win-Win-Situation.</a:t>
            </a:r>
          </a:p>
          <a:p>
            <a:endParaRPr lang="en-GB" dirty="0"/>
          </a:p>
          <a:p>
            <a:endParaRPr lang="en-IE" dirty="0"/>
          </a:p>
        </p:txBody>
      </p:sp>
      <p:grpSp>
        <p:nvGrpSpPr>
          <p:cNvPr id="6" name="Group 5">
            <a:extLst>
              <a:ext uri="{FF2B5EF4-FFF2-40B4-BE49-F238E27FC236}">
                <a16:creationId xmlns:a16="http://schemas.microsoft.com/office/drawing/2014/main" id="{EE37AD77-32F7-4EBF-811B-C7740ADFA2C1}"/>
              </a:ext>
            </a:extLst>
          </p:cNvPr>
          <p:cNvGrpSpPr/>
          <p:nvPr/>
        </p:nvGrpSpPr>
        <p:grpSpPr>
          <a:xfrm>
            <a:off x="8090196" y="2109114"/>
            <a:ext cx="2618444" cy="3113126"/>
            <a:chOff x="3196937" y="4514086"/>
            <a:chExt cx="1285655" cy="2087999"/>
          </a:xfrm>
        </p:grpSpPr>
        <p:pic>
          <p:nvPicPr>
            <p:cNvPr id="7" name="Picture 6" descr="Icon&#10;&#10;Description automatically generated">
              <a:extLst>
                <a:ext uri="{FF2B5EF4-FFF2-40B4-BE49-F238E27FC236}">
                  <a16:creationId xmlns:a16="http://schemas.microsoft.com/office/drawing/2014/main" id="{2D490D0A-413C-4F8D-BB45-25F4EC6FD3F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96937" y="4514086"/>
              <a:ext cx="1285655" cy="2087999"/>
            </a:xfrm>
            <a:prstGeom prst="rect">
              <a:avLst/>
            </a:prstGeom>
          </p:spPr>
        </p:pic>
        <p:pic>
          <p:nvPicPr>
            <p:cNvPr id="10" name="Picture 9" descr="Icon&#10;&#10;Description automatically generated">
              <a:extLst>
                <a:ext uri="{FF2B5EF4-FFF2-40B4-BE49-F238E27FC236}">
                  <a16:creationId xmlns:a16="http://schemas.microsoft.com/office/drawing/2014/main" id="{703A9C67-5C7F-44AE-823E-E7518CB554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96580" y="5878033"/>
              <a:ext cx="179368" cy="195618"/>
            </a:xfrm>
            <a:prstGeom prst="rect">
              <a:avLst/>
            </a:prstGeom>
          </p:spPr>
        </p:pic>
      </p:grpSp>
      <p:sp>
        <p:nvSpPr>
          <p:cNvPr id="11" name="Text Placeholder 10">
            <a:extLst>
              <a:ext uri="{FF2B5EF4-FFF2-40B4-BE49-F238E27FC236}">
                <a16:creationId xmlns:a16="http://schemas.microsoft.com/office/drawing/2014/main" id="{B8298AD7-A297-404C-906C-1E5BB132BB39}"/>
              </a:ext>
            </a:extLst>
          </p:cNvPr>
          <p:cNvSpPr txBox="1">
            <a:spLocks/>
          </p:cNvSpPr>
          <p:nvPr/>
        </p:nvSpPr>
        <p:spPr>
          <a:xfrm>
            <a:off x="1626097" y="434252"/>
            <a:ext cx="964948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dirty="0"/>
              <a:t>6 WEGE, WIE KOLLABORATION DIR IN DEINEM UNTERNEHMEN HELFEN WIRD </a:t>
            </a:r>
            <a:endParaRPr lang="en-US" sz="2800" dirty="0"/>
          </a:p>
        </p:txBody>
      </p:sp>
    </p:spTree>
    <p:extLst>
      <p:ext uri="{BB962C8B-B14F-4D97-AF65-F5344CB8AC3E}">
        <p14:creationId xmlns:p14="http://schemas.microsoft.com/office/powerpoint/2010/main" val="159995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201507" y="2731647"/>
            <a:ext cx="5311119" cy="697353"/>
          </a:xfrm>
        </p:spPr>
        <p:txBody>
          <a:bodyPr/>
          <a:lstStyle/>
          <a:p>
            <a:pPr fontAlgn="base"/>
            <a:r>
              <a:rPr lang="en-BA" dirty="0"/>
              <a:t>WIE MAN EIN</a:t>
            </a:r>
            <a:r>
              <a:rPr lang="de-DE" dirty="0"/>
              <a:t>E</a:t>
            </a:r>
            <a:r>
              <a:rPr lang="en-BA" dirty="0"/>
              <a:t> </a:t>
            </a:r>
            <a:r>
              <a:rPr lang="en-IE" dirty="0"/>
              <a:t>GUTE </a:t>
            </a:r>
            <a:r>
              <a:rPr lang="de-DE" dirty="0"/>
              <a:t>KOLLABORATIONS-PARTNERIN</a:t>
            </a:r>
            <a:r>
              <a:rPr lang="en-BA" dirty="0"/>
              <a:t> IST</a:t>
            </a:r>
          </a:p>
        </p:txBody>
      </p:sp>
      <p:grpSp>
        <p:nvGrpSpPr>
          <p:cNvPr id="4" name="Group 3">
            <a:extLst>
              <a:ext uri="{FF2B5EF4-FFF2-40B4-BE49-F238E27FC236}">
                <a16:creationId xmlns:a16="http://schemas.microsoft.com/office/drawing/2014/main" id="{BC38EF65-2FA5-4741-BEEF-37B0E2082979}"/>
              </a:ext>
            </a:extLst>
          </p:cNvPr>
          <p:cNvGrpSpPr/>
          <p:nvPr/>
        </p:nvGrpSpPr>
        <p:grpSpPr>
          <a:xfrm>
            <a:off x="855888" y="1978705"/>
            <a:ext cx="4854032" cy="3013542"/>
            <a:chOff x="2048363" y="4800891"/>
            <a:chExt cx="2384950" cy="1817769"/>
          </a:xfrm>
        </p:grpSpPr>
        <p:pic>
          <p:nvPicPr>
            <p:cNvPr id="5" name="Picture 4" descr="Icon&#10;&#10;Description automatically generated">
              <a:extLst>
                <a:ext uri="{FF2B5EF4-FFF2-40B4-BE49-F238E27FC236}">
                  <a16:creationId xmlns:a16="http://schemas.microsoft.com/office/drawing/2014/main" id="{A3AD7E06-5E49-40B9-AFE7-4683D57D5B2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8363" y="4800891"/>
              <a:ext cx="2384950" cy="1817769"/>
            </a:xfrm>
            <a:prstGeom prst="rect">
              <a:avLst/>
            </a:prstGeom>
          </p:spPr>
        </p:pic>
        <p:pic>
          <p:nvPicPr>
            <p:cNvPr id="6" name="Picture 5" descr="Icon&#10;&#10;Description automatically generated">
              <a:extLst>
                <a:ext uri="{FF2B5EF4-FFF2-40B4-BE49-F238E27FC236}">
                  <a16:creationId xmlns:a16="http://schemas.microsoft.com/office/drawing/2014/main" id="{833035CB-612B-4076-BF36-6BBD9105DBB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99633" y="5412157"/>
              <a:ext cx="239518" cy="261216"/>
            </a:xfrm>
            <a:prstGeom prst="rect">
              <a:avLst/>
            </a:prstGeom>
          </p:spPr>
        </p:pic>
        <p:pic>
          <p:nvPicPr>
            <p:cNvPr id="8" name="Picture 7" descr="Icon&#10;&#10;Description automatically generated">
              <a:extLst>
                <a:ext uri="{FF2B5EF4-FFF2-40B4-BE49-F238E27FC236}">
                  <a16:creationId xmlns:a16="http://schemas.microsoft.com/office/drawing/2014/main" id="{CCDB4018-3626-428F-ACBB-6B62BF2261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3880232" y="5317951"/>
              <a:ext cx="239518" cy="261216"/>
            </a:xfrm>
            <a:prstGeom prst="rect">
              <a:avLst/>
            </a:prstGeom>
          </p:spPr>
        </p:pic>
      </p:grpSp>
    </p:spTree>
    <p:extLst>
      <p:ext uri="{BB962C8B-B14F-4D97-AF65-F5344CB8AC3E}">
        <p14:creationId xmlns:p14="http://schemas.microsoft.com/office/powerpoint/2010/main" val="45610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92086" y="417362"/>
            <a:ext cx="8253102" cy="697353"/>
          </a:xfrm>
        </p:spPr>
        <p:txBody>
          <a:bodyPr>
            <a:noAutofit/>
          </a:bodyPr>
          <a:lstStyle/>
          <a:p>
            <a:pPr fontAlgn="base"/>
            <a:r>
              <a:rPr lang="en-IE" dirty="0"/>
              <a:t>ANGEFANGEN BEI DIR - WIE DU EINE GUTE KOLLABORATIONSPARTNERIN BIST: </a:t>
            </a:r>
            <a:endParaRPr lang="en-US" b="0" i="0" dirty="0">
              <a:effectLst/>
            </a:endParaRPr>
          </a:p>
        </p:txBody>
      </p:sp>
      <p:sp>
        <p:nvSpPr>
          <p:cNvPr id="6" name="Text Placeholder 5"/>
          <p:cNvSpPr>
            <a:spLocks noGrp="1"/>
          </p:cNvSpPr>
          <p:nvPr>
            <p:ph type="body" sz="quarter" idx="14"/>
          </p:nvPr>
        </p:nvSpPr>
        <p:spPr>
          <a:xfrm>
            <a:off x="1733830" y="2600275"/>
            <a:ext cx="8817149" cy="3235569"/>
          </a:xfrm>
        </p:spPr>
        <p:txBody>
          <a:bodyPr/>
          <a:lstStyle/>
          <a:p>
            <a:pPr marL="342900" indent="-342900" fontAlgn="base">
              <a:buFont typeface="Arial" panose="020B0604020202020204" pitchFamily="34" charset="0"/>
              <a:buChar char="•"/>
            </a:pPr>
            <a:r>
              <a:rPr lang="en-IE" dirty="0"/>
              <a:t>Du </a:t>
            </a:r>
            <a:r>
              <a:rPr lang="en-IE" dirty="0" err="1"/>
              <a:t>erkennst</a:t>
            </a:r>
            <a:r>
              <a:rPr lang="en-IE" dirty="0"/>
              <a:t>, </a:t>
            </a:r>
            <a:r>
              <a:rPr lang="en-IE" dirty="0" err="1"/>
              <a:t>dass</a:t>
            </a:r>
            <a:r>
              <a:rPr lang="en-IE" dirty="0"/>
              <a:t> du durch gute Zusammenarbeit und den Austausch von Wissen viel mehr </a:t>
            </a:r>
            <a:r>
              <a:rPr lang="en-IE" dirty="0" err="1"/>
              <a:t>erreichen</a:t>
            </a:r>
            <a:r>
              <a:rPr lang="en-IE" dirty="0"/>
              <a:t> </a:t>
            </a:r>
            <a:r>
              <a:rPr lang="en-IE" dirty="0" err="1"/>
              <a:t>kannst</a:t>
            </a:r>
            <a:r>
              <a:rPr lang="en-IE" dirty="0"/>
              <a:t>, </a:t>
            </a:r>
            <a:r>
              <a:rPr lang="en-IE" dirty="0" err="1"/>
              <a:t>als</a:t>
            </a:r>
            <a:r>
              <a:rPr lang="en-IE" dirty="0"/>
              <a:t> </a:t>
            </a:r>
            <a:r>
              <a:rPr lang="en-IE" dirty="0" err="1"/>
              <a:t>alleine</a:t>
            </a:r>
            <a:r>
              <a:rPr lang="en-IE" dirty="0"/>
              <a:t>. </a:t>
            </a:r>
          </a:p>
          <a:p>
            <a:pPr marL="342900" indent="-342900" fontAlgn="base">
              <a:buFont typeface="Arial" panose="020B0604020202020204" pitchFamily="34" charset="0"/>
              <a:buChar char="•"/>
            </a:pPr>
            <a:r>
              <a:rPr lang="en-IE" dirty="0">
                <a:solidFill>
                  <a:srgbClr val="1EB3DD"/>
                </a:solidFill>
              </a:rPr>
              <a:t>Du </a:t>
            </a:r>
            <a:r>
              <a:rPr lang="en-IE" dirty="0" err="1">
                <a:solidFill>
                  <a:srgbClr val="1EB3DD"/>
                </a:solidFill>
              </a:rPr>
              <a:t>gehst</a:t>
            </a:r>
            <a:r>
              <a:rPr lang="en-IE" dirty="0">
                <a:solidFill>
                  <a:srgbClr val="1EB3DD"/>
                </a:solidFill>
              </a:rPr>
              <a:t> an die Zusammenarbeit mit einer kreativen Problemlöserperspektive heran</a:t>
            </a:r>
            <a:r>
              <a:rPr lang="en-US" dirty="0">
                <a:solidFill>
                  <a:srgbClr val="1EB3DD"/>
                </a:solidFill>
              </a:rPr>
              <a:t>.</a:t>
            </a:r>
          </a:p>
          <a:p>
            <a:pPr marL="342900" indent="-342900" fontAlgn="base">
              <a:buFont typeface="Arial" panose="020B0604020202020204" pitchFamily="34" charset="0"/>
              <a:buChar char="•"/>
            </a:pPr>
            <a:r>
              <a:rPr lang="en-IE" dirty="0"/>
              <a:t>Du </a:t>
            </a:r>
            <a:r>
              <a:rPr lang="en-IE" dirty="0" err="1"/>
              <a:t>schätzt</a:t>
            </a:r>
            <a:r>
              <a:rPr lang="en-IE" dirty="0"/>
              <a:t> unterschiedliche Standpunkte und das Fachwissen anderer und </a:t>
            </a:r>
            <a:r>
              <a:rPr lang="en-IE" dirty="0" err="1"/>
              <a:t>kommunizierst</a:t>
            </a:r>
            <a:r>
              <a:rPr lang="en-IE" dirty="0"/>
              <a:t> gut. </a:t>
            </a:r>
          </a:p>
          <a:p>
            <a:pPr marL="342900" indent="-342900" fontAlgn="base">
              <a:buFont typeface="Arial" panose="020B0604020202020204" pitchFamily="34" charset="0"/>
              <a:buChar char="•"/>
            </a:pPr>
            <a:r>
              <a:rPr lang="en-IE" dirty="0">
                <a:solidFill>
                  <a:srgbClr val="1EB3DD"/>
                </a:solidFill>
              </a:rPr>
              <a:t>Du </a:t>
            </a:r>
            <a:r>
              <a:rPr lang="en-IE" dirty="0" err="1">
                <a:solidFill>
                  <a:srgbClr val="1EB3DD"/>
                </a:solidFill>
              </a:rPr>
              <a:t>bist</a:t>
            </a:r>
            <a:r>
              <a:rPr lang="en-IE" dirty="0">
                <a:solidFill>
                  <a:srgbClr val="1EB3DD"/>
                </a:solidFill>
              </a:rPr>
              <a:t> stolz auf </a:t>
            </a:r>
            <a:r>
              <a:rPr lang="en-IE" dirty="0" err="1">
                <a:solidFill>
                  <a:srgbClr val="1EB3DD"/>
                </a:solidFill>
              </a:rPr>
              <a:t>deine</a:t>
            </a:r>
            <a:r>
              <a:rPr lang="en-IE" dirty="0">
                <a:solidFill>
                  <a:srgbClr val="1EB3DD"/>
                </a:solidFill>
              </a:rPr>
              <a:t> eigene Arbeit und </a:t>
            </a:r>
            <a:r>
              <a:rPr lang="en-IE" dirty="0" err="1">
                <a:solidFill>
                  <a:srgbClr val="1EB3DD"/>
                </a:solidFill>
              </a:rPr>
              <a:t>willst</a:t>
            </a:r>
            <a:r>
              <a:rPr lang="en-IE" dirty="0">
                <a:solidFill>
                  <a:srgbClr val="1EB3DD"/>
                </a:solidFill>
              </a:rPr>
              <a:t> dich weiterentwickeln.</a:t>
            </a:r>
            <a:endParaRPr lang="en-US" dirty="0">
              <a:solidFill>
                <a:srgbClr val="1EB3DD"/>
              </a:solidFill>
            </a:endParaRPr>
          </a:p>
          <a:p>
            <a:endParaRPr lang="en-US" dirty="0"/>
          </a:p>
        </p:txBody>
      </p:sp>
    </p:spTree>
    <p:extLst>
      <p:ext uri="{BB962C8B-B14F-4D97-AF65-F5344CB8AC3E}">
        <p14:creationId xmlns:p14="http://schemas.microsoft.com/office/powerpoint/2010/main" val="120913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83377" y="1876697"/>
            <a:ext cx="8817149" cy="3235569"/>
          </a:xfrm>
        </p:spPr>
        <p:txBody>
          <a:bodyPr/>
          <a:lstStyle/>
          <a:p>
            <a:pPr fontAlgn="base"/>
            <a:r>
              <a:rPr lang="en-IE" b="1" dirty="0">
                <a:solidFill>
                  <a:srgbClr val="F26B27"/>
                </a:solidFill>
              </a:rPr>
              <a:t>1.  Teamorientiert - </a:t>
            </a:r>
            <a:r>
              <a:rPr lang="en-IE" dirty="0"/>
              <a:t>Um erfolgreich zusammenzuarbeiten, </a:t>
            </a:r>
            <a:r>
              <a:rPr lang="en-IE" dirty="0" err="1"/>
              <a:t>musst</a:t>
            </a:r>
            <a:r>
              <a:rPr lang="en-IE" dirty="0"/>
              <a:t> du </a:t>
            </a:r>
            <a:r>
              <a:rPr lang="en-IE" dirty="0" err="1"/>
              <a:t>eine</a:t>
            </a:r>
            <a:r>
              <a:rPr lang="en-IE" dirty="0"/>
              <a:t> </a:t>
            </a:r>
            <a:r>
              <a:rPr lang="en-IE" dirty="0" err="1"/>
              <a:t>Teamplayerin</a:t>
            </a:r>
            <a:r>
              <a:rPr lang="en-IE" dirty="0"/>
              <a:t> sein und eher an "wir" als an "ich" denken. Eine </a:t>
            </a:r>
            <a:r>
              <a:rPr lang="en-IE" dirty="0" err="1"/>
              <a:t>gute</a:t>
            </a:r>
            <a:r>
              <a:rPr lang="en-IE" dirty="0"/>
              <a:t> </a:t>
            </a:r>
            <a:r>
              <a:rPr lang="en-IE" dirty="0" err="1"/>
              <a:t>Kollaborationspartnerin</a:t>
            </a:r>
            <a:r>
              <a:rPr lang="en-IE" dirty="0"/>
              <a:t> </a:t>
            </a:r>
            <a:r>
              <a:rPr lang="en-IE" dirty="0" err="1"/>
              <a:t>ist</a:t>
            </a:r>
            <a:r>
              <a:rPr lang="en-IE" dirty="0"/>
              <a:t> auf gemeinsame Ziele und den Erfolg der Gruppe bedacht. </a:t>
            </a:r>
          </a:p>
          <a:p>
            <a:pPr fontAlgn="base"/>
            <a:r>
              <a:rPr lang="en-IE" b="1" dirty="0">
                <a:solidFill>
                  <a:srgbClr val="F26B27"/>
                </a:solidFill>
              </a:rPr>
              <a:t>2.  Großzügig - </a:t>
            </a:r>
            <a:r>
              <a:rPr lang="en-IE" dirty="0"/>
              <a:t>Ein </a:t>
            </a:r>
            <a:r>
              <a:rPr lang="en-IE" dirty="0" err="1"/>
              <a:t>gute</a:t>
            </a:r>
            <a:r>
              <a:rPr lang="en-IE" dirty="0"/>
              <a:t> </a:t>
            </a:r>
            <a:r>
              <a:rPr lang="en-IE" dirty="0" err="1"/>
              <a:t>Kollaborationspartnerin</a:t>
            </a:r>
            <a:r>
              <a:rPr lang="en-IE" dirty="0"/>
              <a:t> </a:t>
            </a:r>
            <a:r>
              <a:rPr lang="en-IE" dirty="0" err="1"/>
              <a:t>ist</a:t>
            </a:r>
            <a:r>
              <a:rPr lang="en-IE" dirty="0"/>
              <a:t> bereit, den ersten Schritt zu machen und mit anzupacken, </a:t>
            </a:r>
            <a:r>
              <a:rPr lang="en-IE" dirty="0" err="1"/>
              <a:t>auch</a:t>
            </a:r>
            <a:r>
              <a:rPr lang="en-IE" dirty="0"/>
              <a:t> </a:t>
            </a:r>
            <a:r>
              <a:rPr lang="en-IE" dirty="0" err="1"/>
              <a:t>wenn</a:t>
            </a:r>
            <a:r>
              <a:rPr lang="en-IE" dirty="0"/>
              <a:t> </a:t>
            </a:r>
            <a:r>
              <a:rPr lang="en-IE" dirty="0" err="1"/>
              <a:t>sie</a:t>
            </a:r>
            <a:r>
              <a:rPr lang="en-IE" dirty="0"/>
              <a:t> nicht im Rampenlicht steht. Großzügigkeit ist auch eine unglaublich wünschenswerte Führungseigenschaft. </a:t>
            </a:r>
          </a:p>
          <a:p>
            <a:pPr fontAlgn="base"/>
            <a:r>
              <a:rPr lang="en-IE" b="1" dirty="0">
                <a:solidFill>
                  <a:srgbClr val="F26B27"/>
                </a:solidFill>
              </a:rPr>
              <a:t>3. Neugierig - </a:t>
            </a:r>
            <a:r>
              <a:rPr lang="en-IE" dirty="0" err="1"/>
              <a:t>Gute</a:t>
            </a:r>
            <a:r>
              <a:rPr lang="en-IE" dirty="0"/>
              <a:t> </a:t>
            </a:r>
            <a:r>
              <a:rPr lang="en-IE" dirty="0" err="1"/>
              <a:t>Kollaborationspartnerinnen</a:t>
            </a:r>
            <a:r>
              <a:rPr lang="en-IE" dirty="0"/>
              <a:t> </a:t>
            </a:r>
            <a:r>
              <a:rPr lang="en-IE" dirty="0" err="1"/>
              <a:t>sind</a:t>
            </a:r>
            <a:r>
              <a:rPr lang="en-IE" dirty="0"/>
              <a:t> gut darin, die richtigen Fragen zu stellen. Sie verhören nicht; sie folgen einfach ihrer natürlichen </a:t>
            </a:r>
            <a:r>
              <a:rPr lang="en-IE" dirty="0">
                <a:solidFill>
                  <a:schemeClr val="tx1"/>
                </a:solidFill>
              </a:rPr>
              <a:t>Neugier, weil </a:t>
            </a:r>
            <a:r>
              <a:rPr lang="en-IE" dirty="0"/>
              <a:t>sie verstehen wollen. </a:t>
            </a:r>
            <a:endParaRPr lang="en-US" dirty="0"/>
          </a:p>
          <a:p>
            <a:r>
              <a:rPr lang="en-IE" sz="1000" dirty="0"/>
              <a:t>Quelle: </a:t>
            </a:r>
            <a:r>
              <a:rPr lang="en-IE" sz="1000" dirty="0">
                <a:hlinkClick r:id="rId2"/>
              </a:rPr>
              <a:t>https://www.samepage.io/blog/10-top-qualities-great-collaborator</a:t>
            </a:r>
            <a:endParaRPr lang="en-US" dirty="0"/>
          </a:p>
        </p:txBody>
      </p:sp>
      <p:sp>
        <p:nvSpPr>
          <p:cNvPr id="7" name="Text Placeholder 4">
            <a:extLst>
              <a:ext uri="{FF2B5EF4-FFF2-40B4-BE49-F238E27FC236}">
                <a16:creationId xmlns:a16="http://schemas.microsoft.com/office/drawing/2014/main" id="{AB7053E1-7F4B-4260-8CF5-5F25D4AD5B7B}"/>
              </a:ext>
            </a:extLst>
          </p:cNvPr>
          <p:cNvSpPr>
            <a:spLocks noGrp="1"/>
          </p:cNvSpPr>
          <p:nvPr>
            <p:ph type="body" sz="quarter" idx="13"/>
          </p:nvPr>
        </p:nvSpPr>
        <p:spPr>
          <a:xfrm>
            <a:off x="1683377" y="417015"/>
            <a:ext cx="8594835" cy="697353"/>
          </a:xfrm>
        </p:spPr>
        <p:txBody>
          <a:bodyPr>
            <a:noAutofit/>
          </a:bodyPr>
          <a:lstStyle/>
          <a:p>
            <a:pPr fontAlgn="base"/>
            <a:r>
              <a:rPr lang="en-US" dirty="0"/>
              <a:t>TOP 8 EIGENSCHAFTEN EINER GUTEN KOLLABORATIONSPARTNERIN</a:t>
            </a:r>
            <a:endParaRPr lang="en-US" b="0" i="0" dirty="0">
              <a:effectLst/>
            </a:endParaRPr>
          </a:p>
        </p:txBody>
      </p:sp>
      <p:sp>
        <p:nvSpPr>
          <p:cNvPr id="4" name="Textfeld 3">
            <a:extLst>
              <a:ext uri="{FF2B5EF4-FFF2-40B4-BE49-F238E27FC236}">
                <a16:creationId xmlns:a16="http://schemas.microsoft.com/office/drawing/2014/main" id="{6AA0A6E7-1960-4A97-A1F3-2FAF22FCC849}"/>
              </a:ext>
            </a:extLst>
          </p:cNvPr>
          <p:cNvSpPr txBox="1"/>
          <p:nvPr/>
        </p:nvSpPr>
        <p:spPr>
          <a:xfrm>
            <a:off x="1687374" y="6018298"/>
            <a:ext cx="7907675" cy="861774"/>
          </a:xfrm>
          <a:prstGeom prst="rect">
            <a:avLst/>
          </a:prstGeom>
          <a:noFill/>
        </p:spPr>
        <p:txBody>
          <a:bodyPr wrap="square" rtlCol="0">
            <a:spAutoFit/>
          </a:bodyPr>
          <a:lstStyle/>
          <a:p>
            <a:r>
              <a:rPr lang="de-DE" sz="1000" dirty="0">
                <a:solidFill>
                  <a:srgbClr val="142D55"/>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142D55"/>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Google Übersetzer</a:t>
            </a:r>
            <a:r>
              <a:rPr lang="de-DE" sz="1000" dirty="0">
                <a:solidFill>
                  <a:srgbClr val="142D55"/>
                </a:solidFill>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solidFill>
                  <a:srgbClr val="142D55"/>
                </a:solidFill>
                <a:latin typeface="Calibri" panose="020F0502020204030204" pitchFamily="34" charset="0"/>
                <a:ea typeface="Calibri" panose="020F0502020204030204" pitchFamily="34" charset="0"/>
                <a:cs typeface="Times New Roman" panose="02020603050405020304" pitchFamily="18" charset="0"/>
              </a:rPr>
              <a:t>du</a:t>
            </a:r>
            <a:r>
              <a:rPr lang="de-DE" sz="1000" dirty="0">
                <a:solidFill>
                  <a:srgbClr val="142D55"/>
                </a:solidFill>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9296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83377" y="417015"/>
            <a:ext cx="8594835" cy="697353"/>
          </a:xfrm>
        </p:spPr>
        <p:txBody>
          <a:bodyPr>
            <a:noAutofit/>
          </a:bodyPr>
          <a:lstStyle/>
          <a:p>
            <a:pPr fontAlgn="base"/>
            <a:r>
              <a:rPr lang="en-US" dirty="0"/>
              <a:t>TOP 8 EIGENSCHAFTEN EINER GUTEN KOLLABORATIONSPARTNERIN</a:t>
            </a:r>
            <a:endParaRPr lang="en-US" b="0" i="0" dirty="0">
              <a:effectLst/>
            </a:endParaRPr>
          </a:p>
        </p:txBody>
      </p:sp>
      <p:sp>
        <p:nvSpPr>
          <p:cNvPr id="6" name="Text Placeholder 5"/>
          <p:cNvSpPr>
            <a:spLocks noGrp="1"/>
          </p:cNvSpPr>
          <p:nvPr>
            <p:ph type="body" sz="quarter" idx="14"/>
          </p:nvPr>
        </p:nvSpPr>
        <p:spPr>
          <a:xfrm>
            <a:off x="1683377" y="1883954"/>
            <a:ext cx="9312644" cy="3235569"/>
          </a:xfrm>
        </p:spPr>
        <p:txBody>
          <a:bodyPr/>
          <a:lstStyle/>
          <a:p>
            <a:pPr fontAlgn="base"/>
            <a:r>
              <a:rPr lang="en-IE" b="1" dirty="0">
                <a:solidFill>
                  <a:srgbClr val="F26B27"/>
                </a:solidFill>
              </a:rPr>
              <a:t>4.  Wertschätzend - </a:t>
            </a:r>
            <a:r>
              <a:rPr lang="en-IE" dirty="0"/>
              <a:t>Die </a:t>
            </a:r>
            <a:r>
              <a:rPr lang="en-IE" dirty="0" err="1"/>
              <a:t>besten</a:t>
            </a:r>
            <a:r>
              <a:rPr lang="en-IE" dirty="0"/>
              <a:t> </a:t>
            </a:r>
            <a:r>
              <a:rPr lang="en-IE" dirty="0" err="1"/>
              <a:t>Kollaborationspartnerinnen</a:t>
            </a:r>
            <a:r>
              <a:rPr lang="en-IE" dirty="0"/>
              <a:t> bringen aufrichtige Wertschätzung für alles zum Ausdruck, was die Team-</a:t>
            </a:r>
            <a:r>
              <a:rPr lang="en-IE" dirty="0" err="1"/>
              <a:t>mitglieder</a:t>
            </a:r>
            <a:r>
              <a:rPr lang="en-IE" dirty="0"/>
              <a:t> beigetragen haben.  Sie scheuen sich nicht, </a:t>
            </a:r>
            <a:r>
              <a:rPr lang="en-IE" dirty="0" err="1"/>
              <a:t>diese</a:t>
            </a:r>
            <a:r>
              <a:rPr lang="en-IE" dirty="0"/>
              <a:t> Wert-</a:t>
            </a:r>
            <a:r>
              <a:rPr lang="en-IE" dirty="0" err="1"/>
              <a:t>schätzung</a:t>
            </a:r>
            <a:r>
              <a:rPr lang="en-IE" dirty="0"/>
              <a:t> zum Ausdruck zu bringen, und </a:t>
            </a:r>
            <a:r>
              <a:rPr lang="en-IE" dirty="0" err="1"/>
              <a:t>sie</a:t>
            </a:r>
            <a:r>
              <a:rPr lang="en-IE" dirty="0"/>
              <a:t> </a:t>
            </a:r>
            <a:r>
              <a:rPr lang="en-IE" dirty="0" err="1"/>
              <a:t>erweisen</a:t>
            </a:r>
            <a:r>
              <a:rPr lang="en-IE" dirty="0"/>
              <a:t> Anerkennung, </a:t>
            </a:r>
            <a:r>
              <a:rPr lang="en-IE" dirty="0" err="1"/>
              <a:t>wann</a:t>
            </a:r>
            <a:r>
              <a:rPr lang="en-IE" dirty="0"/>
              <a:t> </a:t>
            </a:r>
            <a:r>
              <a:rPr lang="en-IE" dirty="0" err="1"/>
              <a:t>immer</a:t>
            </a:r>
            <a:r>
              <a:rPr lang="en-IE" dirty="0"/>
              <a:t> </a:t>
            </a:r>
            <a:r>
              <a:rPr lang="en-IE" dirty="0" err="1"/>
              <a:t>sie</a:t>
            </a:r>
            <a:r>
              <a:rPr lang="en-IE" dirty="0"/>
              <a:t> </a:t>
            </a:r>
            <a:r>
              <a:rPr lang="en-IE" dirty="0" err="1"/>
              <a:t>angemessen</a:t>
            </a:r>
            <a:r>
              <a:rPr lang="en-IE" dirty="0"/>
              <a:t> </a:t>
            </a:r>
            <a:r>
              <a:rPr lang="en-IE" dirty="0" err="1"/>
              <a:t>ist</a:t>
            </a:r>
            <a:r>
              <a:rPr lang="en-IE" dirty="0"/>
              <a:t>.</a:t>
            </a:r>
          </a:p>
          <a:p>
            <a:pPr fontAlgn="base"/>
            <a:r>
              <a:rPr lang="en-IE" b="1" dirty="0">
                <a:solidFill>
                  <a:srgbClr val="F26B27"/>
                </a:solidFill>
              </a:rPr>
              <a:t>5. Hört zu, um zu verstehen - </a:t>
            </a:r>
            <a:r>
              <a:rPr lang="en-IE" dirty="0" err="1"/>
              <a:t>Gute</a:t>
            </a:r>
            <a:r>
              <a:rPr lang="en-IE" dirty="0"/>
              <a:t> </a:t>
            </a:r>
            <a:r>
              <a:rPr lang="en-IE" dirty="0" err="1"/>
              <a:t>Kollaborationspartnerinnen</a:t>
            </a:r>
            <a:r>
              <a:rPr lang="en-IE" dirty="0"/>
              <a:t> </a:t>
            </a:r>
            <a:r>
              <a:rPr lang="en-IE" dirty="0" err="1"/>
              <a:t>hören</a:t>
            </a:r>
            <a:r>
              <a:rPr lang="en-IE" dirty="0"/>
              <a:t> </a:t>
            </a:r>
            <a:r>
              <a:rPr lang="en-IE" dirty="0" err="1"/>
              <a:t>aufmerksam</a:t>
            </a:r>
            <a:r>
              <a:rPr lang="en-IE" dirty="0"/>
              <a:t> </a:t>
            </a:r>
            <a:r>
              <a:rPr lang="en-IE" dirty="0" err="1"/>
              <a:t>zu</a:t>
            </a:r>
            <a:r>
              <a:rPr lang="en-IE" dirty="0"/>
              <a:t>, was gesagt wird. Aber noch wichtiger ist, dass </a:t>
            </a:r>
            <a:r>
              <a:rPr lang="en-IE" dirty="0" err="1"/>
              <a:t>sie</a:t>
            </a:r>
            <a:r>
              <a:rPr lang="en-IE" dirty="0"/>
              <a:t> </a:t>
            </a:r>
            <a:r>
              <a:rPr lang="en-IE" dirty="0" err="1"/>
              <a:t>zuhören</a:t>
            </a:r>
            <a:r>
              <a:rPr lang="en-IE" dirty="0"/>
              <a:t>, um zu verstehen. </a:t>
            </a:r>
          </a:p>
          <a:p>
            <a:pPr fontAlgn="base"/>
            <a:r>
              <a:rPr lang="en-IE" b="1" dirty="0">
                <a:solidFill>
                  <a:srgbClr val="F26B27"/>
                </a:solidFill>
              </a:rPr>
              <a:t>6. Gibt und erwartet Vertrauen - </a:t>
            </a:r>
            <a:r>
              <a:rPr lang="en-IE" dirty="0"/>
              <a:t>Eine erfolgreiche Zusammenarbeit basiert vor allem auf Sicherheit und Vertrauen. </a:t>
            </a:r>
            <a:r>
              <a:rPr lang="en-IE" dirty="0" err="1"/>
              <a:t>Gute</a:t>
            </a:r>
            <a:r>
              <a:rPr lang="en-IE" dirty="0"/>
              <a:t> </a:t>
            </a:r>
            <a:r>
              <a:rPr lang="en-IE" dirty="0" err="1"/>
              <a:t>Kollaborations-partnerinnen</a:t>
            </a:r>
            <a:r>
              <a:rPr lang="en-IE" dirty="0"/>
              <a:t> </a:t>
            </a:r>
            <a:r>
              <a:rPr lang="en-IE" dirty="0" err="1"/>
              <a:t>helfen</a:t>
            </a:r>
            <a:r>
              <a:rPr lang="en-IE" dirty="0"/>
              <a:t> dabei, diese vertrauensvolle Umgebung zu schaffen und zu erhalten. Sie geben ihr Vertrauen freiwillig und erwarten, dass sie im Gegenzug Vertrauen </a:t>
            </a:r>
            <a:r>
              <a:rPr lang="en-IE" dirty="0" err="1"/>
              <a:t>erhalten</a:t>
            </a:r>
            <a:r>
              <a:rPr lang="en-IE" dirty="0"/>
              <a:t>.</a:t>
            </a:r>
            <a:endParaRPr lang="en-US" dirty="0"/>
          </a:p>
          <a:p>
            <a:r>
              <a:rPr lang="en-IE" sz="1000" dirty="0"/>
              <a:t>Quelle: </a:t>
            </a:r>
            <a:r>
              <a:rPr lang="en-IE" sz="1000" dirty="0">
                <a:hlinkClick r:id="rId2"/>
              </a:rPr>
              <a:t>https://www.samepage.io/blog/10-top-qualities-great-collaborator</a:t>
            </a:r>
            <a:endParaRPr lang="en-US" sz="1000" dirty="0"/>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39937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662267"/>
          </a:xfrm>
          <a:prstGeom prst="rect">
            <a:avLst/>
          </a:prstGeom>
          <a:noFill/>
        </p:spPr>
        <p:txBody>
          <a:bodyPr wrap="square" rtlCol="0">
            <a:spAutoFit/>
          </a:bodyPr>
          <a:lstStyle/>
          <a:p>
            <a:pPr>
              <a:spcAft>
                <a:spcPts val="600"/>
              </a:spcAft>
            </a:pPr>
            <a:r>
              <a:rPr lang="en-US" sz="2400" dirty="0">
                <a:solidFill>
                  <a:srgbClr val="1EB3DD"/>
                </a:solidFill>
              </a:rPr>
              <a:t>EMINENT </a:t>
            </a:r>
            <a:r>
              <a:rPr lang="en-US" sz="2400" dirty="0" err="1">
                <a:solidFill>
                  <a:srgbClr val="1EB3DD"/>
                </a:solidFill>
              </a:rPr>
              <a:t>möchte</a:t>
            </a:r>
            <a:r>
              <a:rPr lang="en-US" sz="2400" dirty="0">
                <a:solidFill>
                  <a:srgbClr val="1EB3DD"/>
                </a:solidFill>
              </a:rPr>
              <a:t> </a:t>
            </a:r>
            <a:r>
              <a:rPr lang="en-IE" sz="2400" b="0" i="0" u="none" strike="noStrike" baseline="0" dirty="0" err="1">
                <a:solidFill>
                  <a:srgbClr val="1EB3DD"/>
                </a:solidFill>
              </a:rPr>
              <a:t>Unternehmerinnen</a:t>
            </a:r>
            <a:r>
              <a:rPr lang="en-IE" sz="2400" b="0" i="0" u="none" strike="noStrike" baseline="0" dirty="0">
                <a:solidFill>
                  <a:srgbClr val="1EB3DD"/>
                </a:solidFill>
              </a:rPr>
              <a:t> </a:t>
            </a:r>
            <a:r>
              <a:rPr lang="en-IE" sz="2400" b="0" i="0" u="none" strike="noStrike" baseline="0" dirty="0" err="1">
                <a:solidFill>
                  <a:srgbClr val="1EB3DD"/>
                </a:solidFill>
              </a:rPr>
              <a:t>mit</a:t>
            </a:r>
            <a:r>
              <a:rPr lang="en-IE" sz="2400" b="0" i="0" u="none" strike="noStrike" baseline="0" dirty="0">
                <a:solidFill>
                  <a:srgbClr val="1EB3DD"/>
                </a:solidFill>
              </a:rPr>
              <a:t> </a:t>
            </a:r>
            <a:r>
              <a:rPr lang="en-IE" sz="2400" b="0" i="0" u="none" strike="noStrike" baseline="0" dirty="0" err="1">
                <a:solidFill>
                  <a:srgbClr val="1EB3DD"/>
                </a:solidFill>
              </a:rPr>
              <a:t>Migrationshintergrund</a:t>
            </a:r>
            <a:r>
              <a:rPr lang="en-IE" sz="2400" b="0" i="0" u="none" strike="noStrike" baseline="0" dirty="0">
                <a:solidFill>
                  <a:srgbClr val="1EB3DD"/>
                </a:solidFill>
              </a:rPr>
              <a:t> </a:t>
            </a:r>
            <a:r>
              <a:rPr lang="en-IE" sz="2400" b="1" i="0" u="sng" strike="noStrike" baseline="0" dirty="0" err="1">
                <a:solidFill>
                  <a:srgbClr val="1EB3DD"/>
                </a:solidFill>
              </a:rPr>
              <a:t>befähigen</a:t>
            </a:r>
            <a:r>
              <a:rPr lang="en-IE" sz="2400" b="0" i="0" u="none" strike="noStrike" baseline="0" dirty="0">
                <a:solidFill>
                  <a:srgbClr val="1EB3DD"/>
                </a:solidFill>
              </a:rPr>
              <a:t>. </a:t>
            </a:r>
            <a:r>
              <a:rPr lang="en-IE" sz="2400" b="0" i="0" u="none" strike="noStrike" baseline="0" dirty="0" err="1">
                <a:solidFill>
                  <a:srgbClr val="1EB3DD"/>
                </a:solidFill>
              </a:rPr>
              <a:t>Wir</a:t>
            </a:r>
            <a:r>
              <a:rPr lang="en-IE" sz="2400" b="0" i="0" u="none" strike="noStrike" baseline="0" dirty="0">
                <a:solidFill>
                  <a:srgbClr val="1EB3DD"/>
                </a:solidFill>
              </a:rPr>
              <a:t> </a:t>
            </a:r>
            <a:r>
              <a:rPr lang="en-IE" sz="2400" b="0" i="0" u="none" strike="noStrike" baseline="0" dirty="0" err="1">
                <a:solidFill>
                  <a:srgbClr val="1EB3DD"/>
                </a:solidFill>
              </a:rPr>
              <a:t>möchten</a:t>
            </a:r>
            <a:r>
              <a:rPr lang="en-IE" sz="2400" b="0" i="0" u="none" strike="noStrike" baseline="0" dirty="0">
                <a:solidFill>
                  <a:srgbClr val="1EB3DD"/>
                </a:solidFill>
              </a:rPr>
              <a:t> dich auf </a:t>
            </a:r>
            <a:r>
              <a:rPr lang="en-IE" sz="2400" b="0" i="0" u="none" strike="noStrike" baseline="0" dirty="0" err="1">
                <a:solidFill>
                  <a:srgbClr val="1EB3DD"/>
                </a:solidFill>
              </a:rPr>
              <a:t>eine</a:t>
            </a:r>
            <a:r>
              <a:rPr lang="en-IE" sz="2400" b="0" i="0" u="none" strike="noStrike" baseline="0" dirty="0">
                <a:solidFill>
                  <a:srgbClr val="1EB3DD"/>
                </a:solidFill>
              </a:rPr>
              <a:t> </a:t>
            </a:r>
            <a:r>
              <a:rPr lang="en-IE" sz="2400" b="0" i="0" u="none" strike="noStrike" baseline="0" dirty="0" err="1">
                <a:solidFill>
                  <a:srgbClr val="1EB3DD"/>
                </a:solidFill>
              </a:rPr>
              <a:t>Lernreise</a:t>
            </a:r>
            <a:r>
              <a:rPr lang="en-IE" sz="2400" b="0" i="0" u="none" strike="noStrike" baseline="0" dirty="0">
                <a:solidFill>
                  <a:srgbClr val="1EB3DD"/>
                </a:solidFill>
              </a:rPr>
              <a:t> </a:t>
            </a:r>
            <a:r>
              <a:rPr lang="en-IE" sz="2400" b="0" i="0" u="none" strike="noStrike" baseline="0" dirty="0" err="1">
                <a:solidFill>
                  <a:srgbClr val="1EB3DD"/>
                </a:solidFill>
              </a:rPr>
              <a:t>mitnehmen</a:t>
            </a:r>
            <a:r>
              <a:rPr lang="en-IE" sz="2400" b="0" i="0" u="none" strike="noStrike" baseline="0" dirty="0">
                <a:solidFill>
                  <a:srgbClr val="1EB3DD"/>
                </a:solidFill>
              </a:rPr>
              <a:t>, um </a:t>
            </a:r>
            <a:r>
              <a:rPr lang="en-IE" sz="2400" b="0" i="0" u="none" strike="noStrike" baseline="0" dirty="0" err="1">
                <a:solidFill>
                  <a:srgbClr val="1EB3DD"/>
                </a:solidFill>
              </a:rPr>
              <a:t>dir</a:t>
            </a:r>
            <a:r>
              <a:rPr lang="en-IE" sz="2400" b="0" i="0" u="none" strike="noStrike" baseline="0" dirty="0">
                <a:solidFill>
                  <a:srgbClr val="1EB3DD"/>
                </a:solidFill>
              </a:rPr>
              <a:t> das </a:t>
            </a:r>
            <a:r>
              <a:rPr lang="en-GB" sz="2400" b="0" i="0" u="none" strike="noStrike" baseline="0" dirty="0">
                <a:solidFill>
                  <a:srgbClr val="1EB3DD"/>
                </a:solidFill>
              </a:rPr>
              <a:t>Wissen und die </a:t>
            </a:r>
            <a:r>
              <a:rPr lang="en-GB" sz="2400" b="0" i="0" u="none" strike="noStrike" baseline="0" dirty="0" err="1">
                <a:solidFill>
                  <a:srgbClr val="1EB3DD"/>
                </a:solidFill>
              </a:rPr>
              <a:t>Fähigkeiten</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IE" sz="2400" b="0" i="0" u="none" strike="noStrike" baseline="0" dirty="0" err="1">
                <a:solidFill>
                  <a:srgbClr val="1EB3DD"/>
                </a:solidFill>
              </a:rPr>
              <a:t>vermitteln</a:t>
            </a:r>
            <a:r>
              <a:rPr lang="en-IE" sz="2400" b="0" i="0" u="none" strike="noStrike" baseline="0" dirty="0">
                <a:solidFill>
                  <a:srgbClr val="1EB3DD"/>
                </a:solidFill>
              </a:rPr>
              <a:t>, </a:t>
            </a:r>
            <a:r>
              <a:rPr lang="en-GB" sz="2400" b="0" i="0" u="none" strike="noStrike" baseline="0" dirty="0">
                <a:solidFill>
                  <a:srgbClr val="1EB3DD"/>
                </a:solidFill>
              </a:rPr>
              <a:t>die du </a:t>
            </a:r>
            <a:r>
              <a:rPr lang="en-GB" sz="2400" b="0" i="0" u="none" strike="noStrike" baseline="0" dirty="0" err="1">
                <a:solidFill>
                  <a:srgbClr val="1EB3DD"/>
                </a:solidFill>
              </a:rPr>
              <a:t>brauchst</a:t>
            </a:r>
            <a:r>
              <a:rPr lang="en-GB" sz="2400" b="0" i="0" u="none" strike="noStrike" baseline="0" dirty="0">
                <a:solidFill>
                  <a:srgbClr val="1EB3DD"/>
                </a:solidFill>
              </a:rPr>
              <a:t>, um </a:t>
            </a:r>
            <a:r>
              <a:rPr lang="en-GB" sz="2400" b="0" i="0" u="none" strike="noStrike" baseline="0" dirty="0" err="1">
                <a:solidFill>
                  <a:srgbClr val="1EB3DD"/>
                </a:solidFill>
              </a:rPr>
              <a:t>mit</a:t>
            </a:r>
            <a:r>
              <a:rPr lang="en-GB" sz="2400" b="0" i="0" u="none" strike="noStrike" baseline="0" dirty="0">
                <a:solidFill>
                  <a:srgbClr val="1EB3DD"/>
                </a:solidFill>
              </a:rPr>
              <a:t> </a:t>
            </a:r>
            <a:r>
              <a:rPr lang="en-GB" sz="2400" b="0" i="0" u="none" strike="noStrike" baseline="0" dirty="0" err="1">
                <a:solidFill>
                  <a:srgbClr val="1EB3DD"/>
                </a:solidFill>
              </a:rPr>
              <a:t>Selbstvertrauen</a:t>
            </a:r>
            <a:r>
              <a:rPr lang="en-GB" sz="2400" b="0" i="0" u="none" strike="noStrike" baseline="0" dirty="0">
                <a:solidFill>
                  <a:srgbClr val="1EB3DD"/>
                </a:solidFill>
              </a:rPr>
              <a:t> </a:t>
            </a:r>
            <a:r>
              <a:rPr lang="en-GB" sz="2400" b="0" i="0" u="none" strike="noStrike" baseline="0" dirty="0" err="1">
                <a:solidFill>
                  <a:srgbClr val="1EB3DD"/>
                </a:solidFill>
              </a:rPr>
              <a:t>ein</a:t>
            </a:r>
            <a:r>
              <a:rPr lang="en-GB" sz="2400" b="0" i="0" u="none" strike="noStrike" baseline="0" dirty="0">
                <a:solidFill>
                  <a:srgbClr val="1EB3DD"/>
                </a:solidFill>
              </a:rPr>
              <a:t> </a:t>
            </a:r>
            <a:r>
              <a:rPr lang="en-GB" sz="2400" b="0" i="0" u="none" strike="noStrike" baseline="0" dirty="0" err="1">
                <a:solidFill>
                  <a:srgbClr val="1EB3DD"/>
                </a:solidFill>
              </a:rPr>
              <a:t>eigenes</a:t>
            </a:r>
            <a:r>
              <a:rPr lang="en-GB" sz="2400" b="0" i="0" u="none" strike="noStrike" baseline="0" dirty="0">
                <a:solidFill>
                  <a:srgbClr val="1EB3DD"/>
                </a:solidFill>
              </a:rPr>
              <a:t> </a:t>
            </a:r>
            <a:r>
              <a:rPr lang="en-GB" sz="2400" b="0" i="0" u="none" strike="noStrike" baseline="0" dirty="0" err="1">
                <a:solidFill>
                  <a:srgbClr val="1EB3DD"/>
                </a:solidFill>
              </a:rPr>
              <a:t>Unternehmen</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GB" sz="2400" b="0" i="0" u="none" strike="noStrike" baseline="0" dirty="0" err="1">
                <a:solidFill>
                  <a:srgbClr val="1EB3DD"/>
                </a:solidFill>
              </a:rPr>
              <a:t>gründen</a:t>
            </a:r>
            <a:r>
              <a:rPr lang="en-GB" sz="2400" b="0" i="0" u="none" strike="noStrike" baseline="0" dirty="0">
                <a:solidFill>
                  <a:srgbClr val="1EB3DD"/>
                </a:solidFill>
              </a:rPr>
              <a:t> und </a:t>
            </a:r>
            <a:r>
              <a:rPr lang="en-GB" sz="2400" b="0" i="0" u="none" strike="noStrike" baseline="0" dirty="0" err="1">
                <a:solidFill>
                  <a:srgbClr val="1EB3DD"/>
                </a:solidFill>
              </a:rPr>
              <a:t>erfolgreich</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GB" sz="2400" b="0" i="0" u="none" strike="noStrike" baseline="0" dirty="0" err="1">
                <a:solidFill>
                  <a:srgbClr val="1EB3DD"/>
                </a:solidFill>
              </a:rPr>
              <a:t>führen</a:t>
            </a:r>
            <a:r>
              <a:rPr lang="en-IE" sz="2400" dirty="0">
                <a:solidFill>
                  <a:srgbClr val="1EB3DD"/>
                </a:solidFill>
              </a:rPr>
              <a:t>. </a:t>
            </a:r>
            <a:endParaRPr lang="en-IE" sz="1200" dirty="0">
              <a:solidFill>
                <a:srgbClr val="1EB3DD"/>
              </a:solidFill>
            </a:endParaRPr>
          </a:p>
          <a:p>
            <a:r>
              <a:rPr lang="en-IE" sz="2400" dirty="0">
                <a:solidFill>
                  <a:srgbClr val="1EB3DD"/>
                </a:solidFill>
              </a:rPr>
              <a:t>Ob du das </a:t>
            </a:r>
            <a:r>
              <a:rPr lang="en-IE" sz="2400" dirty="0" err="1">
                <a:solidFill>
                  <a:srgbClr val="1EB3DD"/>
                </a:solidFill>
              </a:rPr>
              <a:t>kannst</a:t>
            </a:r>
            <a:r>
              <a:rPr lang="en-IE" sz="2400" dirty="0">
                <a:solidFill>
                  <a:srgbClr val="1EB3DD"/>
                </a:solidFill>
              </a:rPr>
              <a:t>? </a:t>
            </a:r>
            <a:r>
              <a:rPr lang="en-IE" sz="2400" dirty="0" err="1">
                <a:solidFill>
                  <a:srgbClr val="1EB3DD"/>
                </a:solidFill>
              </a:rPr>
              <a:t>Natürlich</a:t>
            </a:r>
            <a:r>
              <a:rPr lang="en-IE" sz="2400" dirty="0">
                <a:solidFill>
                  <a:srgbClr val="1EB3DD"/>
                </a:solidFill>
              </a:rPr>
              <a:t> </a:t>
            </a:r>
            <a:r>
              <a:rPr lang="en-IE" sz="2400" dirty="0" err="1">
                <a:solidFill>
                  <a:srgbClr val="1EB3DD"/>
                </a:solidFill>
              </a:rPr>
              <a:t>kannst</a:t>
            </a:r>
            <a:r>
              <a:rPr lang="en-IE" sz="2400" dirty="0">
                <a:solidFill>
                  <a:srgbClr val="1EB3DD"/>
                </a:solidFill>
              </a:rPr>
              <a:t> du das! Sei </a:t>
            </a:r>
            <a:r>
              <a:rPr lang="en-IE" sz="2400" dirty="0" err="1">
                <a:solidFill>
                  <a:srgbClr val="1EB3DD"/>
                </a:solidFill>
              </a:rPr>
              <a:t>offen</a:t>
            </a:r>
            <a:r>
              <a:rPr lang="en-IE" sz="2400" dirty="0">
                <a:solidFill>
                  <a:srgbClr val="1EB3DD"/>
                </a:solidFill>
              </a:rPr>
              <a:t> und lass dich von </a:t>
            </a:r>
            <a:r>
              <a:rPr lang="en-IE" sz="2400" dirty="0" err="1">
                <a:solidFill>
                  <a:srgbClr val="1EB3DD"/>
                </a:solidFill>
              </a:rPr>
              <a:t>uns</a:t>
            </a:r>
            <a:r>
              <a:rPr lang="en-IE" sz="2400" dirty="0">
                <a:solidFill>
                  <a:srgbClr val="1EB3DD"/>
                </a:solidFill>
              </a:rPr>
              <a:t> auf </a:t>
            </a:r>
            <a:r>
              <a:rPr lang="en-IE" sz="2400" b="1" dirty="0" err="1">
                <a:solidFill>
                  <a:srgbClr val="1EB3DD"/>
                </a:solidFill>
              </a:rPr>
              <a:t>deiner</a:t>
            </a:r>
            <a:r>
              <a:rPr lang="en-IE" sz="2400" b="1" dirty="0">
                <a:solidFill>
                  <a:srgbClr val="1EB3DD"/>
                </a:solidFill>
              </a:rPr>
              <a:t> </a:t>
            </a:r>
            <a:r>
              <a:rPr lang="en-IE" sz="2400" b="1" dirty="0" err="1">
                <a:solidFill>
                  <a:srgbClr val="1EB3DD"/>
                </a:solidFill>
              </a:rPr>
              <a:t>unternehmerischen</a:t>
            </a:r>
            <a:r>
              <a:rPr lang="en-IE" sz="2400" b="1" dirty="0">
                <a:solidFill>
                  <a:srgbClr val="1EB3DD"/>
                </a:solidFill>
              </a:rPr>
              <a:t> </a:t>
            </a:r>
            <a:r>
              <a:rPr lang="en-IE" sz="2400" b="1" dirty="0" err="1">
                <a:solidFill>
                  <a:srgbClr val="1EB3DD"/>
                </a:solidFill>
              </a:rPr>
              <a:t>Lernreise</a:t>
            </a:r>
            <a:r>
              <a:rPr lang="en-IE" sz="2400" b="1" dirty="0">
                <a:solidFill>
                  <a:srgbClr val="1EB3DD"/>
                </a:solidFill>
              </a:rPr>
              <a:t> </a:t>
            </a:r>
            <a:r>
              <a:rPr lang="en-IE" sz="2400" dirty="0" err="1">
                <a:solidFill>
                  <a:srgbClr val="1EB3DD"/>
                </a:solidFill>
              </a:rPr>
              <a:t>begleiten</a:t>
            </a:r>
            <a:r>
              <a:rPr lang="en-IE" sz="2400" dirty="0">
                <a:solidFill>
                  <a:srgbClr val="1EB3DD"/>
                </a:solidFill>
              </a:rPr>
              <a:t>...</a:t>
            </a:r>
            <a:endParaRPr lang="en-US" sz="2400" dirty="0">
              <a:solidFill>
                <a:srgbClr val="1EB3DD"/>
              </a:solidFill>
            </a:endParaRPr>
          </a:p>
          <a:p>
            <a:endParaRPr lang="en-IE" dirty="0"/>
          </a:p>
        </p:txBody>
      </p:sp>
      <p:pic>
        <p:nvPicPr>
          <p:cNvPr id="3" name="Picture 2">
            <a:extLst>
              <a:ext uri="{FF2B5EF4-FFF2-40B4-BE49-F238E27FC236}">
                <a16:creationId xmlns:a16="http://schemas.microsoft.com/office/drawing/2014/main" id="{3F93D945-11E4-40A4-AF14-85C784241A21}"/>
              </a:ext>
            </a:extLst>
          </p:cNvPr>
          <p:cNvPicPr>
            <a:picLocks noChangeAspect="1"/>
          </p:cNvPicPr>
          <p:nvPr/>
        </p:nvPicPr>
        <p:blipFill>
          <a:blip r:embed="rId2"/>
          <a:stretch>
            <a:fillRect/>
          </a:stretch>
        </p:blipFill>
        <p:spPr>
          <a:xfrm>
            <a:off x="610667" y="2521068"/>
            <a:ext cx="10620375" cy="3743325"/>
          </a:xfrm>
          <a:prstGeom prst="rect">
            <a:avLst/>
          </a:prstGeom>
        </p:spPr>
      </p:pic>
    </p:spTree>
    <p:extLst>
      <p:ext uri="{BB962C8B-B14F-4D97-AF65-F5344CB8AC3E}">
        <p14:creationId xmlns:p14="http://schemas.microsoft.com/office/powerpoint/2010/main" val="250464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39836" y="2743200"/>
            <a:ext cx="8817149" cy="3235569"/>
          </a:xfrm>
        </p:spPr>
        <p:txBody>
          <a:bodyPr/>
          <a:lstStyle/>
          <a:p>
            <a:pPr fontAlgn="base"/>
            <a:r>
              <a:rPr lang="en-IE" b="1" dirty="0">
                <a:solidFill>
                  <a:srgbClr val="F26B27"/>
                </a:solidFill>
              </a:rPr>
              <a:t>7.  Baut Beziehungen auf; baut Mauern ab - </a:t>
            </a:r>
            <a:r>
              <a:rPr lang="en-IE" dirty="0"/>
              <a:t>Bei der </a:t>
            </a:r>
            <a:r>
              <a:rPr lang="en-IE" dirty="0" err="1"/>
              <a:t>Zusammenarbeit</a:t>
            </a:r>
            <a:r>
              <a:rPr lang="en-IE" dirty="0"/>
              <a:t> geht es darum, zusammenzuarbeiten. </a:t>
            </a:r>
            <a:r>
              <a:rPr lang="en-IE" dirty="0" err="1"/>
              <a:t>Gute</a:t>
            </a:r>
            <a:r>
              <a:rPr lang="en-IE" dirty="0"/>
              <a:t> </a:t>
            </a:r>
            <a:r>
              <a:rPr lang="en-IE" dirty="0" err="1"/>
              <a:t>Kollaborations-partnerinnen</a:t>
            </a:r>
            <a:r>
              <a:rPr lang="en-IE" dirty="0"/>
              <a:t> </a:t>
            </a:r>
            <a:r>
              <a:rPr lang="en-IE" dirty="0" err="1"/>
              <a:t>erkennen</a:t>
            </a:r>
            <a:r>
              <a:rPr lang="en-IE" dirty="0"/>
              <a:t> den Wert, gut vernetzt zu sein und arbeiten hart daran, Beziehungen zu anderen aufzubauen und zu pflegen. </a:t>
            </a:r>
          </a:p>
          <a:p>
            <a:pPr fontAlgn="base"/>
            <a:r>
              <a:rPr lang="en-IE" b="1" dirty="0">
                <a:solidFill>
                  <a:srgbClr val="F26B27"/>
                </a:solidFill>
              </a:rPr>
              <a:t>8. Diplomatisch - </a:t>
            </a:r>
            <a:r>
              <a:rPr lang="en-IE" dirty="0"/>
              <a:t>Die </a:t>
            </a:r>
            <a:r>
              <a:rPr lang="en-IE" dirty="0" err="1"/>
              <a:t>besten</a:t>
            </a:r>
            <a:r>
              <a:rPr lang="en-IE" dirty="0"/>
              <a:t> </a:t>
            </a:r>
            <a:r>
              <a:rPr lang="en-IE" dirty="0" err="1"/>
              <a:t>Kollaborationspartnerinnen</a:t>
            </a:r>
            <a:r>
              <a:rPr lang="en-IE" dirty="0"/>
              <a:t> </a:t>
            </a:r>
            <a:r>
              <a:rPr lang="en-IE" dirty="0" err="1"/>
              <a:t>sind</a:t>
            </a:r>
            <a:r>
              <a:rPr lang="en-IE" dirty="0"/>
              <a:t> Diplomaten. Sie wissen, dass Beziehungen auf gegenseitigem Respekt aufgebaut sind. </a:t>
            </a:r>
            <a:endParaRPr lang="en-US" dirty="0"/>
          </a:p>
          <a:p>
            <a:pPr marL="342900" indent="-342900" fontAlgn="base">
              <a:buFont typeface="Arial" panose="020B0604020202020204" pitchFamily="34" charset="0"/>
              <a:buChar char="•"/>
            </a:pPr>
            <a:endParaRPr lang="en-US" dirty="0"/>
          </a:p>
          <a:p>
            <a:pPr fontAlgn="base"/>
            <a:endParaRPr lang="en-US" dirty="0"/>
          </a:p>
          <a:p>
            <a:endParaRPr lang="en-US" dirty="0"/>
          </a:p>
        </p:txBody>
      </p:sp>
      <p:sp>
        <p:nvSpPr>
          <p:cNvPr id="2" name="Rectangle 1">
            <a:extLst>
              <a:ext uri="{FF2B5EF4-FFF2-40B4-BE49-F238E27FC236}">
                <a16:creationId xmlns:a16="http://schemas.microsoft.com/office/drawing/2014/main" id="{FE5E2C4C-C44E-024B-ACDB-2D8056CBF67B}"/>
              </a:ext>
            </a:extLst>
          </p:cNvPr>
          <p:cNvSpPr/>
          <p:nvPr/>
        </p:nvSpPr>
        <p:spPr>
          <a:xfrm>
            <a:off x="1789218" y="6454963"/>
            <a:ext cx="6096000" cy="246221"/>
          </a:xfrm>
          <a:prstGeom prst="rect">
            <a:avLst/>
          </a:prstGeom>
        </p:spPr>
        <p:txBody>
          <a:bodyPr>
            <a:spAutoFit/>
          </a:bodyPr>
          <a:lstStyle/>
          <a:p>
            <a:r>
              <a:rPr lang="en-IE" sz="1000" dirty="0"/>
              <a:t>Quelle: </a:t>
            </a:r>
            <a:r>
              <a:rPr lang="en-IE" sz="1000" dirty="0">
                <a:hlinkClick r:id="rId2"/>
              </a:rPr>
              <a:t>https://www.samepage.io/blog/10-top-qualities-great-collaborator</a:t>
            </a:r>
            <a:endParaRPr lang="en-US" sz="1100" dirty="0"/>
          </a:p>
        </p:txBody>
      </p:sp>
      <p:sp>
        <p:nvSpPr>
          <p:cNvPr id="7" name="Text Placeholder 4">
            <a:extLst>
              <a:ext uri="{FF2B5EF4-FFF2-40B4-BE49-F238E27FC236}">
                <a16:creationId xmlns:a16="http://schemas.microsoft.com/office/drawing/2014/main" id="{C90527C9-7DFB-4A06-B365-03E0A19B585E}"/>
              </a:ext>
            </a:extLst>
          </p:cNvPr>
          <p:cNvSpPr>
            <a:spLocks noGrp="1"/>
          </p:cNvSpPr>
          <p:nvPr>
            <p:ph type="body" sz="quarter" idx="13"/>
          </p:nvPr>
        </p:nvSpPr>
        <p:spPr>
          <a:xfrm>
            <a:off x="1683377" y="417015"/>
            <a:ext cx="8594835" cy="697353"/>
          </a:xfrm>
        </p:spPr>
        <p:txBody>
          <a:bodyPr>
            <a:noAutofit/>
          </a:bodyPr>
          <a:lstStyle/>
          <a:p>
            <a:pPr fontAlgn="base"/>
            <a:r>
              <a:rPr lang="en-US" dirty="0"/>
              <a:t>TOP 8 EIGENSCHAFTEN EINER GUTEN KOLLABORATIONSPARTNERIN</a:t>
            </a:r>
            <a:endParaRPr lang="en-US" b="0" i="0" dirty="0">
              <a:effectLst/>
            </a:endParaRPr>
          </a:p>
        </p:txBody>
      </p:sp>
    </p:spTree>
    <p:extLst>
      <p:ext uri="{BB962C8B-B14F-4D97-AF65-F5344CB8AC3E}">
        <p14:creationId xmlns:p14="http://schemas.microsoft.com/office/powerpoint/2010/main" val="134930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60120" y="438070"/>
            <a:ext cx="9649486" cy="697353"/>
          </a:xfrm>
        </p:spPr>
        <p:txBody>
          <a:bodyPr>
            <a:noAutofit/>
          </a:bodyPr>
          <a:lstStyle/>
          <a:p>
            <a:pPr fontAlgn="base"/>
            <a:r>
              <a:rPr lang="en-US" dirty="0"/>
              <a:t>TYPEN VON KOLLABORATIONSPARTNERINNEN</a:t>
            </a:r>
          </a:p>
          <a:p>
            <a:pPr fontAlgn="base"/>
            <a:r>
              <a:rPr lang="en-US" dirty="0">
                <a:solidFill>
                  <a:srgbClr val="C54A9A"/>
                </a:solidFill>
              </a:rPr>
              <a:t>WELCHER TYP KÖNNTEST DU SEIN?</a:t>
            </a:r>
            <a:endParaRPr lang="en-US" i="0" dirty="0">
              <a:solidFill>
                <a:srgbClr val="C54A9A"/>
              </a:solidFill>
              <a:effectLst/>
            </a:endParaRPr>
          </a:p>
        </p:txBody>
      </p:sp>
      <p:sp>
        <p:nvSpPr>
          <p:cNvPr id="12" name="Text Placeholder 11"/>
          <p:cNvSpPr>
            <a:spLocks noGrp="1"/>
          </p:cNvSpPr>
          <p:nvPr>
            <p:ph type="body" sz="quarter" idx="14"/>
          </p:nvPr>
        </p:nvSpPr>
        <p:spPr>
          <a:xfrm>
            <a:off x="1651560" y="2456550"/>
            <a:ext cx="6885784" cy="2970628"/>
          </a:xfrm>
        </p:spPr>
        <p:txBody>
          <a:bodyPr/>
          <a:lstStyle/>
          <a:p>
            <a:pPr fontAlgn="base"/>
            <a:br>
              <a:rPr lang="en-US" dirty="0"/>
            </a:br>
            <a:endParaRPr lang="en-US" dirty="0"/>
          </a:p>
          <a:p>
            <a:br>
              <a:rPr lang="en-US" dirty="0"/>
            </a:br>
            <a:br>
              <a:rPr lang="en-US" dirty="0"/>
            </a:br>
            <a:br>
              <a:rPr lang="en-US" dirty="0"/>
            </a:br>
            <a:endParaRPr lang="en-US"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EC69ABA8-4CDD-6849-A1B8-D942D946B4E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6246" y="1722534"/>
            <a:ext cx="6159034" cy="50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5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8626"/>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E456D1-02A1-364F-BB3B-F2B79FB51C34}"/>
              </a:ext>
            </a:extLst>
          </p:cNvPr>
          <p:cNvSpPr/>
          <p:nvPr/>
        </p:nvSpPr>
        <p:spPr>
          <a:xfrm>
            <a:off x="5977217" y="3244334"/>
            <a:ext cx="237566" cy="369332"/>
          </a:xfrm>
          <a:prstGeom prst="rect">
            <a:avLst/>
          </a:prstGeom>
        </p:spPr>
        <p:txBody>
          <a:bodyPr wrap="none">
            <a:spAutoFit/>
          </a:bodyPr>
          <a:lstStyle/>
          <a:p>
            <a:r>
              <a:rPr lang="en-BA" dirty="0"/>
              <a:t> </a:t>
            </a:r>
          </a:p>
        </p:txBody>
      </p:sp>
      <p:sp>
        <p:nvSpPr>
          <p:cNvPr id="3" name="Text Placeholder 2">
            <a:extLst>
              <a:ext uri="{FF2B5EF4-FFF2-40B4-BE49-F238E27FC236}">
                <a16:creationId xmlns:a16="http://schemas.microsoft.com/office/drawing/2014/main" id="{2F38AF7B-EBF1-9240-9273-751ED4126A2E}"/>
              </a:ext>
            </a:extLst>
          </p:cNvPr>
          <p:cNvSpPr>
            <a:spLocks noGrp="1"/>
          </p:cNvSpPr>
          <p:nvPr>
            <p:ph type="body" sz="quarter" idx="14"/>
          </p:nvPr>
        </p:nvSpPr>
        <p:spPr>
          <a:xfrm>
            <a:off x="1615250" y="3926782"/>
            <a:ext cx="2324250" cy="697353"/>
          </a:xfrm>
        </p:spPr>
        <p:txBody>
          <a:bodyPr/>
          <a:lstStyle/>
          <a:p>
            <a:pPr fontAlgn="base"/>
            <a:r>
              <a:rPr lang="en-IE" dirty="0" err="1">
                <a:solidFill>
                  <a:srgbClr val="1EB3DD"/>
                </a:solidFill>
              </a:rPr>
              <a:t>Tarnkappen</a:t>
            </a:r>
            <a:r>
              <a:rPr lang="en-IE" dirty="0">
                <a:solidFill>
                  <a:srgbClr val="1EB3DD"/>
                </a:solidFill>
              </a:rPr>
              <a:t>-Ninja</a:t>
            </a:r>
          </a:p>
          <a:p>
            <a:pPr fontAlgn="base"/>
            <a:endParaRPr lang="en-IE" b="0" i="0" dirty="0">
              <a:solidFill>
                <a:srgbClr val="1EB3DD"/>
              </a:solidFill>
              <a:effectLst/>
            </a:endParaRPr>
          </a:p>
        </p:txBody>
      </p:sp>
      <p:sp>
        <p:nvSpPr>
          <p:cNvPr id="14" name="Text Placeholder 2">
            <a:extLst>
              <a:ext uri="{FF2B5EF4-FFF2-40B4-BE49-F238E27FC236}">
                <a16:creationId xmlns:a16="http://schemas.microsoft.com/office/drawing/2014/main" id="{E1CDBB94-7AC6-2340-9D50-86645618394D}"/>
              </a:ext>
            </a:extLst>
          </p:cNvPr>
          <p:cNvSpPr txBox="1">
            <a:spLocks/>
          </p:cNvSpPr>
          <p:nvPr/>
        </p:nvSpPr>
        <p:spPr>
          <a:xfrm>
            <a:off x="1663856" y="2478065"/>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solidFill>
                  <a:srgbClr val="1EB3DD"/>
                </a:solidFill>
              </a:rPr>
              <a:t>Managerin</a:t>
            </a:r>
            <a:endParaRPr lang="en-US" b="0" i="0" dirty="0">
              <a:solidFill>
                <a:srgbClr val="1EB3DD"/>
              </a:solidFill>
              <a:effectLst/>
            </a:endParaRPr>
          </a:p>
        </p:txBody>
      </p:sp>
      <p:sp>
        <p:nvSpPr>
          <p:cNvPr id="18" name="Text Placeholder 2">
            <a:extLst>
              <a:ext uri="{FF2B5EF4-FFF2-40B4-BE49-F238E27FC236}">
                <a16:creationId xmlns:a16="http://schemas.microsoft.com/office/drawing/2014/main" id="{C77E70E9-3FA9-FA41-A981-0B93B7FA8AEA}"/>
              </a:ext>
            </a:extLst>
          </p:cNvPr>
          <p:cNvSpPr txBox="1">
            <a:spLocks/>
          </p:cNvSpPr>
          <p:nvPr/>
        </p:nvSpPr>
        <p:spPr>
          <a:xfrm>
            <a:off x="1663856" y="555267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solidFill>
                  <a:srgbClr val="1EB3DD"/>
                </a:solidFill>
              </a:rPr>
              <a:t>Projektleiterin</a:t>
            </a:r>
            <a:endParaRPr lang="en-US" b="0" i="0" dirty="0">
              <a:solidFill>
                <a:srgbClr val="1EB3DD"/>
              </a:solidFill>
              <a:effectLst/>
            </a:endParaRPr>
          </a:p>
        </p:txBody>
      </p:sp>
      <p:sp>
        <p:nvSpPr>
          <p:cNvPr id="20" name="Text Placeholder 2">
            <a:extLst>
              <a:ext uri="{FF2B5EF4-FFF2-40B4-BE49-F238E27FC236}">
                <a16:creationId xmlns:a16="http://schemas.microsoft.com/office/drawing/2014/main" id="{A5F53F3B-0959-B542-A69C-86550F99E987}"/>
              </a:ext>
            </a:extLst>
          </p:cNvPr>
          <p:cNvSpPr txBox="1">
            <a:spLocks/>
          </p:cNvSpPr>
          <p:nvPr/>
        </p:nvSpPr>
        <p:spPr>
          <a:xfrm>
            <a:off x="5613959" y="2296393"/>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t>Entscheidungsträgerin</a:t>
            </a:r>
            <a:r>
              <a:rPr lang="en-IE" dirty="0"/>
              <a:t>, die von Zeit, Geschwindigkeit und Effizienz </a:t>
            </a:r>
            <a:r>
              <a:rPr lang="en-IE" dirty="0" err="1"/>
              <a:t>getrieben</a:t>
            </a:r>
            <a:r>
              <a:rPr lang="en-IE" dirty="0"/>
              <a:t> </a:t>
            </a:r>
            <a:r>
              <a:rPr lang="en-IE" dirty="0" err="1"/>
              <a:t>wird</a:t>
            </a:r>
            <a:r>
              <a:rPr lang="en-IE" dirty="0"/>
              <a:t>.</a:t>
            </a:r>
            <a:endParaRPr lang="en-US" b="0" i="0" dirty="0">
              <a:effectLst/>
            </a:endParaRPr>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Mag es, sich zurückzuhalten und zu überwachen, ohne sich zu sehr einzumischen</a:t>
            </a:r>
            <a:r>
              <a:rPr lang="en-US" dirty="0"/>
              <a:t>.</a:t>
            </a:r>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Liebt es, organisiert zu sein, ist operativ fokussiert und scharf darauf, Dinge zu erledigen, liebt Listen und Aktionspläne</a:t>
            </a:r>
            <a:r>
              <a:rPr lang="en-US" dirty="0"/>
              <a:t>.</a:t>
            </a:r>
            <a:endParaRPr lang="en-US" b="0" i="0" dirty="0">
              <a:effectLst/>
            </a:endParaRPr>
          </a:p>
        </p:txBody>
      </p:sp>
      <p:pic>
        <p:nvPicPr>
          <p:cNvPr id="9218" name="Picture 2">
            <a:extLst>
              <a:ext uri="{FF2B5EF4-FFF2-40B4-BE49-F238E27FC236}">
                <a16:creationId xmlns:a16="http://schemas.microsoft.com/office/drawing/2014/main" id="{65CE48F5-8AB3-2D46-8F3F-FA2B73102E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2705" y="1874743"/>
            <a:ext cx="1343008" cy="14282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46950F9F-F5CB-3F44-864A-E433D068B4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0295" y="3455239"/>
            <a:ext cx="1407911" cy="167720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C4B6E201-F8D3-514B-9EA7-FAFD8EAA91C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35758" y="5215274"/>
            <a:ext cx="1425863" cy="16097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0">
            <a:extLst>
              <a:ext uri="{FF2B5EF4-FFF2-40B4-BE49-F238E27FC236}">
                <a16:creationId xmlns:a16="http://schemas.microsoft.com/office/drawing/2014/main" id="{BA753EC6-1FBC-4C1F-9DF9-A0AF73992536}"/>
              </a:ext>
            </a:extLst>
          </p:cNvPr>
          <p:cNvSpPr txBox="1">
            <a:spLocks/>
          </p:cNvSpPr>
          <p:nvPr/>
        </p:nvSpPr>
        <p:spPr>
          <a:xfrm>
            <a:off x="1390040" y="643947"/>
            <a:ext cx="964948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TYPEN VON </a:t>
            </a:r>
            <a:r>
              <a:rPr lang="en-US" dirty="0"/>
              <a:t>KOLLABORATIONSPARTNERINNEN </a:t>
            </a:r>
            <a:r>
              <a:rPr lang="en-IE" dirty="0"/>
              <a:t>- ZIELORIENTIERTE PERSONEN</a:t>
            </a:r>
          </a:p>
        </p:txBody>
      </p:sp>
    </p:spTree>
    <p:extLst>
      <p:ext uri="{BB962C8B-B14F-4D97-AF65-F5344CB8AC3E}">
        <p14:creationId xmlns:p14="http://schemas.microsoft.com/office/powerpoint/2010/main" val="323584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390040" y="643947"/>
            <a:ext cx="9649486" cy="697353"/>
          </a:xfrm>
        </p:spPr>
        <p:txBody>
          <a:bodyPr>
            <a:noAutofit/>
          </a:bodyPr>
          <a:lstStyle/>
          <a:p>
            <a:pPr fontAlgn="base"/>
            <a:r>
              <a:rPr lang="en-IE" dirty="0"/>
              <a:t>TYPEN VON </a:t>
            </a:r>
            <a:r>
              <a:rPr lang="en-US" dirty="0"/>
              <a:t>KOLLABORATIONSPARTNERINNEN </a:t>
            </a:r>
            <a:r>
              <a:rPr lang="en-IE" dirty="0"/>
              <a:t>– ERFAHRENE PERSONEN</a:t>
            </a:r>
            <a:endParaRPr lang="en-IE" b="0" i="0" dirty="0">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E456D1-02A1-364F-BB3B-F2B79FB51C34}"/>
              </a:ext>
            </a:extLst>
          </p:cNvPr>
          <p:cNvSpPr/>
          <p:nvPr/>
        </p:nvSpPr>
        <p:spPr>
          <a:xfrm>
            <a:off x="5977217" y="3244334"/>
            <a:ext cx="237566" cy="369332"/>
          </a:xfrm>
          <a:prstGeom prst="rect">
            <a:avLst/>
          </a:prstGeom>
        </p:spPr>
        <p:txBody>
          <a:bodyPr wrap="none">
            <a:spAutoFit/>
          </a:bodyPr>
          <a:lstStyle/>
          <a:p>
            <a:r>
              <a:rPr lang="en-BA" dirty="0"/>
              <a:t> </a:t>
            </a:r>
          </a:p>
        </p:txBody>
      </p:sp>
      <p:sp>
        <p:nvSpPr>
          <p:cNvPr id="3" name="Text Placeholder 2">
            <a:extLst>
              <a:ext uri="{FF2B5EF4-FFF2-40B4-BE49-F238E27FC236}">
                <a16:creationId xmlns:a16="http://schemas.microsoft.com/office/drawing/2014/main" id="{2F38AF7B-EBF1-9240-9273-751ED4126A2E}"/>
              </a:ext>
            </a:extLst>
          </p:cNvPr>
          <p:cNvSpPr>
            <a:spLocks noGrp="1"/>
          </p:cNvSpPr>
          <p:nvPr>
            <p:ph type="body" sz="quarter" idx="14"/>
          </p:nvPr>
        </p:nvSpPr>
        <p:spPr>
          <a:xfrm>
            <a:off x="1663856" y="4015372"/>
            <a:ext cx="2192048" cy="697353"/>
          </a:xfrm>
        </p:spPr>
        <p:txBody>
          <a:bodyPr/>
          <a:lstStyle/>
          <a:p>
            <a:pPr fontAlgn="base"/>
            <a:r>
              <a:rPr lang="en-IE" dirty="0" err="1">
                <a:solidFill>
                  <a:srgbClr val="1EB3DD"/>
                </a:solidFill>
              </a:rPr>
              <a:t>Expertin</a:t>
            </a:r>
            <a:endParaRPr lang="en-IE" b="0" i="0" dirty="0">
              <a:solidFill>
                <a:srgbClr val="1EB3DD"/>
              </a:solidFill>
              <a:effectLst/>
            </a:endParaRPr>
          </a:p>
        </p:txBody>
      </p:sp>
      <p:pic>
        <p:nvPicPr>
          <p:cNvPr id="5127" name="Picture 7">
            <a:extLst>
              <a:ext uri="{FF2B5EF4-FFF2-40B4-BE49-F238E27FC236}">
                <a16:creationId xmlns:a16="http://schemas.microsoft.com/office/drawing/2014/main" id="{BDB67CB1-4F93-E844-84BB-FFD8E6CEFC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5904" y="2035048"/>
            <a:ext cx="1273366" cy="12436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a:extLst>
              <a:ext uri="{FF2B5EF4-FFF2-40B4-BE49-F238E27FC236}">
                <a16:creationId xmlns:a16="http://schemas.microsoft.com/office/drawing/2014/main" id="{E1CDBB94-7AC6-2340-9D50-86645618394D}"/>
              </a:ext>
            </a:extLst>
          </p:cNvPr>
          <p:cNvSpPr txBox="1">
            <a:spLocks/>
          </p:cNvSpPr>
          <p:nvPr/>
        </p:nvSpPr>
        <p:spPr>
          <a:xfrm>
            <a:off x="1663856" y="2478065"/>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solidFill>
                  <a:srgbClr val="1EB3DD"/>
                </a:solidFill>
              </a:rPr>
              <a:t>Anführerin</a:t>
            </a:r>
            <a:endParaRPr lang="en-IE" dirty="0">
              <a:solidFill>
                <a:srgbClr val="1EB3DD"/>
              </a:solidFill>
            </a:endParaRPr>
          </a:p>
        </p:txBody>
      </p:sp>
      <p:pic>
        <p:nvPicPr>
          <p:cNvPr id="5131" name="Picture 11">
            <a:extLst>
              <a:ext uri="{FF2B5EF4-FFF2-40B4-BE49-F238E27FC236}">
                <a16:creationId xmlns:a16="http://schemas.microsoft.com/office/drawing/2014/main" id="{B8F4C0A3-DA1E-EB4A-9062-719FE3C34D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5904" y="3506034"/>
            <a:ext cx="1407912" cy="14747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
            <a:extLst>
              <a:ext uri="{FF2B5EF4-FFF2-40B4-BE49-F238E27FC236}">
                <a16:creationId xmlns:a16="http://schemas.microsoft.com/office/drawing/2014/main" id="{C77E70E9-3FA9-FA41-A981-0B93B7FA8AEA}"/>
              </a:ext>
            </a:extLst>
          </p:cNvPr>
          <p:cNvSpPr txBox="1">
            <a:spLocks/>
          </p:cNvSpPr>
          <p:nvPr/>
        </p:nvSpPr>
        <p:spPr>
          <a:xfrm>
            <a:off x="1663855" y="5449395"/>
            <a:ext cx="20713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1EB3DD"/>
                </a:solidFill>
              </a:rPr>
              <a:t>Gesellschafts-dame</a:t>
            </a:r>
          </a:p>
        </p:txBody>
      </p:sp>
      <p:pic>
        <p:nvPicPr>
          <p:cNvPr id="5135" name="Picture 15">
            <a:extLst>
              <a:ext uri="{FF2B5EF4-FFF2-40B4-BE49-F238E27FC236}">
                <a16:creationId xmlns:a16="http://schemas.microsoft.com/office/drawing/2014/main" id="{162836A0-6688-2A4C-830B-8991E240A49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8096" y="5208094"/>
            <a:ext cx="1245720" cy="132224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
            <a:extLst>
              <a:ext uri="{FF2B5EF4-FFF2-40B4-BE49-F238E27FC236}">
                <a16:creationId xmlns:a16="http://schemas.microsoft.com/office/drawing/2014/main" id="{A5F53F3B-0959-B542-A69C-86550F99E987}"/>
              </a:ext>
            </a:extLst>
          </p:cNvPr>
          <p:cNvSpPr txBox="1">
            <a:spLocks/>
          </p:cNvSpPr>
          <p:nvPr/>
        </p:nvSpPr>
        <p:spPr>
          <a:xfrm>
            <a:off x="5613959" y="2037610"/>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Person mit den großen Ideen, </a:t>
            </a:r>
            <a:r>
              <a:rPr lang="en-IE" dirty="0" err="1"/>
              <a:t>Initiatorin</a:t>
            </a:r>
            <a:r>
              <a:rPr lang="en-IE" dirty="0"/>
              <a:t> von </a:t>
            </a:r>
            <a:r>
              <a:rPr lang="en-IE" dirty="0" err="1"/>
              <a:t>Diskussionen</a:t>
            </a:r>
            <a:r>
              <a:rPr lang="en-IE" dirty="0"/>
              <a:t> und </a:t>
            </a:r>
            <a:r>
              <a:rPr lang="en-IE" dirty="0" err="1"/>
              <a:t>Zusammenarbeit</a:t>
            </a:r>
            <a:r>
              <a:rPr lang="en-IE" dirty="0"/>
              <a:t>, viel kreative Energie.</a:t>
            </a:r>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04199"/>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t>Liebt</a:t>
            </a:r>
            <a:r>
              <a:rPr lang="en-IE" dirty="0"/>
              <a:t> es, neue und innovative Arbeitsweisen auszuprobieren und zu meistern.</a:t>
            </a: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129257"/>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t>Geschichtenerzählerin</a:t>
            </a:r>
            <a:r>
              <a:rPr lang="en-IE" dirty="0"/>
              <a:t> und </a:t>
            </a:r>
            <a:r>
              <a:rPr lang="en-IE" dirty="0" err="1"/>
              <a:t>Binde-glied</a:t>
            </a:r>
            <a:r>
              <a:rPr lang="en-IE" dirty="0"/>
              <a:t>, </a:t>
            </a:r>
            <a:r>
              <a:rPr lang="en-IE" dirty="0" err="1"/>
              <a:t>gute</a:t>
            </a:r>
            <a:r>
              <a:rPr lang="en-IE" dirty="0"/>
              <a:t> </a:t>
            </a:r>
            <a:r>
              <a:rPr lang="en-IE" dirty="0" err="1"/>
              <a:t>Kommunikations-fähigkeiten</a:t>
            </a:r>
            <a:r>
              <a:rPr lang="en-IE" dirty="0"/>
              <a:t> und an </a:t>
            </a:r>
            <a:r>
              <a:rPr lang="en-IE" dirty="0" err="1"/>
              <a:t>soziale</a:t>
            </a:r>
            <a:r>
              <a:rPr lang="en-IE" dirty="0"/>
              <a:t> Konversationen auf Facebook, Twitter etc. gewöhnt.</a:t>
            </a:r>
          </a:p>
        </p:txBody>
      </p:sp>
    </p:spTree>
    <p:extLst>
      <p:ext uri="{BB962C8B-B14F-4D97-AF65-F5344CB8AC3E}">
        <p14:creationId xmlns:p14="http://schemas.microsoft.com/office/powerpoint/2010/main" val="171365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E456D1-02A1-364F-BB3B-F2B79FB51C34}"/>
              </a:ext>
            </a:extLst>
          </p:cNvPr>
          <p:cNvSpPr/>
          <p:nvPr/>
        </p:nvSpPr>
        <p:spPr>
          <a:xfrm>
            <a:off x="5977217" y="3244334"/>
            <a:ext cx="237566" cy="369332"/>
          </a:xfrm>
          <a:prstGeom prst="rect">
            <a:avLst/>
          </a:prstGeom>
        </p:spPr>
        <p:txBody>
          <a:bodyPr wrap="none">
            <a:spAutoFit/>
          </a:bodyPr>
          <a:lstStyle/>
          <a:p>
            <a:r>
              <a:rPr lang="en-BA" dirty="0"/>
              <a:t> </a:t>
            </a:r>
          </a:p>
        </p:txBody>
      </p:sp>
      <p:sp>
        <p:nvSpPr>
          <p:cNvPr id="3" name="Text Placeholder 2">
            <a:extLst>
              <a:ext uri="{FF2B5EF4-FFF2-40B4-BE49-F238E27FC236}">
                <a16:creationId xmlns:a16="http://schemas.microsoft.com/office/drawing/2014/main" id="{2F38AF7B-EBF1-9240-9273-751ED4126A2E}"/>
              </a:ext>
            </a:extLst>
          </p:cNvPr>
          <p:cNvSpPr>
            <a:spLocks noGrp="1"/>
          </p:cNvSpPr>
          <p:nvPr>
            <p:ph type="body" sz="quarter" idx="14"/>
          </p:nvPr>
        </p:nvSpPr>
        <p:spPr>
          <a:xfrm>
            <a:off x="1663856" y="4001540"/>
            <a:ext cx="2192048" cy="697353"/>
          </a:xfrm>
        </p:spPr>
        <p:txBody>
          <a:bodyPr/>
          <a:lstStyle/>
          <a:p>
            <a:pPr fontAlgn="base"/>
            <a:r>
              <a:rPr lang="en-IE" dirty="0" err="1">
                <a:solidFill>
                  <a:srgbClr val="1EB3DD"/>
                </a:solidFill>
              </a:rPr>
              <a:t>Dinosaurier</a:t>
            </a:r>
            <a:endParaRPr lang="en-IE" b="0" i="0" dirty="0">
              <a:solidFill>
                <a:srgbClr val="1EB3DD"/>
              </a:solidFill>
              <a:effectLst/>
            </a:endParaRPr>
          </a:p>
        </p:txBody>
      </p:sp>
      <p:sp>
        <p:nvSpPr>
          <p:cNvPr id="14" name="Text Placeholder 2">
            <a:extLst>
              <a:ext uri="{FF2B5EF4-FFF2-40B4-BE49-F238E27FC236}">
                <a16:creationId xmlns:a16="http://schemas.microsoft.com/office/drawing/2014/main" id="{E1CDBB94-7AC6-2340-9D50-86645618394D}"/>
              </a:ext>
            </a:extLst>
          </p:cNvPr>
          <p:cNvSpPr txBox="1">
            <a:spLocks/>
          </p:cNvSpPr>
          <p:nvPr/>
        </p:nvSpPr>
        <p:spPr>
          <a:xfrm>
            <a:off x="1663856" y="2478065"/>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solidFill>
                  <a:srgbClr val="1EB3DD"/>
                </a:solidFill>
              </a:rPr>
              <a:t>Solistin</a:t>
            </a:r>
            <a:endParaRPr lang="en-IE" b="0" i="0" dirty="0">
              <a:solidFill>
                <a:srgbClr val="1EB3DD"/>
              </a:solidFill>
              <a:effectLst/>
            </a:endParaRPr>
          </a:p>
        </p:txBody>
      </p:sp>
      <p:sp>
        <p:nvSpPr>
          <p:cNvPr id="18" name="Text Placeholder 2">
            <a:extLst>
              <a:ext uri="{FF2B5EF4-FFF2-40B4-BE49-F238E27FC236}">
                <a16:creationId xmlns:a16="http://schemas.microsoft.com/office/drawing/2014/main" id="{C77E70E9-3FA9-FA41-A981-0B93B7FA8AEA}"/>
              </a:ext>
            </a:extLst>
          </p:cNvPr>
          <p:cNvSpPr txBox="1">
            <a:spLocks/>
          </p:cNvSpPr>
          <p:nvPr/>
        </p:nvSpPr>
        <p:spPr>
          <a:xfrm>
            <a:off x="1663856" y="555267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solidFill>
                  <a:srgbClr val="1EB3DD"/>
                </a:solidFill>
              </a:rPr>
              <a:t>Skeptikerin</a:t>
            </a:r>
            <a:endParaRPr lang="en-IE" b="0" i="0" dirty="0">
              <a:solidFill>
                <a:srgbClr val="1EB3DD"/>
              </a:solidFill>
              <a:effectLst/>
            </a:endParaRPr>
          </a:p>
        </p:txBody>
      </p:sp>
      <p:sp>
        <p:nvSpPr>
          <p:cNvPr id="20" name="Text Placeholder 2">
            <a:extLst>
              <a:ext uri="{FF2B5EF4-FFF2-40B4-BE49-F238E27FC236}">
                <a16:creationId xmlns:a16="http://schemas.microsoft.com/office/drawing/2014/main" id="{A5F53F3B-0959-B542-A69C-86550F99E987}"/>
              </a:ext>
            </a:extLst>
          </p:cNvPr>
          <p:cNvSpPr txBox="1">
            <a:spLocks/>
          </p:cNvSpPr>
          <p:nvPr/>
        </p:nvSpPr>
        <p:spPr>
          <a:xfrm>
            <a:off x="5613959" y="2296393"/>
            <a:ext cx="529845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Arbeitet gerne alleine, </a:t>
            </a:r>
            <a:r>
              <a:rPr lang="en-IE" dirty="0" err="1"/>
              <a:t>gibt</a:t>
            </a:r>
            <a:r>
              <a:rPr lang="en-IE" dirty="0"/>
              <a:t> </a:t>
            </a:r>
            <a:r>
              <a:rPr lang="en-IE" dirty="0" err="1"/>
              <a:t>nicht</a:t>
            </a:r>
            <a:r>
              <a:rPr lang="en-IE" dirty="0"/>
              <a:t> gerne Arbeit ab, </a:t>
            </a:r>
            <a:r>
              <a:rPr lang="en-IE" dirty="0" err="1"/>
              <a:t>teilt</a:t>
            </a:r>
            <a:r>
              <a:rPr lang="en-IE" dirty="0"/>
              <a:t> </a:t>
            </a:r>
            <a:r>
              <a:rPr lang="en-IE" dirty="0" err="1"/>
              <a:t>ungern</a:t>
            </a:r>
            <a:r>
              <a:rPr lang="en-IE" dirty="0"/>
              <a:t> </a:t>
            </a:r>
            <a:r>
              <a:rPr lang="en-IE" dirty="0" err="1"/>
              <a:t>Informationen</a:t>
            </a:r>
            <a:endParaRPr lang="en-US" b="0" i="0" dirty="0">
              <a:effectLst/>
            </a:endParaRPr>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531667"/>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Gewohnheitstier, probiert nicht gerne neue Dinge aus, muss </a:t>
            </a:r>
            <a:r>
              <a:rPr lang="en-IE" dirty="0" err="1"/>
              <a:t>ermutigt</a:t>
            </a:r>
            <a:r>
              <a:rPr lang="en-IE" dirty="0"/>
              <a:t> </a:t>
            </a:r>
            <a:r>
              <a:rPr lang="en-IE" dirty="0" err="1"/>
              <a:t>werden</a:t>
            </a:r>
            <a:r>
              <a:rPr lang="en-IE" dirty="0"/>
              <a:t>, um </a:t>
            </a:r>
            <a:r>
              <a:rPr lang="en-IE" dirty="0" err="1"/>
              <a:t>neue</a:t>
            </a:r>
            <a:r>
              <a:rPr lang="en-IE" dirty="0"/>
              <a:t> Tools anzunehmen.</a:t>
            </a:r>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181015"/>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err="1"/>
              <a:t>Kann</a:t>
            </a:r>
            <a:r>
              <a:rPr lang="en-IE" dirty="0"/>
              <a:t> </a:t>
            </a:r>
            <a:r>
              <a:rPr lang="en-IE" dirty="0" err="1"/>
              <a:t>eine</a:t>
            </a:r>
            <a:r>
              <a:rPr lang="en-IE" dirty="0"/>
              <a:t> </a:t>
            </a:r>
            <a:r>
              <a:rPr lang="en-IE" dirty="0" err="1"/>
              <a:t>lautstarke</a:t>
            </a:r>
            <a:r>
              <a:rPr lang="en-IE" dirty="0"/>
              <a:t> </a:t>
            </a:r>
            <a:r>
              <a:rPr lang="en-IE" dirty="0" err="1"/>
              <a:t>Gegnerin</a:t>
            </a:r>
            <a:r>
              <a:rPr lang="en-IE" dirty="0"/>
              <a:t> der Zusammenarbeit sein und </a:t>
            </a:r>
            <a:r>
              <a:rPr lang="en-IE" dirty="0" err="1"/>
              <a:t>konzentriert</a:t>
            </a:r>
            <a:r>
              <a:rPr lang="en-IE" dirty="0"/>
              <a:t> sich oft auf </a:t>
            </a:r>
            <a:r>
              <a:rPr lang="en-IE" dirty="0" err="1"/>
              <a:t>eigene</a:t>
            </a:r>
            <a:r>
              <a:rPr lang="en-IE" dirty="0"/>
              <a:t> </a:t>
            </a:r>
            <a:r>
              <a:rPr lang="en-IE" dirty="0" err="1"/>
              <a:t>Vorteile</a:t>
            </a:r>
            <a:r>
              <a:rPr lang="en-IE" dirty="0"/>
              <a:t>.</a:t>
            </a:r>
          </a:p>
        </p:txBody>
      </p:sp>
      <p:pic>
        <p:nvPicPr>
          <p:cNvPr id="7170" name="Picture 2">
            <a:extLst>
              <a:ext uri="{FF2B5EF4-FFF2-40B4-BE49-F238E27FC236}">
                <a16:creationId xmlns:a16="http://schemas.microsoft.com/office/drawing/2014/main" id="{28B03B92-330F-D645-A860-71574C2445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7918" y="1948158"/>
            <a:ext cx="1061564" cy="12283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D8E0A09-721F-4C46-9400-BD7BB6BCA8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5904" y="3556012"/>
            <a:ext cx="1245720" cy="12942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67CF78A9-70C2-3F40-9493-7AC2B243C6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4808" y="5132448"/>
            <a:ext cx="1407911" cy="13385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0">
            <a:extLst>
              <a:ext uri="{FF2B5EF4-FFF2-40B4-BE49-F238E27FC236}">
                <a16:creationId xmlns:a16="http://schemas.microsoft.com/office/drawing/2014/main" id="{5E22DE43-FD4D-4C2A-9A78-8678F9F11D1D}"/>
              </a:ext>
            </a:extLst>
          </p:cNvPr>
          <p:cNvSpPr txBox="1">
            <a:spLocks/>
          </p:cNvSpPr>
          <p:nvPr/>
        </p:nvSpPr>
        <p:spPr>
          <a:xfrm>
            <a:off x="1390040" y="643947"/>
            <a:ext cx="964948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TYPEN VON </a:t>
            </a:r>
            <a:r>
              <a:rPr lang="en-US" dirty="0"/>
              <a:t>KOLLABORATIONSPARTNERINNEN </a:t>
            </a:r>
            <a:r>
              <a:rPr lang="en-IE" dirty="0"/>
              <a:t>- ZURÜCKHALTENDE PERSONEN</a:t>
            </a:r>
          </a:p>
        </p:txBody>
      </p:sp>
    </p:spTree>
    <p:extLst>
      <p:ext uri="{BB962C8B-B14F-4D97-AF65-F5344CB8AC3E}">
        <p14:creationId xmlns:p14="http://schemas.microsoft.com/office/powerpoint/2010/main" val="305249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38236" y="597521"/>
            <a:ext cx="6432572" cy="1381662"/>
          </a:xfrm>
        </p:spPr>
        <p:txBody>
          <a:bodyPr>
            <a:noAutofit/>
          </a:bodyPr>
          <a:lstStyle/>
          <a:p>
            <a:pPr fontAlgn="base"/>
            <a:r>
              <a:rPr lang="en-BA" dirty="0">
                <a:solidFill>
                  <a:schemeClr val="bg1"/>
                </a:solidFill>
                <a:highlight>
                  <a:srgbClr val="C54A9A"/>
                </a:highlight>
              </a:rPr>
              <a:t>BEISPIEL</a:t>
            </a:r>
            <a:r>
              <a:rPr lang="en-BA" dirty="0">
                <a:solidFill>
                  <a:schemeClr val="bg1"/>
                </a:solidFill>
              </a:rPr>
              <a:t> </a:t>
            </a:r>
            <a:r>
              <a:rPr lang="en-BA" dirty="0"/>
              <a:t>FÜR ZUSAMMENARBEIT: MIGRANTINNEN ALS UNTERNEHMERINNEN</a:t>
            </a:r>
          </a:p>
        </p:txBody>
      </p:sp>
      <p:sp>
        <p:nvSpPr>
          <p:cNvPr id="6" name="Text Placeholder 5"/>
          <p:cNvSpPr>
            <a:spLocks noGrp="1"/>
          </p:cNvSpPr>
          <p:nvPr>
            <p:ph type="body" sz="quarter" idx="14"/>
          </p:nvPr>
        </p:nvSpPr>
        <p:spPr>
          <a:xfrm>
            <a:off x="1538236" y="2167326"/>
            <a:ext cx="5745702" cy="3644887"/>
          </a:xfrm>
        </p:spPr>
        <p:txBody>
          <a:bodyPr/>
          <a:lstStyle/>
          <a:p>
            <a:br>
              <a:rPr lang="en-US" dirty="0"/>
            </a:br>
            <a:endParaRPr lang="en-US" sz="1000" dirty="0"/>
          </a:p>
          <a:p>
            <a:endParaRPr lang="en-US" dirty="0"/>
          </a:p>
        </p:txBody>
      </p:sp>
      <p:pic>
        <p:nvPicPr>
          <p:cNvPr id="4" name="Picture 3">
            <a:extLst>
              <a:ext uri="{FF2B5EF4-FFF2-40B4-BE49-F238E27FC236}">
                <a16:creationId xmlns:a16="http://schemas.microsoft.com/office/drawing/2014/main" id="{E585485A-7BE3-964C-ADD8-2BB8018BAE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7160" y="1"/>
            <a:ext cx="2819072" cy="4472848"/>
          </a:xfrm>
          <a:prstGeom prst="rect">
            <a:avLst/>
          </a:prstGeom>
        </p:spPr>
      </p:pic>
      <p:sp>
        <p:nvSpPr>
          <p:cNvPr id="21" name="TextBox 20">
            <a:extLst>
              <a:ext uri="{FF2B5EF4-FFF2-40B4-BE49-F238E27FC236}">
                <a16:creationId xmlns:a16="http://schemas.microsoft.com/office/drawing/2014/main" id="{48EBA33A-3BCE-2846-8D86-CF292F4A85E6}"/>
              </a:ext>
            </a:extLst>
          </p:cNvPr>
          <p:cNvSpPr txBox="1"/>
          <p:nvPr/>
        </p:nvSpPr>
        <p:spPr>
          <a:xfrm>
            <a:off x="1538235" y="2703016"/>
            <a:ext cx="5475039" cy="4154984"/>
          </a:xfrm>
          <a:prstGeom prst="rect">
            <a:avLst/>
          </a:prstGeom>
          <a:noFill/>
        </p:spPr>
        <p:txBody>
          <a:bodyPr wrap="square" rtlCol="0">
            <a:spAutoFit/>
          </a:bodyPr>
          <a:lstStyle/>
          <a:p>
            <a:r>
              <a:rPr lang="en-GB" sz="2200" dirty="0">
                <a:solidFill>
                  <a:srgbClr val="142D55"/>
                </a:solidFill>
              </a:rPr>
              <a:t>In ihrer Geschichte dreht sich alles um </a:t>
            </a:r>
            <a:r>
              <a:rPr lang="en-GB" sz="2200" dirty="0">
                <a:solidFill>
                  <a:srgbClr val="C54A9A"/>
                </a:solidFill>
              </a:rPr>
              <a:t>Frauen in der Technik, Vielfalt und </a:t>
            </a:r>
            <a:r>
              <a:rPr lang="en-GB" sz="2200" dirty="0" err="1">
                <a:solidFill>
                  <a:srgbClr val="C54A9A"/>
                </a:solidFill>
              </a:rPr>
              <a:t>Unternehmertum</a:t>
            </a:r>
            <a:r>
              <a:rPr lang="en-GB" sz="2200" dirty="0">
                <a:solidFill>
                  <a:srgbClr val="C54A9A"/>
                </a:solidFill>
              </a:rPr>
              <a:t> von Frauen.</a:t>
            </a:r>
            <a:r>
              <a:rPr lang="en-GB" sz="2200" dirty="0">
                <a:solidFill>
                  <a:srgbClr val="142D55"/>
                </a:solidFill>
              </a:rPr>
              <a:t>  </a:t>
            </a:r>
            <a:br>
              <a:rPr lang="en-GB" sz="2200" dirty="0">
                <a:solidFill>
                  <a:srgbClr val="142D55"/>
                </a:solidFill>
              </a:rPr>
            </a:br>
            <a:r>
              <a:rPr lang="en-GB" sz="2200" dirty="0">
                <a:solidFill>
                  <a:srgbClr val="142D55"/>
                </a:solidFill>
              </a:rPr>
              <a:t>Sie gründete </a:t>
            </a:r>
            <a:r>
              <a:rPr lang="en-GB" sz="2200" dirty="0" err="1">
                <a:solidFill>
                  <a:srgbClr val="142D55"/>
                </a:solidFill>
              </a:rPr>
              <a:t>Diversein</a:t>
            </a:r>
            <a:r>
              <a:rPr lang="en-GB" sz="2200" dirty="0">
                <a:solidFill>
                  <a:srgbClr val="142D55"/>
                </a:solidFill>
              </a:rPr>
              <a:t>, nachdem sie mehr als 10 Jahre in Tech-Unternehmen als Software-Ingenieurin gearbeitet hatte. </a:t>
            </a:r>
          </a:p>
          <a:p>
            <a:endParaRPr lang="en-GB" sz="2200" dirty="0">
              <a:solidFill>
                <a:srgbClr val="142D55"/>
              </a:solidFill>
            </a:endParaRPr>
          </a:p>
          <a:p>
            <a:r>
              <a:rPr lang="en-GB" sz="2200" dirty="0">
                <a:solidFill>
                  <a:srgbClr val="142D55"/>
                </a:solidFill>
              </a:rPr>
              <a:t>Nach langen Überlegungen fand sie </a:t>
            </a:r>
            <a:r>
              <a:rPr lang="en-GB" sz="2200" dirty="0" err="1">
                <a:solidFill>
                  <a:srgbClr val="142D55"/>
                </a:solidFill>
              </a:rPr>
              <a:t>sich</a:t>
            </a:r>
            <a:r>
              <a:rPr lang="en-GB" sz="2200" dirty="0">
                <a:solidFill>
                  <a:srgbClr val="142D55"/>
                </a:solidFill>
              </a:rPr>
              <a:t> auf </a:t>
            </a:r>
            <a:r>
              <a:rPr lang="en-GB" sz="2200" dirty="0" err="1">
                <a:solidFill>
                  <a:srgbClr val="142D55"/>
                </a:solidFill>
              </a:rPr>
              <a:t>einem</a:t>
            </a:r>
            <a:r>
              <a:rPr lang="en-GB" sz="2200" dirty="0">
                <a:solidFill>
                  <a:srgbClr val="142D55"/>
                </a:solidFill>
              </a:rPr>
              <a:t> </a:t>
            </a:r>
            <a:r>
              <a:rPr lang="en-GB" sz="2200" dirty="0" err="1">
                <a:solidFill>
                  <a:srgbClr val="142D55"/>
                </a:solidFill>
              </a:rPr>
              <a:t>anderen</a:t>
            </a:r>
            <a:r>
              <a:rPr lang="en-GB" sz="2200" dirty="0">
                <a:solidFill>
                  <a:srgbClr val="142D55"/>
                </a:solidFill>
              </a:rPr>
              <a:t> </a:t>
            </a:r>
            <a:r>
              <a:rPr lang="en-GB" sz="2200" dirty="0" err="1">
                <a:solidFill>
                  <a:srgbClr val="142D55"/>
                </a:solidFill>
              </a:rPr>
              <a:t>Weg</a:t>
            </a:r>
            <a:r>
              <a:rPr lang="en-GB" sz="2200" dirty="0">
                <a:solidFill>
                  <a:srgbClr val="142D55"/>
                </a:solidFill>
              </a:rPr>
              <a:t> wieder, in der sie wieder in der </a:t>
            </a:r>
            <a:r>
              <a:rPr lang="en-GB" sz="2200" dirty="0" err="1">
                <a:solidFill>
                  <a:srgbClr val="142D55"/>
                </a:solidFill>
              </a:rPr>
              <a:t>Minderheit</a:t>
            </a:r>
            <a:r>
              <a:rPr lang="en-GB" sz="2200" dirty="0">
                <a:solidFill>
                  <a:srgbClr val="142D55"/>
                </a:solidFill>
              </a:rPr>
              <a:t> war, </a:t>
            </a:r>
            <a:r>
              <a:rPr lang="en-GB" sz="2200" dirty="0" err="1">
                <a:solidFill>
                  <a:srgbClr val="142D55"/>
                </a:solidFill>
              </a:rPr>
              <a:t>doch</a:t>
            </a:r>
            <a:r>
              <a:rPr lang="en-GB" sz="2200" dirty="0">
                <a:solidFill>
                  <a:srgbClr val="142D55"/>
                </a:solidFill>
              </a:rPr>
              <a:t> diesmal mit so vielen Unbekannten: </a:t>
            </a:r>
            <a:r>
              <a:rPr lang="en-GB" sz="2200" dirty="0" err="1">
                <a:solidFill>
                  <a:srgbClr val="142D55"/>
                </a:solidFill>
              </a:rPr>
              <a:t>Unternehmertum</a:t>
            </a:r>
            <a:r>
              <a:rPr lang="en-GB" sz="2200" dirty="0">
                <a:solidFill>
                  <a:srgbClr val="142D55"/>
                </a:solidFill>
              </a:rPr>
              <a:t>.</a:t>
            </a:r>
          </a:p>
          <a:p>
            <a:endParaRPr lang="en-GB" sz="2200" dirty="0">
              <a:solidFill>
                <a:srgbClr val="142D55"/>
              </a:solidFill>
            </a:endParaRPr>
          </a:p>
        </p:txBody>
      </p:sp>
      <p:sp>
        <p:nvSpPr>
          <p:cNvPr id="2" name="TextBox 1">
            <a:extLst>
              <a:ext uri="{FF2B5EF4-FFF2-40B4-BE49-F238E27FC236}">
                <a16:creationId xmlns:a16="http://schemas.microsoft.com/office/drawing/2014/main" id="{4D751C69-2F3C-1E4A-899A-A47B347AC445}"/>
              </a:ext>
            </a:extLst>
          </p:cNvPr>
          <p:cNvSpPr txBox="1"/>
          <p:nvPr/>
        </p:nvSpPr>
        <p:spPr>
          <a:xfrm>
            <a:off x="1538236" y="2175346"/>
            <a:ext cx="5025369" cy="461665"/>
          </a:xfrm>
          <a:prstGeom prst="rect">
            <a:avLst/>
          </a:prstGeom>
          <a:noFill/>
        </p:spPr>
        <p:txBody>
          <a:bodyPr wrap="square" rtlCol="0">
            <a:spAutoFit/>
          </a:bodyPr>
          <a:lstStyle/>
          <a:p>
            <a:r>
              <a:rPr lang="en-GB" sz="2400" dirty="0">
                <a:solidFill>
                  <a:srgbClr val="1EB3DD"/>
                </a:solidFill>
              </a:rPr>
              <a:t>Furkan </a:t>
            </a:r>
            <a:r>
              <a:rPr lang="en-GB" sz="2400" dirty="0" err="1">
                <a:solidFill>
                  <a:srgbClr val="1EB3DD"/>
                </a:solidFill>
              </a:rPr>
              <a:t>Karayel</a:t>
            </a:r>
            <a:endParaRPr lang="en-BA" sz="2400" dirty="0">
              <a:solidFill>
                <a:srgbClr val="1EB3DD"/>
              </a:solidFill>
            </a:endParaRPr>
          </a:p>
        </p:txBody>
      </p:sp>
      <p:sp>
        <p:nvSpPr>
          <p:cNvPr id="3" name="TextBox 2">
            <a:extLst>
              <a:ext uri="{FF2B5EF4-FFF2-40B4-BE49-F238E27FC236}">
                <a16:creationId xmlns:a16="http://schemas.microsoft.com/office/drawing/2014/main" id="{915EEEE4-ADE6-DA45-BECF-C1DF1AF1CB0C}"/>
              </a:ext>
            </a:extLst>
          </p:cNvPr>
          <p:cNvSpPr txBox="1"/>
          <p:nvPr/>
        </p:nvSpPr>
        <p:spPr>
          <a:xfrm>
            <a:off x="220336" y="6533003"/>
            <a:ext cx="5310129" cy="261610"/>
          </a:xfrm>
          <a:prstGeom prst="rect">
            <a:avLst/>
          </a:prstGeom>
          <a:noFill/>
        </p:spPr>
        <p:txBody>
          <a:bodyPr wrap="square" rtlCol="0">
            <a:spAutoFit/>
          </a:bodyPr>
          <a:lstStyle/>
          <a:p>
            <a:r>
              <a:rPr lang="en-BA" sz="1100" dirty="0"/>
              <a:t>Quelle: </a:t>
            </a:r>
            <a:r>
              <a:rPr lang="en-GB" sz="1100" dirty="0">
                <a:solidFill>
                  <a:schemeClr val="accent1">
                    <a:lumMod val="75000"/>
                  </a:schemeClr>
                </a:solidFill>
              </a:rPr>
              <a:t>https://www.diversein.com/copy-of-about</a:t>
            </a:r>
            <a:endParaRPr lang="en-BA" sz="1100" dirty="0">
              <a:solidFill>
                <a:schemeClr val="accent1">
                  <a:lumMod val="75000"/>
                </a:schemeClr>
              </a:solidFill>
            </a:endParaRPr>
          </a:p>
        </p:txBody>
      </p:sp>
    </p:spTree>
    <p:extLst>
      <p:ext uri="{BB962C8B-B14F-4D97-AF65-F5344CB8AC3E}">
        <p14:creationId xmlns:p14="http://schemas.microsoft.com/office/powerpoint/2010/main" val="320426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538236" y="2167326"/>
            <a:ext cx="5745702" cy="3644887"/>
          </a:xfrm>
        </p:spPr>
        <p:txBody>
          <a:bodyPr/>
          <a:lstStyle/>
          <a:p>
            <a:br>
              <a:rPr lang="en-US" dirty="0"/>
            </a:br>
            <a:endParaRPr lang="en-US" sz="1000" dirty="0"/>
          </a:p>
          <a:p>
            <a:endParaRPr lang="en-US" dirty="0"/>
          </a:p>
        </p:txBody>
      </p:sp>
      <p:pic>
        <p:nvPicPr>
          <p:cNvPr id="4" name="Picture 3">
            <a:extLst>
              <a:ext uri="{FF2B5EF4-FFF2-40B4-BE49-F238E27FC236}">
                <a16:creationId xmlns:a16="http://schemas.microsoft.com/office/drawing/2014/main" id="{E585485A-7BE3-964C-ADD8-2BB8018BAE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7160" y="1"/>
            <a:ext cx="2819072" cy="4472848"/>
          </a:xfrm>
          <a:prstGeom prst="rect">
            <a:avLst/>
          </a:prstGeom>
        </p:spPr>
      </p:pic>
      <p:sp>
        <p:nvSpPr>
          <p:cNvPr id="21" name="TextBox 20">
            <a:extLst>
              <a:ext uri="{FF2B5EF4-FFF2-40B4-BE49-F238E27FC236}">
                <a16:creationId xmlns:a16="http://schemas.microsoft.com/office/drawing/2014/main" id="{48EBA33A-3BCE-2846-8D86-CF292F4A85E6}"/>
              </a:ext>
            </a:extLst>
          </p:cNvPr>
          <p:cNvSpPr txBox="1"/>
          <p:nvPr/>
        </p:nvSpPr>
        <p:spPr>
          <a:xfrm>
            <a:off x="1538235" y="2596923"/>
            <a:ext cx="6085451" cy="4154984"/>
          </a:xfrm>
          <a:prstGeom prst="rect">
            <a:avLst/>
          </a:prstGeom>
          <a:noFill/>
        </p:spPr>
        <p:txBody>
          <a:bodyPr wrap="square" rtlCol="0">
            <a:spAutoFit/>
          </a:bodyPr>
          <a:lstStyle/>
          <a:p>
            <a:r>
              <a:rPr lang="en-GB" sz="2400" dirty="0">
                <a:solidFill>
                  <a:srgbClr val="142D55"/>
                </a:solidFill>
              </a:rPr>
              <a:t>Ihr Lebensmotto ist: </a:t>
            </a:r>
          </a:p>
          <a:p>
            <a:r>
              <a:rPr lang="en-GB" sz="2400" i="1" dirty="0">
                <a:solidFill>
                  <a:srgbClr val="C54A9A"/>
                </a:solidFill>
              </a:rPr>
              <a:t>"Entdecken, teilen und inspirieren!"  </a:t>
            </a:r>
            <a:endParaRPr lang="en-GB" sz="2400" dirty="0">
              <a:solidFill>
                <a:srgbClr val="C54A9A"/>
              </a:solidFill>
            </a:endParaRPr>
          </a:p>
          <a:p>
            <a:endParaRPr lang="en-GB" sz="2400" b="1" dirty="0">
              <a:solidFill>
                <a:srgbClr val="142D55"/>
              </a:solidFill>
            </a:endParaRPr>
          </a:p>
          <a:p>
            <a:r>
              <a:rPr lang="en-GB" sz="2400" dirty="0">
                <a:solidFill>
                  <a:srgbClr val="142D55"/>
                </a:solidFill>
              </a:rPr>
              <a:t>In den letzten 2 Jahren hat sie auf mehr als 60 Konferenzen, Workshops, Veranstaltungen oder Podcasts über Frauen in der Tech-Branche, Frauen in </a:t>
            </a:r>
            <a:r>
              <a:rPr lang="en-GB" sz="2400" dirty="0" err="1">
                <a:solidFill>
                  <a:srgbClr val="142D55"/>
                </a:solidFill>
              </a:rPr>
              <a:t>Führungspositionen</a:t>
            </a:r>
            <a:r>
              <a:rPr lang="en-GB" sz="2400" dirty="0">
                <a:solidFill>
                  <a:srgbClr val="142D55"/>
                </a:solidFill>
              </a:rPr>
              <a:t>, </a:t>
            </a:r>
            <a:r>
              <a:rPr lang="en-GB" sz="2400" dirty="0" err="1">
                <a:solidFill>
                  <a:srgbClr val="142D55"/>
                </a:solidFill>
              </a:rPr>
              <a:t>Unternehmertum</a:t>
            </a:r>
            <a:r>
              <a:rPr lang="en-GB" sz="2400" dirty="0">
                <a:solidFill>
                  <a:srgbClr val="142D55"/>
                </a:solidFill>
              </a:rPr>
              <a:t> von Frauen </a:t>
            </a:r>
            <a:r>
              <a:rPr lang="en-GB" sz="2400" dirty="0" err="1">
                <a:solidFill>
                  <a:srgbClr val="142D55"/>
                </a:solidFill>
              </a:rPr>
              <a:t>sowie</a:t>
            </a:r>
            <a:r>
              <a:rPr lang="en-GB" sz="2400" dirty="0">
                <a:solidFill>
                  <a:srgbClr val="142D55"/>
                </a:solidFill>
              </a:rPr>
              <a:t> die Macht der Vielfalt und Inklusion am Arbeitsplatz gesprochen. </a:t>
            </a:r>
          </a:p>
          <a:p>
            <a:endParaRPr lang="en-GB" sz="2400" dirty="0">
              <a:solidFill>
                <a:srgbClr val="142D55"/>
              </a:solidFill>
            </a:endParaRPr>
          </a:p>
        </p:txBody>
      </p:sp>
      <p:sp>
        <p:nvSpPr>
          <p:cNvPr id="2" name="TextBox 1">
            <a:extLst>
              <a:ext uri="{FF2B5EF4-FFF2-40B4-BE49-F238E27FC236}">
                <a16:creationId xmlns:a16="http://schemas.microsoft.com/office/drawing/2014/main" id="{4D751C69-2F3C-1E4A-899A-A47B347AC445}"/>
              </a:ext>
            </a:extLst>
          </p:cNvPr>
          <p:cNvSpPr txBox="1"/>
          <p:nvPr/>
        </p:nvSpPr>
        <p:spPr>
          <a:xfrm>
            <a:off x="1538236" y="2175346"/>
            <a:ext cx="5025369" cy="461665"/>
          </a:xfrm>
          <a:prstGeom prst="rect">
            <a:avLst/>
          </a:prstGeom>
          <a:noFill/>
        </p:spPr>
        <p:txBody>
          <a:bodyPr wrap="square" rtlCol="0">
            <a:spAutoFit/>
          </a:bodyPr>
          <a:lstStyle/>
          <a:p>
            <a:r>
              <a:rPr lang="en-GB" sz="2400" dirty="0">
                <a:solidFill>
                  <a:srgbClr val="1EB3DD"/>
                </a:solidFill>
              </a:rPr>
              <a:t>Furkan </a:t>
            </a:r>
            <a:r>
              <a:rPr lang="en-GB" sz="2400" dirty="0" err="1">
                <a:solidFill>
                  <a:srgbClr val="1EB3DD"/>
                </a:solidFill>
              </a:rPr>
              <a:t>Karayel</a:t>
            </a:r>
            <a:endParaRPr lang="en-BA" sz="2400" dirty="0">
              <a:solidFill>
                <a:srgbClr val="1EB3DD"/>
              </a:solidFill>
            </a:endParaRPr>
          </a:p>
        </p:txBody>
      </p:sp>
      <p:sp>
        <p:nvSpPr>
          <p:cNvPr id="7" name="TextBox 6">
            <a:extLst>
              <a:ext uri="{FF2B5EF4-FFF2-40B4-BE49-F238E27FC236}">
                <a16:creationId xmlns:a16="http://schemas.microsoft.com/office/drawing/2014/main" id="{E67B3FBE-4A51-0B47-9C52-76F316E355F5}"/>
              </a:ext>
            </a:extLst>
          </p:cNvPr>
          <p:cNvSpPr txBox="1"/>
          <p:nvPr/>
        </p:nvSpPr>
        <p:spPr>
          <a:xfrm>
            <a:off x="220336" y="6533003"/>
            <a:ext cx="5310129" cy="246221"/>
          </a:xfrm>
          <a:prstGeom prst="rect">
            <a:avLst/>
          </a:prstGeom>
          <a:noFill/>
        </p:spPr>
        <p:txBody>
          <a:bodyPr wrap="square" rtlCol="0">
            <a:spAutoFit/>
          </a:bodyPr>
          <a:lstStyle/>
          <a:p>
            <a:r>
              <a:rPr lang="en-BA" sz="1000" dirty="0"/>
              <a:t>Quelle: </a:t>
            </a:r>
            <a:r>
              <a:rPr lang="en-GB" sz="1000" dirty="0">
                <a:solidFill>
                  <a:schemeClr val="accent1">
                    <a:lumMod val="75000"/>
                  </a:schemeClr>
                </a:solidFill>
              </a:rPr>
              <a:t>https://www.diversein.com/copy-of-about</a:t>
            </a:r>
            <a:endParaRPr lang="en-BA" sz="1000" dirty="0">
              <a:solidFill>
                <a:schemeClr val="accent1">
                  <a:lumMod val="75000"/>
                </a:schemeClr>
              </a:solidFill>
            </a:endParaRPr>
          </a:p>
        </p:txBody>
      </p:sp>
      <p:sp>
        <p:nvSpPr>
          <p:cNvPr id="11" name="Text Placeholder 4">
            <a:extLst>
              <a:ext uri="{FF2B5EF4-FFF2-40B4-BE49-F238E27FC236}">
                <a16:creationId xmlns:a16="http://schemas.microsoft.com/office/drawing/2014/main" id="{39F9DA06-E2BE-4253-8E6B-AA1012318245}"/>
              </a:ext>
            </a:extLst>
          </p:cNvPr>
          <p:cNvSpPr>
            <a:spLocks noGrp="1"/>
          </p:cNvSpPr>
          <p:nvPr>
            <p:ph type="body" sz="quarter" idx="13"/>
          </p:nvPr>
        </p:nvSpPr>
        <p:spPr>
          <a:xfrm>
            <a:off x="1538236" y="597521"/>
            <a:ext cx="6432572" cy="1381662"/>
          </a:xfrm>
        </p:spPr>
        <p:txBody>
          <a:bodyPr>
            <a:noAutofit/>
          </a:bodyPr>
          <a:lstStyle/>
          <a:p>
            <a:pPr fontAlgn="base"/>
            <a:r>
              <a:rPr lang="en-BA" dirty="0">
                <a:solidFill>
                  <a:schemeClr val="bg1"/>
                </a:solidFill>
                <a:highlight>
                  <a:srgbClr val="C54A9A"/>
                </a:highlight>
              </a:rPr>
              <a:t>BEISPIEL</a:t>
            </a:r>
            <a:r>
              <a:rPr lang="en-BA" dirty="0">
                <a:solidFill>
                  <a:schemeClr val="bg1"/>
                </a:solidFill>
              </a:rPr>
              <a:t> </a:t>
            </a:r>
            <a:r>
              <a:rPr lang="en-BA" dirty="0"/>
              <a:t>FÜR ZUSAMMENARBEIT: MIGRANTINNEN ALS UNTERNEHMERINNEN</a:t>
            </a:r>
          </a:p>
        </p:txBody>
      </p:sp>
    </p:spTree>
    <p:extLst>
      <p:ext uri="{BB962C8B-B14F-4D97-AF65-F5344CB8AC3E}">
        <p14:creationId xmlns:p14="http://schemas.microsoft.com/office/powerpoint/2010/main" val="2338627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538236" y="2167326"/>
            <a:ext cx="5745702" cy="3644887"/>
          </a:xfrm>
        </p:spPr>
        <p:txBody>
          <a:bodyPr/>
          <a:lstStyle/>
          <a:p>
            <a:br>
              <a:rPr lang="en-US" dirty="0"/>
            </a:br>
            <a:endParaRPr lang="en-US" sz="1000" dirty="0"/>
          </a:p>
          <a:p>
            <a:endParaRPr lang="en-US" dirty="0"/>
          </a:p>
        </p:txBody>
      </p:sp>
      <p:pic>
        <p:nvPicPr>
          <p:cNvPr id="4" name="Picture 3">
            <a:extLst>
              <a:ext uri="{FF2B5EF4-FFF2-40B4-BE49-F238E27FC236}">
                <a16:creationId xmlns:a16="http://schemas.microsoft.com/office/drawing/2014/main" id="{E585485A-7BE3-964C-ADD8-2BB8018BAE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7160" y="1"/>
            <a:ext cx="2819072" cy="4472848"/>
          </a:xfrm>
          <a:prstGeom prst="rect">
            <a:avLst/>
          </a:prstGeom>
        </p:spPr>
      </p:pic>
      <p:sp>
        <p:nvSpPr>
          <p:cNvPr id="21" name="TextBox 20">
            <a:extLst>
              <a:ext uri="{FF2B5EF4-FFF2-40B4-BE49-F238E27FC236}">
                <a16:creationId xmlns:a16="http://schemas.microsoft.com/office/drawing/2014/main" id="{48EBA33A-3BCE-2846-8D86-CF292F4A85E6}"/>
              </a:ext>
            </a:extLst>
          </p:cNvPr>
          <p:cNvSpPr txBox="1"/>
          <p:nvPr/>
        </p:nvSpPr>
        <p:spPr>
          <a:xfrm>
            <a:off x="308875" y="2969779"/>
            <a:ext cx="2306933" cy="1938992"/>
          </a:xfrm>
          <a:prstGeom prst="rect">
            <a:avLst/>
          </a:prstGeom>
          <a:noFill/>
        </p:spPr>
        <p:txBody>
          <a:bodyPr wrap="square" rtlCol="0">
            <a:spAutoFit/>
          </a:bodyPr>
          <a:lstStyle/>
          <a:p>
            <a:r>
              <a:rPr lang="en-GB" sz="2400" dirty="0">
                <a:solidFill>
                  <a:srgbClr val="142D55"/>
                </a:solidFill>
              </a:rPr>
              <a:t>Sie arbeitet mit all diesen Botschaftern zusammen, um ein breiteres Spektrum an Dienstleistungen anzubieten</a:t>
            </a:r>
          </a:p>
        </p:txBody>
      </p:sp>
      <p:sp>
        <p:nvSpPr>
          <p:cNvPr id="2" name="TextBox 1">
            <a:extLst>
              <a:ext uri="{FF2B5EF4-FFF2-40B4-BE49-F238E27FC236}">
                <a16:creationId xmlns:a16="http://schemas.microsoft.com/office/drawing/2014/main" id="{4D751C69-2F3C-1E4A-899A-A47B347AC445}"/>
              </a:ext>
            </a:extLst>
          </p:cNvPr>
          <p:cNvSpPr txBox="1"/>
          <p:nvPr/>
        </p:nvSpPr>
        <p:spPr>
          <a:xfrm>
            <a:off x="257584" y="2414042"/>
            <a:ext cx="5025369" cy="461665"/>
          </a:xfrm>
          <a:prstGeom prst="rect">
            <a:avLst/>
          </a:prstGeom>
          <a:noFill/>
        </p:spPr>
        <p:txBody>
          <a:bodyPr wrap="square" rtlCol="0">
            <a:spAutoFit/>
          </a:bodyPr>
          <a:lstStyle/>
          <a:p>
            <a:r>
              <a:rPr lang="en-GB" sz="2400" dirty="0">
                <a:solidFill>
                  <a:srgbClr val="1EB3DD"/>
                </a:solidFill>
              </a:rPr>
              <a:t>Furkan </a:t>
            </a:r>
            <a:r>
              <a:rPr lang="en-GB" sz="2400" dirty="0" err="1">
                <a:solidFill>
                  <a:srgbClr val="1EB3DD"/>
                </a:solidFill>
              </a:rPr>
              <a:t>Karayel</a:t>
            </a:r>
            <a:endParaRPr lang="en-BA" sz="2400" dirty="0">
              <a:solidFill>
                <a:srgbClr val="1EB3DD"/>
              </a:solidFill>
            </a:endParaRPr>
          </a:p>
        </p:txBody>
      </p:sp>
      <p:pic>
        <p:nvPicPr>
          <p:cNvPr id="7" name="Picture 6">
            <a:extLst>
              <a:ext uri="{FF2B5EF4-FFF2-40B4-BE49-F238E27FC236}">
                <a16:creationId xmlns:a16="http://schemas.microsoft.com/office/drawing/2014/main" id="{FFBE211B-4DBE-B34B-ACBF-F44EF88B9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8320" y="2167326"/>
            <a:ext cx="4668129" cy="4560461"/>
          </a:xfrm>
          <a:prstGeom prst="rect">
            <a:avLst/>
          </a:prstGeom>
        </p:spPr>
      </p:pic>
      <p:sp>
        <p:nvSpPr>
          <p:cNvPr id="9" name="TextBox 8">
            <a:extLst>
              <a:ext uri="{FF2B5EF4-FFF2-40B4-BE49-F238E27FC236}">
                <a16:creationId xmlns:a16="http://schemas.microsoft.com/office/drawing/2014/main" id="{4D0C1FB2-3F06-DA4F-B01A-24CC15638D7F}"/>
              </a:ext>
            </a:extLst>
          </p:cNvPr>
          <p:cNvSpPr txBox="1"/>
          <p:nvPr/>
        </p:nvSpPr>
        <p:spPr>
          <a:xfrm>
            <a:off x="0" y="6598709"/>
            <a:ext cx="5310129" cy="246221"/>
          </a:xfrm>
          <a:prstGeom prst="rect">
            <a:avLst/>
          </a:prstGeom>
          <a:noFill/>
        </p:spPr>
        <p:txBody>
          <a:bodyPr wrap="square" rtlCol="0">
            <a:spAutoFit/>
          </a:bodyPr>
          <a:lstStyle/>
          <a:p>
            <a:r>
              <a:rPr lang="en-BA" sz="1000" dirty="0"/>
              <a:t>Quelle: </a:t>
            </a:r>
            <a:r>
              <a:rPr lang="en-GB" sz="1000" dirty="0">
                <a:solidFill>
                  <a:schemeClr val="accent1">
                    <a:lumMod val="75000"/>
                  </a:schemeClr>
                </a:solidFill>
              </a:rPr>
              <a:t>https://www.diversein.com/copy-of-about</a:t>
            </a:r>
            <a:endParaRPr lang="en-BA" sz="1000" dirty="0">
              <a:solidFill>
                <a:schemeClr val="accent1">
                  <a:lumMod val="75000"/>
                </a:schemeClr>
              </a:solidFill>
            </a:endParaRPr>
          </a:p>
        </p:txBody>
      </p:sp>
      <p:sp>
        <p:nvSpPr>
          <p:cNvPr id="12" name="Text Placeholder 4">
            <a:extLst>
              <a:ext uri="{FF2B5EF4-FFF2-40B4-BE49-F238E27FC236}">
                <a16:creationId xmlns:a16="http://schemas.microsoft.com/office/drawing/2014/main" id="{76A341C3-469E-44A9-AFF4-0ED48D349B08}"/>
              </a:ext>
            </a:extLst>
          </p:cNvPr>
          <p:cNvSpPr>
            <a:spLocks noGrp="1"/>
          </p:cNvSpPr>
          <p:nvPr>
            <p:ph type="body" sz="quarter" idx="13"/>
          </p:nvPr>
        </p:nvSpPr>
        <p:spPr>
          <a:xfrm>
            <a:off x="1538236" y="597521"/>
            <a:ext cx="6432572" cy="1381662"/>
          </a:xfrm>
        </p:spPr>
        <p:txBody>
          <a:bodyPr>
            <a:noAutofit/>
          </a:bodyPr>
          <a:lstStyle/>
          <a:p>
            <a:pPr fontAlgn="base"/>
            <a:r>
              <a:rPr lang="en-BA" dirty="0">
                <a:solidFill>
                  <a:schemeClr val="bg1"/>
                </a:solidFill>
                <a:highlight>
                  <a:srgbClr val="C54A9A"/>
                </a:highlight>
              </a:rPr>
              <a:t>BEISPIEL</a:t>
            </a:r>
            <a:r>
              <a:rPr lang="en-BA" dirty="0">
                <a:solidFill>
                  <a:schemeClr val="bg1"/>
                </a:solidFill>
              </a:rPr>
              <a:t> </a:t>
            </a:r>
            <a:r>
              <a:rPr lang="en-BA" dirty="0"/>
              <a:t>FÜR ZUSAMMENARBEIT: MIGRANTINNEN ALS UNTERNEHMERINNEN</a:t>
            </a:r>
          </a:p>
        </p:txBody>
      </p:sp>
    </p:spTree>
    <p:extLst>
      <p:ext uri="{BB962C8B-B14F-4D97-AF65-F5344CB8AC3E}">
        <p14:creationId xmlns:p14="http://schemas.microsoft.com/office/powerpoint/2010/main" val="154889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675005" y="1074656"/>
            <a:ext cx="10367469" cy="697353"/>
          </a:xfrm>
        </p:spPr>
        <p:txBody>
          <a:bodyPr>
            <a:noAutofit/>
          </a:bodyPr>
          <a:lstStyle/>
          <a:p>
            <a:r>
              <a:rPr lang="en-IE" dirty="0"/>
              <a:t>6 SCHRITTE ZUR ERFOLGREICHEN ZUSAMMENARBEIT</a:t>
            </a:r>
          </a:p>
          <a:p>
            <a:endParaRPr lang="en-US" dirty="0"/>
          </a:p>
        </p:txBody>
      </p:sp>
      <p:sp>
        <p:nvSpPr>
          <p:cNvPr id="5" name="Text Placeholder 4"/>
          <p:cNvSpPr>
            <a:spLocks noGrp="1"/>
          </p:cNvSpPr>
          <p:nvPr>
            <p:ph type="body" sz="quarter" idx="14"/>
          </p:nvPr>
        </p:nvSpPr>
        <p:spPr>
          <a:xfrm>
            <a:off x="1687302" y="2257465"/>
            <a:ext cx="9637190" cy="3245241"/>
          </a:xfrm>
        </p:spPr>
        <p:txBody>
          <a:bodyPr/>
          <a:lstStyle/>
          <a:p>
            <a:pPr marL="457200" indent="-457200">
              <a:buFont typeface="+mj-lt"/>
              <a:buAutoNum type="arabicPeriod"/>
            </a:pPr>
            <a:r>
              <a:rPr lang="en-IE" dirty="0" err="1">
                <a:solidFill>
                  <a:srgbClr val="C54A9A"/>
                </a:solidFill>
              </a:rPr>
              <a:t>Wähle</a:t>
            </a:r>
            <a:r>
              <a:rPr lang="en-IE" dirty="0">
                <a:solidFill>
                  <a:srgbClr val="C54A9A"/>
                </a:solidFill>
              </a:rPr>
              <a:t> die </a:t>
            </a:r>
            <a:r>
              <a:rPr lang="en-IE" dirty="0" err="1">
                <a:solidFill>
                  <a:srgbClr val="C54A9A"/>
                </a:solidFill>
              </a:rPr>
              <a:t>Kollaborationspartner</a:t>
            </a:r>
            <a:r>
              <a:rPr lang="en-IE" dirty="0">
                <a:solidFill>
                  <a:srgbClr val="C54A9A"/>
                </a:solidFill>
              </a:rPr>
              <a:t> </a:t>
            </a:r>
            <a:r>
              <a:rPr lang="en-IE" dirty="0" err="1">
                <a:solidFill>
                  <a:srgbClr val="C54A9A"/>
                </a:solidFill>
              </a:rPr>
              <a:t>aus</a:t>
            </a:r>
            <a:r>
              <a:rPr lang="en-IE" dirty="0">
                <a:solidFill>
                  <a:srgbClr val="C54A9A"/>
                </a:solidFill>
              </a:rPr>
              <a:t> </a:t>
            </a:r>
            <a:r>
              <a:rPr lang="en-US" dirty="0">
                <a:solidFill>
                  <a:srgbClr val="C54A9A"/>
                </a:solidFill>
              </a:rPr>
              <a:t>- </a:t>
            </a:r>
            <a:r>
              <a:rPr lang="en-IE" dirty="0" err="1"/>
              <a:t>Ziehe</a:t>
            </a:r>
            <a:r>
              <a:rPr lang="en-IE" dirty="0"/>
              <a:t> Mitarbeiter hinzu, bei denen es wenig Überschneidungen </a:t>
            </a:r>
            <a:r>
              <a:rPr lang="en-IE" dirty="0" err="1"/>
              <a:t>mit</a:t>
            </a:r>
            <a:r>
              <a:rPr lang="en-IE" dirty="0"/>
              <a:t> </a:t>
            </a:r>
            <a:r>
              <a:rPr lang="en-IE" dirty="0" err="1"/>
              <a:t>deinen</a:t>
            </a:r>
            <a:r>
              <a:rPr lang="en-IE" dirty="0"/>
              <a:t> Fachgebieten gibt, um sicherzustellen, dass </a:t>
            </a:r>
            <a:r>
              <a:rPr lang="en-IE" dirty="0" err="1"/>
              <a:t>jeder</a:t>
            </a:r>
            <a:r>
              <a:rPr lang="en-IE" dirty="0"/>
              <a:t> </a:t>
            </a:r>
            <a:r>
              <a:rPr lang="en-IE" dirty="0" err="1"/>
              <a:t>einen</a:t>
            </a:r>
            <a:r>
              <a:rPr lang="en-IE" dirty="0"/>
              <a:t> einzigartigen Beitrag leisten kann.</a:t>
            </a:r>
          </a:p>
          <a:p>
            <a:pPr marL="457200" indent="-457200">
              <a:buFont typeface="+mj-lt"/>
              <a:buAutoNum type="arabicPeriod"/>
            </a:pPr>
            <a:r>
              <a:rPr lang="en-IE" dirty="0" err="1">
                <a:solidFill>
                  <a:srgbClr val="C54A9A"/>
                </a:solidFill>
              </a:rPr>
              <a:t>Kläre</a:t>
            </a:r>
            <a:r>
              <a:rPr lang="en-IE" dirty="0">
                <a:solidFill>
                  <a:srgbClr val="C54A9A"/>
                </a:solidFill>
              </a:rPr>
              <a:t> Rollen und </a:t>
            </a:r>
            <a:r>
              <a:rPr lang="en-IE" dirty="0" err="1">
                <a:solidFill>
                  <a:srgbClr val="C54A9A"/>
                </a:solidFill>
              </a:rPr>
              <a:t>Beziehungen</a:t>
            </a:r>
            <a:r>
              <a:rPr lang="en-IE" dirty="0">
                <a:solidFill>
                  <a:srgbClr val="C54A9A"/>
                </a:solidFill>
              </a:rPr>
              <a:t> - </a:t>
            </a:r>
            <a:r>
              <a:rPr lang="en-IE" dirty="0"/>
              <a:t>Verwirrung</a:t>
            </a:r>
            <a:r>
              <a:rPr lang="en-IE" dirty="0">
                <a:solidFill>
                  <a:srgbClr val="C54A9A"/>
                </a:solidFill>
              </a:rPr>
              <a:t> </a:t>
            </a:r>
            <a:r>
              <a:rPr lang="en-IE" dirty="0"/>
              <a:t>oder Zweifel darüber, wer welche Rolle hat, </a:t>
            </a:r>
            <a:r>
              <a:rPr lang="en-IE" dirty="0" err="1"/>
              <a:t>kann</a:t>
            </a:r>
            <a:r>
              <a:rPr lang="en-IE" dirty="0"/>
              <a:t> </a:t>
            </a:r>
            <a:r>
              <a:rPr lang="en-IE" dirty="0" err="1"/>
              <a:t>eine</a:t>
            </a:r>
            <a:r>
              <a:rPr lang="en-IE" dirty="0"/>
              <a:t> </a:t>
            </a:r>
            <a:r>
              <a:rPr lang="en-IE" dirty="0" err="1"/>
              <a:t>Ursache</a:t>
            </a:r>
            <a:r>
              <a:rPr lang="en-IE" dirty="0"/>
              <a:t> </a:t>
            </a:r>
            <a:r>
              <a:rPr lang="en-IE" dirty="0" err="1"/>
              <a:t>für</a:t>
            </a:r>
            <a:r>
              <a:rPr lang="en-IE" dirty="0"/>
              <a:t> Spannungen und Konflikten in einem </a:t>
            </a:r>
            <a:r>
              <a:rPr lang="en-IE" dirty="0" err="1"/>
              <a:t>gemeinschaftlichen</a:t>
            </a:r>
            <a:r>
              <a:rPr lang="en-IE" dirty="0"/>
              <a:t> </a:t>
            </a:r>
            <a:r>
              <a:rPr lang="en-IE" dirty="0" err="1"/>
              <a:t>Projekt</a:t>
            </a:r>
            <a:r>
              <a:rPr lang="en-IE" dirty="0"/>
              <a:t> sein. Dies </a:t>
            </a:r>
            <a:r>
              <a:rPr lang="en-IE" dirty="0" err="1"/>
              <a:t>kann</a:t>
            </a:r>
            <a:r>
              <a:rPr lang="en-IE" dirty="0"/>
              <a:t> </a:t>
            </a:r>
            <a:r>
              <a:rPr lang="en-IE" dirty="0" err="1"/>
              <a:t>zu</a:t>
            </a:r>
            <a:r>
              <a:rPr lang="en-IE" dirty="0"/>
              <a:t> </a:t>
            </a:r>
            <a:r>
              <a:rPr lang="en-IE" dirty="0" err="1"/>
              <a:t>Fehlkommunikation</a:t>
            </a:r>
            <a:r>
              <a:rPr lang="en-IE" dirty="0"/>
              <a:t> und </a:t>
            </a:r>
            <a:r>
              <a:rPr lang="en-IE" dirty="0" err="1"/>
              <a:t>mangelhaften</a:t>
            </a:r>
            <a:r>
              <a:rPr lang="en-IE" dirty="0"/>
              <a:t> </a:t>
            </a:r>
            <a:r>
              <a:rPr lang="en-IE" dirty="0" err="1"/>
              <a:t>Ergebnissen</a:t>
            </a:r>
            <a:r>
              <a:rPr lang="en-IE" dirty="0"/>
              <a:t> </a:t>
            </a:r>
            <a:r>
              <a:rPr lang="en-IE" dirty="0" err="1"/>
              <a:t>führen</a:t>
            </a:r>
            <a:r>
              <a:rPr lang="en-IE" dirty="0"/>
              <a:t>.</a:t>
            </a:r>
          </a:p>
          <a:p>
            <a:pPr marL="457200" indent="-457200">
              <a:buFont typeface="+mj-lt"/>
              <a:buAutoNum type="arabicPeriod"/>
            </a:pPr>
            <a:r>
              <a:rPr lang="en-IE" dirty="0" err="1">
                <a:solidFill>
                  <a:srgbClr val="C54A9A"/>
                </a:solidFill>
              </a:rPr>
              <a:t>Richte</a:t>
            </a:r>
            <a:r>
              <a:rPr lang="en-IE" dirty="0"/>
              <a:t> </a:t>
            </a:r>
            <a:r>
              <a:rPr lang="en-IE" dirty="0" err="1">
                <a:solidFill>
                  <a:srgbClr val="C54A9A"/>
                </a:solidFill>
              </a:rPr>
              <a:t>klare</a:t>
            </a:r>
            <a:r>
              <a:rPr lang="en-IE" dirty="0">
                <a:solidFill>
                  <a:srgbClr val="C54A9A"/>
                </a:solidFill>
              </a:rPr>
              <a:t> Kommunikationswege ein </a:t>
            </a:r>
            <a:r>
              <a:rPr lang="en-US" dirty="0">
                <a:solidFill>
                  <a:srgbClr val="C54A9A"/>
                </a:solidFill>
              </a:rPr>
              <a:t>- </a:t>
            </a:r>
            <a:r>
              <a:rPr lang="en-IE" dirty="0"/>
              <a:t>Kommunikation ist zentral für die Zusammenarbeit, denn der kreative Dialog bringt Ideen hervor, auf die die Beteiligten alleine nie gekommen wären. </a:t>
            </a:r>
          </a:p>
          <a:p>
            <a:pPr marL="457200" indent="-457200">
              <a:buFont typeface="Arial"/>
              <a:buAutoNum type="arabicPeriod"/>
            </a:pPr>
            <a:endParaRPr lang="en-US" dirty="0"/>
          </a:p>
          <a:p>
            <a:br>
              <a:rPr lang="en-IE" dirty="0"/>
            </a:br>
            <a:endParaRPr lang="en-IE" dirty="0"/>
          </a:p>
          <a:p>
            <a:pPr marL="457200" indent="-457200">
              <a:buAutoNum type="arabicPeriod"/>
            </a:pPr>
            <a:endParaRPr lang="en-IE" dirty="0"/>
          </a:p>
          <a:p>
            <a:pPr marL="457200" indent="-457200">
              <a:buAutoNum type="arabicPeriod"/>
            </a:pPr>
            <a:endParaRPr lang="en-IE" dirty="0"/>
          </a:p>
          <a:p>
            <a:r>
              <a:rPr lang="en-US" dirty="0"/>
              <a:t> </a:t>
            </a:r>
          </a:p>
          <a:p>
            <a:endParaRPr lang="en-US" dirty="0"/>
          </a:p>
        </p:txBody>
      </p:sp>
    </p:spTree>
    <p:extLst>
      <p:ext uri="{BB962C8B-B14F-4D97-AF65-F5344CB8AC3E}">
        <p14:creationId xmlns:p14="http://schemas.microsoft.com/office/powerpoint/2010/main" val="1473692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1675006" y="2047319"/>
            <a:ext cx="9637190" cy="3245241"/>
          </a:xfrm>
        </p:spPr>
        <p:txBody>
          <a:bodyPr/>
          <a:lstStyle/>
          <a:p>
            <a:r>
              <a:rPr lang="en-US" dirty="0">
                <a:solidFill>
                  <a:srgbClr val="C54A9A"/>
                </a:solidFill>
              </a:rPr>
              <a:t>4.  </a:t>
            </a:r>
            <a:r>
              <a:rPr lang="en-US" dirty="0" err="1">
                <a:solidFill>
                  <a:srgbClr val="C54A9A"/>
                </a:solidFill>
              </a:rPr>
              <a:t>Fördere</a:t>
            </a:r>
            <a:r>
              <a:rPr lang="en-US" dirty="0">
                <a:solidFill>
                  <a:srgbClr val="C54A9A"/>
                </a:solidFill>
              </a:rPr>
              <a:t> </a:t>
            </a:r>
            <a:r>
              <a:rPr lang="en-US" dirty="0" err="1">
                <a:solidFill>
                  <a:srgbClr val="C54A9A"/>
                </a:solidFill>
              </a:rPr>
              <a:t>eine</a:t>
            </a:r>
            <a:r>
              <a:rPr lang="en-US" dirty="0">
                <a:solidFill>
                  <a:srgbClr val="C54A9A"/>
                </a:solidFill>
              </a:rPr>
              <a:t> </a:t>
            </a:r>
            <a:r>
              <a:rPr lang="en-US" dirty="0" err="1">
                <a:solidFill>
                  <a:srgbClr val="C54A9A"/>
                </a:solidFill>
              </a:rPr>
              <a:t>offene</a:t>
            </a:r>
            <a:r>
              <a:rPr lang="en-US" dirty="0">
                <a:solidFill>
                  <a:srgbClr val="C54A9A"/>
                </a:solidFill>
              </a:rPr>
              <a:t> </a:t>
            </a:r>
            <a:r>
              <a:rPr lang="en-US" dirty="0" err="1">
                <a:solidFill>
                  <a:srgbClr val="C54A9A"/>
                </a:solidFill>
              </a:rPr>
              <a:t>Kommunikation</a:t>
            </a:r>
            <a:r>
              <a:rPr lang="en-US" dirty="0">
                <a:solidFill>
                  <a:srgbClr val="C54A9A"/>
                </a:solidFill>
              </a:rPr>
              <a:t> - </a:t>
            </a:r>
            <a:r>
              <a:rPr lang="en-IE" dirty="0"/>
              <a:t>Das Vertrauen, das in einem guten kollaborativen Kreis aufgebaut wird, gibt jedem die Zuversicht, einen unvollständigen oder unzureichenden </a:t>
            </a:r>
            <a:r>
              <a:rPr lang="en-IE" dirty="0" err="1"/>
              <a:t>Gedanken</a:t>
            </a:r>
            <a:r>
              <a:rPr lang="en-IE" dirty="0"/>
              <a:t> </a:t>
            </a:r>
            <a:r>
              <a:rPr lang="en-IE" dirty="0" err="1"/>
              <a:t>zu</a:t>
            </a:r>
            <a:r>
              <a:rPr lang="en-IE" dirty="0"/>
              <a:t> </a:t>
            </a:r>
            <a:r>
              <a:rPr lang="en-IE" dirty="0" err="1"/>
              <a:t>äußern</a:t>
            </a:r>
            <a:r>
              <a:rPr lang="en-IE" dirty="0"/>
              <a:t>, da er weiß, dass er andere Ideen im Gespräch </a:t>
            </a:r>
            <a:r>
              <a:rPr lang="en-IE" dirty="0" err="1"/>
              <a:t>katalysieren</a:t>
            </a:r>
            <a:r>
              <a:rPr lang="en-IE" dirty="0"/>
              <a:t> kann. </a:t>
            </a:r>
          </a:p>
          <a:p>
            <a:r>
              <a:rPr lang="en-IE" dirty="0">
                <a:solidFill>
                  <a:srgbClr val="C54A9A"/>
                </a:solidFill>
              </a:rPr>
              <a:t>5.  </a:t>
            </a:r>
            <a:r>
              <a:rPr lang="en-IE" dirty="0" err="1">
                <a:solidFill>
                  <a:srgbClr val="C54A9A"/>
                </a:solidFill>
              </a:rPr>
              <a:t>Halte</a:t>
            </a:r>
            <a:r>
              <a:rPr lang="en-IE" dirty="0">
                <a:solidFill>
                  <a:srgbClr val="C54A9A"/>
                </a:solidFill>
              </a:rPr>
              <a:t> </a:t>
            </a:r>
            <a:r>
              <a:rPr lang="en-IE" dirty="0" err="1">
                <a:solidFill>
                  <a:srgbClr val="C54A9A"/>
                </a:solidFill>
              </a:rPr>
              <a:t>deine</a:t>
            </a:r>
            <a:r>
              <a:rPr lang="en-IE" dirty="0">
                <a:solidFill>
                  <a:srgbClr val="C54A9A"/>
                </a:solidFill>
              </a:rPr>
              <a:t> Ideen fest - </a:t>
            </a:r>
            <a:r>
              <a:rPr lang="en-IE" dirty="0" err="1"/>
              <a:t>Dokumentiere</a:t>
            </a:r>
            <a:r>
              <a:rPr lang="en-IE" dirty="0"/>
              <a:t> </a:t>
            </a:r>
            <a:r>
              <a:rPr lang="en-IE" dirty="0" err="1"/>
              <a:t>sorgfältig</a:t>
            </a:r>
            <a:r>
              <a:rPr lang="en-IE" dirty="0"/>
              <a:t>: </a:t>
            </a:r>
            <a:r>
              <a:rPr lang="en-IE" dirty="0" err="1"/>
              <a:t>Bewahre</a:t>
            </a:r>
            <a:r>
              <a:rPr lang="en-IE" dirty="0"/>
              <a:t> </a:t>
            </a:r>
            <a:r>
              <a:rPr lang="en-IE" dirty="0" err="1"/>
              <a:t>deine</a:t>
            </a:r>
            <a:r>
              <a:rPr lang="en-IE" dirty="0"/>
              <a:t> Post-its, Flipcharts, Diagramme und Notizen auf. Aber </a:t>
            </a:r>
            <a:r>
              <a:rPr lang="en-IE" dirty="0" err="1"/>
              <a:t>bedenke</a:t>
            </a:r>
            <a:r>
              <a:rPr lang="en-IE" dirty="0"/>
              <a:t> </a:t>
            </a:r>
            <a:r>
              <a:rPr lang="en-IE" dirty="0" err="1"/>
              <a:t>auch</a:t>
            </a:r>
            <a:r>
              <a:rPr lang="en-IE" dirty="0"/>
              <a:t>, dass es hin und wieder </a:t>
            </a:r>
            <a:r>
              <a:rPr lang="en-IE" dirty="0" err="1"/>
              <a:t>hilfreich</a:t>
            </a:r>
            <a:r>
              <a:rPr lang="en-IE" dirty="0"/>
              <a:t> sein </a:t>
            </a:r>
            <a:r>
              <a:rPr lang="en-IE" dirty="0" err="1"/>
              <a:t>kann</a:t>
            </a:r>
            <a:r>
              <a:rPr lang="en-IE" dirty="0"/>
              <a:t>, das Whiteboard zu löschen und aus dem Gedächtnis neu zu füllen.</a:t>
            </a:r>
          </a:p>
          <a:p>
            <a:r>
              <a:rPr lang="en-IE" dirty="0">
                <a:solidFill>
                  <a:srgbClr val="C54A9A"/>
                </a:solidFill>
              </a:rPr>
              <a:t>6. </a:t>
            </a:r>
            <a:r>
              <a:rPr lang="en-IE" dirty="0" err="1">
                <a:solidFill>
                  <a:srgbClr val="C54A9A"/>
                </a:solidFill>
              </a:rPr>
              <a:t>Richte</a:t>
            </a:r>
            <a:r>
              <a:rPr lang="en-IE" dirty="0">
                <a:solidFill>
                  <a:srgbClr val="C54A9A"/>
                </a:solidFill>
              </a:rPr>
              <a:t> </a:t>
            </a:r>
            <a:r>
              <a:rPr lang="en-IE" dirty="0" err="1">
                <a:solidFill>
                  <a:srgbClr val="C54A9A"/>
                </a:solidFill>
              </a:rPr>
              <a:t>klare</a:t>
            </a:r>
            <a:r>
              <a:rPr lang="en-IE" dirty="0">
                <a:solidFill>
                  <a:srgbClr val="C54A9A"/>
                </a:solidFill>
              </a:rPr>
              <a:t> </a:t>
            </a:r>
            <a:r>
              <a:rPr lang="en-IE" dirty="0" err="1">
                <a:solidFill>
                  <a:srgbClr val="C54A9A"/>
                </a:solidFill>
              </a:rPr>
              <a:t>Kommunikationswege</a:t>
            </a:r>
            <a:r>
              <a:rPr lang="en-IE" dirty="0">
                <a:solidFill>
                  <a:srgbClr val="C54A9A"/>
                </a:solidFill>
              </a:rPr>
              <a:t> </a:t>
            </a:r>
            <a:r>
              <a:rPr lang="en-IE" dirty="0" err="1">
                <a:solidFill>
                  <a:srgbClr val="C54A9A"/>
                </a:solidFill>
              </a:rPr>
              <a:t>ein</a:t>
            </a:r>
            <a:r>
              <a:rPr lang="en-IE" dirty="0">
                <a:solidFill>
                  <a:srgbClr val="C54A9A"/>
                </a:solidFill>
              </a:rPr>
              <a:t> </a:t>
            </a:r>
            <a:r>
              <a:rPr lang="en-US" dirty="0">
                <a:solidFill>
                  <a:srgbClr val="C54A9A"/>
                </a:solidFill>
              </a:rPr>
              <a:t>- </a:t>
            </a:r>
            <a:r>
              <a:rPr lang="en-IE" dirty="0"/>
              <a:t>Kommunikation ist zentral für die Zusammenarbeit, denn der kreative Dialog bringt Ideen hervor, auf die die Teilnehmer alleine nie gekommen wären. </a:t>
            </a:r>
            <a:br>
              <a:rPr lang="en-US" dirty="0"/>
            </a:br>
            <a:endParaRPr lang="en-US" dirty="0"/>
          </a:p>
          <a:p>
            <a:br>
              <a:rPr lang="en-IE" dirty="0"/>
            </a:br>
            <a:endParaRPr lang="en-IE" dirty="0"/>
          </a:p>
          <a:p>
            <a:pPr marL="457200" indent="-457200">
              <a:buAutoNum type="arabicPeriod"/>
            </a:pPr>
            <a:endParaRPr lang="en-IE" dirty="0"/>
          </a:p>
          <a:p>
            <a:pPr marL="457200" indent="-457200">
              <a:buAutoNum type="arabicPeriod"/>
            </a:pPr>
            <a:endParaRPr lang="en-IE" dirty="0"/>
          </a:p>
          <a:p>
            <a:r>
              <a:rPr lang="en-US" dirty="0"/>
              <a:t> </a:t>
            </a:r>
          </a:p>
          <a:p>
            <a:endParaRPr lang="en-US" dirty="0"/>
          </a:p>
        </p:txBody>
      </p:sp>
      <p:sp>
        <p:nvSpPr>
          <p:cNvPr id="6" name="Text Placeholder 3">
            <a:extLst>
              <a:ext uri="{FF2B5EF4-FFF2-40B4-BE49-F238E27FC236}">
                <a16:creationId xmlns:a16="http://schemas.microsoft.com/office/drawing/2014/main" id="{A8713814-36FA-460D-A8DA-F85D702033A2}"/>
              </a:ext>
            </a:extLst>
          </p:cNvPr>
          <p:cNvSpPr>
            <a:spLocks noGrp="1"/>
          </p:cNvSpPr>
          <p:nvPr>
            <p:ph type="body" sz="quarter" idx="13"/>
          </p:nvPr>
        </p:nvSpPr>
        <p:spPr>
          <a:xfrm>
            <a:off x="1675005" y="1074656"/>
            <a:ext cx="10367469" cy="697353"/>
          </a:xfrm>
        </p:spPr>
        <p:txBody>
          <a:bodyPr>
            <a:noAutofit/>
          </a:bodyPr>
          <a:lstStyle/>
          <a:p>
            <a:r>
              <a:rPr lang="en-IE" dirty="0"/>
              <a:t>6 SCHRITTE ZUR ERFOLGREICHEN ZUSAMMENARBEIT</a:t>
            </a:r>
          </a:p>
          <a:p>
            <a:endParaRPr lang="en-US" dirty="0"/>
          </a:p>
        </p:txBody>
      </p:sp>
      <p:sp>
        <p:nvSpPr>
          <p:cNvPr id="7" name="Textfeld 6">
            <a:extLst>
              <a:ext uri="{FF2B5EF4-FFF2-40B4-BE49-F238E27FC236}">
                <a16:creationId xmlns:a16="http://schemas.microsoft.com/office/drawing/2014/main" id="{7FD35D2E-5BAD-47CF-A4A2-005DA43A8176}"/>
              </a:ext>
            </a:extLst>
          </p:cNvPr>
          <p:cNvSpPr txBox="1"/>
          <p:nvPr/>
        </p:nvSpPr>
        <p:spPr>
          <a:xfrm>
            <a:off x="1675005" y="6044776"/>
            <a:ext cx="10990053" cy="246221"/>
          </a:xfrm>
          <a:prstGeom prst="rect">
            <a:avLst/>
          </a:prstGeom>
          <a:noFill/>
        </p:spPr>
        <p:txBody>
          <a:bodyPr wrap="square" rtlCol="0">
            <a:spAutoFit/>
          </a:bodyPr>
          <a:lstStyle/>
          <a:p>
            <a:r>
              <a:rPr lang="en-IE" sz="1000" dirty="0" err="1"/>
              <a:t>Angepasst</a:t>
            </a:r>
            <a:r>
              <a:rPr lang="en-IE" sz="1000" dirty="0"/>
              <a:t> von Helsinki Design Lab, 19 </a:t>
            </a:r>
            <a:r>
              <a:rPr lang="en-IE" sz="1000" dirty="0" err="1"/>
              <a:t>Faustregeln</a:t>
            </a:r>
            <a:r>
              <a:rPr lang="en-IE" sz="1000" dirty="0"/>
              <a:t> </a:t>
            </a:r>
            <a:r>
              <a:rPr lang="en-IE" sz="1000" dirty="0" err="1"/>
              <a:t>für</a:t>
            </a:r>
            <a:r>
              <a:rPr lang="en-IE" sz="1000" dirty="0"/>
              <a:t> </a:t>
            </a:r>
            <a:r>
              <a:rPr lang="en-IE" sz="1000" dirty="0" err="1"/>
              <a:t>kreative</a:t>
            </a:r>
            <a:r>
              <a:rPr lang="en-IE" sz="1000" dirty="0"/>
              <a:t> </a:t>
            </a:r>
            <a:r>
              <a:rPr lang="en-IE" sz="1000" dirty="0" err="1"/>
              <a:t>Kollaborationen</a:t>
            </a:r>
            <a:r>
              <a:rPr lang="en-IE" sz="1000" dirty="0"/>
              <a:t>: </a:t>
            </a:r>
            <a:r>
              <a:rPr lang="en-IE" sz="1000" u="sng" dirty="0">
                <a:hlinkClick r:id="rId2"/>
              </a:rPr>
              <a:t>http://www.helsinkidesignlab.org/pages/creative-collaborations</a:t>
            </a:r>
            <a:endParaRPr lang="de-DE" sz="1000" dirty="0"/>
          </a:p>
        </p:txBody>
      </p:sp>
    </p:spTree>
    <p:extLst>
      <p:ext uri="{BB962C8B-B14F-4D97-AF65-F5344CB8AC3E}">
        <p14:creationId xmlns:p14="http://schemas.microsoft.com/office/powerpoint/2010/main" val="275730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926217"/>
            <a:ext cx="10451234" cy="7548220"/>
          </a:xfrm>
          <a:prstGeom prst="rect">
            <a:avLst/>
          </a:prstGeom>
          <a:noFill/>
        </p:spPr>
        <p:txBody>
          <a:bodyPr wrap="square">
            <a:spAutoFit/>
          </a:bodyPr>
          <a:lstStyle/>
          <a:p>
            <a:pPr>
              <a:lnSpc>
                <a:spcPct val="150000"/>
              </a:lnSpc>
            </a:pPr>
            <a:r>
              <a:rPr lang="en-GB" sz="1800" b="1" i="0" dirty="0">
                <a:solidFill>
                  <a:srgbClr val="1EB3DD"/>
                </a:solidFill>
                <a:effectLst/>
              </a:rPr>
              <a:t>								SEITEN</a:t>
            </a:r>
          </a:p>
          <a:p>
            <a:pPr>
              <a:lnSpc>
                <a:spcPct val="150000"/>
              </a:lnSpc>
            </a:pPr>
            <a:r>
              <a:rPr lang="en-GB" sz="1800" b="0" i="0" dirty="0">
                <a:solidFill>
                  <a:srgbClr val="1EB3DD"/>
                </a:solidFill>
                <a:effectLst/>
              </a:rPr>
              <a:t>Was </a:t>
            </a:r>
            <a:r>
              <a:rPr lang="en-GB" sz="1800" b="0" i="0" dirty="0" err="1">
                <a:solidFill>
                  <a:srgbClr val="1EB3DD"/>
                </a:solidFill>
                <a:effectLst/>
              </a:rPr>
              <a:t>ist</a:t>
            </a:r>
            <a:r>
              <a:rPr lang="en-GB" sz="1800" b="0" i="0" dirty="0">
                <a:solidFill>
                  <a:srgbClr val="1EB3DD"/>
                </a:solidFill>
                <a:effectLst/>
              </a:rPr>
              <a:t> Zusammenarbeit und warum ist sie </a:t>
            </a:r>
            <a:r>
              <a:rPr lang="en-GB" sz="1800" b="0" i="0" dirty="0" err="1">
                <a:solidFill>
                  <a:srgbClr val="1EB3DD"/>
                </a:solidFill>
                <a:effectLst/>
              </a:rPr>
              <a:t>für</a:t>
            </a:r>
            <a:r>
              <a:rPr lang="en-GB" sz="1800" b="0" i="0" dirty="0">
                <a:solidFill>
                  <a:srgbClr val="1EB3DD"/>
                </a:solidFill>
                <a:effectLst/>
              </a:rPr>
              <a:t> dich </a:t>
            </a:r>
            <a:r>
              <a:rPr lang="en-GB" sz="1800" b="0" i="0" dirty="0" err="1">
                <a:solidFill>
                  <a:srgbClr val="1EB3DD"/>
                </a:solidFill>
                <a:effectLst/>
              </a:rPr>
              <a:t>wichtig</a:t>
            </a:r>
            <a:r>
              <a:rPr lang="en-GB" sz="1800" b="0" i="0" dirty="0">
                <a:solidFill>
                  <a:srgbClr val="1EB3DD"/>
                </a:solidFill>
                <a:effectLst/>
              </a:rPr>
              <a:t>?</a:t>
            </a:r>
            <a:br>
              <a:rPr lang="en-GB" sz="1800" b="0" i="0" dirty="0">
                <a:solidFill>
                  <a:srgbClr val="1EB3DD"/>
                </a:solidFill>
                <a:effectLst/>
              </a:rPr>
            </a:br>
            <a:r>
              <a:rPr lang="en-GB" sz="1800" b="0" i="0" dirty="0">
                <a:solidFill>
                  <a:srgbClr val="1EB3DD"/>
                </a:solidFill>
                <a:effectLst/>
              </a:rPr>
              <a:t>Der Wert </a:t>
            </a:r>
            <a:r>
              <a:rPr lang="en-GB" dirty="0">
                <a:solidFill>
                  <a:srgbClr val="1EB3DD"/>
                </a:solidFill>
              </a:rPr>
              <a:t>von</a:t>
            </a:r>
            <a:r>
              <a:rPr lang="en-GB" sz="1800" b="0" i="0" dirty="0">
                <a:solidFill>
                  <a:srgbClr val="1EB3DD"/>
                </a:solidFill>
                <a:effectLst/>
              </a:rPr>
              <a:t> </a:t>
            </a:r>
            <a:r>
              <a:rPr lang="en-GB" sz="1800" b="0" i="0" dirty="0" err="1">
                <a:solidFill>
                  <a:srgbClr val="1EB3DD"/>
                </a:solidFill>
                <a:effectLst/>
              </a:rPr>
              <a:t>Zusammenarbeit</a:t>
            </a:r>
            <a:r>
              <a:rPr lang="en-GB" sz="1800" b="0" i="0" dirty="0">
                <a:solidFill>
                  <a:srgbClr val="1EB3DD"/>
                </a:solidFill>
                <a:effectLst/>
              </a:rPr>
              <a:t> 					  </a:t>
            </a:r>
            <a:r>
              <a:rPr lang="en-GB" dirty="0">
                <a:solidFill>
                  <a:srgbClr val="1EB3DD"/>
                </a:solidFill>
              </a:rPr>
              <a:t>4 – 9</a:t>
            </a:r>
            <a:endParaRPr lang="en-GB" sz="1800" b="0" i="0" dirty="0">
              <a:solidFill>
                <a:srgbClr val="1EB3DD"/>
              </a:solidFill>
              <a:effectLst/>
            </a:endParaRPr>
          </a:p>
          <a:p>
            <a:pPr>
              <a:lnSpc>
                <a:spcPct val="150000"/>
              </a:lnSpc>
            </a:pPr>
            <a:r>
              <a:rPr lang="en-GB" sz="1800" b="0" i="0" dirty="0">
                <a:solidFill>
                  <a:srgbClr val="1EB3DD"/>
                </a:solidFill>
                <a:effectLst/>
              </a:rPr>
              <a:t>6 Wege, wie </a:t>
            </a:r>
            <a:r>
              <a:rPr lang="en-GB" sz="1800" b="0" i="0" dirty="0" err="1">
                <a:solidFill>
                  <a:srgbClr val="1EB3DD"/>
                </a:solidFill>
                <a:effectLst/>
              </a:rPr>
              <a:t>Kollaboration</a:t>
            </a:r>
            <a:r>
              <a:rPr lang="en-GB" sz="1800" b="0" i="0" dirty="0">
                <a:solidFill>
                  <a:srgbClr val="1EB3DD"/>
                </a:solidFill>
                <a:effectLst/>
              </a:rPr>
              <a:t> </a:t>
            </a:r>
            <a:r>
              <a:rPr lang="en-GB" sz="1800" b="0" i="0" dirty="0" err="1">
                <a:solidFill>
                  <a:srgbClr val="1EB3DD"/>
                </a:solidFill>
                <a:effectLst/>
              </a:rPr>
              <a:t>dir</a:t>
            </a:r>
            <a:r>
              <a:rPr lang="en-GB" sz="1800" b="0" i="0" dirty="0">
                <a:solidFill>
                  <a:srgbClr val="1EB3DD"/>
                </a:solidFill>
                <a:effectLst/>
              </a:rPr>
              <a:t> in </a:t>
            </a:r>
            <a:r>
              <a:rPr lang="en-GB" sz="1800" b="0" i="0" dirty="0" err="1">
                <a:solidFill>
                  <a:srgbClr val="1EB3DD"/>
                </a:solidFill>
                <a:effectLst/>
              </a:rPr>
              <a:t>deinem</a:t>
            </a:r>
            <a:r>
              <a:rPr lang="en-GB" sz="1800" b="0" i="0" dirty="0">
                <a:solidFill>
                  <a:srgbClr val="1EB3DD"/>
                </a:solidFill>
                <a:effectLst/>
              </a:rPr>
              <a:t> </a:t>
            </a:r>
            <a:r>
              <a:rPr lang="en-GB" sz="1800" b="0" i="0" dirty="0" err="1">
                <a:solidFill>
                  <a:srgbClr val="1EB3DD"/>
                </a:solidFill>
                <a:effectLst/>
              </a:rPr>
              <a:t>Unternehmen</a:t>
            </a:r>
            <a:r>
              <a:rPr lang="en-GB" sz="1800" b="0" i="0" dirty="0">
                <a:solidFill>
                  <a:srgbClr val="1EB3DD"/>
                </a:solidFill>
                <a:effectLst/>
              </a:rPr>
              <a:t> </a:t>
            </a:r>
            <a:r>
              <a:rPr lang="en-GB" sz="1800" b="0" i="0" dirty="0" err="1">
                <a:solidFill>
                  <a:srgbClr val="1EB3DD"/>
                </a:solidFill>
                <a:effectLst/>
              </a:rPr>
              <a:t>helfen</a:t>
            </a:r>
            <a:r>
              <a:rPr lang="en-GB" sz="1800" b="0" i="0" dirty="0">
                <a:solidFill>
                  <a:srgbClr val="1EB3DD"/>
                </a:solidFill>
                <a:effectLst/>
              </a:rPr>
              <a:t> </a:t>
            </a:r>
            <a:r>
              <a:rPr lang="en-GB" sz="1800" b="0" i="0" dirty="0" err="1">
                <a:solidFill>
                  <a:srgbClr val="1EB3DD"/>
                </a:solidFill>
                <a:effectLst/>
              </a:rPr>
              <a:t>wird</a:t>
            </a:r>
            <a:r>
              <a:rPr lang="en-GB" dirty="0">
                <a:solidFill>
                  <a:srgbClr val="1EB3DD"/>
                </a:solidFill>
              </a:rPr>
              <a:t>		</a:t>
            </a:r>
            <a:r>
              <a:rPr lang="en-GB" sz="1800" b="0" i="0" dirty="0">
                <a:solidFill>
                  <a:srgbClr val="1EB3DD"/>
                </a:solidFill>
                <a:effectLst/>
              </a:rPr>
              <a:t>10 – 15</a:t>
            </a:r>
          </a:p>
          <a:p>
            <a:pPr>
              <a:lnSpc>
                <a:spcPct val="150000"/>
              </a:lnSpc>
            </a:pPr>
            <a:r>
              <a:rPr lang="en-GB" dirty="0">
                <a:solidFill>
                  <a:srgbClr val="1EB3DD"/>
                </a:solidFill>
              </a:rPr>
              <a:t>Wie man </a:t>
            </a:r>
            <a:r>
              <a:rPr lang="en-GB" dirty="0" err="1">
                <a:solidFill>
                  <a:srgbClr val="1EB3DD"/>
                </a:solidFill>
              </a:rPr>
              <a:t>eine</a:t>
            </a:r>
            <a:r>
              <a:rPr lang="en-GB" dirty="0">
                <a:solidFill>
                  <a:srgbClr val="1EB3DD"/>
                </a:solidFill>
              </a:rPr>
              <a:t> </a:t>
            </a:r>
            <a:r>
              <a:rPr lang="en-GB" dirty="0" err="1">
                <a:solidFill>
                  <a:srgbClr val="1EB3DD"/>
                </a:solidFill>
              </a:rPr>
              <a:t>gute</a:t>
            </a:r>
            <a:r>
              <a:rPr lang="en-GB" dirty="0">
                <a:solidFill>
                  <a:srgbClr val="1EB3DD"/>
                </a:solidFill>
              </a:rPr>
              <a:t> </a:t>
            </a:r>
            <a:r>
              <a:rPr lang="en-GB" sz="1800" b="0" i="0" dirty="0" err="1">
                <a:solidFill>
                  <a:srgbClr val="1EB3DD"/>
                </a:solidFill>
                <a:effectLst/>
              </a:rPr>
              <a:t>Kollaboration</a:t>
            </a:r>
            <a:r>
              <a:rPr lang="en-GB" dirty="0" err="1">
                <a:solidFill>
                  <a:srgbClr val="1EB3DD"/>
                </a:solidFill>
              </a:rPr>
              <a:t>spartnerin</a:t>
            </a:r>
            <a:r>
              <a:rPr lang="en-GB" dirty="0">
                <a:solidFill>
                  <a:srgbClr val="1EB3DD"/>
                </a:solidFill>
              </a:rPr>
              <a:t> </a:t>
            </a:r>
            <a:r>
              <a:rPr lang="en-GB" dirty="0" err="1">
                <a:solidFill>
                  <a:srgbClr val="1EB3DD"/>
                </a:solidFill>
              </a:rPr>
              <a:t>ist</a:t>
            </a:r>
            <a:r>
              <a:rPr lang="en-GB" dirty="0">
                <a:solidFill>
                  <a:srgbClr val="1EB3DD"/>
                </a:solidFill>
              </a:rPr>
              <a:t> 				16 – 27</a:t>
            </a:r>
            <a:endParaRPr lang="en-GB" sz="1800" b="0" i="0" dirty="0">
              <a:solidFill>
                <a:srgbClr val="1EB3DD"/>
              </a:solidFill>
              <a:effectLst/>
            </a:endParaRPr>
          </a:p>
          <a:p>
            <a:pPr>
              <a:lnSpc>
                <a:spcPct val="150000"/>
              </a:lnSpc>
            </a:pPr>
            <a:r>
              <a:rPr lang="en-GB" sz="1800" b="0" i="0" dirty="0">
                <a:solidFill>
                  <a:srgbClr val="1EB3DD"/>
                </a:solidFill>
                <a:effectLst/>
              </a:rPr>
              <a:t>6 Schritte zur erfolgreichen </a:t>
            </a:r>
            <a:r>
              <a:rPr lang="en-GB" sz="1800" b="0" i="0" dirty="0" err="1">
                <a:solidFill>
                  <a:srgbClr val="1EB3DD"/>
                </a:solidFill>
                <a:effectLst/>
              </a:rPr>
              <a:t>Zusammenarbeit</a:t>
            </a:r>
            <a:r>
              <a:rPr lang="en-GB" sz="1800" b="0" i="0" dirty="0">
                <a:solidFill>
                  <a:srgbClr val="1EB3DD"/>
                </a:solidFill>
                <a:effectLst/>
              </a:rPr>
              <a:t> 				28 </a:t>
            </a:r>
            <a:r>
              <a:rPr lang="en-GB" dirty="0">
                <a:solidFill>
                  <a:srgbClr val="1EB3DD"/>
                </a:solidFill>
              </a:rPr>
              <a:t>–</a:t>
            </a:r>
            <a:r>
              <a:rPr lang="en-GB" sz="1800" b="0" i="0" dirty="0">
                <a:solidFill>
                  <a:srgbClr val="1EB3DD"/>
                </a:solidFill>
                <a:effectLst/>
              </a:rPr>
              <a:t> 29</a:t>
            </a:r>
          </a:p>
          <a:p>
            <a:pPr>
              <a:lnSpc>
                <a:spcPct val="150000"/>
              </a:lnSpc>
            </a:pPr>
            <a:r>
              <a:rPr lang="en-GB" sz="1800" b="0" i="0" dirty="0">
                <a:solidFill>
                  <a:srgbClr val="1EB3DD"/>
                </a:solidFill>
                <a:effectLst/>
              </a:rPr>
              <a:t>Menschen </a:t>
            </a:r>
            <a:r>
              <a:rPr lang="en-GB" sz="1800" b="0" i="0" dirty="0" err="1">
                <a:solidFill>
                  <a:srgbClr val="1EB3DD"/>
                </a:solidFill>
                <a:effectLst/>
              </a:rPr>
              <a:t>finden</a:t>
            </a:r>
            <a:r>
              <a:rPr lang="en-GB" sz="1800" b="0" i="0" dirty="0">
                <a:solidFill>
                  <a:srgbClr val="1EB3DD"/>
                </a:solidFill>
                <a:effectLst/>
              </a:rPr>
              <a:t>, mit denen man zusammenarbeiten </a:t>
            </a:r>
            <a:r>
              <a:rPr lang="en-GB" sz="1800" b="0" i="0" dirty="0" err="1">
                <a:solidFill>
                  <a:srgbClr val="1EB3DD"/>
                </a:solidFill>
                <a:effectLst/>
              </a:rPr>
              <a:t>kann</a:t>
            </a:r>
            <a:r>
              <a:rPr lang="en-GB" sz="1800" b="0" i="0" dirty="0">
                <a:solidFill>
                  <a:srgbClr val="1EB3DD"/>
                </a:solidFill>
                <a:effectLst/>
              </a:rPr>
              <a:t> 		30 </a:t>
            </a:r>
            <a:r>
              <a:rPr lang="en-GB" dirty="0">
                <a:solidFill>
                  <a:srgbClr val="1EB3DD"/>
                </a:solidFill>
              </a:rPr>
              <a:t>–</a:t>
            </a:r>
            <a:r>
              <a:rPr lang="en-GB" sz="1800" b="0" i="0" dirty="0">
                <a:solidFill>
                  <a:srgbClr val="1EB3DD"/>
                </a:solidFill>
                <a:effectLst/>
              </a:rPr>
              <a:t> 33</a:t>
            </a:r>
          </a:p>
          <a:p>
            <a:pPr>
              <a:lnSpc>
                <a:spcPct val="150000"/>
              </a:lnSpc>
            </a:pPr>
            <a:r>
              <a:rPr lang="en-GB" dirty="0">
                <a:solidFill>
                  <a:srgbClr val="1EB3DD"/>
                </a:solidFill>
              </a:rPr>
              <a:t>Tipps und Werkzeuge für eine erfolgreiche </a:t>
            </a:r>
            <a:r>
              <a:rPr lang="en-GB" dirty="0" err="1">
                <a:solidFill>
                  <a:srgbClr val="1EB3DD"/>
                </a:solidFill>
              </a:rPr>
              <a:t>Zusammenarbeit</a:t>
            </a:r>
            <a:r>
              <a:rPr lang="en-GB" dirty="0">
                <a:solidFill>
                  <a:srgbClr val="1EB3DD"/>
                </a:solidFill>
              </a:rPr>
              <a:t> 		34 – 37</a:t>
            </a:r>
          </a:p>
          <a:p>
            <a:pPr>
              <a:lnSpc>
                <a:spcPct val="150000"/>
              </a:lnSpc>
            </a:pPr>
            <a:r>
              <a:rPr lang="en-GB" sz="1800" b="0" i="0" dirty="0">
                <a:solidFill>
                  <a:srgbClr val="1EB3DD"/>
                </a:solidFill>
                <a:effectLst/>
              </a:rPr>
              <a:t>Netzwerken, was das </a:t>
            </a:r>
            <a:r>
              <a:rPr lang="en-GB" sz="1800" b="0" i="0" dirty="0" err="1">
                <a:solidFill>
                  <a:srgbClr val="1EB3DD"/>
                </a:solidFill>
                <a:effectLst/>
              </a:rPr>
              <a:t>bedeutet</a:t>
            </a:r>
            <a:r>
              <a:rPr lang="en-GB" sz="1800" b="0" i="0" dirty="0">
                <a:solidFill>
                  <a:srgbClr val="1EB3DD"/>
                </a:solidFill>
                <a:effectLst/>
              </a:rPr>
              <a:t> </a:t>
            </a:r>
            <a:r>
              <a:rPr lang="en-GB" dirty="0">
                <a:solidFill>
                  <a:srgbClr val="1EB3DD"/>
                </a:solidFill>
              </a:rPr>
              <a:t>und wie </a:t>
            </a:r>
            <a:r>
              <a:rPr lang="en-GB" sz="1800" b="0" i="0" dirty="0">
                <a:solidFill>
                  <a:srgbClr val="1EB3DD"/>
                </a:solidFill>
                <a:effectLst/>
              </a:rPr>
              <a:t>man Barrieren </a:t>
            </a:r>
            <a:r>
              <a:rPr lang="en-GB" sz="1800" b="0" i="0" dirty="0" err="1">
                <a:solidFill>
                  <a:srgbClr val="1EB3DD"/>
                </a:solidFill>
                <a:effectLst/>
              </a:rPr>
              <a:t>überwindet</a:t>
            </a:r>
            <a:r>
              <a:rPr lang="en-GB" sz="1800" b="0" i="0" dirty="0">
                <a:solidFill>
                  <a:srgbClr val="1EB3DD"/>
                </a:solidFill>
                <a:effectLst/>
              </a:rPr>
              <a:t> 		38 </a:t>
            </a:r>
            <a:r>
              <a:rPr lang="en-GB" dirty="0">
                <a:solidFill>
                  <a:srgbClr val="1EB3DD"/>
                </a:solidFill>
              </a:rPr>
              <a:t>–</a:t>
            </a:r>
            <a:r>
              <a:rPr lang="en-GB" sz="1800" b="0" i="0" dirty="0">
                <a:solidFill>
                  <a:srgbClr val="1EB3DD"/>
                </a:solidFill>
                <a:effectLst/>
              </a:rPr>
              <a:t> 48</a:t>
            </a:r>
          </a:p>
          <a:p>
            <a:pPr>
              <a:lnSpc>
                <a:spcPct val="150000"/>
              </a:lnSpc>
            </a:pPr>
            <a:r>
              <a:rPr lang="fr-FR" dirty="0" err="1">
                <a:solidFill>
                  <a:srgbClr val="1EB3DD"/>
                </a:solidFill>
              </a:rPr>
              <a:t>Was</a:t>
            </a:r>
            <a:r>
              <a:rPr lang="fr-FR" dirty="0">
                <a:solidFill>
                  <a:srgbClr val="1EB3DD"/>
                </a:solidFill>
              </a:rPr>
              <a:t> </a:t>
            </a:r>
            <a:r>
              <a:rPr lang="fr-FR" dirty="0" err="1">
                <a:solidFill>
                  <a:srgbClr val="1EB3DD"/>
                </a:solidFill>
              </a:rPr>
              <a:t>sind</a:t>
            </a:r>
            <a:r>
              <a:rPr lang="fr-FR" dirty="0">
                <a:solidFill>
                  <a:srgbClr val="1EB3DD"/>
                </a:solidFill>
              </a:rPr>
              <a:t> </a:t>
            </a:r>
            <a:r>
              <a:rPr lang="fr-FR" dirty="0" err="1">
                <a:solidFill>
                  <a:srgbClr val="1EB3DD"/>
                </a:solidFill>
              </a:rPr>
              <a:t>r</a:t>
            </a:r>
            <a:r>
              <a:rPr lang="fr-FR" sz="1800" b="0" i="0" dirty="0" err="1">
                <a:solidFill>
                  <a:srgbClr val="1EB3DD"/>
                </a:solidFill>
                <a:effectLst/>
              </a:rPr>
              <a:t>elevante</a:t>
            </a:r>
            <a:r>
              <a:rPr lang="fr-FR" sz="1800" b="0" i="0" dirty="0">
                <a:solidFill>
                  <a:srgbClr val="1EB3DD"/>
                </a:solidFill>
                <a:effectLst/>
              </a:rPr>
              <a:t> europäische Netzwerke </a:t>
            </a:r>
            <a:r>
              <a:rPr lang="fr-FR" sz="1800" b="0" i="0" dirty="0" err="1">
                <a:solidFill>
                  <a:srgbClr val="1EB3DD"/>
                </a:solidFill>
                <a:effectLst/>
              </a:rPr>
              <a:t>für</a:t>
            </a:r>
            <a:r>
              <a:rPr lang="fr-FR" sz="1800" b="0" i="0" dirty="0">
                <a:solidFill>
                  <a:srgbClr val="1EB3DD"/>
                </a:solidFill>
                <a:effectLst/>
              </a:rPr>
              <a:t> </a:t>
            </a:r>
            <a:r>
              <a:rPr lang="fr-FR" sz="1800" b="0" i="0" dirty="0" err="1">
                <a:solidFill>
                  <a:srgbClr val="1EB3DD"/>
                </a:solidFill>
                <a:effectLst/>
              </a:rPr>
              <a:t>Unternehmerinnen</a:t>
            </a:r>
            <a:r>
              <a:rPr lang="fr-FR" sz="1800" b="0" i="0" dirty="0">
                <a:solidFill>
                  <a:srgbClr val="1EB3DD"/>
                </a:solidFill>
                <a:effectLst/>
              </a:rPr>
              <a:t>?		49 – 51</a:t>
            </a:r>
          </a:p>
          <a:p>
            <a:pPr>
              <a:lnSpc>
                <a:spcPct val="150000"/>
              </a:lnSpc>
            </a:pPr>
            <a:endParaRPr lang="en-GB" sz="1100" b="0" i="0" dirty="0">
              <a:solidFill>
                <a:srgbClr val="1EB3DD"/>
              </a:solidFill>
              <a:effectLst/>
            </a:endParaRPr>
          </a:p>
          <a:p>
            <a:pPr algn="ctr">
              <a:lnSpc>
                <a:spcPct val="150000"/>
              </a:lnSpc>
            </a:pPr>
            <a:r>
              <a:rPr lang="en-GB" sz="2400" b="1" i="1" dirty="0">
                <a:solidFill>
                  <a:srgbClr val="142D55"/>
                </a:solidFill>
                <a:effectLst/>
              </a:rPr>
              <a:t>"Wenn ich </a:t>
            </a:r>
            <a:r>
              <a:rPr lang="en-GB" sz="2400" b="1" i="1" dirty="0" err="1">
                <a:solidFill>
                  <a:srgbClr val="142D55"/>
                </a:solidFill>
                <a:effectLst/>
              </a:rPr>
              <a:t>weiter</a:t>
            </a:r>
            <a:r>
              <a:rPr lang="en-GB" sz="2400" b="1" i="1" dirty="0">
                <a:solidFill>
                  <a:srgbClr val="142D55"/>
                </a:solidFill>
                <a:effectLst/>
              </a:rPr>
              <a:t> </a:t>
            </a:r>
            <a:r>
              <a:rPr lang="en-GB" sz="2400" b="1" i="1" dirty="0" err="1">
                <a:solidFill>
                  <a:srgbClr val="142D55"/>
                </a:solidFill>
                <a:effectLst/>
              </a:rPr>
              <a:t>sehen</a:t>
            </a:r>
            <a:r>
              <a:rPr lang="en-GB" sz="2400" b="1" i="1" dirty="0">
                <a:solidFill>
                  <a:srgbClr val="142D55"/>
                </a:solidFill>
                <a:effectLst/>
              </a:rPr>
              <a:t> </a:t>
            </a:r>
            <a:r>
              <a:rPr lang="en-GB" sz="2400" b="1" i="1" dirty="0" err="1">
                <a:solidFill>
                  <a:srgbClr val="142D55"/>
                </a:solidFill>
                <a:effectLst/>
              </a:rPr>
              <a:t>konnte</a:t>
            </a:r>
            <a:r>
              <a:rPr lang="en-GB" sz="2400" b="1" i="1" dirty="0">
                <a:solidFill>
                  <a:srgbClr val="142D55"/>
                </a:solidFill>
                <a:effectLst/>
              </a:rPr>
              <a:t>, so </a:t>
            </a:r>
            <a:r>
              <a:rPr lang="en-GB" sz="2400" b="1" i="1" dirty="0" err="1">
                <a:solidFill>
                  <a:srgbClr val="142D55"/>
                </a:solidFill>
                <a:effectLst/>
              </a:rPr>
              <a:t>deshalb</a:t>
            </a:r>
            <a:r>
              <a:rPr lang="en-GB" sz="2400" b="1" i="1" dirty="0">
                <a:solidFill>
                  <a:srgbClr val="142D55"/>
                </a:solidFill>
                <a:effectLst/>
              </a:rPr>
              <a:t>, </a:t>
            </a:r>
            <a:r>
              <a:rPr lang="en-GB" sz="2400" b="1" i="1" dirty="0" err="1">
                <a:solidFill>
                  <a:srgbClr val="142D55"/>
                </a:solidFill>
                <a:effectLst/>
              </a:rPr>
              <a:t>weil</a:t>
            </a:r>
            <a:r>
              <a:rPr lang="en-GB" sz="2400" b="1" i="1" dirty="0">
                <a:solidFill>
                  <a:srgbClr val="142D55"/>
                </a:solidFill>
                <a:effectLst/>
              </a:rPr>
              <a:t> ich auf den Schultern von </a:t>
            </a:r>
            <a:r>
              <a:rPr lang="en-GB" sz="2400" b="1" i="1" dirty="0" err="1">
                <a:solidFill>
                  <a:srgbClr val="142D55"/>
                </a:solidFill>
                <a:effectLst/>
              </a:rPr>
              <a:t>Riesen</a:t>
            </a:r>
            <a:r>
              <a:rPr lang="en-GB" sz="2400" b="1" i="1" dirty="0">
                <a:solidFill>
                  <a:srgbClr val="142D55"/>
                </a:solidFill>
                <a:effectLst/>
              </a:rPr>
              <a:t> stand."</a:t>
            </a:r>
            <a:endParaRPr lang="en-GB" sz="2400" b="1" i="1" dirty="0">
              <a:solidFill>
                <a:srgbClr val="142D55"/>
              </a:solidFill>
            </a:endParaRPr>
          </a:p>
          <a:p>
            <a:pPr algn="ctr">
              <a:lnSpc>
                <a:spcPct val="150000"/>
              </a:lnSpc>
            </a:pPr>
            <a:r>
              <a:rPr lang="en-GB" dirty="0">
                <a:solidFill>
                  <a:srgbClr val="1EB3DD"/>
                </a:solidFill>
                <a:latin typeface="Roboto"/>
              </a:rPr>
              <a:t>– </a:t>
            </a:r>
            <a:r>
              <a:rPr lang="en-GB" sz="1800" b="0" i="0" dirty="0" err="1">
                <a:solidFill>
                  <a:srgbClr val="1EB3DD"/>
                </a:solidFill>
                <a:effectLst/>
                <a:latin typeface="Roboto"/>
              </a:rPr>
              <a:t>Issac</a:t>
            </a:r>
            <a:r>
              <a:rPr lang="en-GB" sz="1800" b="0" i="0" dirty="0">
                <a:solidFill>
                  <a:srgbClr val="1EB3DD"/>
                </a:solidFill>
                <a:effectLst/>
                <a:latin typeface="Roboto"/>
              </a:rPr>
              <a:t> Newton</a:t>
            </a:r>
            <a:endParaRPr lang="en-GB" sz="1800" b="0" i="0" dirty="0">
              <a:solidFill>
                <a:srgbClr val="1EB3DD"/>
              </a:solidFill>
              <a:effectLst/>
            </a:endParaRPr>
          </a:p>
          <a:p>
            <a:pPr>
              <a:lnSpc>
                <a:spcPct val="150000"/>
              </a:lnSpc>
            </a:pPr>
            <a:r>
              <a:rPr lang="en-GB" sz="1800" b="0" i="0" dirty="0">
                <a:solidFill>
                  <a:srgbClr val="1EB3DD"/>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6">
            <a:extLst>
              <a:ext uri="{FF2B5EF4-FFF2-40B4-BE49-F238E27FC236}">
                <a16:creationId xmlns:a16="http://schemas.microsoft.com/office/drawing/2014/main" id="{32640A5C-53E4-4D61-9442-7B7A3B3E783A}"/>
              </a:ext>
            </a:extLst>
          </p:cNvPr>
          <p:cNvSpPr txBox="1"/>
          <p:nvPr/>
        </p:nvSpPr>
        <p:spPr>
          <a:xfrm>
            <a:off x="426720" y="107538"/>
            <a:ext cx="10226040" cy="584775"/>
          </a:xfrm>
          <a:prstGeom prst="rect">
            <a:avLst/>
          </a:prstGeom>
          <a:noFill/>
        </p:spPr>
        <p:txBody>
          <a:bodyPr wrap="square" rtlCol="0">
            <a:spAutoFit/>
          </a:bodyPr>
          <a:lstStyle/>
          <a:p>
            <a:r>
              <a:rPr lang="en-IE" sz="3200" b="1" dirty="0">
                <a:solidFill>
                  <a:srgbClr val="1EB3DD"/>
                </a:solidFill>
              </a:rPr>
              <a:t>IN SCHRITT FÜNF WIRST DU FOLGENDES LERNEN</a:t>
            </a:r>
            <a:endParaRPr lang="en-IE" dirty="0"/>
          </a:p>
        </p:txBody>
      </p:sp>
    </p:spTree>
    <p:extLst>
      <p:ext uri="{BB962C8B-B14F-4D97-AF65-F5344CB8AC3E}">
        <p14:creationId xmlns:p14="http://schemas.microsoft.com/office/powerpoint/2010/main" val="94298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348067" y="2252329"/>
            <a:ext cx="6020973" cy="697353"/>
          </a:xfrm>
        </p:spPr>
        <p:txBody>
          <a:bodyPr/>
          <a:lstStyle/>
          <a:p>
            <a:pPr fontAlgn="base"/>
            <a:r>
              <a:rPr lang="en-IE" dirty="0"/>
              <a:t>MENSCHEN FINDEN, MIT DENEN MAN ZUSAMMENARBEITEN KANN </a:t>
            </a:r>
          </a:p>
          <a:p>
            <a:endParaRPr lang="en-US" dirty="0"/>
          </a:p>
        </p:txBody>
      </p:sp>
      <p:pic>
        <p:nvPicPr>
          <p:cNvPr id="11" name="Picture 10" descr="Icon&#10;&#10;Description automatically generated with medium confidence">
            <a:extLst>
              <a:ext uri="{FF2B5EF4-FFF2-40B4-BE49-F238E27FC236}">
                <a16:creationId xmlns:a16="http://schemas.microsoft.com/office/drawing/2014/main" id="{72A9E53B-165C-4EDC-A55A-2B071E19172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67746" y="2041938"/>
            <a:ext cx="3883283" cy="1839182"/>
          </a:xfrm>
          <a:prstGeom prst="rect">
            <a:avLst/>
          </a:prstGeom>
        </p:spPr>
      </p:pic>
    </p:spTree>
    <p:extLst>
      <p:ext uri="{BB962C8B-B14F-4D97-AF65-F5344CB8AC3E}">
        <p14:creationId xmlns:p14="http://schemas.microsoft.com/office/powerpoint/2010/main" val="2962183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651560" y="404441"/>
            <a:ext cx="9649486" cy="697353"/>
          </a:xfrm>
        </p:spPr>
        <p:txBody>
          <a:bodyPr>
            <a:noAutofit/>
          </a:bodyPr>
          <a:lstStyle/>
          <a:p>
            <a:pPr fontAlgn="base"/>
            <a:r>
              <a:rPr lang="en-IE" dirty="0"/>
              <a:t>MENSCHEN FINDEN, MIT DENEN MAN ZUSAMMENARBEITEN KANN </a:t>
            </a:r>
          </a:p>
          <a:p>
            <a:pPr fontAlgn="base"/>
            <a:r>
              <a:rPr lang="en-IE" b="1" dirty="0">
                <a:solidFill>
                  <a:srgbClr val="C54A9A"/>
                </a:solidFill>
              </a:rPr>
              <a:t>FREUNDE AN ERSTER STELLE</a:t>
            </a:r>
            <a:endParaRPr lang="en-US" b="1" i="0" dirty="0">
              <a:solidFill>
                <a:srgbClr val="C54A9A"/>
              </a:solidFill>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763971" y="2605347"/>
            <a:ext cx="8817149" cy="3235569"/>
          </a:xfrm>
        </p:spPr>
        <p:txBody>
          <a:bodyPr/>
          <a:lstStyle/>
          <a:p>
            <a:pPr marL="342900" indent="-342900" fontAlgn="base">
              <a:buFont typeface="Arial" panose="020B0604020202020204" pitchFamily="34" charset="0"/>
              <a:buChar char="•"/>
            </a:pPr>
            <a:r>
              <a:rPr lang="en-IE" dirty="0" err="1">
                <a:latin typeface="Calibri" panose="020F0502020204030204" pitchFamily="34" charset="0"/>
              </a:rPr>
              <a:t>Wenn</a:t>
            </a:r>
            <a:r>
              <a:rPr lang="en-IE" dirty="0">
                <a:latin typeface="Calibri" panose="020F0502020204030204" pitchFamily="34" charset="0"/>
              </a:rPr>
              <a:t> du auf der Suche nach dem perfekten </a:t>
            </a:r>
            <a:r>
              <a:rPr lang="en-IE" dirty="0" err="1">
                <a:latin typeface="Calibri" panose="020F0502020204030204" pitchFamily="34" charset="0"/>
              </a:rPr>
              <a:t>Kooperationspartner</a:t>
            </a:r>
            <a:r>
              <a:rPr lang="en-IE" dirty="0">
                <a:latin typeface="Calibri" panose="020F0502020204030204" pitchFamily="34" charset="0"/>
              </a:rPr>
              <a:t> </a:t>
            </a:r>
            <a:r>
              <a:rPr lang="en-IE" dirty="0" err="1">
                <a:latin typeface="Calibri" panose="020F0502020204030204" pitchFamily="34" charset="0"/>
              </a:rPr>
              <a:t>bist</a:t>
            </a:r>
            <a:r>
              <a:rPr lang="en-IE" dirty="0">
                <a:latin typeface="Calibri" panose="020F0502020204030204" pitchFamily="34" charset="0"/>
              </a:rPr>
              <a:t>, </a:t>
            </a:r>
            <a:r>
              <a:rPr lang="en-IE" dirty="0" err="1">
                <a:latin typeface="Calibri" panose="020F0502020204030204" pitchFamily="34" charset="0"/>
              </a:rPr>
              <a:t>suche</a:t>
            </a:r>
            <a:r>
              <a:rPr lang="en-IE" dirty="0">
                <a:latin typeface="Calibri" panose="020F0502020204030204" pitchFamily="34" charset="0"/>
              </a:rPr>
              <a:t> zuerst </a:t>
            </a:r>
            <a:r>
              <a:rPr lang="en-IE" dirty="0" err="1">
                <a:latin typeface="Calibri" panose="020F0502020204030204" pitchFamily="34" charset="0"/>
              </a:rPr>
              <a:t>unter</a:t>
            </a:r>
            <a:r>
              <a:rPr lang="en-IE" dirty="0">
                <a:latin typeface="Calibri" panose="020F0502020204030204" pitchFamily="34" charset="0"/>
              </a:rPr>
              <a:t> </a:t>
            </a:r>
            <a:r>
              <a:rPr lang="en-IE" dirty="0" err="1">
                <a:latin typeface="Calibri" panose="020F0502020204030204" pitchFamily="34" charset="0"/>
              </a:rPr>
              <a:t>deinen</a:t>
            </a:r>
            <a:r>
              <a:rPr lang="en-IE" dirty="0">
                <a:latin typeface="Calibri" panose="020F0502020204030204" pitchFamily="34" charset="0"/>
              </a:rPr>
              <a:t> Freunden. Freundschaft ist </a:t>
            </a:r>
            <a:r>
              <a:rPr lang="en-IE" dirty="0" err="1">
                <a:latin typeface="Calibri" panose="020F0502020204030204" pitchFamily="34" charset="0"/>
              </a:rPr>
              <a:t>eine</a:t>
            </a:r>
            <a:r>
              <a:rPr lang="en-IE" dirty="0">
                <a:latin typeface="Calibri" panose="020F0502020204030204" pitchFamily="34" charset="0"/>
              </a:rPr>
              <a:t> </a:t>
            </a:r>
            <a:r>
              <a:rPr lang="en-IE" dirty="0" err="1">
                <a:latin typeface="Calibri" panose="020F0502020204030204" pitchFamily="34" charset="0"/>
              </a:rPr>
              <a:t>gängige</a:t>
            </a:r>
            <a:r>
              <a:rPr lang="en-IE" dirty="0">
                <a:latin typeface="Calibri" panose="020F0502020204030204" pitchFamily="34" charset="0"/>
              </a:rPr>
              <a:t> und solide Grundlage für eine gute kreative Partnerschaft. </a:t>
            </a:r>
            <a:br>
              <a:rPr lang="en-US" dirty="0">
                <a:latin typeface="Calibri" panose="020F0502020204030204" pitchFamily="34" charset="0"/>
              </a:rPr>
            </a:br>
            <a:endParaRPr lang="en-US" dirty="0">
              <a:latin typeface="Arial" panose="020B0604020202020204" pitchFamily="34" charset="0"/>
            </a:endParaRPr>
          </a:p>
          <a:p>
            <a:pPr marL="342900" indent="-342900" fontAlgn="base">
              <a:buFont typeface="Arial" panose="020B0604020202020204" pitchFamily="34" charset="0"/>
              <a:buChar char="•"/>
            </a:pPr>
            <a:r>
              <a:rPr lang="en-IE" dirty="0" err="1">
                <a:latin typeface="Calibri" panose="020F0502020204030204" pitchFamily="34" charset="0"/>
              </a:rPr>
              <a:t>Einige</a:t>
            </a:r>
            <a:r>
              <a:rPr lang="en-IE" dirty="0">
                <a:latin typeface="Calibri" panose="020F0502020204030204" pitchFamily="34" charset="0"/>
              </a:rPr>
              <a:t> Leute </a:t>
            </a:r>
            <a:r>
              <a:rPr lang="en-IE" dirty="0" err="1">
                <a:latin typeface="Calibri" panose="020F0502020204030204" pitchFamily="34" charset="0"/>
              </a:rPr>
              <a:t>argumentieren</a:t>
            </a:r>
            <a:r>
              <a:rPr lang="en-IE" dirty="0">
                <a:latin typeface="Calibri" panose="020F0502020204030204" pitchFamily="34" charset="0"/>
              </a:rPr>
              <a:t> </a:t>
            </a:r>
            <a:r>
              <a:rPr lang="en-IE" dirty="0" err="1">
                <a:latin typeface="Calibri" panose="020F0502020204030204" pitchFamily="34" charset="0"/>
              </a:rPr>
              <a:t>dagegen</a:t>
            </a:r>
            <a:r>
              <a:rPr lang="en-IE" dirty="0">
                <a:latin typeface="Calibri" panose="020F0502020204030204" pitchFamily="34" charset="0"/>
              </a:rPr>
              <a:t>, Geschäft und </a:t>
            </a:r>
            <a:r>
              <a:rPr lang="en-IE" dirty="0" err="1">
                <a:latin typeface="Calibri" panose="020F0502020204030204" pitchFamily="34" charset="0"/>
              </a:rPr>
              <a:t>Freundschaften</a:t>
            </a:r>
            <a:r>
              <a:rPr lang="en-IE" dirty="0">
                <a:latin typeface="Calibri" panose="020F0502020204030204" pitchFamily="34" charset="0"/>
              </a:rPr>
              <a:t> </a:t>
            </a:r>
            <a:r>
              <a:rPr lang="en-IE" dirty="0" err="1">
                <a:latin typeface="Calibri" panose="020F0502020204030204" pitchFamily="34" charset="0"/>
              </a:rPr>
              <a:t>miteinander</a:t>
            </a:r>
            <a:r>
              <a:rPr lang="en-IE" dirty="0">
                <a:latin typeface="Calibri" panose="020F0502020204030204" pitchFamily="34" charset="0"/>
              </a:rPr>
              <a:t> </a:t>
            </a:r>
            <a:r>
              <a:rPr lang="en-IE" dirty="0" err="1">
                <a:latin typeface="Calibri" panose="020F0502020204030204" pitchFamily="34" charset="0"/>
              </a:rPr>
              <a:t>zu</a:t>
            </a:r>
            <a:r>
              <a:rPr lang="en-IE" dirty="0">
                <a:latin typeface="Calibri" panose="020F0502020204030204" pitchFamily="34" charset="0"/>
              </a:rPr>
              <a:t> vermischen. Der verstorbene Jim Henson, Schöpfer der Muppets, war </a:t>
            </a:r>
            <a:r>
              <a:rPr lang="en-IE" dirty="0" err="1">
                <a:latin typeface="Calibri" panose="020F0502020204030204" pitchFamily="34" charset="0"/>
              </a:rPr>
              <a:t>aber</a:t>
            </a:r>
            <a:r>
              <a:rPr lang="en-IE" dirty="0">
                <a:latin typeface="Calibri" panose="020F0502020204030204" pitchFamily="34" charset="0"/>
              </a:rPr>
              <a:t> </a:t>
            </a:r>
            <a:r>
              <a:rPr lang="en-IE" dirty="0" err="1">
                <a:latin typeface="Calibri" panose="020F0502020204030204" pitchFamily="34" charset="0"/>
              </a:rPr>
              <a:t>ein</a:t>
            </a:r>
            <a:r>
              <a:rPr lang="en-IE" dirty="0">
                <a:latin typeface="Calibri" panose="020F0502020204030204" pitchFamily="34" charset="0"/>
              </a:rPr>
              <a:t> starker </a:t>
            </a:r>
            <a:r>
              <a:rPr lang="en-IE" dirty="0" err="1">
                <a:latin typeface="Calibri" panose="020F0502020204030204" pitchFamily="34" charset="0"/>
              </a:rPr>
              <a:t>Befürworter</a:t>
            </a:r>
            <a:r>
              <a:rPr lang="en-IE" dirty="0">
                <a:latin typeface="Calibri" panose="020F0502020204030204" pitchFamily="34" charset="0"/>
              </a:rPr>
              <a:t> </a:t>
            </a:r>
            <a:r>
              <a:rPr lang="en-IE" dirty="0" err="1">
                <a:latin typeface="Calibri" panose="020F0502020204030204" pitchFamily="34" charset="0"/>
              </a:rPr>
              <a:t>davon</a:t>
            </a:r>
            <a:r>
              <a:rPr lang="en-IE" dirty="0">
                <a:latin typeface="Calibri" panose="020F0502020204030204" pitchFamily="34" charset="0"/>
              </a:rPr>
              <a:t>: </a:t>
            </a:r>
            <a:r>
              <a:rPr lang="en-IE" dirty="0">
                <a:solidFill>
                  <a:srgbClr val="1EB3DD"/>
                </a:solidFill>
                <a:latin typeface="Calibri" panose="020F0502020204030204" pitchFamily="34" charset="0"/>
              </a:rPr>
              <a:t>"</a:t>
            </a:r>
            <a:r>
              <a:rPr lang="en-IE" i="1" dirty="0">
                <a:solidFill>
                  <a:srgbClr val="1EB3DD"/>
                </a:solidFill>
                <a:latin typeface="Calibri" panose="020F0502020204030204" pitchFamily="34" charset="0"/>
              </a:rPr>
              <a:t>Wenn man mit seinen Freunden arbeitet", </a:t>
            </a:r>
            <a:r>
              <a:rPr lang="en-IE" dirty="0">
                <a:solidFill>
                  <a:srgbClr val="1EB3DD"/>
                </a:solidFill>
                <a:latin typeface="Calibri" panose="020F0502020204030204" pitchFamily="34" charset="0"/>
              </a:rPr>
              <a:t>sagte Henson, "</a:t>
            </a:r>
            <a:r>
              <a:rPr lang="en-IE" i="1" dirty="0">
                <a:solidFill>
                  <a:srgbClr val="1EB3DD"/>
                </a:solidFill>
                <a:latin typeface="Calibri" panose="020F0502020204030204" pitchFamily="34" charset="0"/>
              </a:rPr>
              <a:t>fühlt es sich überhaupt nicht wie Arbeit an. Es fühlt sich wie Spaß an. Ich arbeite gerne mit Leuten, die ich kenne und denen ich vertraue. Mit ihnen kommen die Ideen </a:t>
            </a:r>
            <a:r>
              <a:rPr lang="en-IE" i="1" dirty="0" err="1">
                <a:solidFill>
                  <a:srgbClr val="1EB3DD"/>
                </a:solidFill>
                <a:latin typeface="Calibri" panose="020F0502020204030204" pitchFamily="34" charset="0"/>
              </a:rPr>
              <a:t>ganz</a:t>
            </a:r>
            <a:r>
              <a:rPr lang="en-IE" i="1" dirty="0">
                <a:solidFill>
                  <a:srgbClr val="1EB3DD"/>
                </a:solidFill>
                <a:latin typeface="Calibri" panose="020F0502020204030204" pitchFamily="34" charset="0"/>
              </a:rPr>
              <a:t> von </a:t>
            </a:r>
            <a:r>
              <a:rPr lang="en-IE" i="1" dirty="0" err="1">
                <a:solidFill>
                  <a:srgbClr val="1EB3DD"/>
                </a:solidFill>
                <a:latin typeface="Calibri" panose="020F0502020204030204" pitchFamily="34" charset="0"/>
              </a:rPr>
              <a:t>allein</a:t>
            </a:r>
            <a:r>
              <a:rPr lang="en-IE" i="1" dirty="0">
                <a:solidFill>
                  <a:srgbClr val="1EB3DD"/>
                </a:solidFill>
                <a:latin typeface="Calibri" panose="020F0502020204030204" pitchFamily="34" charset="0"/>
              </a:rPr>
              <a:t>." </a:t>
            </a:r>
            <a:endParaRPr lang="en-US" dirty="0">
              <a:solidFill>
                <a:srgbClr val="1EB3DD"/>
              </a:solidFill>
              <a:latin typeface="Arial" panose="020B0604020202020204" pitchFamily="34" charset="0"/>
            </a:endParaRPr>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403424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684148" y="2611456"/>
            <a:ext cx="8817149" cy="3235569"/>
          </a:xfrm>
        </p:spPr>
        <p:txBody>
          <a:bodyPr/>
          <a:lstStyle/>
          <a:p>
            <a:pPr marL="342900" indent="-342900" fontAlgn="base">
              <a:buFont typeface="Arial" panose="020B0604020202020204" pitchFamily="34" charset="0"/>
              <a:buChar char="•"/>
            </a:pPr>
            <a:r>
              <a:rPr lang="en-IE" dirty="0"/>
              <a:t>Unterschätzen Sie niemals die Macht gemeinsamer Ziele. Sie können Berge versetzen ... selbst wenn die </a:t>
            </a:r>
            <a:r>
              <a:rPr lang="en-IE" dirty="0" err="1"/>
              <a:t>Kollaborationspartner</a:t>
            </a:r>
            <a:r>
              <a:rPr lang="en-IE" dirty="0"/>
              <a:t> weit voneinander entfernt sind. </a:t>
            </a:r>
          </a:p>
          <a:p>
            <a:pPr marL="342900" indent="-342900" fontAlgn="base">
              <a:buFont typeface="Arial" panose="020B0604020202020204" pitchFamily="34" charset="0"/>
              <a:buChar char="•"/>
            </a:pPr>
            <a:r>
              <a:rPr lang="en-IE" dirty="0"/>
              <a:t>Der Schlüssel zum Erfolg ist, </a:t>
            </a:r>
            <a:r>
              <a:rPr lang="en-IE" dirty="0" err="1"/>
              <a:t>dass</a:t>
            </a:r>
            <a:r>
              <a:rPr lang="en-IE" dirty="0"/>
              <a:t> </a:t>
            </a:r>
            <a:r>
              <a:rPr lang="en-IE" dirty="0" err="1"/>
              <a:t>jede</a:t>
            </a:r>
            <a:r>
              <a:rPr lang="en-IE" dirty="0"/>
              <a:t> </a:t>
            </a:r>
            <a:r>
              <a:rPr lang="en-IE" dirty="0" err="1"/>
              <a:t>Partnerin</a:t>
            </a:r>
            <a:r>
              <a:rPr lang="en-IE" dirty="0"/>
              <a:t> und </a:t>
            </a:r>
            <a:r>
              <a:rPr lang="en-IE" dirty="0" err="1"/>
              <a:t>jeder</a:t>
            </a:r>
            <a:r>
              <a:rPr lang="en-IE" dirty="0"/>
              <a:t> Partner einen außergewöhnlichen, einzigartigen Fokus haben muss... eine treibende Kraft... ein gemeinsames Ziel. Dieses </a:t>
            </a:r>
            <a:r>
              <a:rPr lang="en-IE" dirty="0" err="1"/>
              <a:t>übergeordnete</a:t>
            </a:r>
            <a:r>
              <a:rPr lang="en-IE" dirty="0"/>
              <a:t> </a:t>
            </a:r>
            <a:r>
              <a:rPr lang="en-IE" dirty="0" err="1"/>
              <a:t>gemeinsame</a:t>
            </a:r>
            <a:r>
              <a:rPr lang="en-IE" dirty="0"/>
              <a:t> </a:t>
            </a:r>
            <a:r>
              <a:rPr lang="en-IE" dirty="0" err="1"/>
              <a:t>Ziel</a:t>
            </a:r>
            <a:r>
              <a:rPr lang="en-IE" dirty="0"/>
              <a:t> ist für jede solide Kooperationspartnerschaft unerlässlich. </a:t>
            </a:r>
          </a:p>
          <a:p>
            <a:pPr marL="342900" indent="-342900" fontAlgn="base">
              <a:buFont typeface="Arial" panose="020B0604020202020204" pitchFamily="34" charset="0"/>
              <a:buChar char="•"/>
            </a:pPr>
            <a:r>
              <a:rPr lang="en-IE" dirty="0" err="1"/>
              <a:t>Gute</a:t>
            </a:r>
            <a:r>
              <a:rPr lang="en-IE" dirty="0"/>
              <a:t> </a:t>
            </a:r>
            <a:r>
              <a:rPr lang="en-IE" dirty="0" err="1"/>
              <a:t>Kollaborationen</a:t>
            </a:r>
            <a:r>
              <a:rPr lang="en-IE" dirty="0"/>
              <a:t> basieren auf Kommunikation, Vertrauen und Respekt. </a:t>
            </a:r>
            <a:endParaRPr lang="en-US" dirty="0"/>
          </a:p>
          <a:p>
            <a:pPr fontAlgn="base"/>
            <a:endParaRPr lang="en-US" dirty="0"/>
          </a:p>
          <a:p>
            <a:pPr fontAlgn="base"/>
            <a:endParaRPr lang="en-US" dirty="0"/>
          </a:p>
          <a:p>
            <a:endParaRPr lang="en-US" dirty="0"/>
          </a:p>
        </p:txBody>
      </p:sp>
      <p:sp>
        <p:nvSpPr>
          <p:cNvPr id="12" name="Text Placeholder 10">
            <a:extLst>
              <a:ext uri="{FF2B5EF4-FFF2-40B4-BE49-F238E27FC236}">
                <a16:creationId xmlns:a16="http://schemas.microsoft.com/office/drawing/2014/main" id="{0F5B7556-707E-4CCC-B249-6032D22BD76D}"/>
              </a:ext>
            </a:extLst>
          </p:cNvPr>
          <p:cNvSpPr>
            <a:spLocks noGrp="1"/>
          </p:cNvSpPr>
          <p:nvPr>
            <p:ph type="body" sz="quarter" idx="13"/>
          </p:nvPr>
        </p:nvSpPr>
        <p:spPr>
          <a:xfrm>
            <a:off x="1651560" y="404441"/>
            <a:ext cx="9649486" cy="697353"/>
          </a:xfrm>
        </p:spPr>
        <p:txBody>
          <a:bodyPr>
            <a:noAutofit/>
          </a:bodyPr>
          <a:lstStyle/>
          <a:p>
            <a:pPr fontAlgn="base"/>
            <a:r>
              <a:rPr lang="en-IE" dirty="0"/>
              <a:t>MENSCHEN FINDEN, MIT DENEN MAN ZUSAMMENARBEITEN KANN </a:t>
            </a:r>
          </a:p>
          <a:p>
            <a:pPr fontAlgn="base"/>
            <a:r>
              <a:rPr lang="en-IE" b="1" dirty="0">
                <a:solidFill>
                  <a:srgbClr val="F26B27"/>
                </a:solidFill>
              </a:rPr>
              <a:t>GEMEINSAME ZIELE</a:t>
            </a:r>
            <a:endParaRPr lang="en-US" b="1" i="0" dirty="0">
              <a:solidFill>
                <a:srgbClr val="F26B27"/>
              </a:solidFill>
              <a:effectLst/>
            </a:endParaRPr>
          </a:p>
        </p:txBody>
      </p:sp>
    </p:spTree>
    <p:extLst>
      <p:ext uri="{BB962C8B-B14F-4D97-AF65-F5344CB8AC3E}">
        <p14:creationId xmlns:p14="http://schemas.microsoft.com/office/powerpoint/2010/main" val="2011868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680564" y="2609599"/>
            <a:ext cx="8817149" cy="3235569"/>
          </a:xfrm>
        </p:spPr>
        <p:txBody>
          <a:bodyPr/>
          <a:lstStyle/>
          <a:p>
            <a:pPr marL="342900" indent="-342900" fontAlgn="base">
              <a:buFont typeface="Arial" panose="020B0604020202020204" pitchFamily="34" charset="0"/>
              <a:buChar char="•"/>
            </a:pPr>
            <a:r>
              <a:rPr lang="en-IE" dirty="0"/>
              <a:t>In den </a:t>
            </a:r>
            <a:r>
              <a:rPr lang="en-IE" dirty="0" err="1"/>
              <a:t>meisten</a:t>
            </a:r>
            <a:r>
              <a:rPr lang="en-IE" dirty="0"/>
              <a:t> </a:t>
            </a:r>
            <a:r>
              <a:rPr lang="en-IE" dirty="0" err="1"/>
              <a:t>Kollaborationen</a:t>
            </a:r>
            <a:r>
              <a:rPr lang="en-IE" dirty="0"/>
              <a:t> </a:t>
            </a:r>
            <a:r>
              <a:rPr lang="en-IE" dirty="0" err="1"/>
              <a:t>unterscheiden</a:t>
            </a:r>
            <a:r>
              <a:rPr lang="en-IE" dirty="0"/>
              <a:t> </a:t>
            </a:r>
            <a:r>
              <a:rPr lang="en-IE" dirty="0" err="1"/>
              <a:t>sich</a:t>
            </a:r>
            <a:r>
              <a:rPr lang="en-IE" dirty="0"/>
              <a:t> die Partner </a:t>
            </a:r>
            <a:r>
              <a:rPr lang="en-IE" dirty="0" err="1"/>
              <a:t>mehr</a:t>
            </a:r>
            <a:r>
              <a:rPr lang="en-IE" dirty="0"/>
              <a:t> </a:t>
            </a:r>
            <a:r>
              <a:rPr lang="en-IE" dirty="0" err="1"/>
              <a:t>als</a:t>
            </a:r>
            <a:r>
              <a:rPr lang="en-IE" dirty="0"/>
              <a:t> </a:t>
            </a:r>
            <a:r>
              <a:rPr lang="en-IE" dirty="0" err="1"/>
              <a:t>dass</a:t>
            </a:r>
            <a:r>
              <a:rPr lang="en-IE" dirty="0"/>
              <a:t> </a:t>
            </a:r>
            <a:r>
              <a:rPr lang="en-IE" dirty="0" err="1"/>
              <a:t>sie</a:t>
            </a:r>
            <a:r>
              <a:rPr lang="en-IE" dirty="0"/>
              <a:t> </a:t>
            </a:r>
            <a:r>
              <a:rPr lang="en-IE" dirty="0" err="1"/>
              <a:t>sich</a:t>
            </a:r>
            <a:r>
              <a:rPr lang="en-IE" dirty="0"/>
              <a:t> </a:t>
            </a:r>
            <a:r>
              <a:rPr lang="en-IE" dirty="0" err="1"/>
              <a:t>ähnlich</a:t>
            </a:r>
            <a:r>
              <a:rPr lang="en-IE" dirty="0"/>
              <a:t> </a:t>
            </a:r>
            <a:r>
              <a:rPr lang="en-IE" dirty="0" err="1"/>
              <a:t>sind</a:t>
            </a:r>
            <a:r>
              <a:rPr lang="en-IE" dirty="0"/>
              <a:t>. </a:t>
            </a:r>
            <a:r>
              <a:rPr lang="en-IE" dirty="0" err="1"/>
              <a:t>Jede</a:t>
            </a:r>
            <a:r>
              <a:rPr lang="en-IE" dirty="0"/>
              <a:t> und </a:t>
            </a:r>
            <a:r>
              <a:rPr lang="en-IE" dirty="0" err="1"/>
              <a:t>jeder</a:t>
            </a:r>
            <a:r>
              <a:rPr lang="en-IE" dirty="0"/>
              <a:t> von ihnen bringt einzigartige </a:t>
            </a:r>
            <a:r>
              <a:rPr lang="en-IE" dirty="0" err="1"/>
              <a:t>Fähigkeiten</a:t>
            </a:r>
            <a:r>
              <a:rPr lang="en-IE" dirty="0"/>
              <a:t> </a:t>
            </a:r>
            <a:r>
              <a:rPr lang="en-IE" dirty="0" err="1"/>
              <a:t>mit</a:t>
            </a:r>
            <a:r>
              <a:rPr lang="en-IE" dirty="0"/>
              <a:t> und </a:t>
            </a:r>
            <a:r>
              <a:rPr lang="en-IE" dirty="0" err="1"/>
              <a:t>zeigt</a:t>
            </a:r>
            <a:r>
              <a:rPr lang="en-IE" dirty="0"/>
              <a:t> </a:t>
            </a:r>
            <a:r>
              <a:rPr lang="en-IE" dirty="0" err="1"/>
              <a:t>verschiedene</a:t>
            </a:r>
            <a:r>
              <a:rPr lang="en-IE" dirty="0"/>
              <a:t> </a:t>
            </a:r>
            <a:r>
              <a:rPr lang="en-IE" dirty="0" err="1"/>
              <a:t>Denkweisen</a:t>
            </a:r>
            <a:r>
              <a:rPr lang="en-IE" dirty="0"/>
              <a:t> und Persönlichkeiten. </a:t>
            </a:r>
            <a:endParaRPr lang="en-US" dirty="0"/>
          </a:p>
          <a:p>
            <a:pPr marL="342900" indent="-342900" fontAlgn="base">
              <a:buFont typeface="Arial" panose="020B0604020202020204" pitchFamily="34" charset="0"/>
              <a:buChar char="•"/>
            </a:pPr>
            <a:r>
              <a:rPr lang="en-IE" dirty="0"/>
              <a:t>Auch wenn dies </a:t>
            </a:r>
            <a:r>
              <a:rPr lang="en-IE" dirty="0" err="1"/>
              <a:t>nach</a:t>
            </a:r>
            <a:r>
              <a:rPr lang="en-IE" dirty="0"/>
              <a:t> </a:t>
            </a:r>
            <a:r>
              <a:rPr lang="en-IE" dirty="0" err="1"/>
              <a:t>einer</a:t>
            </a:r>
            <a:r>
              <a:rPr lang="en-IE" dirty="0"/>
              <a:t> </a:t>
            </a:r>
            <a:r>
              <a:rPr lang="en-IE" dirty="0" err="1"/>
              <a:t>Katastrophe</a:t>
            </a:r>
            <a:r>
              <a:rPr lang="en-IE" dirty="0"/>
              <a:t> </a:t>
            </a:r>
            <a:r>
              <a:rPr lang="en-IE" dirty="0" err="1"/>
              <a:t>klingen</a:t>
            </a:r>
            <a:r>
              <a:rPr lang="en-IE" dirty="0"/>
              <a:t> mag, hat es genau den gegenteiligen Effekt. </a:t>
            </a:r>
            <a:r>
              <a:rPr lang="en-IE" dirty="0" err="1"/>
              <a:t>Gute</a:t>
            </a:r>
            <a:r>
              <a:rPr lang="en-IE" dirty="0"/>
              <a:t> Kollaborateure wissen, </a:t>
            </a:r>
            <a:r>
              <a:rPr lang="en-IE" dirty="0" err="1"/>
              <a:t>dass</a:t>
            </a:r>
            <a:r>
              <a:rPr lang="en-IE" dirty="0"/>
              <a:t> sie ihre Unterschiede </a:t>
            </a:r>
            <a:r>
              <a:rPr lang="en-IE" dirty="0" err="1"/>
              <a:t>feiern</a:t>
            </a:r>
            <a:r>
              <a:rPr lang="en-IE" dirty="0"/>
              <a:t> </a:t>
            </a:r>
            <a:r>
              <a:rPr lang="en-IE" dirty="0" err="1"/>
              <a:t>können</a:t>
            </a:r>
            <a:r>
              <a:rPr lang="en-IE" dirty="0"/>
              <a:t>. </a:t>
            </a:r>
            <a:endParaRPr lang="en-US" dirty="0">
              <a:solidFill>
                <a:srgbClr val="1EB3DD"/>
              </a:solidFill>
              <a:latin typeface="Arial" panose="020B0604020202020204" pitchFamily="34" charset="0"/>
            </a:endParaRPr>
          </a:p>
          <a:p>
            <a:pPr fontAlgn="base"/>
            <a:endParaRPr lang="en-US" dirty="0"/>
          </a:p>
          <a:p>
            <a:pPr fontAlgn="base"/>
            <a:endParaRPr lang="en-US" dirty="0"/>
          </a:p>
          <a:p>
            <a:endParaRPr lang="en-US" dirty="0"/>
          </a:p>
        </p:txBody>
      </p:sp>
      <p:sp>
        <p:nvSpPr>
          <p:cNvPr id="12" name="Text Placeholder 10">
            <a:extLst>
              <a:ext uri="{FF2B5EF4-FFF2-40B4-BE49-F238E27FC236}">
                <a16:creationId xmlns:a16="http://schemas.microsoft.com/office/drawing/2014/main" id="{2E2173F9-765E-4C80-A14B-C9E6274E5997}"/>
              </a:ext>
            </a:extLst>
          </p:cNvPr>
          <p:cNvSpPr>
            <a:spLocks noGrp="1"/>
          </p:cNvSpPr>
          <p:nvPr>
            <p:ph type="body" sz="quarter" idx="13"/>
          </p:nvPr>
        </p:nvSpPr>
        <p:spPr>
          <a:xfrm>
            <a:off x="1651560" y="404441"/>
            <a:ext cx="9649486" cy="697353"/>
          </a:xfrm>
        </p:spPr>
        <p:txBody>
          <a:bodyPr>
            <a:noAutofit/>
          </a:bodyPr>
          <a:lstStyle/>
          <a:p>
            <a:pPr fontAlgn="base"/>
            <a:r>
              <a:rPr lang="en-IE" dirty="0"/>
              <a:t>MENSCHEN FINDEN, MIT DENEN MAN ZUSAMMENARBEITEN KANN </a:t>
            </a:r>
          </a:p>
          <a:p>
            <a:pPr fontAlgn="base"/>
            <a:r>
              <a:rPr lang="en-IE" b="1" dirty="0">
                <a:solidFill>
                  <a:srgbClr val="1EB3DD"/>
                </a:solidFill>
              </a:rPr>
              <a:t>YING &amp; YANG</a:t>
            </a:r>
            <a:endParaRPr lang="en-US" b="1" i="0" dirty="0">
              <a:solidFill>
                <a:srgbClr val="1EB3DD"/>
              </a:solidFill>
              <a:effectLst/>
            </a:endParaRPr>
          </a:p>
        </p:txBody>
      </p:sp>
    </p:spTree>
    <p:extLst>
      <p:ext uri="{BB962C8B-B14F-4D97-AF65-F5344CB8AC3E}">
        <p14:creationId xmlns:p14="http://schemas.microsoft.com/office/powerpoint/2010/main" val="4143945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675006" y="406930"/>
            <a:ext cx="9649486" cy="697353"/>
          </a:xfrm>
        </p:spPr>
        <p:txBody>
          <a:bodyPr/>
          <a:lstStyle/>
          <a:p>
            <a:pPr fontAlgn="base"/>
            <a:r>
              <a:rPr lang="en-IE" dirty="0"/>
              <a:t>TIPPS FÜR EINE ERFOLGREICHE ZUSAMMENARBEIT</a:t>
            </a:r>
          </a:p>
          <a:p>
            <a:endParaRPr lang="en-US" dirty="0"/>
          </a:p>
        </p:txBody>
      </p:sp>
      <p:sp>
        <p:nvSpPr>
          <p:cNvPr id="5" name="Text Placeholder 4"/>
          <p:cNvSpPr>
            <a:spLocks noGrp="1"/>
          </p:cNvSpPr>
          <p:nvPr>
            <p:ph type="body" sz="quarter" idx="14"/>
          </p:nvPr>
        </p:nvSpPr>
        <p:spPr>
          <a:xfrm>
            <a:off x="1650595" y="1880606"/>
            <a:ext cx="9637190" cy="3245241"/>
          </a:xfrm>
        </p:spPr>
        <p:txBody>
          <a:bodyPr/>
          <a:lstStyle/>
          <a:p>
            <a:pPr marL="342900" indent="-342900" fontAlgn="base">
              <a:buFont typeface="Arial" panose="020B0604020202020204" pitchFamily="34" charset="0"/>
              <a:buChar char="•"/>
            </a:pPr>
            <a:r>
              <a:rPr lang="en-IE" dirty="0" err="1"/>
              <a:t>Bleibe</a:t>
            </a:r>
            <a:r>
              <a:rPr lang="en-IE" dirty="0"/>
              <a:t> </a:t>
            </a:r>
            <a:r>
              <a:rPr lang="en-IE" dirty="0" err="1"/>
              <a:t>offen</a:t>
            </a:r>
            <a:r>
              <a:rPr lang="en-IE" dirty="0"/>
              <a:t> für Ideen, die du nicht </a:t>
            </a:r>
            <a:r>
              <a:rPr lang="en-IE" dirty="0" err="1"/>
              <a:t>erwartet</a:t>
            </a:r>
            <a:r>
              <a:rPr lang="en-IE" dirty="0"/>
              <a:t> hast. </a:t>
            </a:r>
          </a:p>
          <a:p>
            <a:pPr marL="342900" indent="-342900" fontAlgn="base">
              <a:buFont typeface="Arial" panose="020B0604020202020204" pitchFamily="34" charset="0"/>
              <a:buChar char="•"/>
            </a:pPr>
            <a:r>
              <a:rPr lang="en-IE" dirty="0"/>
              <a:t>Sei </a:t>
            </a:r>
            <a:r>
              <a:rPr lang="en-IE" dirty="0" err="1"/>
              <a:t>bereit</a:t>
            </a:r>
            <a:r>
              <a:rPr lang="en-IE" dirty="0"/>
              <a:t>, </a:t>
            </a:r>
            <a:r>
              <a:rPr lang="en-IE" dirty="0" err="1"/>
              <a:t>für</a:t>
            </a:r>
            <a:r>
              <a:rPr lang="en-IE" dirty="0"/>
              <a:t> neu </a:t>
            </a:r>
            <a:r>
              <a:rPr lang="en-IE" dirty="0" err="1"/>
              <a:t>aufkommende</a:t>
            </a:r>
            <a:r>
              <a:rPr lang="en-IE" dirty="0"/>
              <a:t> Ideen die Richtung zu ändern. </a:t>
            </a:r>
          </a:p>
          <a:p>
            <a:pPr marL="342900" indent="-342900" fontAlgn="base">
              <a:buFont typeface="Arial" panose="020B0604020202020204" pitchFamily="34" charset="0"/>
              <a:buChar char="•"/>
            </a:pPr>
            <a:r>
              <a:rPr lang="en-IE" dirty="0"/>
              <a:t>Ehrlichkeit ist der Schlüssel zu jeder Zusammenarbeit; </a:t>
            </a:r>
            <a:r>
              <a:rPr lang="en-IE" dirty="0" err="1"/>
              <a:t>stelle</a:t>
            </a:r>
            <a:r>
              <a:rPr lang="en-IE" dirty="0"/>
              <a:t> sicher, </a:t>
            </a:r>
            <a:r>
              <a:rPr lang="en-IE" dirty="0" err="1"/>
              <a:t>dass</a:t>
            </a:r>
            <a:r>
              <a:rPr lang="en-IE" dirty="0"/>
              <a:t> </a:t>
            </a:r>
            <a:r>
              <a:rPr lang="en-IE" dirty="0" err="1"/>
              <a:t>jeder</a:t>
            </a:r>
            <a:r>
              <a:rPr lang="en-IE" dirty="0"/>
              <a:t> </a:t>
            </a:r>
            <a:r>
              <a:rPr lang="en-IE" dirty="0" err="1"/>
              <a:t>Akteur</a:t>
            </a:r>
            <a:r>
              <a:rPr lang="en-IE" dirty="0"/>
              <a:t> von </a:t>
            </a:r>
            <a:r>
              <a:rPr lang="en-IE" dirty="0" err="1"/>
              <a:t>Anfang</a:t>
            </a:r>
            <a:r>
              <a:rPr lang="en-IE" dirty="0"/>
              <a:t> an </a:t>
            </a:r>
            <a:r>
              <a:rPr lang="en-IE" dirty="0" err="1"/>
              <a:t>weiß</a:t>
            </a:r>
            <a:r>
              <a:rPr lang="en-IE" dirty="0"/>
              <a:t>, was er von der Partnerschaft erwartet. Es muss Klarheit darüber herrschen, warum die Zusammenarbeit stattfindet und was jeder Partner zu erreichen hofft. </a:t>
            </a:r>
          </a:p>
          <a:p>
            <a:pPr marL="342900" indent="-342900" fontAlgn="base">
              <a:buFont typeface="Arial" panose="020B0604020202020204" pitchFamily="34" charset="0"/>
              <a:buChar char="•"/>
            </a:pPr>
            <a:r>
              <a:rPr lang="en-IE" dirty="0"/>
              <a:t>Kollaborationen werden sich </a:t>
            </a:r>
            <a:r>
              <a:rPr lang="en-IE" dirty="0" err="1"/>
              <a:t>für</a:t>
            </a:r>
            <a:r>
              <a:rPr lang="en-IE" dirty="0"/>
              <a:t> dich lohnen, </a:t>
            </a:r>
            <a:r>
              <a:rPr lang="en-IE" dirty="0" err="1"/>
              <a:t>solange</a:t>
            </a:r>
            <a:r>
              <a:rPr lang="en-IE" dirty="0"/>
              <a:t> du an dem Prozess ebenso </a:t>
            </a:r>
            <a:r>
              <a:rPr lang="en-IE" dirty="0" err="1"/>
              <a:t>interessiert</a:t>
            </a:r>
            <a:r>
              <a:rPr lang="en-IE" dirty="0"/>
              <a:t> </a:t>
            </a:r>
            <a:r>
              <a:rPr lang="en-IE" dirty="0" err="1"/>
              <a:t>bist</a:t>
            </a:r>
            <a:r>
              <a:rPr lang="en-IE" dirty="0"/>
              <a:t> wie an dem Ergebnis selbst.</a:t>
            </a:r>
            <a:br>
              <a:rPr lang="en-IE" dirty="0"/>
            </a:br>
            <a:endParaRPr lang="en-US" dirty="0"/>
          </a:p>
          <a:p>
            <a:r>
              <a:rPr lang="en-US" sz="1000" dirty="0"/>
              <a:t>Quelle: </a:t>
            </a:r>
            <a:r>
              <a:rPr lang="en-US" sz="1000" dirty="0">
                <a:hlinkClick r:id="rId2"/>
              </a:rPr>
              <a:t>https://www.theguardian.com/media-network/media-network-blog/2012/feb/16/media-creative-collaborations-better-results</a:t>
            </a:r>
            <a:endParaRPr lang="en-US" sz="1000" dirty="0"/>
          </a:p>
          <a:p>
            <a:br>
              <a:rPr lang="en-IE" dirty="0"/>
            </a:br>
            <a:endParaRPr lang="en-IE" dirty="0"/>
          </a:p>
          <a:p>
            <a:pPr marL="457200" indent="-457200">
              <a:buAutoNum type="arabicPeriod"/>
            </a:pPr>
            <a:endParaRPr lang="en-IE" dirty="0"/>
          </a:p>
          <a:p>
            <a:pPr marL="457200" indent="-457200">
              <a:buAutoNum type="arabicPeriod"/>
            </a:pPr>
            <a:endParaRPr lang="en-IE" dirty="0"/>
          </a:p>
          <a:p>
            <a:r>
              <a:rPr lang="en-US" dirty="0"/>
              <a:t> </a:t>
            </a:r>
          </a:p>
          <a:p>
            <a:endParaRPr lang="en-US" dirty="0"/>
          </a:p>
        </p:txBody>
      </p:sp>
      <p:pic>
        <p:nvPicPr>
          <p:cNvPr id="3" name="Picture 2">
            <a:extLst>
              <a:ext uri="{FF2B5EF4-FFF2-40B4-BE49-F238E27FC236}">
                <a16:creationId xmlns:a16="http://schemas.microsoft.com/office/drawing/2014/main" id="{8D7DBDD6-11A1-974C-B40A-3F99A10BF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087" y="886004"/>
            <a:ext cx="1074656" cy="1074656"/>
          </a:xfrm>
          <a:prstGeom prst="rect">
            <a:avLst/>
          </a:prstGeom>
        </p:spPr>
      </p:pic>
    </p:spTree>
    <p:extLst>
      <p:ext uri="{BB962C8B-B14F-4D97-AF65-F5344CB8AC3E}">
        <p14:creationId xmlns:p14="http://schemas.microsoft.com/office/powerpoint/2010/main" val="175346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64510" y="1870095"/>
            <a:ext cx="6256305" cy="3644887"/>
          </a:xfrm>
        </p:spPr>
        <p:txBody>
          <a:bodyPr/>
          <a:lstStyle/>
          <a:p>
            <a:pPr fontAlgn="base"/>
            <a:r>
              <a:rPr lang="en-IE" dirty="0"/>
              <a:t>Eine kreative Zusammenarbeit ist am besten, wenn sie alle Beteiligten herausfordert. Sei da, um </a:t>
            </a:r>
            <a:r>
              <a:rPr lang="en-IE" dirty="0" err="1"/>
              <a:t>anzuspornen</a:t>
            </a:r>
            <a:r>
              <a:rPr lang="en-IE" dirty="0"/>
              <a:t>. Um neue Ideen </a:t>
            </a:r>
            <a:r>
              <a:rPr lang="en-IE" dirty="0" err="1"/>
              <a:t>zu</a:t>
            </a:r>
            <a:r>
              <a:rPr lang="en-IE" dirty="0"/>
              <a:t> </a:t>
            </a:r>
            <a:r>
              <a:rPr lang="en-IE" dirty="0" err="1"/>
              <a:t>entfachen</a:t>
            </a:r>
            <a:r>
              <a:rPr lang="en-IE" dirty="0"/>
              <a:t>. Und um den besten Ideen zu helfen, größer zu werden. </a:t>
            </a:r>
          </a:p>
          <a:p>
            <a:pPr marL="342900" indent="-342900" fontAlgn="base">
              <a:buFont typeface="Arial" panose="020B0604020202020204" pitchFamily="34" charset="0"/>
              <a:buChar char="•"/>
            </a:pPr>
            <a:r>
              <a:rPr lang="en-IE" dirty="0" err="1"/>
              <a:t>Ermutigt</a:t>
            </a:r>
            <a:r>
              <a:rPr lang="en-IE" dirty="0"/>
              <a:t> </a:t>
            </a:r>
            <a:r>
              <a:rPr lang="en-IE" dirty="0" err="1"/>
              <a:t>euch</a:t>
            </a:r>
            <a:r>
              <a:rPr lang="en-IE" dirty="0"/>
              <a:t> </a:t>
            </a:r>
            <a:r>
              <a:rPr lang="en-IE" dirty="0" err="1"/>
              <a:t>gegenseitig</a:t>
            </a:r>
            <a:endParaRPr lang="en-IE" dirty="0"/>
          </a:p>
          <a:p>
            <a:pPr marL="342900" indent="-342900" fontAlgn="base">
              <a:buFont typeface="Arial" panose="020B0604020202020204" pitchFamily="34" charset="0"/>
              <a:buChar char="•"/>
            </a:pPr>
            <a:r>
              <a:rPr lang="en-IE" dirty="0" err="1"/>
              <a:t>Verlangt</a:t>
            </a:r>
            <a:r>
              <a:rPr lang="en-IE" dirty="0"/>
              <a:t> </a:t>
            </a:r>
            <a:r>
              <a:rPr lang="en-IE" dirty="0" err="1"/>
              <a:t>nach</a:t>
            </a:r>
            <a:r>
              <a:rPr lang="en-IE" dirty="0"/>
              <a:t> Updates</a:t>
            </a:r>
          </a:p>
          <a:p>
            <a:pPr marL="342900" indent="-342900" fontAlgn="base">
              <a:buFont typeface="Arial" panose="020B0604020202020204" pitchFamily="34" charset="0"/>
              <a:buChar char="•"/>
            </a:pPr>
            <a:r>
              <a:rPr lang="en-IE" dirty="0" err="1"/>
              <a:t>Tragt</a:t>
            </a:r>
            <a:r>
              <a:rPr lang="en-IE" dirty="0"/>
              <a:t> </a:t>
            </a:r>
            <a:r>
              <a:rPr lang="en-IE" dirty="0" err="1"/>
              <a:t>Verantwortung</a:t>
            </a:r>
            <a:endParaRPr lang="en-IE" dirty="0"/>
          </a:p>
          <a:p>
            <a:pPr marL="342900" indent="-342900" fontAlgn="base">
              <a:buFont typeface="Arial" panose="020B0604020202020204" pitchFamily="34" charset="0"/>
              <a:buChar char="•"/>
            </a:pPr>
            <a:r>
              <a:rPr lang="en-IE" dirty="0" err="1"/>
              <a:t>Denkt</a:t>
            </a:r>
            <a:r>
              <a:rPr lang="en-IE" dirty="0"/>
              <a:t> nicht zu klein</a:t>
            </a:r>
          </a:p>
          <a:p>
            <a:pPr marL="342900" indent="-342900" fontAlgn="base">
              <a:buFont typeface="Arial" panose="020B0604020202020204" pitchFamily="34" charset="0"/>
              <a:buChar char="•"/>
            </a:pPr>
            <a:r>
              <a:rPr lang="en-IE" dirty="0" err="1"/>
              <a:t>Lasst</a:t>
            </a:r>
            <a:r>
              <a:rPr lang="en-IE" dirty="0"/>
              <a:t> </a:t>
            </a:r>
            <a:r>
              <a:rPr lang="en-IE" dirty="0" err="1"/>
              <a:t>niemals</a:t>
            </a:r>
            <a:r>
              <a:rPr lang="en-IE" dirty="0"/>
              <a:t> </a:t>
            </a:r>
            <a:r>
              <a:rPr lang="en-IE" dirty="0" err="1"/>
              <a:t>zu</a:t>
            </a:r>
            <a:r>
              <a:rPr lang="en-IE" dirty="0"/>
              <a:t>, </a:t>
            </a:r>
            <a:r>
              <a:rPr lang="en-IE" dirty="0" err="1"/>
              <a:t>dass</a:t>
            </a:r>
            <a:r>
              <a:rPr lang="en-IE" dirty="0"/>
              <a:t> </a:t>
            </a:r>
            <a:r>
              <a:rPr lang="en-IE" dirty="0" err="1"/>
              <a:t>großartige</a:t>
            </a:r>
            <a:r>
              <a:rPr lang="en-IE" dirty="0"/>
              <a:t> Ideen vergeudet werden </a:t>
            </a:r>
            <a:endParaRPr lang="en-US" dirty="0"/>
          </a:p>
          <a:p>
            <a:endParaRPr lang="en-US" dirty="0"/>
          </a:p>
        </p:txBody>
      </p:sp>
      <p:sp>
        <p:nvSpPr>
          <p:cNvPr id="2" name="TextBox 1">
            <a:extLst>
              <a:ext uri="{FF2B5EF4-FFF2-40B4-BE49-F238E27FC236}">
                <a16:creationId xmlns:a16="http://schemas.microsoft.com/office/drawing/2014/main" id="{121FD280-B032-2348-95AD-9649C671D245}"/>
              </a:ext>
            </a:extLst>
          </p:cNvPr>
          <p:cNvSpPr txBox="1"/>
          <p:nvPr/>
        </p:nvSpPr>
        <p:spPr>
          <a:xfrm>
            <a:off x="1664511" y="366084"/>
            <a:ext cx="6155786" cy="646331"/>
          </a:xfrm>
          <a:prstGeom prst="rect">
            <a:avLst/>
          </a:prstGeom>
          <a:noFill/>
        </p:spPr>
        <p:txBody>
          <a:bodyPr wrap="square" rtlCol="0">
            <a:spAutoFit/>
          </a:bodyPr>
          <a:lstStyle/>
          <a:p>
            <a:pPr fontAlgn="base"/>
            <a:r>
              <a:rPr lang="en-IE" sz="3600" dirty="0" err="1">
                <a:solidFill>
                  <a:srgbClr val="C54A9A"/>
                </a:solidFill>
              </a:rPr>
              <a:t>Gegenseitige</a:t>
            </a:r>
            <a:r>
              <a:rPr lang="en-IE" sz="3600" dirty="0">
                <a:solidFill>
                  <a:srgbClr val="C54A9A"/>
                </a:solidFill>
              </a:rPr>
              <a:t> </a:t>
            </a:r>
            <a:r>
              <a:rPr lang="en-IE" sz="3600" dirty="0" err="1">
                <a:solidFill>
                  <a:srgbClr val="C54A9A"/>
                </a:solidFill>
              </a:rPr>
              <a:t>Herausforderung</a:t>
            </a:r>
            <a:endParaRPr lang="en-IE" sz="3600" dirty="0">
              <a:solidFill>
                <a:srgbClr val="C54A9A"/>
              </a:solidFill>
            </a:endParaRPr>
          </a:p>
        </p:txBody>
      </p:sp>
      <p:sp>
        <p:nvSpPr>
          <p:cNvPr id="3" name="Rectangle 2">
            <a:extLst>
              <a:ext uri="{FF2B5EF4-FFF2-40B4-BE49-F238E27FC236}">
                <a16:creationId xmlns:a16="http://schemas.microsoft.com/office/drawing/2014/main" id="{4E545755-F2F8-5148-A92A-7AB4FD43543E}"/>
              </a:ext>
            </a:extLst>
          </p:cNvPr>
          <p:cNvSpPr/>
          <p:nvPr/>
        </p:nvSpPr>
        <p:spPr>
          <a:xfrm>
            <a:off x="230187" y="6172607"/>
            <a:ext cx="6491478" cy="553998"/>
          </a:xfrm>
          <a:prstGeom prst="rect">
            <a:avLst/>
          </a:prstGeom>
        </p:spPr>
        <p:txBody>
          <a:bodyPr wrap="square">
            <a:spAutoFit/>
          </a:bodyPr>
          <a:lstStyle/>
          <a:p>
            <a:pPr fontAlgn="base"/>
            <a:r>
              <a:rPr lang="en-IE" sz="1000" dirty="0" err="1">
                <a:solidFill>
                  <a:srgbClr val="7A7C7E"/>
                </a:solidFill>
                <a:latin typeface="Calibri" panose="020F0502020204030204" pitchFamily="34" charset="0"/>
              </a:rPr>
              <a:t>Adaptiert</a:t>
            </a:r>
            <a:r>
              <a:rPr lang="en-IE" sz="1000" dirty="0">
                <a:solidFill>
                  <a:srgbClr val="7A7C7E"/>
                </a:solidFill>
                <a:latin typeface="Calibri" panose="020F0502020204030204" pitchFamily="34" charset="0"/>
              </a:rPr>
              <a:t> von:</a:t>
            </a:r>
            <a:r>
              <a:rPr lang="en-US" sz="1000" dirty="0">
                <a:latin typeface="Calibri" panose="020F0502020204030204" pitchFamily="34" charset="0"/>
              </a:rPr>
              <a:t> </a:t>
            </a:r>
            <a:endParaRPr lang="en-US" sz="1000" dirty="0"/>
          </a:p>
          <a:p>
            <a:pPr fontAlgn="base"/>
            <a:r>
              <a:rPr lang="en-IE" sz="1000" u="sng" dirty="0">
                <a:solidFill>
                  <a:srgbClr val="0563C1"/>
                </a:solidFill>
                <a:latin typeface="Calibri" panose="020F0502020204030204" pitchFamily="34" charset="0"/>
                <a:hlinkClick r:id="rId2"/>
              </a:rPr>
              <a:t> https://medium.com/@jasonkeath/partners-in-crime-die-kraft-des-findens-deines-kreativen-kollaborateurs-7d8aaf7af07b</a:t>
            </a:r>
            <a:endParaRPr lang="en-US" sz="1000" b="0" i="0" dirty="0">
              <a:effectLst/>
            </a:endParaRPr>
          </a:p>
        </p:txBody>
      </p:sp>
      <p:grpSp>
        <p:nvGrpSpPr>
          <p:cNvPr id="7" name="Group 6">
            <a:extLst>
              <a:ext uri="{FF2B5EF4-FFF2-40B4-BE49-F238E27FC236}">
                <a16:creationId xmlns:a16="http://schemas.microsoft.com/office/drawing/2014/main" id="{521C33F3-B7C0-4D12-9D83-7D42200D9C05}"/>
              </a:ext>
            </a:extLst>
          </p:cNvPr>
          <p:cNvGrpSpPr/>
          <p:nvPr/>
        </p:nvGrpSpPr>
        <p:grpSpPr>
          <a:xfrm>
            <a:off x="7920816" y="2960020"/>
            <a:ext cx="3305984" cy="2414620"/>
            <a:chOff x="9282256" y="2040688"/>
            <a:chExt cx="2519459" cy="2081567"/>
          </a:xfrm>
        </p:grpSpPr>
        <p:pic>
          <p:nvPicPr>
            <p:cNvPr id="8" name="Picture 7" descr="A picture containing text, vector graphics&#10;&#10;Description automatically generated">
              <a:extLst>
                <a:ext uri="{FF2B5EF4-FFF2-40B4-BE49-F238E27FC236}">
                  <a16:creationId xmlns:a16="http://schemas.microsoft.com/office/drawing/2014/main" id="{72482848-10B6-446C-AE0A-9160609ED7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82256" y="2040688"/>
              <a:ext cx="2414740" cy="2081567"/>
            </a:xfrm>
            <a:prstGeom prst="rect">
              <a:avLst/>
            </a:prstGeom>
          </p:spPr>
        </p:pic>
        <p:pic>
          <p:nvPicPr>
            <p:cNvPr id="10" name="Picture 9" descr="Icon&#10;&#10;Description automatically generated">
              <a:extLst>
                <a:ext uri="{FF2B5EF4-FFF2-40B4-BE49-F238E27FC236}">
                  <a16:creationId xmlns:a16="http://schemas.microsoft.com/office/drawing/2014/main" id="{C06A059E-C0A2-467B-9C9A-5140CADADE2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0513963">
              <a:off x="9494683" y="2987120"/>
              <a:ext cx="211128" cy="230255"/>
            </a:xfrm>
            <a:prstGeom prst="rect">
              <a:avLst/>
            </a:prstGeom>
          </p:spPr>
        </p:pic>
        <p:pic>
          <p:nvPicPr>
            <p:cNvPr id="11" name="Picture 10" descr="Icon&#10;&#10;Description automatically generated">
              <a:extLst>
                <a:ext uri="{FF2B5EF4-FFF2-40B4-BE49-F238E27FC236}">
                  <a16:creationId xmlns:a16="http://schemas.microsoft.com/office/drawing/2014/main" id="{A4AD36AE-8E9C-4860-93D5-CA72AAAFF05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086037" flipH="1">
              <a:off x="11590587" y="2879728"/>
              <a:ext cx="211128" cy="230255"/>
            </a:xfrm>
            <a:prstGeom prst="rect">
              <a:avLst/>
            </a:prstGeom>
          </p:spPr>
        </p:pic>
      </p:grpSp>
    </p:spTree>
    <p:extLst>
      <p:ext uri="{BB962C8B-B14F-4D97-AF65-F5344CB8AC3E}">
        <p14:creationId xmlns:p14="http://schemas.microsoft.com/office/powerpoint/2010/main" val="3490673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65886" y="1166588"/>
            <a:ext cx="6406529" cy="1847422"/>
          </a:xfrm>
        </p:spPr>
        <p:txBody>
          <a:bodyPr/>
          <a:lstStyle/>
          <a:p>
            <a:pPr fontAlgn="base"/>
            <a:r>
              <a:rPr lang="en-IE" sz="2000" dirty="0"/>
              <a:t>Zwei Menschen </a:t>
            </a:r>
            <a:r>
              <a:rPr lang="en-IE" sz="2000" dirty="0" err="1"/>
              <a:t>können</a:t>
            </a:r>
            <a:r>
              <a:rPr lang="en-IE" sz="2000" dirty="0"/>
              <a:t> sich oft </a:t>
            </a:r>
            <a:r>
              <a:rPr lang="en-IE" sz="2000" dirty="0" err="1"/>
              <a:t>uneinig</a:t>
            </a:r>
            <a:r>
              <a:rPr lang="en-IE" sz="2000" dirty="0"/>
              <a:t> </a:t>
            </a:r>
            <a:r>
              <a:rPr lang="en-IE" sz="2000" dirty="0" err="1"/>
              <a:t>darüber</a:t>
            </a:r>
            <a:r>
              <a:rPr lang="en-IE" sz="2000" dirty="0"/>
              <a:t> sein, was die </a:t>
            </a:r>
            <a:r>
              <a:rPr lang="en-IE" sz="2000" dirty="0" err="1"/>
              <a:t>beste</a:t>
            </a:r>
            <a:r>
              <a:rPr lang="en-IE" sz="2000" dirty="0"/>
              <a:t> Lösung für </a:t>
            </a:r>
            <a:r>
              <a:rPr lang="en-IE" sz="2000" dirty="0" err="1"/>
              <a:t>ein</a:t>
            </a:r>
            <a:r>
              <a:rPr lang="en-IE" sz="2000" dirty="0"/>
              <a:t> Problem </a:t>
            </a:r>
            <a:r>
              <a:rPr lang="en-IE" sz="2000" dirty="0" err="1"/>
              <a:t>ist</a:t>
            </a:r>
            <a:r>
              <a:rPr lang="en-IE" sz="2000" dirty="0"/>
              <a:t>. Aber </a:t>
            </a:r>
            <a:r>
              <a:rPr lang="en-IE" sz="2000" dirty="0" err="1"/>
              <a:t>Meinungsverschiedenheiten</a:t>
            </a:r>
            <a:r>
              <a:rPr lang="en-IE" sz="2000" dirty="0"/>
              <a:t> sind Gelegenheiten zur Einsicht und können dazu führen, </a:t>
            </a:r>
            <a:r>
              <a:rPr lang="en-IE" sz="2000" dirty="0" err="1"/>
              <a:t>dass</a:t>
            </a:r>
            <a:r>
              <a:rPr lang="en-IE" sz="2000" dirty="0"/>
              <a:t> du </a:t>
            </a:r>
            <a:r>
              <a:rPr lang="en-IE" sz="2000" dirty="0" err="1"/>
              <a:t>eine</a:t>
            </a:r>
            <a:r>
              <a:rPr lang="en-IE" sz="2000" dirty="0"/>
              <a:t> </a:t>
            </a:r>
            <a:r>
              <a:rPr lang="en-IE" sz="2000" dirty="0" err="1"/>
              <a:t>neue</a:t>
            </a:r>
            <a:r>
              <a:rPr lang="en-IE" sz="2000" dirty="0"/>
              <a:t> </a:t>
            </a:r>
            <a:r>
              <a:rPr lang="en-IE" sz="2000" dirty="0" err="1"/>
              <a:t>Perspektive</a:t>
            </a:r>
            <a:r>
              <a:rPr lang="en-IE" sz="2000" dirty="0"/>
              <a:t> auf das Problem </a:t>
            </a:r>
            <a:r>
              <a:rPr lang="en-IE" sz="2000" dirty="0" err="1"/>
              <a:t>kennenlernst</a:t>
            </a:r>
            <a:r>
              <a:rPr lang="en-IE" sz="2000" dirty="0"/>
              <a:t>. Einige Dinge, die du </a:t>
            </a:r>
            <a:r>
              <a:rPr lang="en-IE" sz="2000" dirty="0" err="1"/>
              <a:t>dabei</a:t>
            </a:r>
            <a:r>
              <a:rPr lang="en-IE" sz="2000" dirty="0"/>
              <a:t> </a:t>
            </a:r>
            <a:r>
              <a:rPr lang="en-IE" sz="2000" dirty="0" err="1"/>
              <a:t>berücksichtigen</a:t>
            </a:r>
            <a:r>
              <a:rPr lang="en-IE" sz="2000" dirty="0"/>
              <a:t> </a:t>
            </a:r>
            <a:r>
              <a:rPr lang="en-IE" sz="2000" dirty="0" err="1"/>
              <a:t>solltest</a:t>
            </a:r>
            <a:r>
              <a:rPr lang="en-US" sz="2000" dirty="0"/>
              <a:t>:</a:t>
            </a:r>
          </a:p>
          <a:p>
            <a:endParaRPr lang="en-US" sz="2000" dirty="0"/>
          </a:p>
        </p:txBody>
      </p:sp>
      <p:sp>
        <p:nvSpPr>
          <p:cNvPr id="8" name="Text Placeholder 4">
            <a:extLst>
              <a:ext uri="{FF2B5EF4-FFF2-40B4-BE49-F238E27FC236}">
                <a16:creationId xmlns:a16="http://schemas.microsoft.com/office/drawing/2014/main" id="{5B47F4F4-7BC9-5849-A8F3-DEC56A6C2C40}"/>
              </a:ext>
            </a:extLst>
          </p:cNvPr>
          <p:cNvSpPr>
            <a:spLocks noGrp="1"/>
          </p:cNvSpPr>
          <p:nvPr>
            <p:ph type="body" sz="quarter" idx="13"/>
          </p:nvPr>
        </p:nvSpPr>
        <p:spPr>
          <a:xfrm>
            <a:off x="1639836" y="416587"/>
            <a:ext cx="6215191" cy="541356"/>
          </a:xfrm>
        </p:spPr>
        <p:txBody>
          <a:bodyPr>
            <a:noAutofit/>
          </a:bodyPr>
          <a:lstStyle/>
          <a:p>
            <a:pPr fontAlgn="base"/>
            <a:r>
              <a:rPr lang="en-IE" dirty="0">
                <a:solidFill>
                  <a:srgbClr val="C54A9A"/>
                </a:solidFill>
              </a:rPr>
              <a:t>Mach dich </a:t>
            </a:r>
            <a:r>
              <a:rPr lang="en-IE" dirty="0" err="1">
                <a:solidFill>
                  <a:srgbClr val="C54A9A"/>
                </a:solidFill>
              </a:rPr>
              <a:t>bereit</a:t>
            </a:r>
            <a:r>
              <a:rPr lang="en-IE" dirty="0">
                <a:solidFill>
                  <a:srgbClr val="C54A9A"/>
                </a:solidFill>
              </a:rPr>
              <a:t> </a:t>
            </a:r>
            <a:r>
              <a:rPr lang="en-IE" dirty="0" err="1">
                <a:solidFill>
                  <a:srgbClr val="C54A9A"/>
                </a:solidFill>
              </a:rPr>
              <a:t>für</a:t>
            </a:r>
            <a:r>
              <a:rPr lang="en-IE" dirty="0">
                <a:solidFill>
                  <a:srgbClr val="C54A9A"/>
                </a:solidFill>
              </a:rPr>
              <a:t> </a:t>
            </a:r>
            <a:r>
              <a:rPr lang="en-IE" dirty="0" err="1">
                <a:solidFill>
                  <a:srgbClr val="C54A9A"/>
                </a:solidFill>
              </a:rPr>
              <a:t>Reibereien</a:t>
            </a:r>
            <a:endParaRPr lang="en-US" b="0" i="0" dirty="0">
              <a:solidFill>
                <a:srgbClr val="C54A9A"/>
              </a:solidFill>
              <a:effectLst/>
            </a:endParaRPr>
          </a:p>
        </p:txBody>
      </p:sp>
      <p:sp>
        <p:nvSpPr>
          <p:cNvPr id="7" name="TextBox 6">
            <a:extLst>
              <a:ext uri="{FF2B5EF4-FFF2-40B4-BE49-F238E27FC236}">
                <a16:creationId xmlns:a16="http://schemas.microsoft.com/office/drawing/2014/main" id="{5C333F39-A477-436E-9D44-B43097E8A416}"/>
              </a:ext>
            </a:extLst>
          </p:cNvPr>
          <p:cNvSpPr txBox="1"/>
          <p:nvPr/>
        </p:nvSpPr>
        <p:spPr>
          <a:xfrm>
            <a:off x="1667964" y="2869548"/>
            <a:ext cx="6449110" cy="3477875"/>
          </a:xfrm>
          <a:prstGeom prst="rect">
            <a:avLst/>
          </a:prstGeom>
          <a:noFill/>
        </p:spPr>
        <p:txBody>
          <a:bodyPr wrap="square">
            <a:spAutoFit/>
          </a:bodyPr>
          <a:lstStyle/>
          <a:p>
            <a:pPr fontAlgn="base"/>
            <a:r>
              <a:rPr lang="en-IE" sz="2000" dirty="0" err="1">
                <a:solidFill>
                  <a:srgbClr val="1EB3DD"/>
                </a:solidFill>
              </a:rPr>
              <a:t>Wähle</a:t>
            </a:r>
            <a:r>
              <a:rPr lang="en-IE" sz="2000" dirty="0">
                <a:solidFill>
                  <a:srgbClr val="1EB3DD"/>
                </a:solidFill>
              </a:rPr>
              <a:t> </a:t>
            </a:r>
            <a:r>
              <a:rPr lang="en-IE" sz="2000" dirty="0" err="1">
                <a:solidFill>
                  <a:srgbClr val="1EB3DD"/>
                </a:solidFill>
              </a:rPr>
              <a:t>deine</a:t>
            </a:r>
            <a:r>
              <a:rPr lang="en-IE" sz="2000" dirty="0">
                <a:solidFill>
                  <a:srgbClr val="1EB3DD"/>
                </a:solidFill>
              </a:rPr>
              <a:t> </a:t>
            </a:r>
            <a:r>
              <a:rPr lang="en-IE" sz="2000" dirty="0" err="1">
                <a:solidFill>
                  <a:srgbClr val="1EB3DD"/>
                </a:solidFill>
              </a:rPr>
              <a:t>Schlachten</a:t>
            </a:r>
            <a:r>
              <a:rPr lang="en-IE" sz="2000" dirty="0">
                <a:solidFill>
                  <a:srgbClr val="1EB3DD"/>
                </a:solidFill>
              </a:rPr>
              <a:t> </a:t>
            </a:r>
            <a:r>
              <a:rPr lang="en-IE" sz="2000" dirty="0" err="1">
                <a:solidFill>
                  <a:srgbClr val="1EB3DD"/>
                </a:solidFill>
              </a:rPr>
              <a:t>mit</a:t>
            </a:r>
            <a:r>
              <a:rPr lang="en-IE" sz="2000" dirty="0">
                <a:solidFill>
                  <a:srgbClr val="1EB3DD"/>
                </a:solidFill>
              </a:rPr>
              <a:t> </a:t>
            </a:r>
            <a:r>
              <a:rPr lang="en-IE" sz="2000" dirty="0" err="1">
                <a:solidFill>
                  <a:srgbClr val="1EB3DD"/>
                </a:solidFill>
              </a:rPr>
              <a:t>Bedacht</a:t>
            </a:r>
            <a:r>
              <a:rPr lang="en-IE" sz="2000" dirty="0">
                <a:solidFill>
                  <a:srgbClr val="1EB3DD"/>
                </a:solidFill>
              </a:rPr>
              <a:t>: </a:t>
            </a:r>
            <a:r>
              <a:rPr lang="en-IE" sz="2000" dirty="0" err="1"/>
              <a:t>Entscheide</a:t>
            </a:r>
            <a:r>
              <a:rPr lang="en-IE" sz="2000" dirty="0"/>
              <a:t>, welche </a:t>
            </a:r>
            <a:r>
              <a:rPr lang="en-IE" sz="2000" dirty="0" err="1"/>
              <a:t>Schlachten</a:t>
            </a:r>
            <a:r>
              <a:rPr lang="en-IE" sz="2000" dirty="0"/>
              <a:t> du </a:t>
            </a:r>
            <a:r>
              <a:rPr lang="en-IE" sz="2000" dirty="0" err="1"/>
              <a:t>schlagen</a:t>
            </a:r>
            <a:r>
              <a:rPr lang="en-IE" sz="2000" dirty="0"/>
              <a:t> </a:t>
            </a:r>
            <a:r>
              <a:rPr lang="en-IE" sz="2000" dirty="0" err="1"/>
              <a:t>willst</a:t>
            </a:r>
            <a:r>
              <a:rPr lang="en-IE" sz="2000" dirty="0"/>
              <a:t>. Wägen Sie die Kosten und Vorteile jeder Debatte ab und </a:t>
            </a:r>
            <a:r>
              <a:rPr lang="en-IE" sz="2000" dirty="0" err="1"/>
              <a:t>überlege</a:t>
            </a:r>
            <a:r>
              <a:rPr lang="en-IE" sz="2000" dirty="0"/>
              <a:t>, </a:t>
            </a:r>
            <a:r>
              <a:rPr lang="en-IE" sz="2000" dirty="0" err="1"/>
              <a:t>ob</a:t>
            </a:r>
            <a:r>
              <a:rPr lang="en-IE" sz="2000" dirty="0"/>
              <a:t> </a:t>
            </a:r>
            <a:r>
              <a:rPr lang="en-IE" sz="2000" dirty="0" err="1"/>
              <a:t>sie</a:t>
            </a:r>
            <a:r>
              <a:rPr lang="en-IE" sz="2000" dirty="0"/>
              <a:t> das wert ist. </a:t>
            </a:r>
            <a:r>
              <a:rPr lang="en-IE" sz="2000" dirty="0" err="1"/>
              <a:t>Scheue</a:t>
            </a:r>
            <a:r>
              <a:rPr lang="en-IE" sz="2000" dirty="0"/>
              <a:t> dich </a:t>
            </a:r>
            <a:r>
              <a:rPr lang="en-IE" sz="2000" dirty="0" err="1"/>
              <a:t>nicht</a:t>
            </a:r>
            <a:r>
              <a:rPr lang="en-IE" sz="2000" dirty="0"/>
              <a:t> </a:t>
            </a:r>
            <a:r>
              <a:rPr lang="en-IE" sz="2000" dirty="0" err="1"/>
              <a:t>davor</a:t>
            </a:r>
            <a:r>
              <a:rPr lang="en-IE" sz="2000" dirty="0"/>
              <a:t>, </a:t>
            </a:r>
            <a:r>
              <a:rPr lang="en-IE" sz="2000" dirty="0" err="1"/>
              <a:t>eine</a:t>
            </a:r>
            <a:r>
              <a:rPr lang="en-IE" sz="2000" dirty="0"/>
              <a:t> </a:t>
            </a:r>
            <a:r>
              <a:rPr lang="en-IE" sz="2000" dirty="0" err="1"/>
              <a:t>gute</a:t>
            </a:r>
            <a:r>
              <a:rPr lang="en-IE" sz="2000" dirty="0"/>
              <a:t> Idee mit Leidenschaft zu verteidigen, </a:t>
            </a:r>
            <a:r>
              <a:rPr lang="en-IE" sz="2000" dirty="0" err="1"/>
              <a:t>aber</a:t>
            </a:r>
            <a:r>
              <a:rPr lang="en-IE" sz="2000" dirty="0"/>
              <a:t> </a:t>
            </a:r>
            <a:r>
              <a:rPr lang="en-IE" sz="2000" dirty="0" err="1"/>
              <a:t>vermeide</a:t>
            </a:r>
            <a:r>
              <a:rPr lang="en-IE" sz="2000" dirty="0"/>
              <a:t> </a:t>
            </a:r>
            <a:r>
              <a:rPr lang="en-IE" sz="2000" dirty="0" err="1"/>
              <a:t>auch</a:t>
            </a:r>
            <a:r>
              <a:rPr lang="en-IE" sz="2000" dirty="0"/>
              <a:t> </a:t>
            </a:r>
            <a:r>
              <a:rPr lang="en-IE" sz="2000" dirty="0" err="1"/>
              <a:t>unnötige</a:t>
            </a:r>
            <a:r>
              <a:rPr lang="en-IE" sz="2000" dirty="0"/>
              <a:t> </a:t>
            </a:r>
            <a:r>
              <a:rPr lang="en-IE" sz="2000" dirty="0" err="1"/>
              <a:t>Auseinandersetzungen</a:t>
            </a:r>
            <a:r>
              <a:rPr lang="en-IE" sz="2000" dirty="0"/>
              <a:t>. </a:t>
            </a:r>
          </a:p>
          <a:p>
            <a:pPr fontAlgn="base"/>
            <a:endParaRPr lang="en-US" sz="2000" dirty="0"/>
          </a:p>
          <a:p>
            <a:pPr fontAlgn="base"/>
            <a:r>
              <a:rPr lang="en-IE" sz="2000" dirty="0" err="1">
                <a:solidFill>
                  <a:srgbClr val="1EB3DD"/>
                </a:solidFill>
              </a:rPr>
              <a:t>Höre</a:t>
            </a:r>
            <a:r>
              <a:rPr lang="en-IE" sz="2000" dirty="0">
                <a:solidFill>
                  <a:srgbClr val="1EB3DD"/>
                </a:solidFill>
              </a:rPr>
              <a:t> auf die Passion: </a:t>
            </a:r>
            <a:r>
              <a:rPr lang="en-IE" sz="2000" dirty="0" err="1"/>
              <a:t>Achte</a:t>
            </a:r>
            <a:r>
              <a:rPr lang="en-IE" sz="2000" dirty="0"/>
              <a:t> auf die </a:t>
            </a:r>
            <a:r>
              <a:rPr lang="en-IE" sz="2000" dirty="0" err="1"/>
              <a:t>Leidenschaft</a:t>
            </a:r>
            <a:r>
              <a:rPr lang="en-IE" sz="2000" dirty="0"/>
              <a:t> der </a:t>
            </a:r>
            <a:r>
              <a:rPr lang="en-IE" sz="2000" dirty="0" err="1"/>
              <a:t>anderen</a:t>
            </a:r>
            <a:r>
              <a:rPr lang="en-IE" sz="2000" dirty="0"/>
              <a:t> Person, wenn es zu Meinungsverschiedenheiten kommt. Wenn sie ihre Ideen verteidigt, könnte das eine Gelegenheit </a:t>
            </a:r>
            <a:r>
              <a:rPr lang="en-IE" sz="2000" dirty="0" err="1"/>
              <a:t>für</a:t>
            </a:r>
            <a:r>
              <a:rPr lang="en-IE" sz="2000" dirty="0"/>
              <a:t> dich sein, </a:t>
            </a:r>
            <a:r>
              <a:rPr lang="en-IE" sz="2000" dirty="0" err="1"/>
              <a:t>besser</a:t>
            </a:r>
            <a:r>
              <a:rPr lang="en-IE" sz="2000" dirty="0"/>
              <a:t> zuzuhören. </a:t>
            </a:r>
            <a:endParaRPr lang="en-US" sz="2000" dirty="0"/>
          </a:p>
        </p:txBody>
      </p:sp>
      <p:sp>
        <p:nvSpPr>
          <p:cNvPr id="9" name="TextBox 8">
            <a:extLst>
              <a:ext uri="{FF2B5EF4-FFF2-40B4-BE49-F238E27FC236}">
                <a16:creationId xmlns:a16="http://schemas.microsoft.com/office/drawing/2014/main" id="{95B407A5-34ED-48A3-99CA-086CE6736E27}"/>
              </a:ext>
            </a:extLst>
          </p:cNvPr>
          <p:cNvSpPr txBox="1"/>
          <p:nvPr/>
        </p:nvSpPr>
        <p:spPr>
          <a:xfrm>
            <a:off x="265611" y="6211669"/>
            <a:ext cx="6116320" cy="553998"/>
          </a:xfrm>
          <a:prstGeom prst="rect">
            <a:avLst/>
          </a:prstGeom>
          <a:noFill/>
        </p:spPr>
        <p:txBody>
          <a:bodyPr wrap="square">
            <a:spAutoFit/>
          </a:bodyPr>
          <a:lstStyle/>
          <a:p>
            <a:pPr fontAlgn="base"/>
            <a:r>
              <a:rPr lang="en-IE" sz="1000" dirty="0" err="1">
                <a:solidFill>
                  <a:srgbClr val="7A7C7E"/>
                </a:solidFill>
              </a:rPr>
              <a:t>Adaptiert</a:t>
            </a:r>
            <a:r>
              <a:rPr lang="en-IE" sz="1000" dirty="0">
                <a:solidFill>
                  <a:srgbClr val="7A7C7E"/>
                </a:solidFill>
              </a:rPr>
              <a:t> von:</a:t>
            </a:r>
            <a:endParaRPr lang="en-US" sz="1000" dirty="0"/>
          </a:p>
          <a:p>
            <a:pPr fontAlgn="base"/>
            <a:r>
              <a:rPr lang="en-IE" sz="1000" u="sng" dirty="0">
                <a:solidFill>
                  <a:srgbClr val="0563C1"/>
                </a:solidFill>
                <a:hlinkClick r:id="rId2"/>
              </a:rPr>
              <a:t> https://medium.com/@jasonkeath/partners-in-crime-the-power-of-finding-your-creative-collaborator-7d8aaf7af07b </a:t>
            </a:r>
            <a:endParaRPr lang="en-IE" sz="1000" dirty="0"/>
          </a:p>
        </p:txBody>
      </p:sp>
      <p:grpSp>
        <p:nvGrpSpPr>
          <p:cNvPr id="10" name="Group 9">
            <a:extLst>
              <a:ext uri="{FF2B5EF4-FFF2-40B4-BE49-F238E27FC236}">
                <a16:creationId xmlns:a16="http://schemas.microsoft.com/office/drawing/2014/main" id="{705A3743-4C6D-41BF-9A9C-0163BC68A101}"/>
              </a:ext>
            </a:extLst>
          </p:cNvPr>
          <p:cNvGrpSpPr/>
          <p:nvPr/>
        </p:nvGrpSpPr>
        <p:grpSpPr>
          <a:xfrm>
            <a:off x="7995243" y="2647433"/>
            <a:ext cx="3861848" cy="2155332"/>
            <a:chOff x="621996" y="2199388"/>
            <a:chExt cx="3524358" cy="1854885"/>
          </a:xfrm>
        </p:grpSpPr>
        <p:grpSp>
          <p:nvGrpSpPr>
            <p:cNvPr id="11" name="Graphic 472">
              <a:extLst>
                <a:ext uri="{FF2B5EF4-FFF2-40B4-BE49-F238E27FC236}">
                  <a16:creationId xmlns:a16="http://schemas.microsoft.com/office/drawing/2014/main" id="{F8AD4C3D-C62D-46DF-9FFA-8283C5B73ED8}"/>
                </a:ext>
              </a:extLst>
            </p:cNvPr>
            <p:cNvGrpSpPr/>
            <p:nvPr/>
          </p:nvGrpSpPr>
          <p:grpSpPr>
            <a:xfrm>
              <a:off x="621996" y="2199388"/>
              <a:ext cx="3524358" cy="1854885"/>
              <a:chOff x="621996" y="3996349"/>
              <a:chExt cx="3524358" cy="1854885"/>
            </a:xfrm>
          </p:grpSpPr>
          <p:grpSp>
            <p:nvGrpSpPr>
              <p:cNvPr id="15" name="Graphic 472">
                <a:extLst>
                  <a:ext uri="{FF2B5EF4-FFF2-40B4-BE49-F238E27FC236}">
                    <a16:creationId xmlns:a16="http://schemas.microsoft.com/office/drawing/2014/main" id="{858BDF99-44DF-4432-9147-0889099F7852}"/>
                  </a:ext>
                </a:extLst>
              </p:cNvPr>
              <p:cNvGrpSpPr/>
              <p:nvPr/>
            </p:nvGrpSpPr>
            <p:grpSpPr>
              <a:xfrm>
                <a:off x="621996" y="5251294"/>
                <a:ext cx="3524358" cy="599940"/>
                <a:chOff x="621996" y="5251294"/>
                <a:chExt cx="3524358" cy="599940"/>
              </a:xfrm>
            </p:grpSpPr>
            <p:sp>
              <p:nvSpPr>
                <p:cNvPr id="86" name="Graphic 472">
                  <a:extLst>
                    <a:ext uri="{FF2B5EF4-FFF2-40B4-BE49-F238E27FC236}">
                      <a16:creationId xmlns:a16="http://schemas.microsoft.com/office/drawing/2014/main" id="{CF21F73D-64EA-4B4E-9701-7074899AD168}"/>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7" name="Graphic 472">
                  <a:extLst>
                    <a:ext uri="{FF2B5EF4-FFF2-40B4-BE49-F238E27FC236}">
                      <a16:creationId xmlns:a16="http://schemas.microsoft.com/office/drawing/2014/main" id="{67894BCD-CEF4-4E45-913D-FE1F5A2C599E}"/>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8" name="Graphic 472">
                  <a:extLst>
                    <a:ext uri="{FF2B5EF4-FFF2-40B4-BE49-F238E27FC236}">
                      <a16:creationId xmlns:a16="http://schemas.microsoft.com/office/drawing/2014/main" id="{A312D91E-A434-4B55-8E9C-3E1752152A9F}"/>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9" name="Graphic 472">
                  <a:extLst>
                    <a:ext uri="{FF2B5EF4-FFF2-40B4-BE49-F238E27FC236}">
                      <a16:creationId xmlns:a16="http://schemas.microsoft.com/office/drawing/2014/main" id="{A4A627A3-3555-48CD-920C-BDC2E66EAF81}"/>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6106C658-55E4-430E-9F8C-0B7531F79EF2}"/>
                  </a:ext>
                </a:extLst>
              </p:cNvPr>
              <p:cNvGrpSpPr/>
              <p:nvPr/>
            </p:nvGrpSpPr>
            <p:grpSpPr>
              <a:xfrm>
                <a:off x="2577939" y="4078238"/>
                <a:ext cx="1038422" cy="1650011"/>
                <a:chOff x="2577939" y="4078238"/>
                <a:chExt cx="1038422" cy="1650011"/>
              </a:xfrm>
            </p:grpSpPr>
            <p:sp>
              <p:nvSpPr>
                <p:cNvPr id="54" name="Graphic 472">
                  <a:extLst>
                    <a:ext uri="{FF2B5EF4-FFF2-40B4-BE49-F238E27FC236}">
                      <a16:creationId xmlns:a16="http://schemas.microsoft.com/office/drawing/2014/main" id="{F11CD41F-810C-4A00-93C9-BBD2B2518ECA}"/>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D1C2E01A-09E9-46D3-8D2D-D45CE1E7B1E8}"/>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EC7B402A-3151-4D9B-AF1E-1FD33B53AD56}"/>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3FE7F450-54C9-4546-8078-ED931228D0F2}"/>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1468A97C-06DB-43D6-B48B-3A41F41B08B9}"/>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6147C978-B3F0-4304-9278-0343EA68F6F2}"/>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8B06C572-A29A-4411-966C-4050B9369AD1}"/>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96AFF2FA-A651-42FD-9101-29A7586BC1D1}"/>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8E0209D1-801C-4D6E-A00C-850570AC3CA6}"/>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0F829796-5333-448D-B92F-77B9A78F2F36}"/>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4ECF8C42-D324-4B26-B864-085D3C279468}"/>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EE282113-73E2-4AE1-9AB3-DA5ACBCE553B}"/>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5F3D1A88-5FC2-449D-8DA8-C4A1BAF5E7D4}"/>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66EA63ED-DFB1-41C7-BEBF-ACAA4B42F537}"/>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A34B8946-AF34-4A1D-8722-2FDB96B5AF46}"/>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2BEE6F4B-7D5C-4B6E-A369-A56FE9CE3DE1}"/>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C0A674F3-8142-42E7-ABA6-B5817568FED7}"/>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94DF7D00-1BCE-4B26-BD74-1A1B94BE2DD8}"/>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4BD72E15-C7C1-4176-8F85-325E5DE3BD6A}"/>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3B3F38ED-3744-404D-93E5-C826A2ED21BD}"/>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C21E4664-B902-4F09-AF50-9FFE7BD0F83C}"/>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DEE19829-2F06-46B9-A376-A0E185D64583}"/>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ED7C38A3-6AD9-4E77-B685-4F43453C2CA7}"/>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CB4EBCEE-9A3F-4BB5-804B-EC7E4A815D36}"/>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FE8F70D5-572C-40CB-8C79-621C134D97D9}"/>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E1EB552A-9F05-457B-90CF-5D47A9C5E76E}"/>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E6F4C2E5-DF3C-4834-B3C8-7BC6EEF52B2F}"/>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336843F0-7B55-48B1-A49D-A0820BB6B945}"/>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461C597D-26CE-47E0-B7C7-AB0CD8CAB3A7}"/>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74B017C0-B464-4F63-9348-724425387356}"/>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FC223A27-EE1B-4899-A619-29AA52E4FCA5}"/>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8EC60F9A-4EED-4202-8163-1FBAA107B31E}"/>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00EA19C6-6580-4F0E-981D-464992E58ABA}"/>
                  </a:ext>
                </a:extLst>
              </p:cNvPr>
              <p:cNvGrpSpPr/>
              <p:nvPr/>
            </p:nvGrpSpPr>
            <p:grpSpPr>
              <a:xfrm>
                <a:off x="1246175" y="4808531"/>
                <a:ext cx="393706" cy="784548"/>
                <a:chOff x="1246175" y="4808531"/>
                <a:chExt cx="393706" cy="784548"/>
              </a:xfrm>
            </p:grpSpPr>
            <p:sp>
              <p:nvSpPr>
                <p:cNvPr id="46" name="Graphic 472">
                  <a:extLst>
                    <a:ext uri="{FF2B5EF4-FFF2-40B4-BE49-F238E27FC236}">
                      <a16:creationId xmlns:a16="http://schemas.microsoft.com/office/drawing/2014/main" id="{696B5577-DF31-4C8B-95B5-752D0373EF84}"/>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836D70C6-3A2E-4748-9BE3-0C5C76CB2D7B}"/>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C9C7AFA5-83E1-44CF-B458-AE94A4A3F641}"/>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17745067-2F7B-42C7-8D57-767FABFBBF60}"/>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002FB3EB-D18A-4729-8C1A-A60E26ED7DC2}"/>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51" name="Graphic 472">
                  <a:extLst>
                    <a:ext uri="{FF2B5EF4-FFF2-40B4-BE49-F238E27FC236}">
                      <a16:creationId xmlns:a16="http://schemas.microsoft.com/office/drawing/2014/main" id="{E717C8BC-722D-4124-93E5-2BAF7AE46F9D}"/>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6195CA6A-4CD1-4E11-986C-D16D04DC36BA}"/>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D66ACA12-D5B6-4521-B979-3C6C253FC353}"/>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8" name="Graphic 472">
                <a:extLst>
                  <a:ext uri="{FF2B5EF4-FFF2-40B4-BE49-F238E27FC236}">
                    <a16:creationId xmlns:a16="http://schemas.microsoft.com/office/drawing/2014/main" id="{E7D7EA52-0E45-47C1-BFC9-DD1957111F34}"/>
                  </a:ext>
                </a:extLst>
              </p:cNvPr>
              <p:cNvGrpSpPr/>
              <p:nvPr/>
            </p:nvGrpSpPr>
            <p:grpSpPr>
              <a:xfrm>
                <a:off x="1815511" y="4486968"/>
                <a:ext cx="475815" cy="841020"/>
                <a:chOff x="1815511" y="4486968"/>
                <a:chExt cx="475815" cy="841020"/>
              </a:xfrm>
            </p:grpSpPr>
            <p:sp>
              <p:nvSpPr>
                <p:cNvPr id="41" name="Graphic 472">
                  <a:extLst>
                    <a:ext uri="{FF2B5EF4-FFF2-40B4-BE49-F238E27FC236}">
                      <a16:creationId xmlns:a16="http://schemas.microsoft.com/office/drawing/2014/main" id="{D246065A-1D38-4CB6-A747-6D42C826B1B9}"/>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1EB278E7-82C6-4C7C-8B65-57C1B7F1ECBB}"/>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3" name="Graphic 472">
                  <a:extLst>
                    <a:ext uri="{FF2B5EF4-FFF2-40B4-BE49-F238E27FC236}">
                      <a16:creationId xmlns:a16="http://schemas.microsoft.com/office/drawing/2014/main" id="{1CCD2DAF-59F0-483A-AEFB-D4531A971DCA}"/>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0CECE109-D6F8-4AA5-9176-BB90EA8FB8BD}"/>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B484358D-0C8E-43D7-909F-0FADE4B15E6C}"/>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9" name="Graphic 472">
                <a:extLst>
                  <a:ext uri="{FF2B5EF4-FFF2-40B4-BE49-F238E27FC236}">
                    <a16:creationId xmlns:a16="http://schemas.microsoft.com/office/drawing/2014/main" id="{073D3CCA-E897-48FD-B307-DB448535D522}"/>
                  </a:ext>
                </a:extLst>
              </p:cNvPr>
              <p:cNvGrpSpPr/>
              <p:nvPr/>
            </p:nvGrpSpPr>
            <p:grpSpPr>
              <a:xfrm>
                <a:off x="863981" y="4546603"/>
                <a:ext cx="406680" cy="772992"/>
                <a:chOff x="863981" y="4546603"/>
                <a:chExt cx="406680" cy="772992"/>
              </a:xfrm>
            </p:grpSpPr>
            <p:sp>
              <p:nvSpPr>
                <p:cNvPr id="34" name="Graphic 472">
                  <a:extLst>
                    <a:ext uri="{FF2B5EF4-FFF2-40B4-BE49-F238E27FC236}">
                      <a16:creationId xmlns:a16="http://schemas.microsoft.com/office/drawing/2014/main" id="{C576F9F4-CCCC-483E-9D67-6B8F4418E6E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C1D6DA61-C338-4CEA-BA84-BE562A06408D}"/>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1E26B4A2-0831-4FD6-AFC2-3C232213A7F3}"/>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E519AD87-CAB1-4D85-9877-D308836907F6}"/>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8" name="Graphic 472">
                  <a:extLst>
                    <a:ext uri="{FF2B5EF4-FFF2-40B4-BE49-F238E27FC236}">
                      <a16:creationId xmlns:a16="http://schemas.microsoft.com/office/drawing/2014/main" id="{E52D9C1A-8093-460E-B2D3-CB838D5DE9B7}"/>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A58FE941-0212-4E21-A2FE-3EB2E5F0429C}"/>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45B6DB80-5325-4564-88A4-F2F7075D3D56}"/>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20" name="Graphic 472">
                <a:extLst>
                  <a:ext uri="{FF2B5EF4-FFF2-40B4-BE49-F238E27FC236}">
                    <a16:creationId xmlns:a16="http://schemas.microsoft.com/office/drawing/2014/main" id="{568FA9EB-1DB2-46B1-A6F3-B6719B86CEB1}"/>
                  </a:ext>
                </a:extLst>
              </p:cNvPr>
              <p:cNvGrpSpPr/>
              <p:nvPr/>
            </p:nvGrpSpPr>
            <p:grpSpPr>
              <a:xfrm>
                <a:off x="2351753" y="3996349"/>
                <a:ext cx="593075" cy="1449087"/>
                <a:chOff x="2351753" y="3996349"/>
                <a:chExt cx="593075" cy="1449087"/>
              </a:xfrm>
            </p:grpSpPr>
            <p:sp>
              <p:nvSpPr>
                <p:cNvPr id="21" name="Graphic 472">
                  <a:extLst>
                    <a:ext uri="{FF2B5EF4-FFF2-40B4-BE49-F238E27FC236}">
                      <a16:creationId xmlns:a16="http://schemas.microsoft.com/office/drawing/2014/main" id="{5F28F534-4551-4A38-8579-1EA0E159ACFE}"/>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D2F1BA86-8236-4B26-A0A7-BF620B406AEB}"/>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F27C3AB3-1296-4D25-B287-BBFB76043728}"/>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6C64B95B-E7F8-4693-A7D2-BBBD63F6A23F}"/>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5CD5ECD2-0B74-4F0D-B14D-62A51468E890}"/>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6A25EA49-094B-4B70-B2B2-7B589678D626}"/>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437D419B-79FF-42E3-A62A-BB3C40E9C465}"/>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806DD5FE-1766-43A0-A164-32EACD1283B7}"/>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DC616167-CF3C-44F9-93F0-9BC662B21737}"/>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17C91FCF-581F-4BA0-83A8-AF6E93334494}"/>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891D73B0-CC94-483F-9DFF-3B3798A22390}"/>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2310021D-D8B3-4B6D-83C5-DA3124DA579F}"/>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651EAB7A-A26E-45F8-A0AC-0249D719AC7B}"/>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12" name="Graphic 472">
              <a:extLst>
                <a:ext uri="{FF2B5EF4-FFF2-40B4-BE49-F238E27FC236}">
                  <a16:creationId xmlns:a16="http://schemas.microsoft.com/office/drawing/2014/main" id="{668DACCB-9411-4CDD-BF44-DA92E33DB50E}"/>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3" name="Graphic 472">
              <a:extLst>
                <a:ext uri="{FF2B5EF4-FFF2-40B4-BE49-F238E27FC236}">
                  <a16:creationId xmlns:a16="http://schemas.microsoft.com/office/drawing/2014/main" id="{51BC33A5-FF35-47EF-AF19-AC0DB77FCCCE}"/>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4" name="Graphic 472">
              <a:extLst>
                <a:ext uri="{FF2B5EF4-FFF2-40B4-BE49-F238E27FC236}">
                  <a16:creationId xmlns:a16="http://schemas.microsoft.com/office/drawing/2014/main" id="{9D04E046-0217-4007-92DB-A2BEA3FB5234}"/>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Tree>
    <p:extLst>
      <p:ext uri="{BB962C8B-B14F-4D97-AF65-F5344CB8AC3E}">
        <p14:creationId xmlns:p14="http://schemas.microsoft.com/office/powerpoint/2010/main" val="346257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418973"/>
            <a:ext cx="9045582" cy="697353"/>
          </a:xfrm>
        </p:spPr>
        <p:txBody>
          <a:bodyPr>
            <a:noAutofit/>
          </a:bodyPr>
          <a:lstStyle/>
          <a:p>
            <a:pPr fontAlgn="base"/>
            <a:r>
              <a:rPr lang="en-IE" dirty="0"/>
              <a:t>5 KOLLABORATIONSWERKZEUGE IM ÜBERBLICK</a:t>
            </a:r>
            <a:endParaRPr lang="en-US" b="0" i="0" dirty="0">
              <a:effectLst/>
            </a:endParaRPr>
          </a:p>
        </p:txBody>
      </p:sp>
      <p:sp>
        <p:nvSpPr>
          <p:cNvPr id="6" name="Text Placeholder 5"/>
          <p:cNvSpPr>
            <a:spLocks noGrp="1"/>
          </p:cNvSpPr>
          <p:nvPr>
            <p:ph type="body" sz="quarter" idx="14"/>
          </p:nvPr>
        </p:nvSpPr>
        <p:spPr>
          <a:xfrm>
            <a:off x="1678716" y="1707837"/>
            <a:ext cx="8817149" cy="3235569"/>
          </a:xfrm>
        </p:spPr>
        <p:txBody>
          <a:bodyPr/>
          <a:lstStyle/>
          <a:p>
            <a:pPr marL="457200" indent="-457200" fontAlgn="base">
              <a:buFont typeface="+mj-lt"/>
              <a:buAutoNum type="arabicPeriod"/>
            </a:pPr>
            <a:r>
              <a:rPr lang="en-IE" dirty="0">
                <a:solidFill>
                  <a:srgbClr val="C54A9A"/>
                </a:solidFill>
              </a:rPr>
              <a:t>TEDx-Veranstaltungen - </a:t>
            </a:r>
            <a:r>
              <a:rPr lang="en-IE" dirty="0"/>
              <a:t>gut </a:t>
            </a:r>
            <a:r>
              <a:rPr lang="en-IE" dirty="0" err="1"/>
              <a:t>zum</a:t>
            </a:r>
            <a:r>
              <a:rPr lang="en-IE" dirty="0"/>
              <a:t> </a:t>
            </a:r>
            <a:r>
              <a:rPr lang="en-IE" dirty="0" err="1"/>
              <a:t>Netzwerken</a:t>
            </a:r>
            <a:r>
              <a:rPr lang="en-IE" dirty="0"/>
              <a:t> und um </a:t>
            </a:r>
            <a:r>
              <a:rPr lang="en-IE" dirty="0" err="1"/>
              <a:t>mögliche</a:t>
            </a:r>
            <a:r>
              <a:rPr lang="en-IE" dirty="0"/>
              <a:t> </a:t>
            </a:r>
            <a:r>
              <a:rPr lang="en-IE" dirty="0" err="1"/>
              <a:t>Kollaborationspartner</a:t>
            </a:r>
            <a:r>
              <a:rPr lang="en-IE" dirty="0"/>
              <a:t> zu treffen</a:t>
            </a:r>
          </a:p>
          <a:p>
            <a:pPr marL="457200" indent="-457200" fontAlgn="base">
              <a:buFont typeface="+mj-lt"/>
              <a:buAutoNum type="arabicPeriod"/>
            </a:pPr>
            <a:r>
              <a:rPr lang="en-IE" dirty="0">
                <a:solidFill>
                  <a:srgbClr val="C54A9A"/>
                </a:solidFill>
              </a:rPr>
              <a:t>Soziale Medien, z. B. Facebook-Gruppen - </a:t>
            </a:r>
            <a:r>
              <a:rPr lang="en-IE" dirty="0" err="1"/>
              <a:t>nutze</a:t>
            </a:r>
            <a:r>
              <a:rPr lang="en-IE" dirty="0"/>
              <a:t> offene Gruppen, um instant </a:t>
            </a:r>
            <a:r>
              <a:rPr lang="en-IE" dirty="0" err="1"/>
              <a:t>eine</a:t>
            </a:r>
            <a:r>
              <a:rPr lang="en-IE" dirty="0"/>
              <a:t> </a:t>
            </a:r>
            <a:r>
              <a:rPr lang="en-IE" dirty="0" err="1"/>
              <a:t>kreative</a:t>
            </a:r>
            <a:r>
              <a:rPr lang="en-IE" dirty="0"/>
              <a:t> Gemeinschaft zu schaffen, oder warum nicht eine private Gruppe </a:t>
            </a:r>
            <a:r>
              <a:rPr lang="en-IE" dirty="0" err="1"/>
              <a:t>für</a:t>
            </a:r>
            <a:r>
              <a:rPr lang="en-IE" dirty="0"/>
              <a:t> </a:t>
            </a:r>
            <a:r>
              <a:rPr lang="en-IE" dirty="0" err="1"/>
              <a:t>dein</a:t>
            </a:r>
            <a:r>
              <a:rPr lang="en-IE" dirty="0"/>
              <a:t> kreatives Kollektiv? </a:t>
            </a:r>
          </a:p>
          <a:p>
            <a:pPr marL="457200" indent="-457200" fontAlgn="base">
              <a:buFont typeface="+mj-lt"/>
              <a:buAutoNum type="arabicPeriod"/>
            </a:pPr>
            <a:r>
              <a:rPr lang="en-BA" dirty="0">
                <a:solidFill>
                  <a:srgbClr val="C54A9A"/>
                </a:solidFill>
              </a:rPr>
              <a:t>Entrepreneurship-Foren, Expat-Foren, Frauenforen </a:t>
            </a:r>
            <a:r>
              <a:rPr lang="en-IE" dirty="0">
                <a:solidFill>
                  <a:srgbClr val="C54A9A"/>
                </a:solidFill>
              </a:rPr>
              <a:t>- </a:t>
            </a:r>
            <a:r>
              <a:rPr lang="en-IE" dirty="0"/>
              <a:t>eine gute Möglichkeit, um </a:t>
            </a:r>
            <a:r>
              <a:rPr lang="en-IE" dirty="0" err="1"/>
              <a:t>internationale</a:t>
            </a:r>
            <a:r>
              <a:rPr lang="en-IE" dirty="0"/>
              <a:t> Kontakte zu knüpfen </a:t>
            </a:r>
          </a:p>
          <a:p>
            <a:pPr marL="457200" indent="-457200" fontAlgn="base">
              <a:buFont typeface="+mj-lt"/>
              <a:buAutoNum type="arabicPeriod"/>
            </a:pPr>
            <a:r>
              <a:rPr lang="en-IE" dirty="0">
                <a:solidFill>
                  <a:srgbClr val="C54A9A"/>
                </a:solidFill>
              </a:rPr>
              <a:t>Meet up (Website/App) - </a:t>
            </a:r>
            <a:r>
              <a:rPr lang="en-IE" dirty="0"/>
              <a:t>großartige Möglichkeit, Kontakte zu knüpfen und kreative Netzwerkveranstaltungen/Gruppen in </a:t>
            </a:r>
            <a:r>
              <a:rPr lang="en-IE" dirty="0" err="1"/>
              <a:t>deiner</a:t>
            </a:r>
            <a:r>
              <a:rPr lang="en-IE" dirty="0"/>
              <a:t> Nähe zu finden </a:t>
            </a:r>
          </a:p>
          <a:p>
            <a:pPr marL="457200" indent="-457200" fontAlgn="base">
              <a:buFont typeface="+mj-lt"/>
              <a:buAutoNum type="arabicPeriod"/>
            </a:pPr>
            <a:r>
              <a:rPr lang="en-IE" dirty="0">
                <a:solidFill>
                  <a:srgbClr val="C54A9A"/>
                </a:solidFill>
              </a:rPr>
              <a:t>Kostenlose Online-Plattformen für soziale Zusammenarbeit - </a:t>
            </a:r>
            <a:r>
              <a:rPr lang="en-IE" dirty="0"/>
              <a:t>z. B. </a:t>
            </a:r>
            <a:r>
              <a:rPr lang="en-IE" dirty="0" err="1"/>
              <a:t>Diigo </a:t>
            </a:r>
            <a:r>
              <a:rPr lang="en-IE" dirty="0"/>
              <a:t>und Pinterest</a:t>
            </a:r>
          </a:p>
          <a:p>
            <a:pPr marL="457200" indent="-457200" fontAlgn="base">
              <a:buFont typeface="+mj-lt"/>
              <a:buAutoNum type="arabicPeriod"/>
            </a:pPr>
            <a:endParaRPr lang="en-US" dirty="0"/>
          </a:p>
          <a:p>
            <a:pPr marL="457200" indent="-457200" fontAlgn="base">
              <a:buFont typeface="+mj-lt"/>
              <a:buAutoNum type="arabicPeriod"/>
            </a:pPr>
            <a:endParaRPr lang="en-US" dirty="0"/>
          </a:p>
          <a:p>
            <a:pPr marL="457200" indent="-457200" fontAlgn="base">
              <a:buFont typeface="+mj-lt"/>
              <a:buAutoNum type="arabicPeriod"/>
            </a:pPr>
            <a:endParaRPr lang="en-US" dirty="0"/>
          </a:p>
          <a:p>
            <a:pPr marL="457200" indent="-457200" fontAlgn="base">
              <a:buFont typeface="+mj-lt"/>
              <a:buAutoNum type="arabicPeriod"/>
            </a:pPr>
            <a:endParaRPr lang="en-BA" dirty="0"/>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3251950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88940" y="2010287"/>
            <a:ext cx="4570242" cy="697353"/>
          </a:xfrm>
        </p:spPr>
        <p:txBody>
          <a:bodyPr/>
          <a:lstStyle/>
          <a:p>
            <a:pPr fontAlgn="base"/>
            <a:r>
              <a:rPr lang="en-BA" dirty="0"/>
              <a:t>NETZWERK </a:t>
            </a:r>
          </a:p>
          <a:p>
            <a:endParaRPr lang="en-US" dirty="0"/>
          </a:p>
        </p:txBody>
      </p:sp>
      <p:sp>
        <p:nvSpPr>
          <p:cNvPr id="8" name="TextBox 7">
            <a:extLst>
              <a:ext uri="{FF2B5EF4-FFF2-40B4-BE49-F238E27FC236}">
                <a16:creationId xmlns:a16="http://schemas.microsoft.com/office/drawing/2014/main" id="{2153273C-E539-4222-91F6-767454F132AD}"/>
              </a:ext>
            </a:extLst>
          </p:cNvPr>
          <p:cNvSpPr txBox="1"/>
          <p:nvPr/>
        </p:nvSpPr>
        <p:spPr>
          <a:xfrm>
            <a:off x="5488940" y="3088776"/>
            <a:ext cx="6398260" cy="1754326"/>
          </a:xfrm>
          <a:prstGeom prst="rect">
            <a:avLst/>
          </a:prstGeom>
          <a:noFill/>
        </p:spPr>
        <p:txBody>
          <a:bodyPr wrap="square">
            <a:spAutoFit/>
          </a:bodyPr>
          <a:lstStyle/>
          <a:p>
            <a:pPr marR="0" lvl="0" algn="l" defTabSz="914400" rtl="0" eaLnBrk="1" fontAlgn="base" latinLnBrk="0" hangingPunct="1">
              <a:lnSpc>
                <a:spcPct val="90000"/>
              </a:lnSpc>
              <a:spcBef>
                <a:spcPts val="1000"/>
              </a:spcBef>
              <a:spcAft>
                <a:spcPts val="0"/>
              </a:spcAft>
              <a:buClrTx/>
              <a:buSzTx/>
              <a:tabLst/>
              <a:defRPr/>
            </a:pP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Als </a:t>
            </a:r>
            <a:r>
              <a:rPr kumimoji="0" lang="en-BA" sz="2400" b="0" i="0" u="none" strike="noStrike" kern="1200" cap="none" spc="0" normalizeH="0" baseline="0" noProof="0" dirty="0">
                <a:ln>
                  <a:noFill/>
                </a:ln>
                <a:solidFill>
                  <a:schemeClr val="bg1"/>
                </a:solidFill>
                <a:effectLst/>
                <a:uLnTx/>
                <a:uFillTx/>
                <a:latin typeface="Calibri" panose="020F0502020204030204"/>
                <a:ea typeface="+mn-ea"/>
                <a:cs typeface="+mn-cs"/>
              </a:rPr>
              <a:t>Unternehmerin mit Migrationshintergrund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kannst</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du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dic</a:t>
            </a:r>
            <a:r>
              <a:rPr lang="en-IE" sz="2400" dirty="0">
                <a:solidFill>
                  <a:schemeClr val="bg1"/>
                </a:solidFill>
                <a:latin typeface="Calibri" panose="020F0502020204030204"/>
              </a:rPr>
              <a:t>h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manchmal</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allein fühlen,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ohne</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Ressourcen</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bis auf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deine</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eigenen</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Dein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Netzwerk</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zu</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finden, bedeutet,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eine</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schemeClr val="bg1"/>
                </a:solidFill>
                <a:effectLst/>
                <a:uLnTx/>
                <a:uFillTx/>
                <a:latin typeface="Calibri" panose="020F0502020204030204"/>
                <a:ea typeface="+mn-ea"/>
                <a:cs typeface="+mn-cs"/>
              </a:rPr>
              <a:t>feste</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Gruppe zu haben, die dich unterstützt und ermutigt. </a:t>
            </a:r>
          </a:p>
        </p:txBody>
      </p:sp>
      <p:grpSp>
        <p:nvGrpSpPr>
          <p:cNvPr id="9" name="Group 8">
            <a:extLst>
              <a:ext uri="{FF2B5EF4-FFF2-40B4-BE49-F238E27FC236}">
                <a16:creationId xmlns:a16="http://schemas.microsoft.com/office/drawing/2014/main" id="{0E08B709-D9E6-4CE0-A746-4C667AFD0A21}"/>
              </a:ext>
            </a:extLst>
          </p:cNvPr>
          <p:cNvGrpSpPr/>
          <p:nvPr/>
        </p:nvGrpSpPr>
        <p:grpSpPr>
          <a:xfrm>
            <a:off x="901920" y="2219720"/>
            <a:ext cx="3574426" cy="2418560"/>
            <a:chOff x="4971468" y="422003"/>
            <a:chExt cx="2965473" cy="1616400"/>
          </a:xfrm>
        </p:grpSpPr>
        <p:pic>
          <p:nvPicPr>
            <p:cNvPr id="10" name="Picture 9" descr="Logo, icon&#10;&#10;Description automatically generated">
              <a:extLst>
                <a:ext uri="{FF2B5EF4-FFF2-40B4-BE49-F238E27FC236}">
                  <a16:creationId xmlns:a16="http://schemas.microsoft.com/office/drawing/2014/main" id="{3B0CECFC-8420-4F58-B32C-0ED0BFCD1DF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6524DE33-A8C6-4C95-BC02-D81BD72A260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151CF785-A5DF-48EE-A1D2-C5E1794DF5B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3CD813CA-2F4A-4A83-88F9-6FE00E25C3D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851555" flipH="1">
              <a:off x="6732729" y="716487"/>
              <a:ext cx="179368" cy="195618"/>
            </a:xfrm>
            <a:prstGeom prst="rect">
              <a:avLst/>
            </a:prstGeom>
          </p:spPr>
        </p:pic>
      </p:grpSp>
    </p:spTree>
    <p:extLst>
      <p:ext uri="{BB962C8B-B14F-4D97-AF65-F5344CB8AC3E}">
        <p14:creationId xmlns:p14="http://schemas.microsoft.com/office/powerpoint/2010/main" val="3895936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7884" y="418376"/>
            <a:ext cx="6215191" cy="635362"/>
          </a:xfrm>
        </p:spPr>
        <p:txBody>
          <a:bodyPr>
            <a:normAutofit/>
          </a:bodyPr>
          <a:lstStyle/>
          <a:p>
            <a:pPr fontAlgn="base"/>
            <a:r>
              <a:rPr lang="en-BA" dirty="0"/>
              <a:t>WAS </a:t>
            </a:r>
            <a:r>
              <a:rPr lang="de-DE" dirty="0"/>
              <a:t>BEDEUTET NETZWERKEN</a:t>
            </a:r>
            <a:r>
              <a:rPr lang="en-BA" dirty="0"/>
              <a:t>? </a:t>
            </a:r>
          </a:p>
        </p:txBody>
      </p:sp>
      <p:sp>
        <p:nvSpPr>
          <p:cNvPr id="6" name="Text Placeholder 5"/>
          <p:cNvSpPr>
            <a:spLocks noGrp="1"/>
          </p:cNvSpPr>
          <p:nvPr>
            <p:ph type="body" sz="quarter" idx="14"/>
          </p:nvPr>
        </p:nvSpPr>
        <p:spPr>
          <a:xfrm>
            <a:off x="1639834" y="1483223"/>
            <a:ext cx="6107469" cy="3644887"/>
          </a:xfrm>
        </p:spPr>
        <p:txBody>
          <a:bodyPr/>
          <a:lstStyle/>
          <a:p>
            <a:pPr fontAlgn="base"/>
            <a:r>
              <a:rPr lang="en-IE" dirty="0"/>
              <a:t>Das </a:t>
            </a:r>
            <a:r>
              <a:rPr lang="en-BA" dirty="0"/>
              <a:t>Oxford Dictionary definiert das Verb "to network"</a:t>
            </a:r>
            <a:r>
              <a:rPr lang="de-DE" dirty="0"/>
              <a:t>, zu deutsch „</a:t>
            </a:r>
            <a:r>
              <a:rPr lang="de-DE" dirty="0" err="1"/>
              <a:t>netzwerken</a:t>
            </a:r>
            <a:r>
              <a:rPr lang="de-DE" dirty="0"/>
              <a:t>“,</a:t>
            </a:r>
            <a:r>
              <a:rPr lang="en-BA" dirty="0"/>
              <a:t> als "mit anderen interagieren, um Informationen auszutauschen und berufliche oder soziale Kontakte aufzubauen". </a:t>
            </a:r>
            <a:endParaRPr lang="en-IE" dirty="0"/>
          </a:p>
          <a:p>
            <a:pPr fontAlgn="base"/>
            <a:r>
              <a:rPr lang="de-DE" dirty="0"/>
              <a:t>Netzwerken </a:t>
            </a:r>
            <a:r>
              <a:rPr lang="en-BA" dirty="0"/>
              <a:t>ist ein sehr </a:t>
            </a:r>
            <a:r>
              <a:rPr lang="de-DE" dirty="0"/>
              <a:t>gezielter</a:t>
            </a:r>
            <a:r>
              <a:rPr lang="en-BA" dirty="0"/>
              <a:t> und bewusster Akt.</a:t>
            </a:r>
            <a:r>
              <a:rPr lang="de-DE" dirty="0"/>
              <a:t> </a:t>
            </a:r>
            <a:r>
              <a:rPr lang="en-BA" dirty="0"/>
              <a:t>Es geschieht nicht zufällig</a:t>
            </a:r>
            <a:r>
              <a:rPr lang="en-IE" dirty="0"/>
              <a:t>, und es ist ein zweiseitiger Prozess.</a:t>
            </a:r>
          </a:p>
          <a:p>
            <a:pPr fontAlgn="base"/>
            <a:r>
              <a:rPr lang="en-GB" dirty="0"/>
              <a:t>Von Bedeutung für </a:t>
            </a:r>
            <a:r>
              <a:rPr lang="en-GB" dirty="0" err="1"/>
              <a:t>unsere</a:t>
            </a:r>
            <a:r>
              <a:rPr lang="en-GB" dirty="0"/>
              <a:t> EMIMENT-</a:t>
            </a:r>
            <a:r>
              <a:rPr lang="en-GB" dirty="0" err="1"/>
              <a:t>Lernerinnen</a:t>
            </a:r>
            <a:r>
              <a:rPr lang="en-GB" dirty="0"/>
              <a:t> </a:t>
            </a:r>
            <a:r>
              <a:rPr lang="en-GB" dirty="0" err="1"/>
              <a:t>sind</a:t>
            </a:r>
            <a:r>
              <a:rPr lang="en-GB" dirty="0"/>
              <a:t> Analysen, die zeigen, dass Frauen in den meisten Kulturen anders netzwerken als Männer. Frauen haben in der Regel kleinere Netzwerke und </a:t>
            </a:r>
            <a:r>
              <a:rPr lang="en-GB" dirty="0" err="1"/>
              <a:t>engere</a:t>
            </a:r>
            <a:r>
              <a:rPr lang="en-GB" dirty="0"/>
              <a:t> </a:t>
            </a:r>
            <a:r>
              <a:rPr lang="en-GB" dirty="0" err="1"/>
              <a:t>Beziehungen</a:t>
            </a:r>
            <a:r>
              <a:rPr lang="en-GB" dirty="0"/>
              <a:t> zu ihren Kontakten als Männer. </a:t>
            </a:r>
            <a:endParaRPr lang="en-IE" dirty="0"/>
          </a:p>
          <a:p>
            <a:pPr fontAlgn="base"/>
            <a:endParaRPr lang="en-IE" dirty="0"/>
          </a:p>
          <a:p>
            <a:pPr fontAlgn="base"/>
            <a:endParaRPr lang="en-IE" dirty="0"/>
          </a:p>
          <a:p>
            <a:pPr fontAlgn="base"/>
            <a:endParaRPr lang="en-BA" dirty="0"/>
          </a:p>
          <a:p>
            <a:endParaRPr lang="en-US" dirty="0"/>
          </a:p>
        </p:txBody>
      </p:sp>
      <p:grpSp>
        <p:nvGrpSpPr>
          <p:cNvPr id="4" name="Group 3">
            <a:extLst>
              <a:ext uri="{FF2B5EF4-FFF2-40B4-BE49-F238E27FC236}">
                <a16:creationId xmlns:a16="http://schemas.microsoft.com/office/drawing/2014/main" id="{AD4280D0-0EE4-4B0E-BAD0-E5F23E826911}"/>
              </a:ext>
            </a:extLst>
          </p:cNvPr>
          <p:cNvGrpSpPr/>
          <p:nvPr/>
        </p:nvGrpSpPr>
        <p:grpSpPr>
          <a:xfrm>
            <a:off x="8144241" y="2479220"/>
            <a:ext cx="3295919" cy="2052140"/>
            <a:chOff x="7270481" y="2813767"/>
            <a:chExt cx="2143845" cy="1254125"/>
          </a:xfrm>
        </p:grpSpPr>
        <p:pic>
          <p:nvPicPr>
            <p:cNvPr id="7" name="Picture 6" descr="Icon&#10;&#10;Description automatically generated">
              <a:extLst>
                <a:ext uri="{FF2B5EF4-FFF2-40B4-BE49-F238E27FC236}">
                  <a16:creationId xmlns:a16="http://schemas.microsoft.com/office/drawing/2014/main" id="{82307E89-C18C-4C4C-9250-A5D4C384338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8" name="Picture 7" descr="Icon&#10;&#10;Description automatically generated">
              <a:extLst>
                <a:ext uri="{FF2B5EF4-FFF2-40B4-BE49-F238E27FC236}">
                  <a16:creationId xmlns:a16="http://schemas.microsoft.com/office/drawing/2014/main" id="{EE888298-5522-454F-BC91-5E70481F884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9" name="Picture 8" descr="Icon&#10;&#10;Description automatically generated">
              <a:extLst>
                <a:ext uri="{FF2B5EF4-FFF2-40B4-BE49-F238E27FC236}">
                  <a16:creationId xmlns:a16="http://schemas.microsoft.com/office/drawing/2014/main" id="{4DAF796A-6563-4E9A-92EB-A806362FCAE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18865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29347" y="1319407"/>
            <a:ext cx="6020973" cy="697353"/>
          </a:xfrm>
        </p:spPr>
        <p:txBody>
          <a:bodyPr/>
          <a:lstStyle/>
          <a:p>
            <a:r>
              <a:rPr lang="en-BA" dirty="0"/>
              <a:t>WAS IST KOLLABORATION </a:t>
            </a:r>
            <a:r>
              <a:rPr lang="en-IE" dirty="0"/>
              <a:t>UND WARUM IST SIE FÜR DICH WICHTIG</a:t>
            </a:r>
            <a:r>
              <a:rPr lang="en-BA" dirty="0"/>
              <a:t>?</a:t>
            </a:r>
          </a:p>
          <a:p>
            <a:endParaRPr lang="en-US" dirty="0"/>
          </a:p>
        </p:txBody>
      </p:sp>
      <p:sp>
        <p:nvSpPr>
          <p:cNvPr id="5" name="TextBox 4">
            <a:extLst>
              <a:ext uri="{FF2B5EF4-FFF2-40B4-BE49-F238E27FC236}">
                <a16:creationId xmlns:a16="http://schemas.microsoft.com/office/drawing/2014/main" id="{91D83F88-4A0C-4B2D-9264-1070209BC0DA}"/>
              </a:ext>
            </a:extLst>
          </p:cNvPr>
          <p:cNvSpPr txBox="1"/>
          <p:nvPr/>
        </p:nvSpPr>
        <p:spPr>
          <a:xfrm>
            <a:off x="5429347" y="4065901"/>
            <a:ext cx="6101080" cy="923330"/>
          </a:xfrm>
          <a:prstGeom prst="rect">
            <a:avLst/>
          </a:prstGeom>
          <a:noFill/>
        </p:spPr>
        <p:txBody>
          <a:bodyPr wrap="square">
            <a:spAutoFit/>
          </a:bodyPr>
          <a:lstStyle/>
          <a:p>
            <a:r>
              <a:rPr lang="en-GB" dirty="0" err="1">
                <a:solidFill>
                  <a:schemeClr val="bg1"/>
                </a:solidFill>
                <a:latin typeface="montserrat"/>
              </a:rPr>
              <a:t>K</a:t>
            </a:r>
            <a:r>
              <a:rPr lang="en-GB" b="0" i="0" dirty="0" err="1">
                <a:solidFill>
                  <a:schemeClr val="bg1"/>
                </a:solidFill>
                <a:effectLst/>
                <a:latin typeface="montserrat"/>
              </a:rPr>
              <a:t>ollaboration</a:t>
            </a:r>
            <a:r>
              <a:rPr lang="en-GB" b="0" i="0" dirty="0">
                <a:solidFill>
                  <a:schemeClr val="bg1"/>
                </a:solidFill>
                <a:effectLst/>
                <a:latin typeface="montserrat"/>
              </a:rPr>
              <a:t> (</a:t>
            </a:r>
            <a:r>
              <a:rPr lang="en-GB" b="0" i="0" dirty="0" err="1">
                <a:solidFill>
                  <a:schemeClr val="bg1"/>
                </a:solidFill>
                <a:effectLst/>
                <a:latin typeface="montserrat"/>
              </a:rPr>
              <a:t>Zusammenarbeit</a:t>
            </a:r>
            <a:r>
              <a:rPr lang="en-GB" b="0" i="0" dirty="0">
                <a:solidFill>
                  <a:schemeClr val="bg1"/>
                </a:solidFill>
                <a:effectLst/>
                <a:latin typeface="montserrat"/>
              </a:rPr>
              <a:t>) ist heutzutage ein beliebtes Schlagwort, aber es ist ein wirklich mächtiger Geschäftsansatz, der </a:t>
            </a:r>
            <a:r>
              <a:rPr lang="en-GB" b="0" i="0" dirty="0" err="1">
                <a:solidFill>
                  <a:schemeClr val="bg1"/>
                </a:solidFill>
                <a:effectLst/>
                <a:latin typeface="montserrat"/>
              </a:rPr>
              <a:t>dir</a:t>
            </a:r>
            <a:r>
              <a:rPr lang="en-GB" b="0" i="0" dirty="0">
                <a:solidFill>
                  <a:schemeClr val="bg1"/>
                </a:solidFill>
                <a:effectLst/>
                <a:latin typeface="montserrat"/>
              </a:rPr>
              <a:t> auf </a:t>
            </a:r>
            <a:r>
              <a:rPr lang="en-GB" b="0" i="0" dirty="0" err="1">
                <a:solidFill>
                  <a:schemeClr val="bg1"/>
                </a:solidFill>
                <a:effectLst/>
                <a:latin typeface="montserrat"/>
              </a:rPr>
              <a:t>deinem</a:t>
            </a:r>
            <a:r>
              <a:rPr lang="en-GB" b="0" i="0" dirty="0">
                <a:solidFill>
                  <a:schemeClr val="bg1"/>
                </a:solidFill>
                <a:effectLst/>
                <a:latin typeface="montserrat"/>
              </a:rPr>
              <a:t> </a:t>
            </a:r>
            <a:r>
              <a:rPr lang="en-GB" b="0" i="0" dirty="0" err="1">
                <a:solidFill>
                  <a:schemeClr val="bg1"/>
                </a:solidFill>
                <a:effectLst/>
                <a:latin typeface="montserrat"/>
              </a:rPr>
              <a:t>Weg</a:t>
            </a:r>
            <a:r>
              <a:rPr lang="en-GB" b="0" i="0" dirty="0">
                <a:solidFill>
                  <a:schemeClr val="bg1"/>
                </a:solidFill>
                <a:effectLst/>
                <a:latin typeface="montserrat"/>
              </a:rPr>
              <a:t> helfen wird.</a:t>
            </a:r>
            <a:endParaRPr lang="en-IE" dirty="0">
              <a:solidFill>
                <a:schemeClr val="bg1"/>
              </a:solidFill>
            </a:endParaRPr>
          </a:p>
        </p:txBody>
      </p:sp>
      <p:grpSp>
        <p:nvGrpSpPr>
          <p:cNvPr id="12" name="Group 11">
            <a:extLst>
              <a:ext uri="{FF2B5EF4-FFF2-40B4-BE49-F238E27FC236}">
                <a16:creationId xmlns:a16="http://schemas.microsoft.com/office/drawing/2014/main" id="{7FDD391E-139B-401C-9158-04856524DB63}"/>
              </a:ext>
            </a:extLst>
          </p:cNvPr>
          <p:cNvGrpSpPr/>
          <p:nvPr/>
        </p:nvGrpSpPr>
        <p:grpSpPr>
          <a:xfrm>
            <a:off x="661573" y="2387330"/>
            <a:ext cx="4205067" cy="3251469"/>
            <a:chOff x="448873" y="4678394"/>
            <a:chExt cx="2490973" cy="1678570"/>
          </a:xfrm>
        </p:grpSpPr>
        <p:pic>
          <p:nvPicPr>
            <p:cNvPr id="13" name="Picture 12" descr="A picture containing text, vector graphics&#10;&#10;Description automatically generated">
              <a:extLst>
                <a:ext uri="{FF2B5EF4-FFF2-40B4-BE49-F238E27FC236}">
                  <a16:creationId xmlns:a16="http://schemas.microsoft.com/office/drawing/2014/main" id="{6E3FF341-EC63-4918-A51D-3652F1E24E0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14" name="Picture 13" descr="Icon&#10;&#10;Description automatically generated">
              <a:extLst>
                <a:ext uri="{FF2B5EF4-FFF2-40B4-BE49-F238E27FC236}">
                  <a16:creationId xmlns:a16="http://schemas.microsoft.com/office/drawing/2014/main" id="{1D951063-5470-4B66-A1E0-73B9C41BB2B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15" name="Picture 14" descr="Icon&#10;&#10;Description automatically generated">
              <a:extLst>
                <a:ext uri="{FF2B5EF4-FFF2-40B4-BE49-F238E27FC236}">
                  <a16:creationId xmlns:a16="http://schemas.microsoft.com/office/drawing/2014/main" id="{47FCCAA1-8804-436B-B397-14C2B161A5F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16" name="Picture 15" descr="Icon&#10;&#10;Description automatically generated">
              <a:extLst>
                <a:ext uri="{FF2B5EF4-FFF2-40B4-BE49-F238E27FC236}">
                  <a16:creationId xmlns:a16="http://schemas.microsoft.com/office/drawing/2014/main" id="{D72A0437-5CC6-4EF2-AF17-DDB9B52024D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2125349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320837" y="1482808"/>
            <a:ext cx="5745702" cy="3644887"/>
          </a:xfrm>
        </p:spPr>
        <p:txBody>
          <a:bodyPr/>
          <a:lstStyle/>
          <a:p>
            <a:pPr marL="342900" lvl="0" indent="-342900" fontAlgn="base">
              <a:buFont typeface="Arial" panose="020B0604020202020204" pitchFamily="34" charset="0"/>
              <a:buChar char="•"/>
            </a:pPr>
            <a:r>
              <a:rPr lang="de-DE" dirty="0"/>
              <a:t>Netzwerken</a:t>
            </a:r>
            <a:r>
              <a:rPr lang="en-BA" dirty="0"/>
              <a:t> ist gerade zu Beginn </a:t>
            </a:r>
            <a:r>
              <a:rPr lang="de-DE"/>
              <a:t>deines</a:t>
            </a:r>
            <a:r>
              <a:rPr lang="en-BA"/>
              <a:t> Unter</a:t>
            </a:r>
            <a:r>
              <a:rPr lang="de-DE"/>
              <a:t>nehmertums</a:t>
            </a:r>
            <a:r>
              <a:rPr lang="en-BA"/>
              <a:t>sehr </a:t>
            </a:r>
            <a:r>
              <a:rPr lang="en-BA" dirty="0"/>
              <a:t>nützlich, wenn </a:t>
            </a:r>
            <a:r>
              <a:rPr lang="de-DE" dirty="0"/>
              <a:t>du</a:t>
            </a:r>
            <a:r>
              <a:rPr lang="en-BA" dirty="0"/>
              <a:t> noch nicht so gut vernetzt </a:t>
            </a:r>
            <a:r>
              <a:rPr lang="de-DE" dirty="0"/>
              <a:t>bist</a:t>
            </a:r>
            <a:r>
              <a:rPr lang="en-BA" dirty="0"/>
              <a:t>.</a:t>
            </a:r>
          </a:p>
          <a:p>
            <a:pPr marL="342900" lvl="0" indent="-342900" fontAlgn="base">
              <a:buFont typeface="Arial" panose="020B0604020202020204" pitchFamily="34" charset="0"/>
              <a:buChar char="•"/>
            </a:pPr>
            <a:r>
              <a:rPr lang="en-BA" dirty="0"/>
              <a:t>Durch</a:t>
            </a:r>
            <a:r>
              <a:rPr lang="de-DE" dirty="0"/>
              <a:t> das Netzwerken</a:t>
            </a:r>
            <a:r>
              <a:rPr lang="en-BA" dirty="0"/>
              <a:t> bleib</a:t>
            </a:r>
            <a:r>
              <a:rPr lang="de-DE" dirty="0" err="1"/>
              <a:t>st</a:t>
            </a:r>
            <a:r>
              <a:rPr lang="de-DE" dirty="0"/>
              <a:t> du</a:t>
            </a:r>
            <a:r>
              <a:rPr lang="en-BA" dirty="0"/>
              <a:t> in Kontakt mit Möglichkeiten. </a:t>
            </a:r>
            <a:r>
              <a:rPr lang="de-DE" dirty="0"/>
              <a:t>Du kannst dich</a:t>
            </a:r>
            <a:r>
              <a:rPr lang="en-BA" dirty="0"/>
              <a:t> an mehr Menschen </a:t>
            </a:r>
            <a:r>
              <a:rPr lang="de-DE" dirty="0"/>
              <a:t>mit der Bitte </a:t>
            </a:r>
            <a:r>
              <a:rPr lang="en-BA" dirty="0"/>
              <a:t>um Hilfe und Rat wenden.</a:t>
            </a:r>
          </a:p>
          <a:p>
            <a:pPr marL="342900" lvl="0" indent="-342900" fontAlgn="base">
              <a:buFont typeface="Arial" panose="020B0604020202020204" pitchFamily="34" charset="0"/>
              <a:buChar char="•"/>
            </a:pPr>
            <a:r>
              <a:rPr lang="en-BA" dirty="0"/>
              <a:t>Effektive</a:t>
            </a:r>
            <a:r>
              <a:rPr lang="de-DE" dirty="0"/>
              <a:t>n</a:t>
            </a:r>
            <a:r>
              <a:rPr lang="en-BA" dirty="0"/>
              <a:t> Netzwerker</a:t>
            </a:r>
            <a:r>
              <a:rPr lang="de-DE" dirty="0"/>
              <a:t>n</a:t>
            </a:r>
            <a:r>
              <a:rPr lang="en-BA" dirty="0"/>
              <a:t> </a:t>
            </a:r>
            <a:r>
              <a:rPr lang="de-DE" dirty="0"/>
              <a:t>werden eher </a:t>
            </a:r>
            <a:r>
              <a:rPr lang="en-BA" dirty="0"/>
              <a:t>Chance</a:t>
            </a:r>
            <a:r>
              <a:rPr lang="de-DE" dirty="0"/>
              <a:t>n geboten</a:t>
            </a:r>
            <a:r>
              <a:rPr lang="en-BA" dirty="0"/>
              <a:t>.</a:t>
            </a:r>
          </a:p>
          <a:p>
            <a:pPr marL="342900" lvl="0" indent="-342900" fontAlgn="base">
              <a:buFont typeface="Arial" panose="020B0604020202020204" pitchFamily="34" charset="0"/>
              <a:buChar char="•"/>
            </a:pPr>
            <a:r>
              <a:rPr lang="en-BA" dirty="0"/>
              <a:t>Net</a:t>
            </a:r>
            <a:r>
              <a:rPr lang="de-DE" dirty="0" err="1"/>
              <a:t>zwerken</a:t>
            </a:r>
            <a:r>
              <a:rPr lang="en-BA" dirty="0"/>
              <a:t> ermöglicht </a:t>
            </a:r>
            <a:r>
              <a:rPr lang="de-DE" dirty="0"/>
              <a:t>es dir</a:t>
            </a:r>
            <a:r>
              <a:rPr lang="en-BA" dirty="0"/>
              <a:t>, etwas beizutragen </a:t>
            </a:r>
            <a:r>
              <a:rPr lang="en-IE" dirty="0"/>
              <a:t>und </a:t>
            </a:r>
            <a:r>
              <a:rPr lang="en-IE" dirty="0" err="1"/>
              <a:t>deine</a:t>
            </a:r>
            <a:r>
              <a:rPr lang="en-IE" dirty="0"/>
              <a:t> Reputation </a:t>
            </a:r>
            <a:r>
              <a:rPr lang="en-IE" dirty="0" err="1"/>
              <a:t>aufzubauen</a:t>
            </a:r>
            <a:r>
              <a:rPr lang="en-IE" dirty="0"/>
              <a:t> - Menschen </a:t>
            </a:r>
            <a:r>
              <a:rPr lang="en-IE" dirty="0" err="1"/>
              <a:t>kaufen</a:t>
            </a:r>
            <a:r>
              <a:rPr lang="en-IE" dirty="0"/>
              <a:t> von Menschen. </a:t>
            </a:r>
            <a:endParaRPr lang="en-US" dirty="0"/>
          </a:p>
        </p:txBody>
      </p:sp>
      <p:sp>
        <p:nvSpPr>
          <p:cNvPr id="7" name="Text Placeholder 4">
            <a:extLst>
              <a:ext uri="{FF2B5EF4-FFF2-40B4-BE49-F238E27FC236}">
                <a16:creationId xmlns:a16="http://schemas.microsoft.com/office/drawing/2014/main" id="{718C8F90-BB1D-4D51-859B-C03463CDF09E}"/>
              </a:ext>
            </a:extLst>
          </p:cNvPr>
          <p:cNvSpPr>
            <a:spLocks noGrp="1"/>
          </p:cNvSpPr>
          <p:nvPr>
            <p:ph type="body" sz="quarter" idx="13"/>
          </p:nvPr>
        </p:nvSpPr>
        <p:spPr>
          <a:xfrm>
            <a:off x="1677884" y="418376"/>
            <a:ext cx="6215191" cy="635362"/>
          </a:xfrm>
        </p:spPr>
        <p:txBody>
          <a:bodyPr>
            <a:normAutofit/>
          </a:bodyPr>
          <a:lstStyle/>
          <a:p>
            <a:pPr fontAlgn="base"/>
            <a:r>
              <a:rPr lang="en-BA" dirty="0"/>
              <a:t>WAS </a:t>
            </a:r>
            <a:r>
              <a:rPr lang="de-DE" dirty="0"/>
              <a:t>BEDEUTET NETZWERKEN</a:t>
            </a:r>
            <a:r>
              <a:rPr lang="en-BA" dirty="0"/>
              <a:t>? </a:t>
            </a:r>
          </a:p>
        </p:txBody>
      </p:sp>
    </p:spTree>
    <p:extLst>
      <p:ext uri="{BB962C8B-B14F-4D97-AF65-F5344CB8AC3E}">
        <p14:creationId xmlns:p14="http://schemas.microsoft.com/office/powerpoint/2010/main" val="3432689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4670" y="503281"/>
            <a:ext cx="6215191" cy="487316"/>
          </a:xfrm>
        </p:spPr>
        <p:txBody>
          <a:bodyPr>
            <a:normAutofit fontScale="92500" lnSpcReduction="20000"/>
          </a:bodyPr>
          <a:lstStyle/>
          <a:p>
            <a:pPr fontAlgn="base"/>
            <a:r>
              <a:rPr lang="en-IE" dirty="0"/>
              <a:t>ARTEN DE</a:t>
            </a:r>
            <a:r>
              <a:rPr lang="de-DE" dirty="0"/>
              <a:t>S NETZWERKENS</a:t>
            </a:r>
            <a:endParaRPr lang="en-BA" dirty="0"/>
          </a:p>
        </p:txBody>
      </p:sp>
      <p:sp>
        <p:nvSpPr>
          <p:cNvPr id="6" name="Text Placeholder 5"/>
          <p:cNvSpPr>
            <a:spLocks noGrp="1"/>
          </p:cNvSpPr>
          <p:nvPr>
            <p:ph type="body" sz="quarter" idx="14"/>
          </p:nvPr>
        </p:nvSpPr>
        <p:spPr>
          <a:xfrm>
            <a:off x="1674670" y="956145"/>
            <a:ext cx="6363341" cy="5671078"/>
          </a:xfrm>
        </p:spPr>
        <p:txBody>
          <a:bodyPr/>
          <a:lstStyle/>
          <a:p>
            <a:pPr fontAlgn="base"/>
            <a:r>
              <a:rPr lang="en-GB" sz="1900" i="0" dirty="0" err="1">
                <a:solidFill>
                  <a:srgbClr val="111111"/>
                </a:solidFill>
                <a:effectLst/>
              </a:rPr>
              <a:t>Netzwerken</a:t>
            </a:r>
            <a:r>
              <a:rPr lang="en-GB" sz="1900" i="0" dirty="0">
                <a:solidFill>
                  <a:srgbClr val="111111"/>
                </a:solidFill>
                <a:effectLst/>
              </a:rPr>
              <a:t> </a:t>
            </a:r>
            <a:r>
              <a:rPr lang="en-GB" sz="1900" b="0" i="0" dirty="0">
                <a:solidFill>
                  <a:srgbClr val="111111"/>
                </a:solidFill>
                <a:effectLst/>
              </a:rPr>
              <a:t>ist eine effektive und kostengünstige Methode, um die </a:t>
            </a:r>
            <a:r>
              <a:rPr lang="en-GB" sz="1900" b="0" i="0" dirty="0" err="1">
                <a:solidFill>
                  <a:srgbClr val="111111"/>
                </a:solidFill>
                <a:effectLst/>
              </a:rPr>
              <a:t>Zahl</a:t>
            </a:r>
            <a:r>
              <a:rPr lang="en-GB" sz="1900" b="0" i="0" dirty="0">
                <a:solidFill>
                  <a:srgbClr val="111111"/>
                </a:solidFill>
                <a:effectLst/>
              </a:rPr>
              <a:t> </a:t>
            </a:r>
            <a:r>
              <a:rPr lang="en-GB" sz="1900" b="0" i="0" dirty="0" err="1">
                <a:solidFill>
                  <a:srgbClr val="111111"/>
                </a:solidFill>
                <a:effectLst/>
              </a:rPr>
              <a:t>derer</a:t>
            </a:r>
            <a:r>
              <a:rPr lang="en-GB" sz="1900" b="0" i="0" dirty="0">
                <a:solidFill>
                  <a:srgbClr val="111111"/>
                </a:solidFill>
                <a:effectLst/>
              </a:rPr>
              <a:t> </a:t>
            </a:r>
            <a:r>
              <a:rPr lang="en-GB" sz="1900" b="0" i="0" dirty="0" err="1">
                <a:solidFill>
                  <a:srgbClr val="111111"/>
                </a:solidFill>
                <a:effectLst/>
              </a:rPr>
              <a:t>zu</a:t>
            </a:r>
            <a:r>
              <a:rPr lang="en-GB" sz="1900" b="0" i="0" dirty="0">
                <a:solidFill>
                  <a:srgbClr val="111111"/>
                </a:solidFill>
                <a:effectLst/>
              </a:rPr>
              <a:t> </a:t>
            </a:r>
            <a:r>
              <a:rPr lang="en-GB" sz="1900" b="0" i="0" dirty="0" err="1">
                <a:solidFill>
                  <a:srgbClr val="111111"/>
                </a:solidFill>
                <a:effectLst/>
              </a:rPr>
              <a:t>erhöhen</a:t>
            </a:r>
            <a:r>
              <a:rPr lang="en-GB" sz="1900" b="0" i="0" dirty="0">
                <a:solidFill>
                  <a:srgbClr val="111111"/>
                </a:solidFill>
                <a:effectLst/>
              </a:rPr>
              <a:t>, die dich beim </a:t>
            </a:r>
            <a:r>
              <a:rPr lang="en-GB" sz="1900" b="0" i="0" dirty="0" err="1">
                <a:solidFill>
                  <a:srgbClr val="111111"/>
                </a:solidFill>
                <a:effectLst/>
              </a:rPr>
              <a:t>Ausbau</a:t>
            </a:r>
            <a:r>
              <a:rPr lang="en-GB" sz="1900" b="0" i="0" dirty="0">
                <a:solidFill>
                  <a:srgbClr val="111111"/>
                </a:solidFill>
                <a:effectLst/>
              </a:rPr>
              <a:t> </a:t>
            </a:r>
            <a:r>
              <a:rPr lang="en-GB" sz="1900" dirty="0" err="1">
                <a:solidFill>
                  <a:srgbClr val="111111"/>
                </a:solidFill>
              </a:rPr>
              <a:t>dein</a:t>
            </a:r>
            <a:r>
              <a:rPr lang="en-GB" sz="1900" b="0" i="0" dirty="0" err="1">
                <a:solidFill>
                  <a:srgbClr val="111111"/>
                </a:solidFill>
                <a:effectLst/>
              </a:rPr>
              <a:t>es</a:t>
            </a:r>
            <a:r>
              <a:rPr lang="en-GB" sz="1900" b="0" i="0" dirty="0">
                <a:solidFill>
                  <a:srgbClr val="111111"/>
                </a:solidFill>
                <a:effectLst/>
              </a:rPr>
              <a:t> Geschäfts durch Empfehlungen und </a:t>
            </a:r>
            <a:r>
              <a:rPr lang="en-GB" sz="1900" b="0" i="0" dirty="0" err="1">
                <a:solidFill>
                  <a:srgbClr val="111111"/>
                </a:solidFill>
                <a:effectLst/>
              </a:rPr>
              <a:t>Bekanntmachungen</a:t>
            </a:r>
            <a:r>
              <a:rPr lang="en-GB" sz="1900" b="0" i="0" dirty="0">
                <a:solidFill>
                  <a:srgbClr val="111111"/>
                </a:solidFill>
                <a:effectLst/>
              </a:rPr>
              <a:t> unterstützen können, um Verkaufschancen und Kontakte </a:t>
            </a:r>
            <a:r>
              <a:rPr lang="en-GB" sz="1900" b="0" i="0" dirty="0" err="1">
                <a:solidFill>
                  <a:srgbClr val="111111"/>
                </a:solidFill>
                <a:effectLst/>
              </a:rPr>
              <a:t>zu</a:t>
            </a:r>
            <a:r>
              <a:rPr lang="en-GB" sz="1900" b="0" i="0" dirty="0">
                <a:solidFill>
                  <a:srgbClr val="111111"/>
                </a:solidFill>
                <a:effectLst/>
              </a:rPr>
              <a:t> </a:t>
            </a:r>
            <a:r>
              <a:rPr lang="en-GB" sz="1900" b="0" i="0" dirty="0" err="1">
                <a:solidFill>
                  <a:srgbClr val="111111"/>
                </a:solidFill>
                <a:effectLst/>
              </a:rPr>
              <a:t>generieren</a:t>
            </a:r>
            <a:r>
              <a:rPr lang="en-GB" sz="1900" b="0" i="0" dirty="0">
                <a:solidFill>
                  <a:srgbClr val="111111"/>
                </a:solidFill>
                <a:effectLst/>
              </a:rPr>
              <a:t>.</a:t>
            </a:r>
            <a:endParaRPr lang="en-GB" sz="1900" dirty="0">
              <a:solidFill>
                <a:srgbClr val="111111"/>
              </a:solidFill>
            </a:endParaRPr>
          </a:p>
          <a:p>
            <a:pPr fontAlgn="base"/>
            <a:r>
              <a:rPr lang="en-GB" sz="1900" b="1" i="0" dirty="0">
                <a:solidFill>
                  <a:srgbClr val="C54A9A"/>
                </a:solidFill>
                <a:effectLst/>
              </a:rPr>
              <a:t>Arten von Business </a:t>
            </a:r>
            <a:r>
              <a:rPr lang="en-GB" sz="1900" b="1" i="0" dirty="0" err="1">
                <a:solidFill>
                  <a:srgbClr val="C54A9A"/>
                </a:solidFill>
                <a:effectLst/>
              </a:rPr>
              <a:t>Netzwerken</a:t>
            </a:r>
            <a:r>
              <a:rPr lang="en-GB" sz="1900" b="1" i="0" dirty="0">
                <a:solidFill>
                  <a:srgbClr val="C54A9A"/>
                </a:solidFill>
                <a:effectLst/>
              </a:rPr>
              <a:t> </a:t>
            </a:r>
          </a:p>
          <a:p>
            <a:pPr marL="457200" indent="-457200" fontAlgn="base">
              <a:buAutoNum type="arabicPeriod"/>
            </a:pPr>
            <a:r>
              <a:rPr lang="en-GB" sz="1900" b="0" i="0" dirty="0">
                <a:solidFill>
                  <a:srgbClr val="444444"/>
                </a:solidFill>
                <a:effectLst/>
              </a:rPr>
              <a:t>Starke Kontaktnetzwerke (typischerweise kostenpflichtige Netzwerke, die sich auf das Empfehlungsgeschäft im Netzwerk konzentrieren, z.B. </a:t>
            </a:r>
            <a:r>
              <a:rPr lang="en-GB" sz="1900" dirty="0">
                <a:hlinkClick r:id="rId2"/>
              </a:rPr>
              <a:t>BNI: Business Network International | Business Networking</a:t>
            </a:r>
            <a:r>
              <a:rPr lang="en-GB" sz="1900" dirty="0"/>
              <a:t>)</a:t>
            </a:r>
            <a:endParaRPr lang="en-GB" sz="1900" b="0" i="0" dirty="0">
              <a:solidFill>
                <a:srgbClr val="444444"/>
              </a:solidFill>
              <a:effectLst/>
            </a:endParaRPr>
          </a:p>
          <a:p>
            <a:pPr marL="457200" indent="-457200" fontAlgn="base">
              <a:buAutoNum type="arabicPeriod"/>
            </a:pPr>
            <a:r>
              <a:rPr lang="en-GB" sz="1900" b="0" i="0" dirty="0">
                <a:solidFill>
                  <a:srgbClr val="444444"/>
                </a:solidFill>
                <a:effectLst/>
              </a:rPr>
              <a:t>Gelegenheits-Kontaktnetzwerke - </a:t>
            </a:r>
            <a:r>
              <a:rPr lang="en-GB" sz="1900" b="0" i="0" dirty="0" err="1">
                <a:solidFill>
                  <a:srgbClr val="444444"/>
                </a:solidFill>
                <a:effectLst/>
              </a:rPr>
              <a:t>deine</a:t>
            </a:r>
            <a:r>
              <a:rPr lang="en-GB" sz="1900" b="0" i="0" dirty="0">
                <a:solidFill>
                  <a:srgbClr val="444444"/>
                </a:solidFill>
                <a:effectLst/>
              </a:rPr>
              <a:t> </a:t>
            </a:r>
            <a:r>
              <a:rPr lang="en-GB" sz="1900" b="0" i="0" dirty="0" err="1">
                <a:solidFill>
                  <a:srgbClr val="444444"/>
                </a:solidFill>
                <a:effectLst/>
              </a:rPr>
              <a:t>Teilnahme</a:t>
            </a:r>
            <a:r>
              <a:rPr lang="en-GB" sz="1900" b="0" i="0" dirty="0">
                <a:solidFill>
                  <a:srgbClr val="444444"/>
                </a:solidFill>
                <a:effectLst/>
              </a:rPr>
              <a:t> </a:t>
            </a:r>
            <a:r>
              <a:rPr lang="en-GB" sz="1900" b="0" i="0" dirty="0" err="1">
                <a:solidFill>
                  <a:srgbClr val="444444"/>
                </a:solidFill>
                <a:effectLst/>
              </a:rPr>
              <a:t>ist</a:t>
            </a:r>
            <a:r>
              <a:rPr lang="en-GB" sz="1900" b="0" i="0" dirty="0">
                <a:solidFill>
                  <a:srgbClr val="444444"/>
                </a:solidFill>
                <a:effectLst/>
              </a:rPr>
              <a:t> </a:t>
            </a:r>
            <a:r>
              <a:rPr lang="en-GB" sz="1900" b="0" i="0" dirty="0" err="1">
                <a:solidFill>
                  <a:srgbClr val="444444"/>
                </a:solidFill>
                <a:effectLst/>
              </a:rPr>
              <a:t>hier</a:t>
            </a:r>
            <a:r>
              <a:rPr lang="en-GB" sz="1900" b="0" i="0" dirty="0">
                <a:solidFill>
                  <a:srgbClr val="444444"/>
                </a:solidFill>
                <a:effectLst/>
              </a:rPr>
              <a:t> optional - z. B. Netzwerkveranstaltungen der </a:t>
            </a:r>
            <a:r>
              <a:rPr lang="en-GB" sz="1900" b="0" i="0" dirty="0" err="1">
                <a:solidFill>
                  <a:srgbClr val="444444"/>
                </a:solidFill>
                <a:effectLst/>
              </a:rPr>
              <a:t>Handelskammer</a:t>
            </a:r>
            <a:r>
              <a:rPr lang="en-GB" sz="1900" b="0" i="0" dirty="0">
                <a:solidFill>
                  <a:srgbClr val="444444"/>
                </a:solidFill>
                <a:effectLst/>
              </a:rPr>
              <a:t> in </a:t>
            </a:r>
            <a:r>
              <a:rPr lang="en-GB" sz="1900" b="0" i="0" dirty="0" err="1">
                <a:solidFill>
                  <a:srgbClr val="444444"/>
                </a:solidFill>
                <a:effectLst/>
              </a:rPr>
              <a:t>deiner</a:t>
            </a:r>
            <a:r>
              <a:rPr lang="en-GB" sz="1900" b="0" i="0" dirty="0">
                <a:solidFill>
                  <a:srgbClr val="444444"/>
                </a:solidFill>
                <a:effectLst/>
              </a:rPr>
              <a:t> Nähe </a:t>
            </a:r>
          </a:p>
          <a:p>
            <a:pPr marL="457200" indent="-457200" fontAlgn="base">
              <a:buAutoNum type="arabicPeriod"/>
            </a:pPr>
            <a:r>
              <a:rPr lang="en-GB" sz="1900" b="0" i="0">
                <a:solidFill>
                  <a:srgbClr val="444444"/>
                </a:solidFill>
                <a:effectLst/>
              </a:rPr>
              <a:t>Online-Netzwerke </a:t>
            </a:r>
            <a:endParaRPr lang="en-GB" sz="1900" b="0" i="0" dirty="0">
              <a:solidFill>
                <a:srgbClr val="444444"/>
              </a:solidFill>
              <a:effectLst/>
            </a:endParaRPr>
          </a:p>
          <a:p>
            <a:pPr marL="457200" indent="-457200" fontAlgn="base">
              <a:buAutoNum type="arabicPeriod"/>
            </a:pPr>
            <a:r>
              <a:rPr lang="en-GB" sz="1900" b="0" i="0" dirty="0" err="1">
                <a:solidFill>
                  <a:srgbClr val="444444"/>
                </a:solidFill>
                <a:effectLst/>
              </a:rPr>
              <a:t>Gemeindedienste</a:t>
            </a:r>
            <a:r>
              <a:rPr lang="en-GB" sz="1900" b="0" i="0" dirty="0">
                <a:solidFill>
                  <a:srgbClr val="444444"/>
                </a:solidFill>
                <a:effectLst/>
              </a:rPr>
              <a:t> </a:t>
            </a:r>
            <a:r>
              <a:rPr lang="en-GB" sz="1900" dirty="0">
                <a:solidFill>
                  <a:srgbClr val="444444"/>
                </a:solidFill>
              </a:rPr>
              <a:t>- z.B. </a:t>
            </a:r>
            <a:r>
              <a:rPr lang="en-GB" sz="1900" dirty="0">
                <a:hlinkClick r:id="rId3"/>
              </a:rPr>
              <a:t>TERN - The Entrepreneurial Refugee Network - Unterstützung von Flüchtlingen beim Einstieg in die Wirtschaft (wearetern.org)</a:t>
            </a:r>
            <a:endParaRPr lang="en-GB" sz="1900" b="0" i="0" dirty="0">
              <a:solidFill>
                <a:srgbClr val="444444"/>
              </a:solidFill>
              <a:effectLst/>
            </a:endParaRPr>
          </a:p>
          <a:p>
            <a:pPr marL="457200" indent="-457200" fontAlgn="base">
              <a:buAutoNum type="arabicPeriod"/>
            </a:pPr>
            <a:r>
              <a:rPr lang="en-GB" sz="1900" b="0" i="0" dirty="0">
                <a:solidFill>
                  <a:srgbClr val="444444"/>
                </a:solidFill>
                <a:effectLst/>
              </a:rPr>
              <a:t>Berufsgenossenschaften</a:t>
            </a:r>
            <a:endParaRPr lang="en-GB" sz="1900" b="0" i="0" dirty="0">
              <a:solidFill>
                <a:srgbClr val="111111"/>
              </a:solidFill>
              <a:effectLst/>
            </a:endParaRPr>
          </a:p>
          <a:p>
            <a:pPr fontAlgn="base"/>
            <a:endParaRPr lang="en-GB" sz="1800" dirty="0">
              <a:solidFill>
                <a:srgbClr val="111111"/>
              </a:solidFill>
              <a:latin typeface="Roboto"/>
            </a:endParaRPr>
          </a:p>
        </p:txBody>
      </p:sp>
      <p:grpSp>
        <p:nvGrpSpPr>
          <p:cNvPr id="4" name="Group 3">
            <a:extLst>
              <a:ext uri="{FF2B5EF4-FFF2-40B4-BE49-F238E27FC236}">
                <a16:creationId xmlns:a16="http://schemas.microsoft.com/office/drawing/2014/main" id="{AD4280D0-0EE4-4B0E-BAD0-E5F23E826911}"/>
              </a:ext>
            </a:extLst>
          </p:cNvPr>
          <p:cNvGrpSpPr/>
          <p:nvPr/>
        </p:nvGrpSpPr>
        <p:grpSpPr>
          <a:xfrm>
            <a:off x="8144241" y="2479220"/>
            <a:ext cx="3295919" cy="2052140"/>
            <a:chOff x="7270481" y="2813767"/>
            <a:chExt cx="2143845" cy="1254125"/>
          </a:xfrm>
        </p:grpSpPr>
        <p:pic>
          <p:nvPicPr>
            <p:cNvPr id="7" name="Picture 6" descr="Icon&#10;&#10;Description automatically generated">
              <a:extLst>
                <a:ext uri="{FF2B5EF4-FFF2-40B4-BE49-F238E27FC236}">
                  <a16:creationId xmlns:a16="http://schemas.microsoft.com/office/drawing/2014/main" id="{82307E89-C18C-4C4C-9250-A5D4C38433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8" name="Picture 7" descr="Icon&#10;&#10;Description automatically generated">
              <a:extLst>
                <a:ext uri="{FF2B5EF4-FFF2-40B4-BE49-F238E27FC236}">
                  <a16:creationId xmlns:a16="http://schemas.microsoft.com/office/drawing/2014/main" id="{EE888298-5522-454F-BC91-5E70481F884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9" name="Picture 8" descr="Icon&#10;&#10;Description automatically generated">
              <a:extLst>
                <a:ext uri="{FF2B5EF4-FFF2-40B4-BE49-F238E27FC236}">
                  <a16:creationId xmlns:a16="http://schemas.microsoft.com/office/drawing/2014/main" id="{4DAF796A-6563-4E9A-92EB-A806362FCAE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492528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2679" y="389399"/>
            <a:ext cx="10267571" cy="697353"/>
          </a:xfrm>
        </p:spPr>
        <p:txBody>
          <a:bodyPr>
            <a:noAutofit/>
          </a:bodyPr>
          <a:lstStyle/>
          <a:p>
            <a:pPr fontAlgn="base"/>
            <a:r>
              <a:rPr lang="en-IE" dirty="0">
                <a:solidFill>
                  <a:schemeClr val="bg1"/>
                </a:solidFill>
                <a:highlight>
                  <a:srgbClr val="C54A9A"/>
                </a:highlight>
              </a:rPr>
              <a:t>SPOTLIGHT: </a:t>
            </a:r>
            <a:r>
              <a:rPr lang="en-GB" dirty="0">
                <a:solidFill>
                  <a:schemeClr val="bg1"/>
                </a:solidFill>
                <a:highlight>
                  <a:srgbClr val="C54A9A"/>
                </a:highlight>
              </a:rPr>
              <a:t>TERN</a:t>
            </a:r>
            <a:r>
              <a:rPr lang="en-GB" dirty="0">
                <a:solidFill>
                  <a:schemeClr val="bg1"/>
                </a:solidFill>
              </a:rPr>
              <a:t> </a:t>
            </a:r>
            <a:r>
              <a:rPr lang="en-GB" sz="3200" dirty="0"/>
              <a:t>- The Entrepreneurial Refugee Network - Unterstützung von Flüchtlingen in der </a:t>
            </a:r>
            <a:r>
              <a:rPr lang="en-GB" sz="3200" dirty="0" err="1"/>
              <a:t>Geschäftsentwicklung</a:t>
            </a:r>
            <a:r>
              <a:rPr lang="en-GB" sz="3200" dirty="0"/>
              <a:t> in </a:t>
            </a:r>
            <a:r>
              <a:rPr lang="en-GB" sz="3200" dirty="0" err="1"/>
              <a:t>Großbritannien</a:t>
            </a:r>
            <a:r>
              <a:rPr lang="en-GB" sz="3200" dirty="0"/>
              <a:t> </a:t>
            </a:r>
            <a:endParaRPr lang="en-BA" dirty="0">
              <a:solidFill>
                <a:schemeClr val="bg1"/>
              </a:solidFill>
              <a:highlight>
                <a:srgbClr val="C54A9A"/>
              </a:highligh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6022994" y="1528383"/>
            <a:ext cx="462425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GB" sz="2000" i="0" dirty="0">
                <a:effectLst/>
              </a:rPr>
              <a:t>TERN ermöglicht es </a:t>
            </a:r>
            <a:r>
              <a:rPr lang="en-GB" sz="2000" i="0" dirty="0" err="1">
                <a:effectLst/>
              </a:rPr>
              <a:t>Geflüchteten</a:t>
            </a:r>
            <a:r>
              <a:rPr lang="en-GB" sz="2000" i="0" dirty="0">
                <a:effectLst/>
              </a:rPr>
              <a:t>, durch die Kraft ihrer eigenen Ideen zu gedeihen.  Ihr Ziel ist es, bis 2025 2000 </a:t>
            </a:r>
            <a:r>
              <a:rPr lang="en-GB" sz="2000" i="0" dirty="0" err="1">
                <a:effectLst/>
              </a:rPr>
              <a:t>Unternehmen</a:t>
            </a:r>
            <a:r>
              <a:rPr lang="en-GB" sz="2000" i="0" dirty="0">
                <a:effectLst/>
              </a:rPr>
              <a:t> </a:t>
            </a:r>
            <a:r>
              <a:rPr lang="en-GB" sz="2000" i="0" dirty="0" err="1">
                <a:effectLst/>
              </a:rPr>
              <a:t>zu</a:t>
            </a:r>
            <a:r>
              <a:rPr lang="en-GB" sz="2000" i="0" dirty="0">
                <a:effectLst/>
              </a:rPr>
              <a:t> </a:t>
            </a:r>
            <a:r>
              <a:rPr lang="en-GB" sz="2000" i="0" dirty="0" err="1">
                <a:effectLst/>
              </a:rPr>
              <a:t>gründen</a:t>
            </a:r>
            <a:r>
              <a:rPr lang="en-GB" sz="2000" i="0" dirty="0">
                <a:effectLst/>
              </a:rPr>
              <a:t>, </a:t>
            </a:r>
            <a:r>
              <a:rPr lang="en-GB" sz="2000" i="0" dirty="0" err="1">
                <a:effectLst/>
              </a:rPr>
              <a:t>welche</a:t>
            </a:r>
            <a:r>
              <a:rPr lang="en-GB" sz="2000" i="0" dirty="0">
                <a:effectLst/>
              </a:rPr>
              <a:t> von </a:t>
            </a:r>
            <a:r>
              <a:rPr lang="en-GB" sz="2000" i="0" dirty="0" err="1">
                <a:effectLst/>
              </a:rPr>
              <a:t>Geflüchteten</a:t>
            </a:r>
            <a:r>
              <a:rPr lang="en-GB" sz="2000" i="0" dirty="0">
                <a:effectLst/>
              </a:rPr>
              <a:t> </a:t>
            </a:r>
            <a:r>
              <a:rPr lang="en-GB" sz="2000" i="0" dirty="0" err="1">
                <a:effectLst/>
              </a:rPr>
              <a:t>geführt</a:t>
            </a:r>
            <a:r>
              <a:rPr lang="en-GB" sz="2000" i="0" dirty="0">
                <a:effectLst/>
              </a:rPr>
              <a:t> </a:t>
            </a:r>
            <a:r>
              <a:rPr lang="en-GB" sz="2000" i="0" dirty="0" err="1">
                <a:effectLst/>
              </a:rPr>
              <a:t>werden</a:t>
            </a:r>
            <a:r>
              <a:rPr lang="en-GB" sz="2000" i="0" dirty="0">
                <a:effectLst/>
              </a:rPr>
              <a:t>.</a:t>
            </a:r>
          </a:p>
          <a:p>
            <a:pPr fontAlgn="base"/>
            <a:r>
              <a:rPr lang="en-GB" sz="2000" dirty="0" err="1"/>
              <a:t>Vielen</a:t>
            </a:r>
            <a:r>
              <a:rPr lang="en-GB" sz="2000" dirty="0"/>
              <a:t> Frauen </a:t>
            </a:r>
            <a:r>
              <a:rPr lang="en-GB" sz="2000" dirty="0" err="1"/>
              <a:t>wurde</a:t>
            </a:r>
            <a:r>
              <a:rPr lang="en-GB" sz="2000" dirty="0"/>
              <a:t> </a:t>
            </a:r>
            <a:r>
              <a:rPr lang="en-GB" sz="2000" dirty="0" err="1"/>
              <a:t>durch</a:t>
            </a:r>
            <a:r>
              <a:rPr lang="en-GB" sz="2000" dirty="0"/>
              <a:t> </a:t>
            </a:r>
            <a:r>
              <a:rPr lang="en-IE" sz="2000" b="1" dirty="0" err="1">
                <a:hlinkClick r:id="rId2"/>
              </a:rPr>
              <a:t>Wearetern</a:t>
            </a:r>
            <a:r>
              <a:rPr lang="en-IE" sz="2000" b="1" dirty="0">
                <a:hlinkClick r:id="rId2"/>
              </a:rPr>
              <a:t> | </a:t>
            </a:r>
            <a:r>
              <a:rPr lang="en-IE" sz="2000" b="1" dirty="0" err="1">
                <a:hlinkClick r:id="rId2"/>
              </a:rPr>
              <a:t>Herfutureforward</a:t>
            </a:r>
            <a:r>
              <a:rPr lang="en-IE" sz="2000" b="1" dirty="0">
                <a:hlinkClick r:id="rId2"/>
              </a:rPr>
              <a:t> </a:t>
            </a:r>
            <a:r>
              <a:rPr lang="en-GB" sz="2000" dirty="0" err="1"/>
              <a:t>geholfen</a:t>
            </a:r>
            <a:r>
              <a:rPr lang="en-GB" sz="2000" dirty="0"/>
              <a:t>, </a:t>
            </a:r>
            <a:r>
              <a:rPr lang="en-GB" sz="2000" dirty="0" err="1"/>
              <a:t>ihr</a:t>
            </a:r>
            <a:r>
              <a:rPr lang="en-GB" sz="2000" dirty="0"/>
              <a:t> </a:t>
            </a:r>
            <a:r>
              <a:rPr lang="en-GB" sz="2000" dirty="0" err="1"/>
              <a:t>Geschäft</a:t>
            </a:r>
            <a:r>
              <a:rPr lang="en-GB" sz="2000" dirty="0"/>
              <a:t> </a:t>
            </a:r>
            <a:r>
              <a:rPr lang="en-GB" sz="2000" dirty="0" err="1"/>
              <a:t>zu</a:t>
            </a:r>
            <a:r>
              <a:rPr lang="en-GB" sz="2000" dirty="0"/>
              <a:t> </a:t>
            </a:r>
            <a:r>
              <a:rPr lang="en-GB" sz="2000" dirty="0" err="1"/>
              <a:t>gründen</a:t>
            </a:r>
            <a:r>
              <a:rPr lang="en-GB" sz="2000" dirty="0"/>
              <a:t> </a:t>
            </a:r>
            <a:r>
              <a:rPr lang="en-IE" sz="2000" dirty="0"/>
              <a:t>– die </a:t>
            </a:r>
            <a:r>
              <a:rPr lang="en-IE" sz="2000" dirty="0" err="1"/>
              <a:t>Seite</a:t>
            </a:r>
            <a:r>
              <a:rPr lang="en-IE" sz="2000" dirty="0"/>
              <a:t> </a:t>
            </a:r>
            <a:r>
              <a:rPr lang="en-IE" sz="2000" dirty="0" err="1"/>
              <a:t>ist</a:t>
            </a:r>
            <a:r>
              <a:rPr lang="en-IE" sz="2000" dirty="0"/>
              <a:t> </a:t>
            </a:r>
            <a:r>
              <a:rPr lang="en-IE" sz="2000" dirty="0" err="1"/>
              <a:t>voller</a:t>
            </a:r>
            <a:r>
              <a:rPr lang="en-IE" sz="2000" dirty="0"/>
              <a:t> wunderbarer Beispiele von </a:t>
            </a:r>
            <a:r>
              <a:rPr lang="en-IE" sz="2000" dirty="0" err="1"/>
              <a:t>bestärkten</a:t>
            </a:r>
            <a:r>
              <a:rPr lang="en-IE" sz="2000" dirty="0"/>
              <a:t> </a:t>
            </a:r>
            <a:r>
              <a:rPr lang="en-IE" sz="2000" dirty="0" err="1"/>
              <a:t>Geschäftsfrauen</a:t>
            </a:r>
            <a:r>
              <a:rPr lang="en-IE" sz="2000" dirty="0"/>
              <a:t> </a:t>
            </a:r>
            <a:r>
              <a:rPr lang="en-IE" sz="2000" dirty="0" err="1"/>
              <a:t>mit</a:t>
            </a:r>
            <a:r>
              <a:rPr lang="en-IE" sz="2000" dirty="0"/>
              <a:t> </a:t>
            </a:r>
            <a:r>
              <a:rPr lang="en-IE" sz="2000" dirty="0" err="1"/>
              <a:t>Fluchthintergrund</a:t>
            </a:r>
            <a:endParaRPr lang="en-IE" sz="2000" dirty="0"/>
          </a:p>
          <a:p>
            <a:pPr fontAlgn="base"/>
            <a:r>
              <a:rPr lang="en-GB" sz="2000" b="1" dirty="0" err="1">
                <a:solidFill>
                  <a:schemeClr val="bg1"/>
                </a:solidFill>
                <a:highlight>
                  <a:srgbClr val="1EB3DD"/>
                </a:highlight>
              </a:rPr>
              <a:t>Hier</a:t>
            </a:r>
            <a:r>
              <a:rPr lang="en-GB" sz="2000" b="1" dirty="0">
                <a:solidFill>
                  <a:schemeClr val="bg1"/>
                </a:solidFill>
                <a:highlight>
                  <a:srgbClr val="1EB3DD"/>
                </a:highlight>
              </a:rPr>
              <a:t> </a:t>
            </a:r>
            <a:r>
              <a:rPr lang="en-GB" sz="2000" b="1" dirty="0" err="1">
                <a:solidFill>
                  <a:schemeClr val="bg1"/>
                </a:solidFill>
                <a:highlight>
                  <a:srgbClr val="1EB3DD"/>
                </a:highlight>
              </a:rPr>
              <a:t>ein</a:t>
            </a:r>
            <a:r>
              <a:rPr lang="en-GB" sz="2000" b="1" dirty="0">
                <a:solidFill>
                  <a:schemeClr val="bg1"/>
                </a:solidFill>
                <a:highlight>
                  <a:srgbClr val="1EB3DD"/>
                </a:highlight>
              </a:rPr>
              <a:t> </a:t>
            </a:r>
            <a:r>
              <a:rPr lang="en-GB" sz="2000" b="1" dirty="0" err="1">
                <a:solidFill>
                  <a:schemeClr val="bg1"/>
                </a:solidFill>
                <a:highlight>
                  <a:srgbClr val="1EB3DD"/>
                </a:highlight>
              </a:rPr>
              <a:t>Beispiel</a:t>
            </a:r>
            <a:r>
              <a:rPr lang="en-GB" sz="2000" b="1" dirty="0">
                <a:solidFill>
                  <a:schemeClr val="bg1"/>
                </a:solidFill>
                <a:highlight>
                  <a:srgbClr val="1EB3DD"/>
                </a:highlight>
              </a:rPr>
              <a:t>:</a:t>
            </a:r>
          </a:p>
          <a:p>
            <a:pPr fontAlgn="base"/>
            <a:r>
              <a:rPr lang="en-IE" sz="2000" dirty="0">
                <a:hlinkClick r:id="rId3"/>
              </a:rPr>
              <a:t>Handgefertigte Luxus-Dessous | Maria </a:t>
            </a:r>
            <a:r>
              <a:rPr lang="en-IE" sz="2000" dirty="0" err="1">
                <a:hlinkClick r:id="rId3"/>
              </a:rPr>
              <a:t>Callisto- </a:t>
            </a:r>
            <a:r>
              <a:rPr lang="en-IE" sz="2000" dirty="0">
                <a:hlinkClick r:id="rId3"/>
              </a:rPr>
              <a:t>Luxus-Dessous</a:t>
            </a:r>
            <a:br>
              <a:rPr lang="en-GB" sz="2200" dirty="0">
                <a:solidFill>
                  <a:srgbClr val="222222"/>
                </a:solidFill>
              </a:rPr>
            </a:br>
            <a:br>
              <a:rPr lang="en-GB" dirty="0">
                <a:solidFill>
                  <a:srgbClr val="222222"/>
                </a:solidFill>
              </a:rPr>
            </a:br>
            <a:endParaRPr lang="en-US" b="0" i="0" dirty="0">
              <a:effectLst/>
            </a:endParaRPr>
          </a:p>
        </p:txBody>
      </p:sp>
      <p:pic>
        <p:nvPicPr>
          <p:cNvPr id="3" name="Picture 2">
            <a:hlinkClick r:id="rId4"/>
            <a:extLst>
              <a:ext uri="{FF2B5EF4-FFF2-40B4-BE49-F238E27FC236}">
                <a16:creationId xmlns:a16="http://schemas.microsoft.com/office/drawing/2014/main" id="{697CE43D-BEE2-4DCC-ACCC-FB1678CD6A95}"/>
              </a:ext>
            </a:extLst>
          </p:cNvPr>
          <p:cNvPicPr>
            <a:picLocks noChangeAspect="1"/>
          </p:cNvPicPr>
          <p:nvPr/>
        </p:nvPicPr>
        <p:blipFill>
          <a:blip r:embed="rId5"/>
          <a:stretch>
            <a:fillRect/>
          </a:stretch>
        </p:blipFill>
        <p:spPr>
          <a:xfrm>
            <a:off x="314960" y="1877059"/>
            <a:ext cx="5571190" cy="3343633"/>
          </a:xfrm>
          <a:prstGeom prst="rect">
            <a:avLst/>
          </a:prstGeom>
        </p:spPr>
      </p:pic>
      <p:sp>
        <p:nvSpPr>
          <p:cNvPr id="2" name="Textfeld 1">
            <a:extLst>
              <a:ext uri="{FF2B5EF4-FFF2-40B4-BE49-F238E27FC236}">
                <a16:creationId xmlns:a16="http://schemas.microsoft.com/office/drawing/2014/main" id="{8E6D6AA2-F82B-457D-9912-26F635D4E7EB}"/>
              </a:ext>
            </a:extLst>
          </p:cNvPr>
          <p:cNvSpPr txBox="1"/>
          <p:nvPr/>
        </p:nvSpPr>
        <p:spPr>
          <a:xfrm>
            <a:off x="197521" y="5368964"/>
            <a:ext cx="11796958" cy="1477328"/>
          </a:xfrm>
          <a:prstGeom prst="rect">
            <a:avLst/>
          </a:prstGeom>
          <a:noFill/>
        </p:spPr>
        <p:txBody>
          <a:bodyPr wrap="square" rtlCol="0">
            <a:spAutoFit/>
          </a:bodyPr>
          <a:lstStyle/>
          <a:p>
            <a:r>
              <a:rPr lang="de-DE" dirty="0"/>
              <a:t>Du suchst sowas in Deutschland?</a:t>
            </a:r>
          </a:p>
          <a:p>
            <a:r>
              <a:rPr lang="de-DE" dirty="0"/>
              <a:t>Dann besuche doch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https://www.jumpp.de/</a:t>
            </a:r>
            <a:r>
              <a:rPr lang="de-DE" dirty="0"/>
              <a:t>, eine Organisation, die mit Projekten wie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7"/>
              </a:rPr>
              <a:t>MIGRANTINNEN </a:t>
            </a:r>
            <a:r>
              <a:rPr lang="en-GB" sz="1800" dirty="0" err="1">
                <a:effectLst/>
                <a:latin typeface="Calibri" panose="020F0502020204030204" pitchFamily="34" charset="0"/>
                <a:ea typeface="Calibri" panose="020F0502020204030204" pitchFamily="34" charset="0"/>
                <a:cs typeface="Times New Roman" panose="02020603050405020304" pitchFamily="18" charset="0"/>
                <a:hlinkClick r:id="rId7"/>
              </a:rPr>
              <a:t>gründen</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7"/>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hlinkClick r:id="rId7"/>
              </a:rPr>
              <a:t>Perspektive</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7"/>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hlinkClick r:id="rId7"/>
              </a:rPr>
              <a:t>Selbständigkeit</a:t>
            </a:r>
            <a:r>
              <a:rPr lang="de-DE" dirty="0">
                <a:latin typeface="Calibri" panose="020F0502020204030204" pitchFamily="34" charset="0"/>
                <a:ea typeface="Calibri" panose="020F0502020204030204" pitchFamily="34" charset="0"/>
                <a:cs typeface="Times New Roman" panose="02020603050405020304" pitchFamily="18" charset="0"/>
                <a:hlinkClick r:id="rId7"/>
              </a:rPr>
              <a:t> </a:t>
            </a:r>
            <a:r>
              <a:rPr lang="de-DE" dirty="0"/>
              <a:t>Migrantinnen mit Gründungsabsicht unterstützt oder klicke </a:t>
            </a:r>
            <a:r>
              <a:rPr lang="de-DE" dirty="0">
                <a:hlinkClick r:id="rId8"/>
              </a:rPr>
              <a:t>hier</a:t>
            </a:r>
            <a:r>
              <a:rPr lang="de-DE" dirty="0"/>
              <a:t> oder </a:t>
            </a:r>
            <a:r>
              <a:rPr lang="de-DE" dirty="0">
                <a:hlinkClick r:id="rId9"/>
              </a:rPr>
              <a:t>hier</a:t>
            </a:r>
            <a:r>
              <a:rPr lang="de-DE" dirty="0"/>
              <a:t> für weitere Informationen </a:t>
            </a:r>
            <a:r>
              <a:rPr lang="de-DE"/>
              <a:t>zu Hilfsangeboten.</a:t>
            </a:r>
            <a:endParaRPr lang="de-DE" dirty="0"/>
          </a:p>
          <a:p>
            <a:endParaRPr lang="de-DE" dirty="0"/>
          </a:p>
        </p:txBody>
      </p:sp>
    </p:spTree>
    <p:extLst>
      <p:ext uri="{BB962C8B-B14F-4D97-AF65-F5344CB8AC3E}">
        <p14:creationId xmlns:p14="http://schemas.microsoft.com/office/powerpoint/2010/main" val="1628616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2680" y="389399"/>
            <a:ext cx="9649486" cy="697353"/>
          </a:xfrm>
        </p:spPr>
        <p:txBody>
          <a:bodyPr>
            <a:noAutofit/>
          </a:bodyPr>
          <a:lstStyle/>
          <a:p>
            <a:pPr fontAlgn="base"/>
            <a:r>
              <a:rPr lang="en-IE" dirty="0">
                <a:solidFill>
                  <a:schemeClr val="bg1"/>
                </a:solidFill>
                <a:highlight>
                  <a:srgbClr val="C54A9A"/>
                </a:highlight>
              </a:rPr>
              <a:t>ÜBUNG</a:t>
            </a:r>
            <a:endParaRPr lang="en-BA" dirty="0">
              <a:solidFill>
                <a:schemeClr val="bg1"/>
              </a:solidFill>
              <a:highlight>
                <a:srgbClr val="C54A9A"/>
              </a:highligh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522671" y="1259663"/>
            <a:ext cx="6696769" cy="3235569"/>
          </a:xfrm>
        </p:spPr>
        <p:txBody>
          <a:bodyPr/>
          <a:lstStyle/>
          <a:p>
            <a:pPr marL="0" lvl="1" algn="l" fontAlgn="base">
              <a:tabLst>
                <a:tab pos="538163" algn="l"/>
              </a:tabLst>
            </a:pPr>
            <a:r>
              <a:rPr lang="en-IE" dirty="0" err="1">
                <a:solidFill>
                  <a:srgbClr val="142D55"/>
                </a:solidFill>
              </a:rPr>
              <a:t>Recherchiere</a:t>
            </a:r>
            <a:r>
              <a:rPr lang="en-IE" dirty="0">
                <a:solidFill>
                  <a:srgbClr val="142D55"/>
                </a:solidFill>
              </a:rPr>
              <a:t> </a:t>
            </a:r>
            <a:r>
              <a:rPr lang="en-IE" dirty="0" err="1">
                <a:solidFill>
                  <a:srgbClr val="142D55"/>
                </a:solidFill>
              </a:rPr>
              <a:t>nach</a:t>
            </a:r>
            <a:r>
              <a:rPr lang="en-IE" dirty="0">
                <a:solidFill>
                  <a:srgbClr val="142D55"/>
                </a:solidFill>
              </a:rPr>
              <a:t> </a:t>
            </a:r>
            <a:r>
              <a:rPr lang="en-IE" dirty="0" err="1">
                <a:solidFill>
                  <a:srgbClr val="142D55"/>
                </a:solidFill>
              </a:rPr>
              <a:t>Netzwerkplattformen</a:t>
            </a:r>
            <a:r>
              <a:rPr lang="en-IE" dirty="0">
                <a:solidFill>
                  <a:srgbClr val="142D55"/>
                </a:solidFill>
              </a:rPr>
              <a:t> in…</a:t>
            </a:r>
          </a:p>
          <a:p>
            <a:pPr lvl="1" algn="l" fontAlgn="base"/>
            <a:endParaRPr lang="en-IE" dirty="0">
              <a:solidFill>
                <a:srgbClr val="142D55"/>
              </a:solidFill>
            </a:endParaRPr>
          </a:p>
          <a:p>
            <a:pPr lvl="1" algn="l" fontAlgn="base"/>
            <a:r>
              <a:rPr lang="en-IE" dirty="0">
                <a:solidFill>
                  <a:srgbClr val="142D55"/>
                </a:solidFill>
              </a:rPr>
              <a:t>…</a:t>
            </a:r>
            <a:r>
              <a:rPr lang="en-IE" dirty="0" err="1">
                <a:solidFill>
                  <a:srgbClr val="142D55"/>
                </a:solidFill>
              </a:rPr>
              <a:t>deinem</a:t>
            </a:r>
            <a:r>
              <a:rPr lang="en-IE" dirty="0">
                <a:solidFill>
                  <a:srgbClr val="142D55"/>
                </a:solidFill>
              </a:rPr>
              <a:t> </a:t>
            </a:r>
            <a:r>
              <a:rPr lang="en-IE" dirty="0" err="1">
                <a:solidFill>
                  <a:srgbClr val="142D55"/>
                </a:solidFill>
              </a:rPr>
              <a:t>Bereich</a:t>
            </a:r>
            <a:r>
              <a:rPr lang="en-IE" dirty="0">
                <a:solidFill>
                  <a:srgbClr val="142D55"/>
                </a:solidFill>
              </a:rPr>
              <a:t>/Region</a:t>
            </a:r>
          </a:p>
          <a:p>
            <a:pPr lvl="1" algn="l" fontAlgn="base"/>
            <a:r>
              <a:rPr lang="en-IE" dirty="0">
                <a:solidFill>
                  <a:srgbClr val="142D55"/>
                </a:solidFill>
              </a:rPr>
              <a:t>…</a:t>
            </a:r>
            <a:r>
              <a:rPr lang="en-IE" dirty="0" err="1">
                <a:solidFill>
                  <a:srgbClr val="142D55"/>
                </a:solidFill>
              </a:rPr>
              <a:t>deinem</a:t>
            </a:r>
            <a:r>
              <a:rPr lang="en-IE" dirty="0">
                <a:solidFill>
                  <a:srgbClr val="142D55"/>
                </a:solidFill>
              </a:rPr>
              <a:t> </a:t>
            </a:r>
            <a:r>
              <a:rPr lang="en-IE" dirty="0" err="1">
                <a:solidFill>
                  <a:srgbClr val="142D55"/>
                </a:solidFill>
              </a:rPr>
              <a:t>Sektor</a:t>
            </a:r>
            <a:endParaRPr lang="en-IE" dirty="0">
              <a:solidFill>
                <a:srgbClr val="142D55"/>
              </a:solidFill>
            </a:endParaRPr>
          </a:p>
          <a:p>
            <a:pPr lvl="1" algn="l" fontAlgn="base"/>
            <a:r>
              <a:rPr lang="en-IE" dirty="0">
                <a:solidFill>
                  <a:srgbClr val="142D55"/>
                </a:solidFill>
              </a:rPr>
              <a:t>…</a:t>
            </a:r>
            <a:r>
              <a:rPr lang="en-IE" dirty="0" err="1">
                <a:solidFill>
                  <a:srgbClr val="142D55"/>
                </a:solidFill>
              </a:rPr>
              <a:t>deiner</a:t>
            </a:r>
            <a:r>
              <a:rPr lang="en-IE" dirty="0">
                <a:solidFill>
                  <a:srgbClr val="142D55"/>
                </a:solidFill>
              </a:rPr>
              <a:t> Online-Branche, die </a:t>
            </a:r>
            <a:r>
              <a:rPr lang="en-IE" dirty="0" err="1">
                <a:solidFill>
                  <a:srgbClr val="142D55"/>
                </a:solidFill>
              </a:rPr>
              <a:t>für</a:t>
            </a:r>
            <a:r>
              <a:rPr lang="en-IE" dirty="0">
                <a:solidFill>
                  <a:srgbClr val="142D55"/>
                </a:solidFill>
              </a:rPr>
              <a:t> </a:t>
            </a:r>
            <a:r>
              <a:rPr lang="en-IE" dirty="0" err="1">
                <a:solidFill>
                  <a:srgbClr val="142D55"/>
                </a:solidFill>
              </a:rPr>
              <a:t>dein</a:t>
            </a:r>
            <a:r>
              <a:rPr lang="en-IE" dirty="0">
                <a:solidFill>
                  <a:srgbClr val="142D55"/>
                </a:solidFill>
              </a:rPr>
              <a:t> Unternehmen relevant </a:t>
            </a:r>
            <a:r>
              <a:rPr lang="en-IE" dirty="0" err="1">
                <a:solidFill>
                  <a:srgbClr val="142D55"/>
                </a:solidFill>
              </a:rPr>
              <a:t>ist</a:t>
            </a:r>
            <a:endParaRPr lang="en-IE" dirty="0">
              <a:solidFill>
                <a:srgbClr val="142D55"/>
              </a:solidFill>
            </a:endParaRPr>
          </a:p>
          <a:p>
            <a:pPr lvl="1" algn="l" fontAlgn="base"/>
            <a:endParaRPr lang="en-IE" dirty="0">
              <a:solidFill>
                <a:srgbClr val="142D55"/>
              </a:solidFill>
            </a:endParaRPr>
          </a:p>
          <a:p>
            <a:pPr marL="0" lvl="1" algn="l" fontAlgn="base"/>
            <a:r>
              <a:rPr lang="en-IE" dirty="0">
                <a:solidFill>
                  <a:srgbClr val="142D55"/>
                </a:solidFill>
              </a:rPr>
              <a:t>Wie viel Zeit </a:t>
            </a:r>
            <a:r>
              <a:rPr lang="en-IE" dirty="0" err="1">
                <a:solidFill>
                  <a:srgbClr val="142D55"/>
                </a:solidFill>
              </a:rPr>
              <a:t>kannst</a:t>
            </a:r>
            <a:r>
              <a:rPr lang="en-IE" dirty="0">
                <a:solidFill>
                  <a:srgbClr val="142D55"/>
                </a:solidFill>
              </a:rPr>
              <a:t> du </a:t>
            </a:r>
            <a:r>
              <a:rPr lang="en-IE" dirty="0" err="1">
                <a:solidFill>
                  <a:srgbClr val="142D55"/>
                </a:solidFill>
              </a:rPr>
              <a:t>jeden</a:t>
            </a:r>
            <a:r>
              <a:rPr lang="en-IE" dirty="0">
                <a:solidFill>
                  <a:srgbClr val="142D55"/>
                </a:solidFill>
              </a:rPr>
              <a:t> Monat </a:t>
            </a:r>
            <a:r>
              <a:rPr lang="en-IE" dirty="0" err="1">
                <a:solidFill>
                  <a:srgbClr val="142D55"/>
                </a:solidFill>
              </a:rPr>
              <a:t>aufwenden</a:t>
            </a:r>
            <a:r>
              <a:rPr lang="en-IE" dirty="0">
                <a:solidFill>
                  <a:srgbClr val="142D55"/>
                </a:solidFill>
              </a:rPr>
              <a:t>, um </a:t>
            </a:r>
            <a:r>
              <a:rPr lang="en-IE" dirty="0" err="1">
                <a:solidFill>
                  <a:srgbClr val="142D55"/>
                </a:solidFill>
              </a:rPr>
              <a:t>zu</a:t>
            </a:r>
            <a:r>
              <a:rPr lang="en-IE" dirty="0">
                <a:solidFill>
                  <a:srgbClr val="142D55"/>
                </a:solidFill>
              </a:rPr>
              <a:t> </a:t>
            </a:r>
            <a:r>
              <a:rPr lang="en-IE" dirty="0" err="1">
                <a:solidFill>
                  <a:srgbClr val="142D55"/>
                </a:solidFill>
              </a:rPr>
              <a:t>netzwerken</a:t>
            </a:r>
            <a:r>
              <a:rPr lang="en-IE" dirty="0">
                <a:solidFill>
                  <a:srgbClr val="142D55"/>
                </a:solidFill>
              </a:rPr>
              <a:t>?</a:t>
            </a:r>
          </a:p>
          <a:p>
            <a:pPr lvl="1" algn="l" fontAlgn="base"/>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endParaRPr lang="en-IE" dirty="0"/>
          </a:p>
          <a:p>
            <a:endParaRPr lang="en-US" dirty="0"/>
          </a:p>
        </p:txBody>
      </p:sp>
      <p:pic>
        <p:nvPicPr>
          <p:cNvPr id="12" name="Picture 11" descr="Icon&#10;&#10;Description automatically generated with low confidence">
            <a:extLst>
              <a:ext uri="{FF2B5EF4-FFF2-40B4-BE49-F238E27FC236}">
                <a16:creationId xmlns:a16="http://schemas.microsoft.com/office/drawing/2014/main" id="{0DC83959-6E36-4848-8409-9C642ACC63D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46202" y="2241971"/>
            <a:ext cx="3300219" cy="1953827"/>
          </a:xfrm>
          <a:prstGeom prst="rect">
            <a:avLst/>
          </a:prstGeom>
        </p:spPr>
      </p:pic>
    </p:spTree>
    <p:extLst>
      <p:ext uri="{BB962C8B-B14F-4D97-AF65-F5344CB8AC3E}">
        <p14:creationId xmlns:p14="http://schemas.microsoft.com/office/powerpoint/2010/main" val="3963563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4" y="824593"/>
            <a:ext cx="6215191" cy="1381662"/>
          </a:xfrm>
        </p:spPr>
        <p:txBody>
          <a:bodyPr>
            <a:normAutofit/>
          </a:bodyPr>
          <a:lstStyle/>
          <a:p>
            <a:pPr fontAlgn="base"/>
            <a:r>
              <a:rPr lang="en-IE" dirty="0">
                <a:solidFill>
                  <a:schemeClr val="bg1"/>
                </a:solidFill>
                <a:highlight>
                  <a:srgbClr val="C54A9A"/>
                </a:highlight>
              </a:rPr>
              <a:t>WATCH </a:t>
            </a:r>
          </a:p>
          <a:p>
            <a:pPr fontAlgn="base"/>
            <a:endParaRPr lang="en-BA" dirty="0"/>
          </a:p>
        </p:txBody>
      </p:sp>
      <p:pic>
        <p:nvPicPr>
          <p:cNvPr id="10" name="Online Media 9" title="Networking tips for introverts">
            <a:hlinkClick r:id="" action="ppaction://media"/>
            <a:extLst>
              <a:ext uri="{FF2B5EF4-FFF2-40B4-BE49-F238E27FC236}">
                <a16:creationId xmlns:a16="http://schemas.microsoft.com/office/drawing/2014/main" id="{2061434E-EA46-4A50-8075-203A7ABD62D2}"/>
              </a:ext>
            </a:extLst>
          </p:cNvPr>
          <p:cNvPicPr>
            <a:picLocks noRot="1" noChangeAspect="1"/>
          </p:cNvPicPr>
          <p:nvPr>
            <a:videoFile r:link="rId1"/>
          </p:nvPr>
        </p:nvPicPr>
        <p:blipFill>
          <a:blip r:embed="rId4"/>
          <a:stretch>
            <a:fillRect/>
          </a:stretch>
        </p:blipFill>
        <p:spPr>
          <a:xfrm>
            <a:off x="304800" y="2808780"/>
            <a:ext cx="4988560" cy="2818536"/>
          </a:xfrm>
          <a:prstGeom prst="rect">
            <a:avLst/>
          </a:prstGeom>
        </p:spPr>
      </p:pic>
      <p:sp>
        <p:nvSpPr>
          <p:cNvPr id="12" name="TextBox 11">
            <a:extLst>
              <a:ext uri="{FF2B5EF4-FFF2-40B4-BE49-F238E27FC236}">
                <a16:creationId xmlns:a16="http://schemas.microsoft.com/office/drawing/2014/main" id="{ADC660B4-2982-46E8-B41C-DF30ED00F57F}"/>
              </a:ext>
            </a:extLst>
          </p:cNvPr>
          <p:cNvSpPr txBox="1"/>
          <p:nvPr/>
        </p:nvSpPr>
        <p:spPr>
          <a:xfrm>
            <a:off x="228939" y="5757610"/>
            <a:ext cx="6116320" cy="369332"/>
          </a:xfrm>
          <a:prstGeom prst="rect">
            <a:avLst/>
          </a:prstGeom>
          <a:noFill/>
        </p:spPr>
        <p:txBody>
          <a:bodyPr wrap="square">
            <a:spAutoFit/>
          </a:bodyPr>
          <a:lstStyle/>
          <a:p>
            <a:r>
              <a:rPr lang="en-IE" dirty="0">
                <a:hlinkClick r:id="rId5"/>
              </a:rPr>
              <a:t>https://youtu.be/7eRyPdlEJ4Y </a:t>
            </a:r>
          </a:p>
        </p:txBody>
      </p:sp>
      <p:pic>
        <p:nvPicPr>
          <p:cNvPr id="13" name="Online Media 12" title="10 Simple Ways To Improve Your Networking Skills - How To Network With People Even If You're Shy!">
            <a:hlinkClick r:id="" action="ppaction://media"/>
            <a:extLst>
              <a:ext uri="{FF2B5EF4-FFF2-40B4-BE49-F238E27FC236}">
                <a16:creationId xmlns:a16="http://schemas.microsoft.com/office/drawing/2014/main" id="{189ED205-5709-4CE3-8560-47BDAE255B81}"/>
              </a:ext>
            </a:extLst>
          </p:cNvPr>
          <p:cNvPicPr>
            <a:picLocks noRot="1" noChangeAspect="1"/>
          </p:cNvPicPr>
          <p:nvPr>
            <a:videoFile r:link="rId2"/>
          </p:nvPr>
        </p:nvPicPr>
        <p:blipFill>
          <a:blip r:embed="rId6"/>
          <a:stretch>
            <a:fillRect/>
          </a:stretch>
        </p:blipFill>
        <p:spPr>
          <a:xfrm>
            <a:off x="6585025" y="2808780"/>
            <a:ext cx="4855135" cy="2743151"/>
          </a:xfrm>
          <a:prstGeom prst="rect">
            <a:avLst/>
          </a:prstGeom>
        </p:spPr>
      </p:pic>
      <p:sp>
        <p:nvSpPr>
          <p:cNvPr id="15" name="TextBox 14">
            <a:extLst>
              <a:ext uri="{FF2B5EF4-FFF2-40B4-BE49-F238E27FC236}">
                <a16:creationId xmlns:a16="http://schemas.microsoft.com/office/drawing/2014/main" id="{05CD98DE-D31B-4951-9304-751097739D28}"/>
              </a:ext>
            </a:extLst>
          </p:cNvPr>
          <p:cNvSpPr txBox="1"/>
          <p:nvPr/>
        </p:nvSpPr>
        <p:spPr>
          <a:xfrm>
            <a:off x="6564705" y="5605210"/>
            <a:ext cx="6116320" cy="369332"/>
          </a:xfrm>
          <a:prstGeom prst="rect">
            <a:avLst/>
          </a:prstGeom>
          <a:noFill/>
        </p:spPr>
        <p:txBody>
          <a:bodyPr wrap="square">
            <a:spAutoFit/>
          </a:bodyPr>
          <a:lstStyle/>
          <a:p>
            <a:r>
              <a:rPr lang="en-IE" dirty="0">
                <a:hlinkClick r:id="rId7"/>
              </a:rPr>
              <a:t>https://youtu.be/E5xTbn6OnAA </a:t>
            </a:r>
          </a:p>
        </p:txBody>
      </p:sp>
      <p:sp>
        <p:nvSpPr>
          <p:cNvPr id="17" name="TextBox 16">
            <a:extLst>
              <a:ext uri="{FF2B5EF4-FFF2-40B4-BE49-F238E27FC236}">
                <a16:creationId xmlns:a16="http://schemas.microsoft.com/office/drawing/2014/main" id="{2929BBFD-DBC6-4AC7-AF94-4D46B797BDA6}"/>
              </a:ext>
            </a:extLst>
          </p:cNvPr>
          <p:cNvSpPr txBox="1"/>
          <p:nvPr/>
        </p:nvSpPr>
        <p:spPr>
          <a:xfrm>
            <a:off x="304800" y="2309154"/>
            <a:ext cx="6360160" cy="369332"/>
          </a:xfrm>
          <a:prstGeom prst="rect">
            <a:avLst/>
          </a:prstGeom>
          <a:noFill/>
        </p:spPr>
        <p:txBody>
          <a:bodyPr wrap="square">
            <a:spAutoFit/>
          </a:bodyPr>
          <a:lstStyle/>
          <a:p>
            <a:pPr fontAlgn="base"/>
            <a:r>
              <a:rPr lang="en-IE" dirty="0">
                <a:latin typeface="Roboto"/>
              </a:rPr>
              <a:t>3 </a:t>
            </a:r>
            <a:r>
              <a:rPr lang="en-IE" b="0" i="0" dirty="0">
                <a:effectLst/>
                <a:latin typeface="Roboto"/>
              </a:rPr>
              <a:t>Networking-Tipps für Introvertierte</a:t>
            </a:r>
          </a:p>
        </p:txBody>
      </p:sp>
      <p:sp>
        <p:nvSpPr>
          <p:cNvPr id="19" name="TextBox 18">
            <a:extLst>
              <a:ext uri="{FF2B5EF4-FFF2-40B4-BE49-F238E27FC236}">
                <a16:creationId xmlns:a16="http://schemas.microsoft.com/office/drawing/2014/main" id="{7B340CDE-421A-4A55-98E5-C2407D9E8105}"/>
              </a:ext>
            </a:extLst>
          </p:cNvPr>
          <p:cNvSpPr txBox="1"/>
          <p:nvPr/>
        </p:nvSpPr>
        <p:spPr>
          <a:xfrm>
            <a:off x="6564704" y="1755156"/>
            <a:ext cx="5322495" cy="923330"/>
          </a:xfrm>
          <a:prstGeom prst="rect">
            <a:avLst/>
          </a:prstGeom>
          <a:noFill/>
        </p:spPr>
        <p:txBody>
          <a:bodyPr wrap="square">
            <a:spAutoFit/>
          </a:bodyPr>
          <a:lstStyle/>
          <a:p>
            <a:pPr algn="l"/>
            <a:r>
              <a:rPr lang="en-GB" b="0" i="0" u="none" strike="noStrike" dirty="0">
                <a:solidFill>
                  <a:srgbClr val="111111"/>
                </a:solidFill>
                <a:effectLst/>
                <a:latin typeface="segoe ui" panose="020B0502040204020203" pitchFamily="34" charset="0"/>
              </a:rPr>
              <a:t>10 einfache Wege, um </a:t>
            </a:r>
            <a:r>
              <a:rPr lang="en-GB" b="0" i="0" u="none" strike="noStrike" dirty="0" err="1">
                <a:solidFill>
                  <a:srgbClr val="111111"/>
                </a:solidFill>
                <a:effectLst/>
                <a:latin typeface="segoe ui" panose="020B0502040204020203" pitchFamily="34" charset="0"/>
              </a:rPr>
              <a:t>deine</a:t>
            </a:r>
            <a:r>
              <a:rPr lang="en-GB" b="0" i="0" u="none" strike="noStrike" dirty="0">
                <a:solidFill>
                  <a:srgbClr val="111111"/>
                </a:solidFill>
                <a:effectLst/>
                <a:latin typeface="segoe ui" panose="020B0502040204020203" pitchFamily="34" charset="0"/>
              </a:rPr>
              <a:t> Networking-Fähigkeiten zu verbessern - Wie man </a:t>
            </a:r>
            <a:r>
              <a:rPr lang="en-GB" b="0" i="0" u="none" strike="noStrike" dirty="0" err="1">
                <a:solidFill>
                  <a:srgbClr val="111111"/>
                </a:solidFill>
                <a:effectLst/>
                <a:latin typeface="segoe ui" panose="020B0502040204020203" pitchFamily="34" charset="0"/>
              </a:rPr>
              <a:t>sich</a:t>
            </a:r>
            <a:r>
              <a:rPr lang="en-GB" b="0" i="0" u="none" strike="noStrike" dirty="0">
                <a:solidFill>
                  <a:srgbClr val="111111"/>
                </a:solidFill>
                <a:effectLst/>
                <a:latin typeface="segoe ui" panose="020B0502040204020203" pitchFamily="34" charset="0"/>
              </a:rPr>
              <a:t> </a:t>
            </a:r>
            <a:r>
              <a:rPr lang="en-GB" b="0" i="0" u="none" strike="noStrike" dirty="0" err="1">
                <a:solidFill>
                  <a:srgbClr val="111111"/>
                </a:solidFill>
                <a:effectLst/>
                <a:latin typeface="segoe ui" panose="020B0502040204020203" pitchFamily="34" charset="0"/>
              </a:rPr>
              <a:t>mit</a:t>
            </a:r>
            <a:r>
              <a:rPr lang="en-GB" b="0" i="0" u="none" strike="noStrike" dirty="0">
                <a:solidFill>
                  <a:srgbClr val="111111"/>
                </a:solidFill>
                <a:effectLst/>
                <a:latin typeface="segoe ui" panose="020B0502040204020203" pitchFamily="34" charset="0"/>
              </a:rPr>
              <a:t> Menschen </a:t>
            </a:r>
            <a:r>
              <a:rPr lang="en-GB" b="0" i="0" u="none" strike="noStrike" dirty="0" err="1">
                <a:solidFill>
                  <a:srgbClr val="111111"/>
                </a:solidFill>
                <a:effectLst/>
                <a:latin typeface="segoe ui" panose="020B0502040204020203" pitchFamily="34" charset="0"/>
              </a:rPr>
              <a:t>vernetzt</a:t>
            </a:r>
            <a:r>
              <a:rPr lang="en-GB" b="0" i="0" u="none" strike="noStrike" dirty="0">
                <a:solidFill>
                  <a:srgbClr val="111111"/>
                </a:solidFill>
                <a:effectLst/>
                <a:latin typeface="segoe ui" panose="020B0502040204020203" pitchFamily="34" charset="0"/>
              </a:rPr>
              <a:t>, auch </a:t>
            </a:r>
            <a:r>
              <a:rPr lang="en-GB" b="0" i="0" u="none" strike="noStrike" dirty="0" err="1">
                <a:solidFill>
                  <a:srgbClr val="111111"/>
                </a:solidFill>
                <a:effectLst/>
                <a:latin typeface="segoe ui" panose="020B0502040204020203" pitchFamily="34" charset="0"/>
              </a:rPr>
              <a:t>wenn</a:t>
            </a:r>
            <a:r>
              <a:rPr lang="en-GB" b="0" i="0" u="none" strike="noStrike" dirty="0">
                <a:solidFill>
                  <a:srgbClr val="111111"/>
                </a:solidFill>
                <a:effectLst/>
                <a:latin typeface="segoe ui" panose="020B0502040204020203" pitchFamily="34" charset="0"/>
              </a:rPr>
              <a:t> </a:t>
            </a:r>
            <a:r>
              <a:rPr lang="en-GB" dirty="0">
                <a:solidFill>
                  <a:srgbClr val="111111"/>
                </a:solidFill>
                <a:latin typeface="segoe ui" panose="020B0502040204020203" pitchFamily="34" charset="0"/>
              </a:rPr>
              <a:t>man</a:t>
            </a:r>
            <a:r>
              <a:rPr lang="en-GB" b="0" i="0" u="none" strike="noStrike" dirty="0">
                <a:solidFill>
                  <a:srgbClr val="111111"/>
                </a:solidFill>
                <a:effectLst/>
                <a:latin typeface="segoe ui" panose="020B0502040204020203" pitchFamily="34" charset="0"/>
              </a:rPr>
              <a:t> </a:t>
            </a:r>
            <a:r>
              <a:rPr lang="en-GB" b="0" i="0" u="none" strike="noStrike" dirty="0" err="1">
                <a:solidFill>
                  <a:srgbClr val="111111"/>
                </a:solidFill>
                <a:effectLst/>
                <a:latin typeface="segoe ui" panose="020B0502040204020203" pitchFamily="34" charset="0"/>
              </a:rPr>
              <a:t>schüchtern</a:t>
            </a:r>
            <a:r>
              <a:rPr lang="en-GB" b="0" i="0" u="none" strike="noStrike" dirty="0">
                <a:solidFill>
                  <a:srgbClr val="111111"/>
                </a:solidFill>
                <a:effectLst/>
                <a:latin typeface="segoe ui" panose="020B0502040204020203" pitchFamily="34" charset="0"/>
              </a:rPr>
              <a:t> </a:t>
            </a:r>
            <a:r>
              <a:rPr lang="en-GB" dirty="0" err="1">
                <a:solidFill>
                  <a:srgbClr val="111111"/>
                </a:solidFill>
                <a:latin typeface="segoe ui" panose="020B0502040204020203" pitchFamily="34" charset="0"/>
              </a:rPr>
              <a:t>ist</a:t>
            </a:r>
            <a:r>
              <a:rPr lang="en-GB" b="0" i="0" u="none" strike="noStrike" dirty="0">
                <a:solidFill>
                  <a:srgbClr val="111111"/>
                </a:solidFill>
                <a:effectLst/>
                <a:latin typeface="segoe ui" panose="020B0502040204020203" pitchFamily="34" charset="0"/>
              </a:rPr>
              <a:t>!</a:t>
            </a:r>
            <a:endParaRPr lang="en-GB" b="0" i="0" dirty="0">
              <a:solidFill>
                <a:srgbClr val="666666"/>
              </a:solidFill>
              <a:effectLst/>
              <a:latin typeface="Roboto"/>
            </a:endParaRPr>
          </a:p>
        </p:txBody>
      </p:sp>
      <p:sp>
        <p:nvSpPr>
          <p:cNvPr id="9" name="Textfeld 8">
            <a:extLst>
              <a:ext uri="{FF2B5EF4-FFF2-40B4-BE49-F238E27FC236}">
                <a16:creationId xmlns:a16="http://schemas.microsoft.com/office/drawing/2014/main" id="{394B2B06-E1ED-437F-86F1-724F3BD3F2BA}"/>
              </a:ext>
            </a:extLst>
          </p:cNvPr>
          <p:cNvSpPr txBox="1"/>
          <p:nvPr/>
        </p:nvSpPr>
        <p:spPr>
          <a:xfrm>
            <a:off x="228940" y="6129972"/>
            <a:ext cx="7809071" cy="861774"/>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die Videos mit deutschen Untertiteln zu sehen, bitten wir dich,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 dafür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kannst du mit einem Klick auf „Untertitel“ die englischen Untertitel aktivieren. Um nun die deutsche Untertitelung einzustellen, gehe bitte auf „Einstellungen“ </a:t>
            </a:r>
            <a:r>
              <a:rPr lang="de-DE" sz="1000" dirty="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„Untertitel“ </a:t>
            </a:r>
            <a:r>
              <a:rPr lang="de-DE" sz="1000" dirty="0">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„Automatisch übersetzen“ und wählen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450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377075" y="133762"/>
            <a:ext cx="10373491" cy="1381662"/>
          </a:xfrm>
        </p:spPr>
        <p:txBody>
          <a:bodyPr>
            <a:normAutofit/>
          </a:bodyPr>
          <a:lstStyle/>
          <a:p>
            <a:pPr fontAlgn="base"/>
            <a:r>
              <a:rPr lang="en-IE" dirty="0">
                <a:solidFill>
                  <a:schemeClr val="bg1"/>
                </a:solidFill>
                <a:highlight>
                  <a:srgbClr val="C54A9A"/>
                </a:highlight>
              </a:rPr>
              <a:t>FÜR EIN TIEFERES VERSTÄNDNIS: </a:t>
            </a:r>
          </a:p>
          <a:p>
            <a:pPr fontAlgn="base"/>
            <a:r>
              <a:rPr lang="en-IE" dirty="0">
                <a:solidFill>
                  <a:schemeClr val="bg1"/>
                </a:solidFill>
                <a:highlight>
                  <a:srgbClr val="C54A9A"/>
                </a:highlight>
              </a:rPr>
              <a:t>WARUM FRAUEN ANDERS NETZWERKEN</a:t>
            </a:r>
          </a:p>
          <a:p>
            <a:pPr fontAlgn="base"/>
            <a:endParaRPr lang="en-BA" dirty="0"/>
          </a:p>
        </p:txBody>
      </p:sp>
      <p:sp>
        <p:nvSpPr>
          <p:cNvPr id="11" name="TextBox 10">
            <a:extLst>
              <a:ext uri="{FF2B5EF4-FFF2-40B4-BE49-F238E27FC236}">
                <a16:creationId xmlns:a16="http://schemas.microsoft.com/office/drawing/2014/main" id="{ABEBC2B9-3FB7-4923-A53A-9C1DC67D891D}"/>
              </a:ext>
            </a:extLst>
          </p:cNvPr>
          <p:cNvSpPr txBox="1"/>
          <p:nvPr/>
        </p:nvSpPr>
        <p:spPr>
          <a:xfrm>
            <a:off x="1493980" y="1464480"/>
            <a:ext cx="6095540" cy="646331"/>
          </a:xfrm>
          <a:prstGeom prst="rect">
            <a:avLst/>
          </a:prstGeom>
          <a:noFill/>
        </p:spPr>
        <p:txBody>
          <a:bodyPr wrap="square">
            <a:spAutoFit/>
          </a:bodyPr>
          <a:lstStyle/>
          <a:p>
            <a:r>
              <a:rPr lang="en-GB" u="sng" dirty="0">
                <a:solidFill>
                  <a:schemeClr val="bg1"/>
                </a:solidFill>
                <a:highlight>
                  <a:srgbClr val="C54A9A"/>
                </a:highlight>
                <a:hlinkClick r:id="rId2">
                  <a:extLst>
                    <a:ext uri="{A12FA001-AC4F-418D-AE19-62706E023703}">
                      <ahyp:hlinkClr xmlns:ahyp="http://schemas.microsoft.com/office/drawing/2018/hyperlinkcolor" val="tx"/>
                    </a:ext>
                  </a:extLst>
                </a:hlinkClick>
              </a:rPr>
              <a:t>READ</a:t>
            </a:r>
            <a:r>
              <a:rPr lang="en-GB" dirty="0">
                <a:solidFill>
                  <a:schemeClr val="bg1"/>
                </a:solidFill>
                <a:hlinkClick r:id="rId2">
                  <a:extLst>
                    <a:ext uri="{A12FA001-AC4F-418D-AE19-62706E023703}">
                      <ahyp:hlinkClr xmlns:ahyp="http://schemas.microsoft.com/office/drawing/2018/hyperlinkcolor" val="tx"/>
                    </a:ext>
                  </a:extLst>
                </a:hlinkClick>
              </a:rPr>
              <a:t> </a:t>
            </a:r>
            <a:r>
              <a:rPr lang="en-GB" dirty="0">
                <a:solidFill>
                  <a:srgbClr val="0563C1"/>
                </a:solidFill>
                <a:hlinkClick r:id="rId2">
                  <a:extLst>
                    <a:ext uri="{A12FA001-AC4F-418D-AE19-62706E023703}">
                      <ahyp:hlinkClr xmlns:ahyp="http://schemas.microsoft.com/office/drawing/2018/hyperlinkcolor" val="tx"/>
                    </a:ext>
                  </a:extLst>
                </a:hlinkClick>
              </a:rPr>
              <a:t>Why Women Need To Network Differently Than Men To Get Ahead (forbes.com) </a:t>
            </a:r>
            <a:endParaRPr lang="en-IE" dirty="0"/>
          </a:p>
        </p:txBody>
      </p:sp>
      <p:sp>
        <p:nvSpPr>
          <p:cNvPr id="14" name="TextBox 13">
            <a:extLst>
              <a:ext uri="{FF2B5EF4-FFF2-40B4-BE49-F238E27FC236}">
                <a16:creationId xmlns:a16="http://schemas.microsoft.com/office/drawing/2014/main" id="{6ABB7301-2720-4843-BC56-A2844D8D2797}"/>
              </a:ext>
            </a:extLst>
          </p:cNvPr>
          <p:cNvSpPr txBox="1"/>
          <p:nvPr/>
        </p:nvSpPr>
        <p:spPr>
          <a:xfrm>
            <a:off x="223425" y="2143611"/>
            <a:ext cx="7772496" cy="4401205"/>
          </a:xfrm>
          <a:prstGeom prst="rect">
            <a:avLst/>
          </a:prstGeom>
          <a:noFill/>
        </p:spPr>
        <p:txBody>
          <a:bodyPr wrap="square">
            <a:spAutoFit/>
          </a:bodyPr>
          <a:lstStyle/>
          <a:p>
            <a:pPr marL="342900" indent="-342900">
              <a:buFont typeface="Arial" panose="020B0604020202020204" pitchFamily="34" charset="0"/>
              <a:buChar char="•"/>
            </a:pPr>
            <a:r>
              <a:rPr lang="en-GB" sz="2000" b="0" i="0" dirty="0">
                <a:solidFill>
                  <a:srgbClr val="333333"/>
                </a:solidFill>
                <a:effectLst/>
              </a:rPr>
              <a:t>Frauen sind mehr auf den Aufbau langfristiger persönlicher Beziehungen oder Freundschaften fokussiert. </a:t>
            </a:r>
          </a:p>
          <a:p>
            <a:pPr marL="342900" indent="-342900">
              <a:buFont typeface="Arial" panose="020B0604020202020204" pitchFamily="34" charset="0"/>
              <a:buChar char="•"/>
            </a:pPr>
            <a:r>
              <a:rPr lang="en-GB" sz="2000" b="0" i="0" dirty="0">
                <a:solidFill>
                  <a:srgbClr val="333333"/>
                </a:solidFill>
                <a:effectLst/>
              </a:rPr>
              <a:t>Frauen knüpfen Kontakte oft über Personen, die sie kennen, und neigen dazu, kleinere, </a:t>
            </a:r>
            <a:r>
              <a:rPr lang="en-GB" sz="2000" b="0" i="0" dirty="0" err="1">
                <a:solidFill>
                  <a:srgbClr val="333333"/>
                </a:solidFill>
                <a:effectLst/>
              </a:rPr>
              <a:t>tiefgründigere</a:t>
            </a:r>
            <a:r>
              <a:rPr lang="en-GB" sz="2000" b="0" i="0" dirty="0">
                <a:solidFill>
                  <a:srgbClr val="333333"/>
                </a:solidFill>
                <a:effectLst/>
              </a:rPr>
              <a:t> Netzwerke zu bilden, die auf Vertrauen basieren. </a:t>
            </a:r>
          </a:p>
          <a:p>
            <a:pPr marL="342900" indent="-342900">
              <a:buFont typeface="Arial" panose="020B0604020202020204" pitchFamily="34" charset="0"/>
              <a:buChar char="•"/>
            </a:pPr>
            <a:r>
              <a:rPr lang="en-GB" sz="2000" b="0" i="0" dirty="0">
                <a:solidFill>
                  <a:srgbClr val="333333"/>
                </a:solidFill>
                <a:effectLst/>
              </a:rPr>
              <a:t>Außerdem suchen sie häufig Rat, sowohl für persönliche als auch für berufliche Belange. </a:t>
            </a:r>
          </a:p>
          <a:p>
            <a:pPr marL="342900" indent="-342900">
              <a:buFont typeface="Arial" panose="020B0604020202020204" pitchFamily="34" charset="0"/>
              <a:buChar char="•"/>
            </a:pPr>
            <a:r>
              <a:rPr lang="en-GB" sz="2000" b="0" i="0" dirty="0">
                <a:solidFill>
                  <a:srgbClr val="333333"/>
                </a:solidFill>
                <a:effectLst/>
              </a:rPr>
              <a:t>Im Gegensatz zu Männern zögern Frauen </a:t>
            </a:r>
            <a:r>
              <a:rPr lang="en-GB" sz="2000" b="0" i="0" dirty="0" err="1">
                <a:solidFill>
                  <a:srgbClr val="333333"/>
                </a:solidFill>
                <a:effectLst/>
              </a:rPr>
              <a:t>eher</a:t>
            </a:r>
            <a:r>
              <a:rPr lang="en-GB" sz="2000" b="0" i="0" dirty="0">
                <a:solidFill>
                  <a:srgbClr val="333333"/>
                </a:solidFill>
                <a:effectLst/>
              </a:rPr>
              <a:t>, </a:t>
            </a:r>
            <a:r>
              <a:rPr lang="en-GB" sz="2000" b="0" i="0" dirty="0" err="1">
                <a:solidFill>
                  <a:srgbClr val="333333"/>
                </a:solidFill>
                <a:effectLst/>
              </a:rPr>
              <a:t>etwas</a:t>
            </a:r>
            <a:r>
              <a:rPr lang="en-GB" sz="2000" b="0" i="0" dirty="0">
                <a:solidFill>
                  <a:srgbClr val="333333"/>
                </a:solidFill>
                <a:effectLst/>
              </a:rPr>
              <a:t> von </a:t>
            </a:r>
            <a:r>
              <a:rPr lang="en-GB" sz="2000" b="0" i="0" dirty="0" err="1">
                <a:solidFill>
                  <a:srgbClr val="333333"/>
                </a:solidFill>
                <a:effectLst/>
              </a:rPr>
              <a:t>einer</a:t>
            </a:r>
            <a:r>
              <a:rPr lang="en-GB" sz="2000" b="0" i="0" dirty="0">
                <a:solidFill>
                  <a:srgbClr val="333333"/>
                </a:solidFill>
                <a:effectLst/>
              </a:rPr>
              <a:t> </a:t>
            </a:r>
            <a:r>
              <a:rPr lang="en-GB" sz="2000" b="0" i="0" dirty="0" err="1">
                <a:solidFill>
                  <a:srgbClr val="333333"/>
                </a:solidFill>
                <a:effectLst/>
              </a:rPr>
              <a:t>Netzwerkinteraktion</a:t>
            </a:r>
            <a:r>
              <a:rPr lang="en-GB" sz="2000" b="0" i="0" dirty="0">
                <a:solidFill>
                  <a:srgbClr val="333333"/>
                </a:solidFill>
                <a:effectLst/>
              </a:rPr>
              <a:t> </a:t>
            </a:r>
            <a:r>
              <a:rPr lang="en-GB" sz="2000" dirty="0" err="1">
                <a:solidFill>
                  <a:srgbClr val="333333"/>
                </a:solidFill>
              </a:rPr>
              <a:t>einzufordern</a:t>
            </a:r>
            <a:r>
              <a:rPr lang="en-GB" sz="2000" b="0" i="0" dirty="0">
                <a:solidFill>
                  <a:srgbClr val="333333"/>
                </a:solidFill>
                <a:effectLst/>
              </a:rPr>
              <a:t>. Stattdessen denken sie zuerst darüber nach, was sie für die andere Person tun können. </a:t>
            </a:r>
          </a:p>
          <a:p>
            <a:pPr marL="342900" indent="-342900">
              <a:buFont typeface="Arial" panose="020B0604020202020204" pitchFamily="34" charset="0"/>
              <a:buChar char="•"/>
            </a:pPr>
            <a:r>
              <a:rPr lang="en-GB" sz="2000" b="0" i="0" dirty="0">
                <a:solidFill>
                  <a:srgbClr val="333333"/>
                </a:solidFill>
                <a:effectLst/>
              </a:rPr>
              <a:t>Viele Frauen wollen nach der Arbeit nicht an Veranstaltungen teilnehmen, weil sie nach Hause wollen, um bei ihren Familien zu sein (</a:t>
            </a:r>
            <a:r>
              <a:rPr lang="en-GB" sz="2000" dirty="0">
                <a:solidFill>
                  <a:srgbClr val="333333"/>
                </a:solidFill>
              </a:rPr>
              <a:t>die Mehrheit der </a:t>
            </a:r>
            <a:r>
              <a:rPr lang="en-GB" sz="2000" b="0" i="0" dirty="0">
                <a:solidFill>
                  <a:srgbClr val="333333"/>
                </a:solidFill>
                <a:effectLst/>
              </a:rPr>
              <a:t>Frauen </a:t>
            </a:r>
            <a:r>
              <a:rPr lang="en-GB" sz="2000" b="0" i="0" dirty="0" err="1">
                <a:solidFill>
                  <a:srgbClr val="333333"/>
                </a:solidFill>
                <a:effectLst/>
              </a:rPr>
              <a:t>übernehmen</a:t>
            </a:r>
            <a:r>
              <a:rPr lang="en-GB" sz="2000" b="0" i="0" dirty="0">
                <a:solidFill>
                  <a:srgbClr val="333333"/>
                </a:solidFill>
                <a:effectLst/>
              </a:rPr>
              <a:t> immer </a:t>
            </a:r>
            <a:r>
              <a:rPr lang="en-GB" sz="2000" b="0" i="0" dirty="0" err="1">
                <a:solidFill>
                  <a:srgbClr val="333333"/>
                </a:solidFill>
                <a:effectLst/>
              </a:rPr>
              <a:t>noch</a:t>
            </a:r>
            <a:r>
              <a:rPr lang="en-GB" sz="2000" b="0" i="0" dirty="0">
                <a:solidFill>
                  <a:srgbClr val="333333"/>
                </a:solidFill>
                <a:effectLst/>
              </a:rPr>
              <a:t> </a:t>
            </a:r>
            <a:r>
              <a:rPr lang="en-GB" sz="2000" b="0" i="0" dirty="0" err="1">
                <a:solidFill>
                  <a:srgbClr val="333333"/>
                </a:solidFill>
                <a:effectLst/>
              </a:rPr>
              <a:t>einen</a:t>
            </a:r>
            <a:r>
              <a:rPr lang="en-GB" sz="2000" b="0" i="0" dirty="0">
                <a:solidFill>
                  <a:srgbClr val="333333"/>
                </a:solidFill>
                <a:effectLst/>
              </a:rPr>
              <a:t> </a:t>
            </a:r>
            <a:r>
              <a:rPr lang="en-GB" sz="2000" b="0" i="0" dirty="0" err="1">
                <a:solidFill>
                  <a:srgbClr val="333333"/>
                </a:solidFill>
                <a:effectLst/>
              </a:rPr>
              <a:t>Großteil</a:t>
            </a:r>
            <a:r>
              <a:rPr lang="en-GB" sz="2000" b="0" i="0" dirty="0">
                <a:solidFill>
                  <a:srgbClr val="333333"/>
                </a:solidFill>
                <a:effectLst/>
              </a:rPr>
              <a:t> der Care-Arbeit). </a:t>
            </a:r>
            <a:endParaRPr lang="en-IE" sz="2000" dirty="0"/>
          </a:p>
        </p:txBody>
      </p:sp>
      <p:sp>
        <p:nvSpPr>
          <p:cNvPr id="6" name="Textfeld 5">
            <a:extLst>
              <a:ext uri="{FF2B5EF4-FFF2-40B4-BE49-F238E27FC236}">
                <a16:creationId xmlns:a16="http://schemas.microsoft.com/office/drawing/2014/main" id="{DF25A308-99B7-44BD-B2CF-9B73403D5B8B}"/>
              </a:ext>
            </a:extLst>
          </p:cNvPr>
          <p:cNvSpPr txBox="1"/>
          <p:nvPr/>
        </p:nvSpPr>
        <p:spPr>
          <a:xfrm>
            <a:off x="9614263" y="3097449"/>
            <a:ext cx="1442998" cy="3170099"/>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11708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BEBC2B9-3FB7-4923-A53A-9C1DC67D891D}"/>
              </a:ext>
            </a:extLst>
          </p:cNvPr>
          <p:cNvSpPr txBox="1"/>
          <p:nvPr/>
        </p:nvSpPr>
        <p:spPr>
          <a:xfrm>
            <a:off x="1572357" y="1560361"/>
            <a:ext cx="6095540" cy="646331"/>
          </a:xfrm>
          <a:prstGeom prst="rect">
            <a:avLst/>
          </a:prstGeom>
          <a:noFill/>
        </p:spPr>
        <p:txBody>
          <a:bodyPr wrap="square">
            <a:spAutoFit/>
          </a:bodyPr>
          <a:lstStyle/>
          <a:p>
            <a:r>
              <a:rPr lang="en-GB" dirty="0">
                <a:solidFill>
                  <a:schemeClr val="bg1"/>
                </a:solidFill>
                <a:highlight>
                  <a:srgbClr val="C54A9A"/>
                </a:highlight>
                <a:hlinkClick r:id="rId2">
                  <a:extLst>
                    <a:ext uri="{A12FA001-AC4F-418D-AE19-62706E023703}">
                      <ahyp:hlinkClr xmlns:ahyp="http://schemas.microsoft.com/office/drawing/2018/hyperlinkcolor" val="tx"/>
                    </a:ext>
                  </a:extLst>
                </a:hlinkClick>
              </a:rPr>
              <a:t>READ</a:t>
            </a:r>
            <a:r>
              <a:rPr lang="en-GB" dirty="0">
                <a:solidFill>
                  <a:schemeClr val="bg1"/>
                </a:solidFill>
                <a:hlinkClick r:id="rId2">
                  <a:extLst>
                    <a:ext uri="{A12FA001-AC4F-418D-AE19-62706E023703}">
                      <ahyp:hlinkClr xmlns:ahyp="http://schemas.microsoft.com/office/drawing/2018/hyperlinkcolor" val="tx"/>
                    </a:ext>
                  </a:extLst>
                </a:hlinkClick>
              </a:rPr>
              <a:t> </a:t>
            </a:r>
            <a:r>
              <a:rPr lang="en-GB" dirty="0">
                <a:hlinkClick r:id="rId3"/>
              </a:rPr>
              <a:t>How Women Network Differently Than Men - Small Business BC </a:t>
            </a:r>
            <a:endParaRPr lang="en-IE" dirty="0"/>
          </a:p>
        </p:txBody>
      </p:sp>
      <p:sp>
        <p:nvSpPr>
          <p:cNvPr id="14" name="TextBox 13">
            <a:extLst>
              <a:ext uri="{FF2B5EF4-FFF2-40B4-BE49-F238E27FC236}">
                <a16:creationId xmlns:a16="http://schemas.microsoft.com/office/drawing/2014/main" id="{6ABB7301-2720-4843-BC56-A2844D8D2797}"/>
              </a:ext>
            </a:extLst>
          </p:cNvPr>
          <p:cNvSpPr txBox="1"/>
          <p:nvPr/>
        </p:nvSpPr>
        <p:spPr>
          <a:xfrm>
            <a:off x="223425" y="2399599"/>
            <a:ext cx="7772496" cy="4708981"/>
          </a:xfrm>
          <a:prstGeom prst="rect">
            <a:avLst/>
          </a:prstGeom>
          <a:noFill/>
        </p:spPr>
        <p:txBody>
          <a:bodyPr wrap="square">
            <a:spAutoFit/>
          </a:bodyPr>
          <a:lstStyle/>
          <a:p>
            <a:pPr marL="342900" indent="-342900">
              <a:buFont typeface="Arial" panose="020B0604020202020204" pitchFamily="34" charset="0"/>
              <a:buChar char="•"/>
            </a:pPr>
            <a:r>
              <a:rPr lang="en-GB" sz="2000" b="0" i="0" dirty="0" err="1">
                <a:solidFill>
                  <a:srgbClr val="000000"/>
                </a:solidFill>
                <a:effectLst/>
              </a:rPr>
              <a:t>Männer</a:t>
            </a:r>
            <a:r>
              <a:rPr lang="en-GB" sz="2000" b="0" i="0" dirty="0">
                <a:solidFill>
                  <a:srgbClr val="000000"/>
                </a:solidFill>
                <a:effectLst/>
              </a:rPr>
              <a:t> </a:t>
            </a:r>
            <a:r>
              <a:rPr lang="en-GB" sz="2000" b="0" i="0" dirty="0" err="1">
                <a:solidFill>
                  <a:srgbClr val="000000"/>
                </a:solidFill>
                <a:effectLst/>
              </a:rPr>
              <a:t>netzwerken</a:t>
            </a:r>
            <a:r>
              <a:rPr lang="en-GB" sz="2000" b="0" i="0" dirty="0">
                <a:solidFill>
                  <a:srgbClr val="000000"/>
                </a:solidFill>
                <a:effectLst/>
              </a:rPr>
              <a:t> in der Regel mit mehr Klarheit darüber, was </a:t>
            </a:r>
            <a:r>
              <a:rPr lang="en-GB" sz="2000" b="0" i="0" dirty="0" err="1">
                <a:solidFill>
                  <a:srgbClr val="000000"/>
                </a:solidFill>
                <a:effectLst/>
              </a:rPr>
              <a:t>sie</a:t>
            </a:r>
            <a:r>
              <a:rPr lang="en-GB" sz="2000" b="0" i="0" dirty="0">
                <a:solidFill>
                  <a:srgbClr val="000000"/>
                </a:solidFill>
                <a:effectLst/>
              </a:rPr>
              <a:t> </a:t>
            </a:r>
            <a:r>
              <a:rPr lang="en-GB" sz="2000" b="0" i="0" dirty="0" err="1">
                <a:solidFill>
                  <a:srgbClr val="000000"/>
                </a:solidFill>
                <a:effectLst/>
              </a:rPr>
              <a:t>damit</a:t>
            </a:r>
            <a:r>
              <a:rPr lang="en-GB" sz="2000" b="0" i="0" dirty="0">
                <a:solidFill>
                  <a:srgbClr val="000000"/>
                </a:solidFill>
                <a:effectLst/>
              </a:rPr>
              <a:t> erreichen wollen, und </a:t>
            </a:r>
            <a:r>
              <a:rPr lang="en-GB" sz="2000" b="0" i="0" dirty="0" err="1">
                <a:solidFill>
                  <a:srgbClr val="000000"/>
                </a:solidFill>
                <a:effectLst/>
              </a:rPr>
              <a:t>setzen</a:t>
            </a:r>
            <a:r>
              <a:rPr lang="en-GB" sz="2000" b="0" i="0" dirty="0">
                <a:solidFill>
                  <a:srgbClr val="000000"/>
                </a:solidFill>
                <a:effectLst/>
              </a:rPr>
              <a:t> den </a:t>
            </a:r>
            <a:r>
              <a:rPr lang="en-GB" sz="2000" b="0" i="0" dirty="0" err="1">
                <a:solidFill>
                  <a:srgbClr val="000000"/>
                </a:solidFill>
                <a:effectLst/>
              </a:rPr>
              <a:t>Fokus</a:t>
            </a:r>
            <a:r>
              <a:rPr lang="en-GB" sz="2000" b="0" i="0" dirty="0">
                <a:solidFill>
                  <a:srgbClr val="000000"/>
                </a:solidFill>
                <a:effectLst/>
              </a:rPr>
              <a:t> fast </a:t>
            </a:r>
            <a:r>
              <a:rPr lang="en-GB" sz="2000" b="0" i="0" dirty="0" err="1">
                <a:solidFill>
                  <a:srgbClr val="000000"/>
                </a:solidFill>
                <a:effectLst/>
              </a:rPr>
              <a:t>ausschließlich</a:t>
            </a:r>
            <a:r>
              <a:rPr lang="en-GB" sz="2000" b="0" i="0" dirty="0">
                <a:solidFill>
                  <a:srgbClr val="000000"/>
                </a:solidFill>
                <a:effectLst/>
              </a:rPr>
              <a:t> auf ihre </a:t>
            </a:r>
            <a:r>
              <a:rPr lang="en-GB" sz="2000" b="0" i="0" dirty="0" err="1">
                <a:solidFill>
                  <a:srgbClr val="000000"/>
                </a:solidFill>
                <a:effectLst/>
              </a:rPr>
              <a:t>beruflichen</a:t>
            </a:r>
            <a:r>
              <a:rPr lang="en-GB" sz="2000" b="0" i="0" dirty="0">
                <a:solidFill>
                  <a:srgbClr val="000000"/>
                </a:solidFill>
                <a:effectLst/>
              </a:rPr>
              <a:t> </a:t>
            </a:r>
            <a:r>
              <a:rPr lang="en-GB" sz="2000" b="0" i="0" dirty="0" err="1">
                <a:solidFill>
                  <a:srgbClr val="000000"/>
                </a:solidFill>
                <a:effectLst/>
              </a:rPr>
              <a:t>Bedürfnisse</a:t>
            </a:r>
            <a:r>
              <a:rPr lang="en-GB" sz="2000" b="0" i="0" dirty="0">
                <a:solidFill>
                  <a:srgbClr val="000000"/>
                </a:solidFill>
                <a:effectLst/>
              </a:rPr>
              <a:t>. </a:t>
            </a:r>
          </a:p>
          <a:p>
            <a:pPr marL="342900" indent="-342900">
              <a:buFont typeface="Arial" panose="020B0604020202020204" pitchFamily="34" charset="0"/>
              <a:buChar char="•"/>
            </a:pPr>
            <a:r>
              <a:rPr lang="en-GB" sz="2000" b="1" i="0" dirty="0">
                <a:solidFill>
                  <a:srgbClr val="1EB3DD"/>
                </a:solidFill>
                <a:effectLst/>
              </a:rPr>
              <a:t>Frauen verbinden sich auf mehreren Ebenen: </a:t>
            </a:r>
            <a:r>
              <a:rPr lang="en-GB" sz="2000" b="0" i="0" dirty="0">
                <a:solidFill>
                  <a:srgbClr val="000000"/>
                </a:solidFill>
                <a:effectLst/>
              </a:rPr>
              <a:t>Während viele der Frauen daran interessiert sind, mehr über das Geschäft zu erfahren und zu lernen, wie sie ihr eigenes verbessern können, wollen sie auch die persönlichen Herausforderungen teilen, denen sie sich stellen müssen, wenn sie gleichzeitig ein Geschäft führen und eine </a:t>
            </a:r>
            <a:r>
              <a:rPr lang="en-GB" sz="2000" b="0" i="0" dirty="0" err="1">
                <a:solidFill>
                  <a:srgbClr val="000000"/>
                </a:solidFill>
                <a:effectLst/>
              </a:rPr>
              <a:t>Familie</a:t>
            </a:r>
            <a:r>
              <a:rPr lang="en-GB" sz="2000" b="0" i="0" dirty="0">
                <a:solidFill>
                  <a:srgbClr val="000000"/>
                </a:solidFill>
                <a:effectLst/>
              </a:rPr>
              <a:t> </a:t>
            </a:r>
            <a:r>
              <a:rPr lang="en-GB" sz="2000" b="0" i="0" dirty="0" err="1">
                <a:solidFill>
                  <a:srgbClr val="000000"/>
                </a:solidFill>
                <a:effectLst/>
              </a:rPr>
              <a:t>versorgen</a:t>
            </a:r>
            <a:r>
              <a:rPr lang="en-GB" sz="2000" b="0" i="0" dirty="0">
                <a:solidFill>
                  <a:srgbClr val="000000"/>
                </a:solidFill>
                <a:effectLst/>
              </a:rPr>
              <a:t>. Eine große Komponente </a:t>
            </a:r>
            <a:r>
              <a:rPr lang="en-GB" sz="2000" b="0" i="0" dirty="0" err="1">
                <a:solidFill>
                  <a:srgbClr val="000000"/>
                </a:solidFill>
                <a:effectLst/>
              </a:rPr>
              <a:t>beim</a:t>
            </a:r>
            <a:r>
              <a:rPr lang="en-GB" sz="2000" b="0" i="0" dirty="0">
                <a:solidFill>
                  <a:srgbClr val="000000"/>
                </a:solidFill>
                <a:effectLst/>
              </a:rPr>
              <a:t> </a:t>
            </a:r>
            <a:r>
              <a:rPr lang="en-GB" sz="2000" b="0" i="0" dirty="0" err="1">
                <a:solidFill>
                  <a:srgbClr val="000000"/>
                </a:solidFill>
                <a:effectLst/>
              </a:rPr>
              <a:t>Netzwerken</a:t>
            </a:r>
            <a:r>
              <a:rPr lang="en-GB" sz="2000" b="0" i="0" dirty="0">
                <a:solidFill>
                  <a:srgbClr val="000000"/>
                </a:solidFill>
                <a:effectLst/>
              </a:rPr>
              <a:t> ist der Prozess, in dem Frauen </a:t>
            </a:r>
            <a:r>
              <a:rPr lang="en-GB" sz="2000" b="0" i="0" dirty="0" err="1">
                <a:solidFill>
                  <a:srgbClr val="000000"/>
                </a:solidFill>
                <a:effectLst/>
              </a:rPr>
              <a:t>sich</a:t>
            </a:r>
            <a:r>
              <a:rPr lang="en-GB" sz="2000" b="0" i="0" dirty="0">
                <a:solidFill>
                  <a:srgbClr val="000000"/>
                </a:solidFill>
                <a:effectLst/>
              </a:rPr>
              <a:t> </a:t>
            </a:r>
            <a:r>
              <a:rPr lang="en-GB" sz="2000" b="0" i="0" dirty="0" err="1">
                <a:solidFill>
                  <a:srgbClr val="000000"/>
                </a:solidFill>
                <a:effectLst/>
              </a:rPr>
              <a:t>untereinander</a:t>
            </a:r>
            <a:r>
              <a:rPr lang="en-GB" sz="2000" b="0" i="0" dirty="0">
                <a:solidFill>
                  <a:srgbClr val="000000"/>
                </a:solidFill>
                <a:effectLst/>
              </a:rPr>
              <a:t> </a:t>
            </a:r>
            <a:r>
              <a:rPr lang="en-GB" sz="2000" b="0" i="0" dirty="0" err="1">
                <a:solidFill>
                  <a:srgbClr val="000000"/>
                </a:solidFill>
                <a:effectLst/>
              </a:rPr>
              <a:t>verbinden</a:t>
            </a:r>
            <a:r>
              <a:rPr lang="en-GB" sz="2000" b="0" i="0" dirty="0">
                <a:solidFill>
                  <a:srgbClr val="000000"/>
                </a:solidFill>
                <a:effectLst/>
              </a:rPr>
              <a:t>.</a:t>
            </a:r>
          </a:p>
          <a:p>
            <a:pPr marL="342900" indent="-342900">
              <a:buFont typeface="Arial" panose="020B0604020202020204" pitchFamily="34" charset="0"/>
              <a:buChar char="•"/>
            </a:pPr>
            <a:r>
              <a:rPr lang="en-GB" sz="2000" b="0" i="0" dirty="0">
                <a:solidFill>
                  <a:srgbClr val="000000"/>
                </a:solidFill>
                <a:effectLst/>
              </a:rPr>
              <a:t>In Frauen-Networking-Gruppen fühlen sich Frauen </a:t>
            </a:r>
            <a:r>
              <a:rPr lang="en-GB" sz="2000" b="0" i="0" dirty="0" err="1">
                <a:solidFill>
                  <a:srgbClr val="000000"/>
                </a:solidFill>
                <a:effectLst/>
              </a:rPr>
              <a:t>sicher</a:t>
            </a:r>
            <a:r>
              <a:rPr lang="en-GB" sz="2000" b="0" i="0" dirty="0">
                <a:solidFill>
                  <a:srgbClr val="000000"/>
                </a:solidFill>
                <a:effectLst/>
              </a:rPr>
              <a:t> </a:t>
            </a:r>
            <a:r>
              <a:rPr lang="en-GB" sz="2000" b="0" i="0" dirty="0" err="1">
                <a:solidFill>
                  <a:srgbClr val="000000"/>
                </a:solidFill>
                <a:effectLst/>
              </a:rPr>
              <a:t>genug</a:t>
            </a:r>
            <a:r>
              <a:rPr lang="en-GB" sz="2000" b="0" i="0" dirty="0">
                <a:solidFill>
                  <a:srgbClr val="000000"/>
                </a:solidFill>
                <a:effectLst/>
              </a:rPr>
              <a:t>, um auszudrücken, wie sie sich in Bezug auf ihre Arbeits-/Lebensherausforderungen fühlen, und </a:t>
            </a:r>
            <a:r>
              <a:rPr lang="en-GB" sz="2000" b="0" i="0" dirty="0" err="1">
                <a:solidFill>
                  <a:srgbClr val="000000"/>
                </a:solidFill>
                <a:effectLst/>
              </a:rPr>
              <a:t>können</a:t>
            </a:r>
            <a:r>
              <a:rPr lang="en-GB" sz="2000" b="0" i="0" dirty="0">
                <a:solidFill>
                  <a:srgbClr val="000000"/>
                </a:solidFill>
                <a:effectLst/>
              </a:rPr>
              <a:t> bei anderen Frauen mit ähnlichen Erfahrungen nach Unterstützung und Rat </a:t>
            </a:r>
            <a:r>
              <a:rPr lang="en-GB" sz="2000" b="0" i="0" dirty="0" err="1">
                <a:solidFill>
                  <a:srgbClr val="000000"/>
                </a:solidFill>
                <a:effectLst/>
              </a:rPr>
              <a:t>suchen</a:t>
            </a:r>
            <a:r>
              <a:rPr lang="en-GB" sz="2000" b="0" i="0" dirty="0">
                <a:solidFill>
                  <a:srgbClr val="000000"/>
                </a:solidFill>
                <a:effectLst/>
              </a:rPr>
              <a:t>. </a:t>
            </a:r>
          </a:p>
          <a:p>
            <a:pPr algn="l"/>
            <a:endParaRPr lang="en-IE" sz="2000" dirty="0"/>
          </a:p>
        </p:txBody>
      </p:sp>
      <p:sp>
        <p:nvSpPr>
          <p:cNvPr id="7" name="Text Placeholder 4">
            <a:extLst>
              <a:ext uri="{FF2B5EF4-FFF2-40B4-BE49-F238E27FC236}">
                <a16:creationId xmlns:a16="http://schemas.microsoft.com/office/drawing/2014/main" id="{D318AF43-D04D-458B-ACE1-C1A3E3178A5F}"/>
              </a:ext>
            </a:extLst>
          </p:cNvPr>
          <p:cNvSpPr>
            <a:spLocks noGrp="1"/>
          </p:cNvSpPr>
          <p:nvPr>
            <p:ph type="body" sz="quarter" idx="13"/>
          </p:nvPr>
        </p:nvSpPr>
        <p:spPr>
          <a:xfrm>
            <a:off x="1377075" y="133762"/>
            <a:ext cx="10373491" cy="1381662"/>
          </a:xfrm>
        </p:spPr>
        <p:txBody>
          <a:bodyPr>
            <a:normAutofit/>
          </a:bodyPr>
          <a:lstStyle/>
          <a:p>
            <a:pPr fontAlgn="base"/>
            <a:r>
              <a:rPr lang="en-IE" dirty="0">
                <a:solidFill>
                  <a:schemeClr val="bg1"/>
                </a:solidFill>
                <a:highlight>
                  <a:srgbClr val="C54A9A"/>
                </a:highlight>
              </a:rPr>
              <a:t>FÜR EIN TIEFERES VERSTÄNDNIS: </a:t>
            </a:r>
          </a:p>
          <a:p>
            <a:pPr fontAlgn="base"/>
            <a:r>
              <a:rPr lang="en-IE" dirty="0">
                <a:solidFill>
                  <a:schemeClr val="bg1"/>
                </a:solidFill>
                <a:highlight>
                  <a:srgbClr val="C54A9A"/>
                </a:highlight>
              </a:rPr>
              <a:t>WARUM FRAUEN ANDERS NETZWERKEN</a:t>
            </a:r>
          </a:p>
          <a:p>
            <a:pPr fontAlgn="base"/>
            <a:endParaRPr lang="en-BA" dirty="0"/>
          </a:p>
        </p:txBody>
      </p:sp>
      <p:sp>
        <p:nvSpPr>
          <p:cNvPr id="8" name="Textfeld 7">
            <a:extLst>
              <a:ext uri="{FF2B5EF4-FFF2-40B4-BE49-F238E27FC236}">
                <a16:creationId xmlns:a16="http://schemas.microsoft.com/office/drawing/2014/main" id="{7B99C969-237F-44BE-966A-8D7444BCF234}"/>
              </a:ext>
            </a:extLst>
          </p:cNvPr>
          <p:cNvSpPr txBox="1"/>
          <p:nvPr/>
        </p:nvSpPr>
        <p:spPr>
          <a:xfrm>
            <a:off x="9614263" y="3097449"/>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16683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ABB7301-2720-4843-BC56-A2844D8D2797}"/>
              </a:ext>
            </a:extLst>
          </p:cNvPr>
          <p:cNvSpPr txBox="1"/>
          <p:nvPr/>
        </p:nvSpPr>
        <p:spPr>
          <a:xfrm>
            <a:off x="223425" y="2281429"/>
            <a:ext cx="7772496" cy="4739759"/>
          </a:xfrm>
          <a:prstGeom prst="rect">
            <a:avLst/>
          </a:prstGeom>
          <a:noFill/>
        </p:spPr>
        <p:txBody>
          <a:bodyPr wrap="square">
            <a:spAutoFit/>
          </a:bodyPr>
          <a:lstStyle/>
          <a:p>
            <a:pPr marL="342900" indent="-342900" algn="l">
              <a:buFont typeface="Arial" panose="020B0604020202020204" pitchFamily="34" charset="0"/>
              <a:buChar char="•"/>
            </a:pPr>
            <a:r>
              <a:rPr lang="en-GB" sz="2000" b="1" i="0" dirty="0">
                <a:solidFill>
                  <a:srgbClr val="1EB3DD"/>
                </a:solidFill>
                <a:effectLst/>
              </a:rPr>
              <a:t>Frauen </a:t>
            </a:r>
            <a:r>
              <a:rPr lang="en-GB" sz="2000" b="1" i="0" dirty="0" err="1">
                <a:solidFill>
                  <a:srgbClr val="1EB3DD"/>
                </a:solidFill>
                <a:effectLst/>
              </a:rPr>
              <a:t>sind</a:t>
            </a:r>
            <a:r>
              <a:rPr lang="en-GB" sz="2000" b="1" i="0" dirty="0">
                <a:solidFill>
                  <a:srgbClr val="1EB3DD"/>
                </a:solidFill>
                <a:effectLst/>
              </a:rPr>
              <a:t> </a:t>
            </a:r>
            <a:r>
              <a:rPr lang="en-GB" sz="2000" b="1" dirty="0" err="1">
                <a:solidFill>
                  <a:srgbClr val="1EB3DD"/>
                </a:solidFill>
              </a:rPr>
              <a:t>darauf</a:t>
            </a:r>
            <a:r>
              <a:rPr lang="en-GB" sz="2000" b="1" dirty="0">
                <a:solidFill>
                  <a:srgbClr val="1EB3DD"/>
                </a:solidFill>
              </a:rPr>
              <a:t> </a:t>
            </a:r>
            <a:r>
              <a:rPr lang="en-GB" sz="2000" b="1" dirty="0" err="1">
                <a:solidFill>
                  <a:srgbClr val="1EB3DD"/>
                </a:solidFill>
              </a:rPr>
              <a:t>programmiert</a:t>
            </a:r>
            <a:r>
              <a:rPr lang="en-GB" sz="2000" b="1" dirty="0">
                <a:solidFill>
                  <a:srgbClr val="1EB3DD"/>
                </a:solidFill>
              </a:rPr>
              <a:t>, </a:t>
            </a:r>
            <a:r>
              <a:rPr lang="en-GB" sz="2000" b="1" dirty="0" err="1">
                <a:solidFill>
                  <a:srgbClr val="1EB3DD"/>
                </a:solidFill>
              </a:rPr>
              <a:t>sich</a:t>
            </a:r>
            <a:r>
              <a:rPr lang="en-GB" sz="2000" b="1" dirty="0">
                <a:solidFill>
                  <a:srgbClr val="1EB3DD"/>
                </a:solidFill>
              </a:rPr>
              <a:t> </a:t>
            </a:r>
            <a:r>
              <a:rPr lang="en-GB" sz="2000" b="1" dirty="0" err="1">
                <a:solidFill>
                  <a:srgbClr val="1EB3DD"/>
                </a:solidFill>
              </a:rPr>
              <a:t>zu</a:t>
            </a:r>
            <a:r>
              <a:rPr lang="en-GB" sz="2000" b="1" dirty="0">
                <a:solidFill>
                  <a:srgbClr val="1EB3DD"/>
                </a:solidFill>
              </a:rPr>
              <a:t> </a:t>
            </a:r>
            <a:r>
              <a:rPr lang="en-GB" sz="2000" b="1" dirty="0" err="1">
                <a:solidFill>
                  <a:srgbClr val="1EB3DD"/>
                </a:solidFill>
              </a:rPr>
              <a:t>vernetzen</a:t>
            </a:r>
            <a:endParaRPr lang="en-GB" sz="2000" b="1" dirty="0">
              <a:solidFill>
                <a:srgbClr val="1EB3DD"/>
              </a:solidFill>
            </a:endParaRPr>
          </a:p>
          <a:p>
            <a:pPr algn="l"/>
            <a:r>
              <a:rPr lang="en-GB" sz="2000" b="0" i="0" dirty="0">
                <a:solidFill>
                  <a:srgbClr val="000000"/>
                </a:solidFill>
                <a:effectLst/>
              </a:rPr>
              <a:t>Frauen </a:t>
            </a:r>
            <a:r>
              <a:rPr lang="en-GB" sz="2000" b="0" i="0" dirty="0" err="1">
                <a:solidFill>
                  <a:srgbClr val="000000"/>
                </a:solidFill>
                <a:effectLst/>
              </a:rPr>
              <a:t>sind</a:t>
            </a:r>
            <a:r>
              <a:rPr lang="en-GB" sz="2000" b="0" i="0" dirty="0">
                <a:solidFill>
                  <a:srgbClr val="000000"/>
                </a:solidFill>
                <a:effectLst/>
              </a:rPr>
              <a:t> </a:t>
            </a:r>
            <a:r>
              <a:rPr lang="en-GB" sz="2000" b="0" i="0" dirty="0" err="1">
                <a:solidFill>
                  <a:srgbClr val="000000"/>
                </a:solidFill>
                <a:effectLst/>
              </a:rPr>
              <a:t>darauf</a:t>
            </a:r>
            <a:r>
              <a:rPr lang="en-GB" sz="2000" b="0" i="0" dirty="0">
                <a:solidFill>
                  <a:srgbClr val="000000"/>
                </a:solidFill>
                <a:effectLst/>
              </a:rPr>
              <a:t> </a:t>
            </a:r>
            <a:r>
              <a:rPr lang="en-GB" sz="2000" b="0" i="0" dirty="0" err="1">
                <a:solidFill>
                  <a:srgbClr val="000000"/>
                </a:solidFill>
                <a:effectLst/>
              </a:rPr>
              <a:t>programmiert</a:t>
            </a:r>
            <a:r>
              <a:rPr lang="en-GB" sz="2000" b="0" i="0" dirty="0">
                <a:solidFill>
                  <a:srgbClr val="000000"/>
                </a:solidFill>
                <a:effectLst/>
              </a:rPr>
              <a:t>, Kontakte zu knüpfen und können natürliche Netzwerker sein. Typischerweise wollen Frauen, dass andere Frauen Erfolg haben. Sie erkennen </a:t>
            </a:r>
            <a:r>
              <a:rPr lang="en-GB" sz="2000" b="0" i="0" dirty="0" err="1">
                <a:solidFill>
                  <a:srgbClr val="000000"/>
                </a:solidFill>
                <a:effectLst/>
              </a:rPr>
              <a:t>zwar</a:t>
            </a:r>
            <a:r>
              <a:rPr lang="en-GB" sz="2000" b="0" i="0" dirty="0">
                <a:solidFill>
                  <a:srgbClr val="000000"/>
                </a:solidFill>
                <a:effectLst/>
              </a:rPr>
              <a:t> </a:t>
            </a:r>
            <a:r>
              <a:rPr lang="en-GB" sz="2000" b="0" i="0" dirty="0" err="1">
                <a:solidFill>
                  <a:srgbClr val="000000"/>
                </a:solidFill>
                <a:effectLst/>
              </a:rPr>
              <a:t>Konkurrenz</a:t>
            </a:r>
            <a:r>
              <a:rPr lang="en-GB" sz="2000" b="0" i="0" dirty="0">
                <a:solidFill>
                  <a:srgbClr val="000000"/>
                </a:solidFill>
                <a:effectLst/>
              </a:rPr>
              <a:t> an, aber sie ziehen es vor, Kapazitäten aufzubauen, </a:t>
            </a:r>
            <a:r>
              <a:rPr lang="en-GB" sz="2000" b="0" i="0" dirty="0" err="1">
                <a:solidFill>
                  <a:srgbClr val="000000"/>
                </a:solidFill>
                <a:effectLst/>
              </a:rPr>
              <a:t>anstatt</a:t>
            </a:r>
            <a:r>
              <a:rPr lang="en-GB" sz="2000" b="0" i="0" dirty="0">
                <a:solidFill>
                  <a:srgbClr val="000000"/>
                </a:solidFill>
                <a:effectLst/>
              </a:rPr>
              <a:t> </a:t>
            </a:r>
            <a:r>
              <a:rPr lang="en-GB" sz="2000" b="0" i="0" dirty="0" err="1">
                <a:solidFill>
                  <a:srgbClr val="000000"/>
                </a:solidFill>
                <a:effectLst/>
              </a:rPr>
              <a:t>miteinander</a:t>
            </a:r>
            <a:r>
              <a:rPr lang="en-GB" sz="2000" b="0" i="0" dirty="0">
                <a:solidFill>
                  <a:srgbClr val="000000"/>
                </a:solidFill>
                <a:effectLst/>
              </a:rPr>
              <a:t> </a:t>
            </a:r>
            <a:r>
              <a:rPr lang="en-GB" sz="2000" b="0" i="0" dirty="0" err="1">
                <a:solidFill>
                  <a:srgbClr val="000000"/>
                </a:solidFill>
                <a:effectLst/>
              </a:rPr>
              <a:t>zu</a:t>
            </a:r>
            <a:r>
              <a:rPr lang="en-GB" sz="2000" b="0" i="0" dirty="0">
                <a:solidFill>
                  <a:srgbClr val="000000"/>
                </a:solidFill>
                <a:effectLst/>
              </a:rPr>
              <a:t> </a:t>
            </a:r>
            <a:r>
              <a:rPr lang="en-GB" sz="2000" b="0" i="0" dirty="0" err="1">
                <a:solidFill>
                  <a:srgbClr val="000000"/>
                </a:solidFill>
                <a:effectLst/>
              </a:rPr>
              <a:t>konkurrieren</a:t>
            </a:r>
            <a:r>
              <a:rPr lang="en-GB" sz="2000" b="0" i="0" dirty="0">
                <a:solidFill>
                  <a:srgbClr val="000000"/>
                </a:solidFill>
                <a:effectLst/>
              </a:rPr>
              <a:t>. In einigen Fällen versuchen Frauen, </a:t>
            </a:r>
            <a:r>
              <a:rPr lang="en-GB" sz="2000" b="0" i="0" dirty="0" err="1">
                <a:solidFill>
                  <a:srgbClr val="000000"/>
                </a:solidFill>
                <a:effectLst/>
              </a:rPr>
              <a:t>mit</a:t>
            </a:r>
            <a:r>
              <a:rPr lang="en-GB" sz="2000" b="0" i="0" dirty="0">
                <a:solidFill>
                  <a:srgbClr val="000000"/>
                </a:solidFill>
                <a:effectLst/>
              </a:rPr>
              <a:t> </a:t>
            </a:r>
            <a:r>
              <a:rPr lang="en-GB" sz="2000" b="0" i="0" dirty="0" err="1">
                <a:solidFill>
                  <a:srgbClr val="000000"/>
                </a:solidFill>
                <a:effectLst/>
              </a:rPr>
              <a:t>ihrer</a:t>
            </a:r>
            <a:r>
              <a:rPr lang="en-GB" sz="2000" b="0" i="0" dirty="0">
                <a:solidFill>
                  <a:srgbClr val="000000"/>
                </a:solidFill>
                <a:effectLst/>
              </a:rPr>
              <a:t> </a:t>
            </a:r>
            <a:r>
              <a:rPr lang="en-GB" sz="2000" b="0" i="0" dirty="0" err="1">
                <a:solidFill>
                  <a:srgbClr val="000000"/>
                </a:solidFill>
                <a:effectLst/>
              </a:rPr>
              <a:t>Konkurrenz</a:t>
            </a:r>
            <a:r>
              <a:rPr lang="en-GB" sz="2000" b="0" i="0" dirty="0">
                <a:solidFill>
                  <a:srgbClr val="000000"/>
                </a:solidFill>
                <a:effectLst/>
              </a:rPr>
              <a:t> </a:t>
            </a:r>
            <a:r>
              <a:rPr lang="en-GB" sz="2000" b="0" i="0" dirty="0" err="1">
                <a:solidFill>
                  <a:srgbClr val="000000"/>
                </a:solidFill>
                <a:effectLst/>
              </a:rPr>
              <a:t>zusammen-zuarbeiten</a:t>
            </a:r>
            <a:r>
              <a:rPr lang="en-GB" sz="2000" b="0" i="0" dirty="0">
                <a:solidFill>
                  <a:srgbClr val="000000"/>
                </a:solidFill>
                <a:effectLst/>
              </a:rPr>
              <a:t> und Wege zu finden, wie sich die beiden Unternehmen zum gegenseitigen </a:t>
            </a:r>
            <a:r>
              <a:rPr lang="en-GB" sz="2000" b="0" i="0" dirty="0" err="1">
                <a:solidFill>
                  <a:srgbClr val="000000"/>
                </a:solidFill>
                <a:effectLst/>
              </a:rPr>
              <a:t>Nutzen</a:t>
            </a:r>
            <a:r>
              <a:rPr lang="en-GB" sz="2000" b="0" i="0" dirty="0">
                <a:solidFill>
                  <a:srgbClr val="000000"/>
                </a:solidFill>
                <a:effectLst/>
              </a:rPr>
              <a:t> </a:t>
            </a:r>
            <a:r>
              <a:rPr lang="en-GB" sz="2000" b="0" i="0" dirty="0" err="1">
                <a:solidFill>
                  <a:srgbClr val="000000"/>
                </a:solidFill>
                <a:effectLst/>
              </a:rPr>
              <a:t>verhelfen</a:t>
            </a:r>
            <a:r>
              <a:rPr lang="en-GB" sz="2000" b="0" i="0" dirty="0">
                <a:solidFill>
                  <a:srgbClr val="000000"/>
                </a:solidFill>
                <a:effectLst/>
              </a:rPr>
              <a:t> können.</a:t>
            </a:r>
          </a:p>
          <a:p>
            <a:pPr marL="342900" indent="-342900">
              <a:buFont typeface="Arial" panose="020B0604020202020204" pitchFamily="34" charset="0"/>
              <a:buChar char="•"/>
            </a:pPr>
            <a:r>
              <a:rPr lang="en-GB" sz="2000" b="1" dirty="0">
                <a:solidFill>
                  <a:srgbClr val="1EB3DD"/>
                </a:solidFill>
              </a:rPr>
              <a:t>Die Bienenkönigin ist keine Netzwerkerin</a:t>
            </a:r>
          </a:p>
          <a:p>
            <a:pPr algn="l"/>
            <a:r>
              <a:rPr lang="en-GB" sz="2000" b="0" i="0" dirty="0">
                <a:solidFill>
                  <a:srgbClr val="000000"/>
                </a:solidFill>
                <a:effectLst/>
              </a:rPr>
              <a:t>Frauen kämpfen im Allgemeinen immer noch darum, ihren Platz in der Geschäftswelt zu definieren. Indem sie sich mit Gleichgesinnten verbinden und vernetzen, bestätigen sie ihre wichtige Rolle und besiegen auch die Einsamkeit, die eine Frau im Business haben kann.</a:t>
            </a:r>
          </a:p>
          <a:p>
            <a:pPr algn="l"/>
            <a:r>
              <a:rPr lang="en-GB" sz="2000" b="0" i="0" dirty="0">
                <a:solidFill>
                  <a:srgbClr val="000000"/>
                </a:solidFill>
                <a:effectLst/>
                <a:latin typeface="Gotham SSm A"/>
              </a:rPr>
              <a:t> </a:t>
            </a:r>
          </a:p>
          <a:p>
            <a:endParaRPr lang="en-IE" sz="2200" dirty="0"/>
          </a:p>
        </p:txBody>
      </p:sp>
      <p:sp>
        <p:nvSpPr>
          <p:cNvPr id="7" name="Text Placeholder 4">
            <a:extLst>
              <a:ext uri="{FF2B5EF4-FFF2-40B4-BE49-F238E27FC236}">
                <a16:creationId xmlns:a16="http://schemas.microsoft.com/office/drawing/2014/main" id="{35E72536-2064-4BA6-AA4A-381525D13596}"/>
              </a:ext>
            </a:extLst>
          </p:cNvPr>
          <p:cNvSpPr txBox="1">
            <a:spLocks/>
          </p:cNvSpPr>
          <p:nvPr/>
        </p:nvSpPr>
        <p:spPr>
          <a:xfrm>
            <a:off x="1377075" y="133762"/>
            <a:ext cx="10373491"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chemeClr val="bg1"/>
                </a:solidFill>
                <a:highlight>
                  <a:srgbClr val="C54A9A"/>
                </a:highlight>
              </a:rPr>
              <a:t>FÜR EIN TIEFERES VERSTÄNDNIS: </a:t>
            </a:r>
          </a:p>
          <a:p>
            <a:pPr fontAlgn="base"/>
            <a:r>
              <a:rPr lang="en-IE" dirty="0">
                <a:solidFill>
                  <a:schemeClr val="bg1"/>
                </a:solidFill>
                <a:highlight>
                  <a:srgbClr val="C54A9A"/>
                </a:highlight>
              </a:rPr>
              <a:t>WARUM FRAUEN ANDERS NETZWERKEN</a:t>
            </a:r>
          </a:p>
          <a:p>
            <a:pPr fontAlgn="base"/>
            <a:endParaRPr lang="en-BA" dirty="0"/>
          </a:p>
        </p:txBody>
      </p:sp>
      <p:sp>
        <p:nvSpPr>
          <p:cNvPr id="8" name="TextBox 10">
            <a:extLst>
              <a:ext uri="{FF2B5EF4-FFF2-40B4-BE49-F238E27FC236}">
                <a16:creationId xmlns:a16="http://schemas.microsoft.com/office/drawing/2014/main" id="{F85DC509-A0AC-487C-91E0-5DC0581843C8}"/>
              </a:ext>
            </a:extLst>
          </p:cNvPr>
          <p:cNvSpPr txBox="1"/>
          <p:nvPr/>
        </p:nvSpPr>
        <p:spPr>
          <a:xfrm>
            <a:off x="1572357" y="1560361"/>
            <a:ext cx="6095540" cy="646331"/>
          </a:xfrm>
          <a:prstGeom prst="rect">
            <a:avLst/>
          </a:prstGeom>
          <a:noFill/>
        </p:spPr>
        <p:txBody>
          <a:bodyPr wrap="square">
            <a:spAutoFit/>
          </a:bodyPr>
          <a:lstStyle/>
          <a:p>
            <a:r>
              <a:rPr lang="en-GB" dirty="0">
                <a:solidFill>
                  <a:schemeClr val="bg1"/>
                </a:solidFill>
                <a:highlight>
                  <a:srgbClr val="C54A9A"/>
                </a:highlight>
                <a:hlinkClick r:id="rId2">
                  <a:extLst>
                    <a:ext uri="{A12FA001-AC4F-418D-AE19-62706E023703}">
                      <ahyp:hlinkClr xmlns:ahyp="http://schemas.microsoft.com/office/drawing/2018/hyperlinkcolor" val="tx"/>
                    </a:ext>
                  </a:extLst>
                </a:hlinkClick>
              </a:rPr>
              <a:t>READ</a:t>
            </a:r>
            <a:r>
              <a:rPr lang="en-GB" dirty="0">
                <a:solidFill>
                  <a:schemeClr val="bg1"/>
                </a:solidFill>
                <a:hlinkClick r:id="rId2">
                  <a:extLst>
                    <a:ext uri="{A12FA001-AC4F-418D-AE19-62706E023703}">
                      <ahyp:hlinkClr xmlns:ahyp="http://schemas.microsoft.com/office/drawing/2018/hyperlinkcolor" val="tx"/>
                    </a:ext>
                  </a:extLst>
                </a:hlinkClick>
              </a:rPr>
              <a:t> </a:t>
            </a:r>
            <a:r>
              <a:rPr lang="en-GB" dirty="0">
                <a:hlinkClick r:id="rId3"/>
              </a:rPr>
              <a:t>How Women Network Differently Than Men - Small Business BC </a:t>
            </a:r>
            <a:endParaRPr lang="en-IE" dirty="0"/>
          </a:p>
        </p:txBody>
      </p:sp>
      <p:sp>
        <p:nvSpPr>
          <p:cNvPr id="9" name="Textfeld 8">
            <a:extLst>
              <a:ext uri="{FF2B5EF4-FFF2-40B4-BE49-F238E27FC236}">
                <a16:creationId xmlns:a16="http://schemas.microsoft.com/office/drawing/2014/main" id="{909088C9-4A57-45B7-BB3D-6EA328D56546}"/>
              </a:ext>
            </a:extLst>
          </p:cNvPr>
          <p:cNvSpPr txBox="1"/>
          <p:nvPr/>
        </p:nvSpPr>
        <p:spPr>
          <a:xfrm>
            <a:off x="9614263" y="3097449"/>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14670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785664"/>
            <a:ext cx="6215191" cy="1381662"/>
          </a:xfrm>
        </p:spPr>
        <p:txBody>
          <a:bodyPr>
            <a:normAutofit/>
          </a:bodyPr>
          <a:lstStyle/>
          <a:p>
            <a:pPr fontAlgn="base"/>
            <a:r>
              <a:rPr lang="en-IE" dirty="0"/>
              <a:t>Überwindung von Hindernissen bei der Vernetzung </a:t>
            </a:r>
            <a:endParaRPr lang="en-BA" dirty="0"/>
          </a:p>
        </p:txBody>
      </p:sp>
      <p:sp>
        <p:nvSpPr>
          <p:cNvPr id="6" name="Text Placeholder 5"/>
          <p:cNvSpPr>
            <a:spLocks noGrp="1"/>
          </p:cNvSpPr>
          <p:nvPr>
            <p:ph type="body" sz="quarter" idx="14"/>
          </p:nvPr>
        </p:nvSpPr>
        <p:spPr>
          <a:xfrm>
            <a:off x="1639835" y="2025647"/>
            <a:ext cx="5745702" cy="3644887"/>
          </a:xfrm>
        </p:spPr>
        <p:txBody>
          <a:bodyPr/>
          <a:lstStyle/>
          <a:p>
            <a:pPr fontAlgn="base"/>
            <a:r>
              <a:rPr lang="en-BA" dirty="0"/>
              <a:t>Networking hat manchmal einen negativen Beigeschmack, der Misstrauen über die Motive dahinter widerspiegelt. </a:t>
            </a:r>
            <a:endParaRPr lang="en-IE" dirty="0"/>
          </a:p>
          <a:p>
            <a:pPr fontAlgn="base"/>
            <a:endParaRPr lang="en-IE" dirty="0"/>
          </a:p>
          <a:p>
            <a:pPr fontAlgn="base"/>
            <a:r>
              <a:rPr lang="de-DE" dirty="0"/>
              <a:t>Du hast</a:t>
            </a:r>
            <a:r>
              <a:rPr lang="en-BA" dirty="0"/>
              <a:t> vielleicht schon Kommentare wie „</a:t>
            </a:r>
            <a:r>
              <a:rPr lang="en-BA" i="1" dirty="0"/>
              <a:t>the old boys’ network</a:t>
            </a:r>
            <a:r>
              <a:rPr lang="de-DE" i="1" dirty="0"/>
              <a:t>“</a:t>
            </a:r>
            <a:r>
              <a:rPr lang="en-BA" dirty="0"/>
              <a:t> gehört</a:t>
            </a:r>
            <a:r>
              <a:rPr lang="de-DE" dirty="0"/>
              <a:t>. Dies stellt </a:t>
            </a:r>
            <a:r>
              <a:rPr lang="en-BA" dirty="0"/>
              <a:t>offensichtlich</a:t>
            </a:r>
            <a:r>
              <a:rPr lang="de-DE" dirty="0"/>
              <a:t> eine</a:t>
            </a:r>
            <a:r>
              <a:rPr lang="en-BA" dirty="0"/>
              <a:t> Herausforderung für </a:t>
            </a:r>
            <a:r>
              <a:rPr lang="en-IE" dirty="0"/>
              <a:t>Unternehmerinnen</a:t>
            </a:r>
            <a:r>
              <a:rPr lang="en-BA" dirty="0"/>
              <a:t> mit Migrations</a:t>
            </a:r>
            <a:r>
              <a:rPr lang="de-DE" dirty="0"/>
              <a:t>-</a:t>
            </a:r>
            <a:r>
              <a:rPr lang="en-BA" dirty="0"/>
              <a:t>hintergrund dar, aber </a:t>
            </a:r>
            <a:r>
              <a:rPr lang="en-IE" dirty="0"/>
              <a:t>in </a:t>
            </a:r>
            <a:r>
              <a:rPr lang="en-IE" dirty="0" err="1"/>
              <a:t>letzter</a:t>
            </a:r>
            <a:r>
              <a:rPr lang="en-IE" dirty="0"/>
              <a:t> Zeit sind neue Arten von Netzwerken und neue Wege des </a:t>
            </a:r>
            <a:r>
              <a:rPr lang="en-IE" dirty="0" err="1"/>
              <a:t>Networkings</a:t>
            </a:r>
            <a:r>
              <a:rPr lang="en-IE" dirty="0"/>
              <a:t> </a:t>
            </a:r>
            <a:r>
              <a:rPr lang="en-IE" dirty="0" err="1"/>
              <a:t>entstanden</a:t>
            </a:r>
            <a:r>
              <a:rPr lang="en-IE" dirty="0"/>
              <a:t>, die </a:t>
            </a:r>
            <a:r>
              <a:rPr lang="en-IE" dirty="0" err="1"/>
              <a:t>verdeutlichen</a:t>
            </a:r>
            <a:r>
              <a:rPr lang="en-IE" dirty="0"/>
              <a:t>, dass die Zugänglichkeit des Networkings immer größer wird. </a:t>
            </a:r>
            <a:endParaRPr lang="en-BA" dirty="0"/>
          </a:p>
          <a:p>
            <a:endParaRPr lang="en-US" dirty="0"/>
          </a:p>
        </p:txBody>
      </p:sp>
      <p:grpSp>
        <p:nvGrpSpPr>
          <p:cNvPr id="4" name="Group 3">
            <a:extLst>
              <a:ext uri="{FF2B5EF4-FFF2-40B4-BE49-F238E27FC236}">
                <a16:creationId xmlns:a16="http://schemas.microsoft.com/office/drawing/2014/main" id="{B5080345-89EF-4F07-9C22-154134A3AAD5}"/>
              </a:ext>
            </a:extLst>
          </p:cNvPr>
          <p:cNvGrpSpPr/>
          <p:nvPr/>
        </p:nvGrpSpPr>
        <p:grpSpPr>
          <a:xfrm>
            <a:off x="8554720" y="2566780"/>
            <a:ext cx="2582385" cy="2005220"/>
            <a:chOff x="2543812" y="650978"/>
            <a:chExt cx="1593053" cy="1254125"/>
          </a:xfrm>
        </p:grpSpPr>
        <p:pic>
          <p:nvPicPr>
            <p:cNvPr id="7" name="Picture 6" descr="Icon&#10;&#10;Description automatically generated">
              <a:extLst>
                <a:ext uri="{FF2B5EF4-FFF2-40B4-BE49-F238E27FC236}">
                  <a16:creationId xmlns:a16="http://schemas.microsoft.com/office/drawing/2014/main" id="{A7903967-E58F-4129-BED6-E1D4978F065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543812" y="650978"/>
              <a:ext cx="1593053" cy="1254125"/>
            </a:xfrm>
            <a:prstGeom prst="rect">
              <a:avLst/>
            </a:prstGeom>
          </p:spPr>
        </p:pic>
        <p:pic>
          <p:nvPicPr>
            <p:cNvPr id="8" name="Picture 7" descr="Icon&#10;&#10;Description automatically generated">
              <a:extLst>
                <a:ext uri="{FF2B5EF4-FFF2-40B4-BE49-F238E27FC236}">
                  <a16:creationId xmlns:a16="http://schemas.microsoft.com/office/drawing/2014/main" id="{DAECDA22-F051-4E8F-92B6-850EA06B191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71897" y="791866"/>
              <a:ext cx="257439" cy="280760"/>
            </a:xfrm>
            <a:prstGeom prst="rect">
              <a:avLst/>
            </a:prstGeom>
          </p:spPr>
        </p:pic>
        <p:pic>
          <p:nvPicPr>
            <p:cNvPr id="9" name="Picture 8" descr="Icon&#10;&#10;Description automatically generated">
              <a:extLst>
                <a:ext uri="{FF2B5EF4-FFF2-40B4-BE49-F238E27FC236}">
                  <a16:creationId xmlns:a16="http://schemas.microsoft.com/office/drawing/2014/main" id="{9BC07910-D9DA-48E4-B5B0-AFBAABE13CA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3792051" y="651162"/>
              <a:ext cx="276357" cy="301393"/>
            </a:xfrm>
            <a:prstGeom prst="rect">
              <a:avLst/>
            </a:prstGeom>
          </p:spPr>
        </p:pic>
      </p:grpSp>
    </p:spTree>
    <p:extLst>
      <p:ext uri="{BB962C8B-B14F-4D97-AF65-F5344CB8AC3E}">
        <p14:creationId xmlns:p14="http://schemas.microsoft.com/office/powerpoint/2010/main" val="55582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6096000" y="1935234"/>
            <a:ext cx="5799401" cy="697353"/>
          </a:xfrm>
        </p:spPr>
        <p:txBody>
          <a:bodyPr/>
          <a:lstStyle/>
          <a:p>
            <a:pPr fontAlgn="base"/>
            <a:r>
              <a:rPr lang="en-BA" dirty="0"/>
              <a:t>RELEVANTE EUROPÄISCHE NETZWERKE FÜR </a:t>
            </a:r>
            <a:br>
              <a:rPr lang="en-BA" dirty="0"/>
            </a:br>
            <a:r>
              <a:rPr lang="en-BA" dirty="0"/>
              <a:t>UNTERNEHMERINNEN</a:t>
            </a:r>
          </a:p>
        </p:txBody>
      </p:sp>
      <p:pic>
        <p:nvPicPr>
          <p:cNvPr id="4" name="Picture Placeholder 3" descr="A picture containing text, silhouette&#10;&#10;Description automatically generated">
            <a:extLst>
              <a:ext uri="{FF2B5EF4-FFF2-40B4-BE49-F238E27FC236}">
                <a16:creationId xmlns:a16="http://schemas.microsoft.com/office/drawing/2014/main" id="{E3EEE446-4204-4DE4-BE8A-3FBCE1041BF4}"/>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34336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00796" y="410763"/>
            <a:ext cx="5466986" cy="697353"/>
          </a:xfrm>
        </p:spPr>
        <p:txBody>
          <a:bodyPr>
            <a:normAutofit/>
          </a:bodyPr>
          <a:lstStyle/>
          <a:p>
            <a:r>
              <a:rPr lang="en-BA" dirty="0"/>
              <a:t>WAS IST </a:t>
            </a:r>
            <a:r>
              <a:rPr lang="de-DE" dirty="0"/>
              <a:t>KOLLABORATION</a:t>
            </a:r>
            <a:r>
              <a:rPr lang="en-BA" dirty="0"/>
              <a:t>?</a:t>
            </a:r>
          </a:p>
        </p:txBody>
      </p:sp>
      <p:sp>
        <p:nvSpPr>
          <p:cNvPr id="6" name="Text Placeholder 5"/>
          <p:cNvSpPr>
            <a:spLocks noGrp="1"/>
          </p:cNvSpPr>
          <p:nvPr>
            <p:ph type="body" sz="quarter" idx="14"/>
          </p:nvPr>
        </p:nvSpPr>
        <p:spPr>
          <a:xfrm>
            <a:off x="1674669" y="1162496"/>
            <a:ext cx="7303868" cy="3692769"/>
          </a:xfrm>
        </p:spPr>
        <p:txBody>
          <a:bodyPr/>
          <a:lstStyle/>
          <a:p>
            <a:pPr fontAlgn="base"/>
            <a:r>
              <a:rPr lang="en-IE" dirty="0" err="1"/>
              <a:t>Kollaboration</a:t>
            </a:r>
            <a:r>
              <a:rPr lang="en-IE" dirty="0"/>
              <a:t> </a:t>
            </a:r>
            <a:r>
              <a:rPr lang="en-IE" dirty="0" err="1"/>
              <a:t>ist</a:t>
            </a:r>
            <a:r>
              <a:rPr lang="en-IE" dirty="0"/>
              <a:t> der Prozess, bei dem zwei </a:t>
            </a:r>
            <a:r>
              <a:rPr lang="en-IE" dirty="0" err="1"/>
              <a:t>oder</a:t>
            </a:r>
            <a:r>
              <a:rPr lang="en-IE" dirty="0"/>
              <a:t> </a:t>
            </a:r>
            <a:r>
              <a:rPr lang="en-IE" dirty="0" err="1"/>
              <a:t>mehrere</a:t>
            </a:r>
            <a:r>
              <a:rPr lang="en-IE" dirty="0"/>
              <a:t> Personen oder Organisationen zusammenarbeiten, um einen gegenseitigen Vorteil zu erzielen.</a:t>
            </a:r>
            <a:r>
              <a:rPr lang="en-GB" dirty="0"/>
              <a:t> Sie ist ein leistungsstarkes Geschäftsinstrument, unabhängig von der </a:t>
            </a:r>
            <a:r>
              <a:rPr lang="en-GB" dirty="0" err="1"/>
              <a:t>Größe</a:t>
            </a:r>
            <a:r>
              <a:rPr lang="en-GB" dirty="0"/>
              <a:t> </a:t>
            </a:r>
            <a:r>
              <a:rPr lang="en-GB" dirty="0" err="1"/>
              <a:t>deines</a:t>
            </a:r>
            <a:r>
              <a:rPr lang="en-GB" dirty="0"/>
              <a:t> Unternehmens oder der Branche, in der du </a:t>
            </a:r>
            <a:r>
              <a:rPr lang="en-GB" dirty="0" err="1"/>
              <a:t>tätig</a:t>
            </a:r>
            <a:r>
              <a:rPr lang="en-GB" dirty="0"/>
              <a:t> </a:t>
            </a:r>
            <a:r>
              <a:rPr lang="en-GB" dirty="0" err="1"/>
              <a:t>bist</a:t>
            </a:r>
            <a:r>
              <a:rPr lang="en-GB" dirty="0"/>
              <a:t>. In der Praxis geht es darum, gemeinsam Probleme anzugehen und Ziele zu erreichen, die im Alleingang unerreichbar zu sein scheinen.</a:t>
            </a:r>
          </a:p>
          <a:p>
            <a:pPr fontAlgn="base"/>
            <a:endParaRPr lang="en-US" sz="600" dirty="0"/>
          </a:p>
          <a:p>
            <a:pPr fontAlgn="base"/>
            <a:r>
              <a:rPr lang="en-IE" dirty="0">
                <a:solidFill>
                  <a:srgbClr val="C54A9A"/>
                </a:solidFill>
              </a:rPr>
              <a:t>Die </a:t>
            </a:r>
            <a:r>
              <a:rPr lang="en-IE" dirty="0" err="1">
                <a:solidFill>
                  <a:srgbClr val="C54A9A"/>
                </a:solidFill>
              </a:rPr>
              <a:t>Möglichkeiten</a:t>
            </a:r>
            <a:r>
              <a:rPr lang="en-IE" dirty="0">
                <a:solidFill>
                  <a:srgbClr val="C54A9A"/>
                </a:solidFill>
              </a:rPr>
              <a:t> reichen von informellen Netzwerken und Allianzen über die gemeinsame Durchführung von Projekten bis hin zu einer vollständigen Fusion. </a:t>
            </a:r>
            <a:br>
              <a:rPr lang="en-US" dirty="0"/>
            </a:br>
            <a:endParaRPr lang="en-US" dirty="0"/>
          </a:p>
          <a:p>
            <a:pPr fontAlgn="base"/>
            <a:r>
              <a:rPr lang="en-GB" dirty="0"/>
              <a:t>Zusammenarbeit beginnt mit gegenseitigem Verständnis und Respekt. </a:t>
            </a:r>
            <a:endParaRPr lang="en-US" dirty="0"/>
          </a:p>
        </p:txBody>
      </p:sp>
      <p:sp>
        <p:nvSpPr>
          <p:cNvPr id="2" name="TextBox 1">
            <a:extLst>
              <a:ext uri="{FF2B5EF4-FFF2-40B4-BE49-F238E27FC236}">
                <a16:creationId xmlns:a16="http://schemas.microsoft.com/office/drawing/2014/main" id="{6B325B57-88AD-1440-868E-30FCF9E8B27D}"/>
              </a:ext>
            </a:extLst>
          </p:cNvPr>
          <p:cNvSpPr txBox="1"/>
          <p:nvPr/>
        </p:nvSpPr>
        <p:spPr>
          <a:xfrm>
            <a:off x="9860096" y="6411817"/>
            <a:ext cx="184731" cy="369332"/>
          </a:xfrm>
          <a:prstGeom prst="rect">
            <a:avLst/>
          </a:prstGeom>
          <a:noFill/>
        </p:spPr>
        <p:txBody>
          <a:bodyPr wrap="none" rtlCol="0">
            <a:spAutoFit/>
          </a:bodyPr>
          <a:lstStyle/>
          <a:p>
            <a:endParaRPr lang="en-BA" dirty="0"/>
          </a:p>
        </p:txBody>
      </p:sp>
      <p:sp>
        <p:nvSpPr>
          <p:cNvPr id="3" name="TextBox 2">
            <a:extLst>
              <a:ext uri="{FF2B5EF4-FFF2-40B4-BE49-F238E27FC236}">
                <a16:creationId xmlns:a16="http://schemas.microsoft.com/office/drawing/2014/main" id="{E514CED6-C435-9F48-9FEE-E0785D6A58D0}"/>
              </a:ext>
            </a:extLst>
          </p:cNvPr>
          <p:cNvSpPr txBox="1"/>
          <p:nvPr/>
        </p:nvSpPr>
        <p:spPr>
          <a:xfrm>
            <a:off x="10653311" y="6422834"/>
            <a:ext cx="184731" cy="369332"/>
          </a:xfrm>
          <a:prstGeom prst="rect">
            <a:avLst/>
          </a:prstGeom>
          <a:noFill/>
        </p:spPr>
        <p:txBody>
          <a:bodyPr wrap="none" rtlCol="0">
            <a:spAutoFit/>
          </a:bodyPr>
          <a:lstStyle/>
          <a:p>
            <a:endParaRPr lang="en-BA" dirty="0"/>
          </a:p>
        </p:txBody>
      </p:sp>
      <p:sp>
        <p:nvSpPr>
          <p:cNvPr id="7" name="TextBox 6">
            <a:extLst>
              <a:ext uri="{FF2B5EF4-FFF2-40B4-BE49-F238E27FC236}">
                <a16:creationId xmlns:a16="http://schemas.microsoft.com/office/drawing/2014/main" id="{8A0BD8A8-5A49-4512-8F29-E4A6371E7B0B}"/>
              </a:ext>
            </a:extLst>
          </p:cNvPr>
          <p:cNvSpPr txBox="1"/>
          <p:nvPr/>
        </p:nvSpPr>
        <p:spPr>
          <a:xfrm>
            <a:off x="8801100" y="4373543"/>
            <a:ext cx="2984500" cy="1477328"/>
          </a:xfrm>
          <a:prstGeom prst="rect">
            <a:avLst/>
          </a:prstGeom>
          <a:noFill/>
        </p:spPr>
        <p:txBody>
          <a:bodyPr wrap="square">
            <a:spAutoFit/>
          </a:bodyPr>
          <a:lstStyle/>
          <a:p>
            <a:r>
              <a:rPr lang="en-US" sz="1800" dirty="0">
                <a:highlight>
                  <a:srgbClr val="1EB3DD"/>
                </a:highlight>
              </a:rPr>
              <a:t>"</a:t>
            </a:r>
            <a:r>
              <a:rPr lang="en-IE" sz="1800" i="1" dirty="0">
                <a:highlight>
                  <a:srgbClr val="1EB3DD"/>
                </a:highlight>
              </a:rPr>
              <a:t>Wenn du schnell gehen willst, geh allein.  Wenn du weit gehen willst, geh zusammen."</a:t>
            </a:r>
          </a:p>
          <a:p>
            <a:r>
              <a:rPr lang="en-IE" dirty="0">
                <a:solidFill>
                  <a:srgbClr val="C54A9A"/>
                </a:solidFill>
                <a:highlight>
                  <a:srgbClr val="1EB3DD"/>
                </a:highlight>
              </a:rPr>
              <a:t>Afrikanisches Sprichwort</a:t>
            </a:r>
            <a:br>
              <a:rPr lang="en-IE" sz="1800" i="1" dirty="0"/>
            </a:br>
            <a:endParaRPr lang="en-IE" dirty="0"/>
          </a:p>
        </p:txBody>
      </p:sp>
    </p:spTree>
    <p:extLst>
      <p:ext uri="{BB962C8B-B14F-4D97-AF65-F5344CB8AC3E}">
        <p14:creationId xmlns:p14="http://schemas.microsoft.com/office/powerpoint/2010/main" val="104100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Autofit/>
          </a:bodyPr>
          <a:lstStyle/>
          <a:p>
            <a:pPr fontAlgn="base"/>
            <a:r>
              <a:rPr lang="en-BA" dirty="0"/>
              <a:t>RELEVANTE EUROPÄISCHE NETZWERKE FÜR </a:t>
            </a:r>
            <a:br>
              <a:rPr lang="en-BA" dirty="0"/>
            </a:br>
            <a:r>
              <a:rPr lang="en-BA" dirty="0"/>
              <a:t>UNTERNEHMERINNEN</a:t>
            </a: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651560" y="2729059"/>
            <a:ext cx="8817149" cy="3235569"/>
          </a:xfrm>
        </p:spPr>
        <p:txBody>
          <a:bodyPr/>
          <a:lstStyle/>
          <a:p>
            <a:pPr marL="800100" lvl="1" indent="-342900" algn="l" fontAlgn="base">
              <a:buFont typeface="Arial" panose="020B0604020202020204" pitchFamily="34" charset="0"/>
              <a:buChar char="•"/>
            </a:pPr>
            <a:r>
              <a:rPr lang="de-DE" dirty="0">
                <a:solidFill>
                  <a:srgbClr val="1EB3DD"/>
                </a:solidFill>
              </a:rPr>
              <a:t>Europäisches Netzwerk zur Förderung des weiblichen Unternehmertums</a:t>
            </a:r>
            <a:r>
              <a:rPr lang="en-BA" dirty="0">
                <a:solidFill>
                  <a:srgbClr val="1EB3DD"/>
                </a:solidFill>
              </a:rPr>
              <a:t> (WES) - </a:t>
            </a:r>
            <a:r>
              <a:rPr lang="en-GB" dirty="0">
                <a:solidFill>
                  <a:srgbClr val="142D55"/>
                </a:solidFill>
              </a:rPr>
              <a:t>Das WES ist ein politisches Netzwerk mit Mitgliedern aus 31 europäischen Nationen (die EU-Länder, Island, Norwegen und die Türkei). Die Delegierten vertreten nationale Regierungen und Institutionen. Sie sind für die Förderung und Unterstützung des weiblichen Unternehmertums auf nationaler Ebene verantwortlich. Die WES-Mitglieder bieten Beratung, Unterstützung, Informationen und Kontakte zu bestehenden Fördermaßnahmen für Unternehmerinnen. Sie helfen auch dabei, Best Practices </a:t>
            </a:r>
            <a:r>
              <a:rPr lang="en-GB" dirty="0" err="1">
                <a:solidFill>
                  <a:srgbClr val="142D55"/>
                </a:solidFill>
              </a:rPr>
              <a:t>zu</a:t>
            </a:r>
            <a:r>
              <a:rPr lang="en-GB" dirty="0">
                <a:solidFill>
                  <a:srgbClr val="142D55"/>
                </a:solidFill>
              </a:rPr>
              <a:t> identifizieren. </a:t>
            </a:r>
            <a:br>
              <a:rPr lang="en-IE" dirty="0"/>
            </a:br>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endParaRPr lang="en-IE" dirty="0"/>
          </a:p>
          <a:p>
            <a:endParaRPr lang="en-US" dirty="0"/>
          </a:p>
        </p:txBody>
      </p:sp>
    </p:spTree>
    <p:extLst>
      <p:ext uri="{BB962C8B-B14F-4D97-AF65-F5344CB8AC3E}">
        <p14:creationId xmlns:p14="http://schemas.microsoft.com/office/powerpoint/2010/main" val="118467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Autofit/>
          </a:bodyPr>
          <a:lstStyle/>
          <a:p>
            <a:pPr fontAlgn="base"/>
            <a:r>
              <a:rPr lang="en-BA" dirty="0"/>
              <a:t>RELEVANTE EUROPÄISCHE NETZWERKE FÜR </a:t>
            </a:r>
            <a:br>
              <a:rPr lang="en-BA" dirty="0"/>
            </a:br>
            <a:r>
              <a:rPr lang="en-BA" dirty="0"/>
              <a:t>UNTERNEHMERINNEN</a:t>
            </a: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651560" y="2729059"/>
            <a:ext cx="8956300" cy="3235569"/>
          </a:xfrm>
        </p:spPr>
        <p:txBody>
          <a:bodyPr/>
          <a:lstStyle/>
          <a:p>
            <a:pPr marL="800100" lvl="1" indent="-342900" algn="l" fontAlgn="base">
              <a:buFont typeface="Arial" panose="020B0604020202020204" pitchFamily="34" charset="0"/>
              <a:buChar char="•"/>
            </a:pPr>
            <a:r>
              <a:rPr lang="de-DE" dirty="0">
                <a:solidFill>
                  <a:srgbClr val="1EB3DD"/>
                </a:solidFill>
              </a:rPr>
              <a:t>E</a:t>
            </a:r>
            <a:r>
              <a:rPr lang="en-BA" dirty="0">
                <a:solidFill>
                  <a:srgbClr val="1EB3DD"/>
                </a:solidFill>
              </a:rPr>
              <a:t>uropäische Online-Plattform für Unternehmerinnen (WEgate) </a:t>
            </a:r>
            <a:r>
              <a:rPr lang="en-BA">
                <a:solidFill>
                  <a:srgbClr val="1EB3DD"/>
                </a:solidFill>
              </a:rPr>
              <a:t>- </a:t>
            </a:r>
            <a:r>
              <a:rPr lang="en-GB">
                <a:solidFill>
                  <a:srgbClr val="142D55"/>
                </a:solidFill>
              </a:rPr>
              <a:t>Eine Online-Plattform </a:t>
            </a:r>
            <a:r>
              <a:rPr lang="en-GB" dirty="0" err="1">
                <a:solidFill>
                  <a:srgbClr val="142D55"/>
                </a:solidFill>
              </a:rPr>
              <a:t>mit</a:t>
            </a:r>
            <a:r>
              <a:rPr lang="en-GB" dirty="0">
                <a:solidFill>
                  <a:srgbClr val="142D55"/>
                </a:solidFill>
              </a:rPr>
              <a:t> nützlichen und inspirierenden Informationen, meist präsentiert durch einen </a:t>
            </a:r>
            <a:r>
              <a:rPr lang="en-GB" dirty="0" err="1">
                <a:solidFill>
                  <a:srgbClr val="142D55"/>
                </a:solidFill>
              </a:rPr>
              <a:t>kurzen</a:t>
            </a:r>
            <a:r>
              <a:rPr lang="en-GB" dirty="0">
                <a:solidFill>
                  <a:srgbClr val="142D55"/>
                </a:solidFill>
              </a:rPr>
              <a:t> </a:t>
            </a:r>
            <a:r>
              <a:rPr lang="en-GB" dirty="0" err="1">
                <a:solidFill>
                  <a:srgbClr val="142D55"/>
                </a:solidFill>
              </a:rPr>
              <a:t>Beschreibungstext</a:t>
            </a:r>
            <a:r>
              <a:rPr lang="en-GB" dirty="0">
                <a:solidFill>
                  <a:srgbClr val="142D55"/>
                </a:solidFill>
              </a:rPr>
              <a:t> und nützliche Weblinks.</a:t>
            </a:r>
            <a:endParaRPr lang="en-US" dirty="0">
              <a:solidFill>
                <a:srgbClr val="142D55"/>
              </a:solidFill>
            </a:endParaRPr>
          </a:p>
          <a:p>
            <a:pPr fontAlgn="base"/>
            <a:r>
              <a:rPr lang="en-IE" dirty="0">
                <a:hlinkClick r:id="rId2"/>
              </a:rPr>
              <a:t>https://wegate.eu/ </a:t>
            </a:r>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endParaRPr lang="en-IE" dirty="0"/>
          </a:p>
          <a:p>
            <a:endParaRPr lang="en-US" dirty="0"/>
          </a:p>
        </p:txBody>
      </p:sp>
    </p:spTree>
    <p:extLst>
      <p:ext uri="{BB962C8B-B14F-4D97-AF65-F5344CB8AC3E}">
        <p14:creationId xmlns:p14="http://schemas.microsoft.com/office/powerpoint/2010/main" val="411920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023154" y="546652"/>
            <a:ext cx="5761015" cy="4952912"/>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134173" y="2361820"/>
            <a:ext cx="3868446" cy="837258"/>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9600" dirty="0" err="1"/>
              <a:t>Als</a:t>
            </a:r>
            <a:r>
              <a:rPr lang="en-US" sz="9600" dirty="0"/>
              <a:t> </a:t>
            </a:r>
            <a:r>
              <a:rPr lang="en-US" sz="9600" dirty="0" err="1"/>
              <a:t>nächstes</a:t>
            </a:r>
            <a:r>
              <a:rPr lang="en-US" sz="9600" dirty="0"/>
              <a:t>… Schritt 6 </a:t>
            </a:r>
          </a:p>
          <a:p>
            <a:pPr algn="ctr"/>
            <a:r>
              <a:rPr lang="en-GB" sz="9600" b="1" dirty="0"/>
              <a:t>DAS VERTRAUEN HABEN, UM WEITERZUMACHEN UND ZU WACHSEN </a:t>
            </a:r>
          </a:p>
          <a:p>
            <a:pPr algn="ctr"/>
            <a:r>
              <a:rPr lang="en-US" sz="9600" dirty="0"/>
              <a:t>Resilienz, </a:t>
            </a:r>
            <a:r>
              <a:rPr lang="en-US" sz="9600" dirty="0" err="1"/>
              <a:t>Risikomanagement</a:t>
            </a:r>
            <a:r>
              <a:rPr lang="en-US" sz="9600" dirty="0"/>
              <a:t> &amp; Management des </a:t>
            </a:r>
            <a:r>
              <a:rPr lang="en-US" sz="9600" dirty="0" err="1"/>
              <a:t>Wohlbefindens</a:t>
            </a:r>
            <a:endParaRPr lang="en-US" sz="9600" dirty="0"/>
          </a:p>
          <a:p>
            <a:pPr algn="ctr"/>
            <a:endParaRPr lang="en-GB" sz="4500" dirty="0"/>
          </a:p>
          <a:p>
            <a:pPr algn="ctr"/>
            <a:endParaRPr lang="en-US" sz="4500" dirty="0"/>
          </a:p>
        </p:txBody>
      </p:sp>
      <p:sp>
        <p:nvSpPr>
          <p:cNvPr id="11" name="TextBox 1">
            <a:extLst>
              <a:ext uri="{FF2B5EF4-FFF2-40B4-BE49-F238E27FC236}">
                <a16:creationId xmlns:a16="http://schemas.microsoft.com/office/drawing/2014/main" id="{E4ED593F-E350-46E9-A482-F57099281ACF}"/>
              </a:ext>
            </a:extLst>
          </p:cNvPr>
          <p:cNvSpPr txBox="1"/>
          <p:nvPr/>
        </p:nvSpPr>
        <p:spPr>
          <a:xfrm>
            <a:off x="331926" y="2863113"/>
            <a:ext cx="5761015" cy="3231654"/>
          </a:xfrm>
          <a:prstGeom prst="rect">
            <a:avLst/>
          </a:prstGeom>
          <a:noFill/>
        </p:spPr>
        <p:txBody>
          <a:bodyPr wrap="square" rtlCol="0">
            <a:spAutoFit/>
          </a:bodyPr>
          <a:lstStyle/>
          <a:p>
            <a:r>
              <a:rPr lang="de-DE" sz="2800" dirty="0"/>
              <a:t>Hat es dir gefallen, mehr über Schritt 5 zu erfahren?</a:t>
            </a:r>
          </a:p>
          <a:p>
            <a:endParaRPr lang="en-GB" sz="2800" dirty="0"/>
          </a:p>
          <a:p>
            <a:r>
              <a:rPr lang="en-GB" sz="2400" dirty="0" err="1"/>
              <a:t>Diskutiere</a:t>
            </a:r>
            <a:r>
              <a:rPr lang="en-GB" sz="2400" dirty="0"/>
              <a:t> </a:t>
            </a:r>
            <a:r>
              <a:rPr lang="en-GB" sz="2400" dirty="0" err="1"/>
              <a:t>mit</a:t>
            </a:r>
            <a:r>
              <a:rPr lang="en-GB" sz="2400" dirty="0"/>
              <a:t> Gleichgesinnten in unserer </a:t>
            </a:r>
            <a:r>
              <a:rPr lang="en-GB" sz="2400" dirty="0">
                <a:hlinkClick r:id="rId4"/>
              </a:rPr>
              <a:t>geschlossenen </a:t>
            </a:r>
            <a:r>
              <a:rPr lang="en-GB" sz="2400">
                <a:hlinkClick r:id="rId4"/>
              </a:rPr>
              <a:t>EMINENT Facebook-Gruppe</a:t>
            </a:r>
            <a:r>
              <a:rPr lang="en-GB" sz="2400"/>
              <a:t>!</a:t>
            </a:r>
            <a:endParaRPr lang="en-GB" sz="2400" dirty="0"/>
          </a:p>
          <a:p>
            <a:r>
              <a:rPr lang="en-GB" sz="2400" dirty="0"/>
              <a:t>Sie </a:t>
            </a:r>
            <a:r>
              <a:rPr lang="en-GB" sz="2400" dirty="0" err="1"/>
              <a:t>dient</a:t>
            </a:r>
            <a:r>
              <a:rPr lang="en-GB" sz="2400" dirty="0"/>
              <a:t> </a:t>
            </a:r>
            <a:r>
              <a:rPr lang="en-GB" sz="2400" dirty="0" err="1"/>
              <a:t>als</a:t>
            </a:r>
            <a:r>
              <a:rPr lang="en-GB" sz="2400" dirty="0"/>
              <a:t> sicherer Ort, um </a:t>
            </a:r>
            <a:r>
              <a:rPr lang="en-GB" sz="2400" dirty="0" err="1"/>
              <a:t>sich</a:t>
            </a:r>
            <a:r>
              <a:rPr lang="en-GB" sz="2400" dirty="0"/>
              <a:t> </a:t>
            </a:r>
            <a:r>
              <a:rPr lang="en-GB" sz="2400" dirty="0" err="1"/>
              <a:t>über</a:t>
            </a:r>
            <a:r>
              <a:rPr lang="en-GB" sz="2400" dirty="0"/>
              <a:t> </a:t>
            </a:r>
            <a:r>
              <a:rPr lang="en-GB" sz="2400" dirty="0" err="1"/>
              <a:t>deine</a:t>
            </a:r>
            <a:r>
              <a:rPr lang="en-GB" sz="2400" dirty="0"/>
              <a:t> Chancen und Herausforderungen, </a:t>
            </a:r>
            <a:r>
              <a:rPr lang="en-GB" sz="2400" dirty="0" err="1"/>
              <a:t>Freuden</a:t>
            </a:r>
            <a:r>
              <a:rPr lang="en-GB" sz="2400" dirty="0"/>
              <a:t> und </a:t>
            </a:r>
            <a:r>
              <a:rPr lang="en-GB" sz="2400" dirty="0" err="1"/>
              <a:t>Bedenken</a:t>
            </a:r>
            <a:r>
              <a:rPr lang="en-GB" sz="2400" dirty="0"/>
              <a:t> </a:t>
            </a:r>
            <a:r>
              <a:rPr lang="en-GB" sz="2400" dirty="0" err="1"/>
              <a:t>auszutauschen</a:t>
            </a:r>
            <a:r>
              <a:rPr lang="en-GB" sz="2400" dirty="0"/>
              <a:t>. </a:t>
            </a:r>
            <a:endParaRPr lang="en-IE" sz="2400" dirty="0"/>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87425" y="1400126"/>
            <a:ext cx="8817149" cy="3001108"/>
          </a:xfrm>
        </p:spPr>
        <p:txBody>
          <a:bodyPr/>
          <a:lstStyle/>
          <a:p>
            <a:pPr fontAlgn="base"/>
            <a:r>
              <a:rPr lang="en-US" dirty="0"/>
              <a:t>Die Zusammenarbeit mit anderen </a:t>
            </a:r>
            <a:r>
              <a:rPr lang="en-US" dirty="0" err="1"/>
              <a:t>kann</a:t>
            </a:r>
            <a:r>
              <a:rPr lang="en-US" dirty="0"/>
              <a:t> dich mit </a:t>
            </a:r>
            <a:r>
              <a:rPr lang="en-US" dirty="0">
                <a:solidFill>
                  <a:srgbClr val="C54A9A"/>
                </a:solidFill>
              </a:rPr>
              <a:t>zusätzlichen Fähigkeiten und Ressourcen </a:t>
            </a:r>
            <a:r>
              <a:rPr lang="en-US" dirty="0"/>
              <a:t>ausstatten, um Dinge zu tun, die du alleine nicht </a:t>
            </a:r>
            <a:r>
              <a:rPr lang="en-US" dirty="0" err="1"/>
              <a:t>erreichen</a:t>
            </a:r>
            <a:r>
              <a:rPr lang="en-US" dirty="0"/>
              <a:t> </a:t>
            </a:r>
            <a:r>
              <a:rPr lang="en-US" dirty="0" err="1"/>
              <a:t>kannst</a:t>
            </a:r>
            <a:r>
              <a:rPr lang="en-US" dirty="0"/>
              <a:t>.  </a:t>
            </a:r>
            <a:br>
              <a:rPr lang="en-US" dirty="0"/>
            </a:br>
            <a:br>
              <a:rPr lang="en-US" dirty="0"/>
            </a:br>
            <a:r>
              <a:rPr lang="en-US" dirty="0"/>
              <a:t>Das kann </a:t>
            </a:r>
            <a:r>
              <a:rPr lang="en-US" dirty="0" err="1"/>
              <a:t>alles</a:t>
            </a:r>
            <a:r>
              <a:rPr lang="en-US" dirty="0"/>
              <a:t> sein: Von der Entwicklung eines neuen </a:t>
            </a:r>
            <a:r>
              <a:rPr lang="en-US" dirty="0" err="1"/>
              <a:t>Produkts</a:t>
            </a:r>
            <a:r>
              <a:rPr lang="en-US" dirty="0"/>
              <a:t> </a:t>
            </a:r>
            <a:r>
              <a:rPr lang="en-US" dirty="0" err="1"/>
              <a:t>über</a:t>
            </a:r>
            <a:r>
              <a:rPr lang="en-US" dirty="0"/>
              <a:t> die Verwendung eines neuen Materials in </a:t>
            </a:r>
            <a:r>
              <a:rPr lang="en-US" dirty="0" err="1"/>
              <a:t>deinem</a:t>
            </a:r>
            <a:r>
              <a:rPr lang="en-US" dirty="0"/>
              <a:t> </a:t>
            </a:r>
            <a:r>
              <a:rPr lang="en-US" dirty="0" err="1"/>
              <a:t>Designprozess</a:t>
            </a:r>
            <a:r>
              <a:rPr lang="en-US" dirty="0"/>
              <a:t> bis hin zur Gewinnung eines neuen Kunden oder dem Zugang zu wichtigen Finanzmitteln.</a:t>
            </a:r>
          </a:p>
          <a:p>
            <a:pPr fontAlgn="base"/>
            <a:endParaRPr lang="en-US" dirty="0"/>
          </a:p>
          <a:p>
            <a:pPr fontAlgn="base"/>
            <a:r>
              <a:rPr lang="en-IE" dirty="0"/>
              <a:t>Um die Zusammenarbeit richtig zu gestalten, bedarf es </a:t>
            </a:r>
            <a:r>
              <a:rPr lang="en-IE" dirty="0" err="1"/>
              <a:t>jedoch</a:t>
            </a:r>
            <a:r>
              <a:rPr lang="en-IE" dirty="0"/>
              <a:t> </a:t>
            </a:r>
            <a:r>
              <a:rPr lang="en-IE" dirty="0" err="1"/>
              <a:t>Mühe</a:t>
            </a:r>
            <a:r>
              <a:rPr lang="en-IE" dirty="0"/>
              <a:t> und einer Kultur, die offen für Veränderungen ist. Kollaborationen erfordern </a:t>
            </a:r>
            <a:r>
              <a:rPr lang="en-IE" dirty="0" err="1"/>
              <a:t>ernsthafte</a:t>
            </a:r>
            <a:r>
              <a:rPr lang="en-IE" dirty="0"/>
              <a:t> </a:t>
            </a:r>
            <a:r>
              <a:rPr lang="en-IE" dirty="0" err="1"/>
              <a:t>Anstrengung</a:t>
            </a:r>
            <a:r>
              <a:rPr lang="en-IE" dirty="0"/>
              <a:t>, damit die Zusammenarbeit funktioniert. </a:t>
            </a:r>
            <a:endParaRPr lang="en-US" dirty="0"/>
          </a:p>
          <a:p>
            <a:pPr fontAlgn="base"/>
            <a:endParaRPr lang="en-US" dirty="0"/>
          </a:p>
          <a:p>
            <a:endParaRPr lang="en-US" dirty="0"/>
          </a:p>
        </p:txBody>
      </p:sp>
    </p:spTree>
    <p:extLst>
      <p:ext uri="{BB962C8B-B14F-4D97-AF65-F5344CB8AC3E}">
        <p14:creationId xmlns:p14="http://schemas.microsoft.com/office/powerpoint/2010/main" val="123446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402487"/>
            <a:ext cx="7029805" cy="1381662"/>
          </a:xfrm>
        </p:spPr>
        <p:txBody>
          <a:bodyPr/>
          <a:lstStyle/>
          <a:p>
            <a:r>
              <a:rPr lang="en-IE" dirty="0"/>
              <a:t>DER WERT VON ZUSAMMENARBEIT </a:t>
            </a:r>
            <a:endParaRPr lang="en-BA" dirty="0"/>
          </a:p>
          <a:p>
            <a:endParaRPr lang="en-US" dirty="0"/>
          </a:p>
        </p:txBody>
      </p:sp>
      <p:sp>
        <p:nvSpPr>
          <p:cNvPr id="6" name="Text Placeholder 5"/>
          <p:cNvSpPr>
            <a:spLocks noGrp="1"/>
          </p:cNvSpPr>
          <p:nvPr>
            <p:ph type="body" sz="quarter" idx="14"/>
          </p:nvPr>
        </p:nvSpPr>
        <p:spPr>
          <a:xfrm>
            <a:off x="1639836" y="1901825"/>
            <a:ext cx="5745702" cy="3644887"/>
          </a:xfrm>
        </p:spPr>
        <p:txBody>
          <a:bodyPr/>
          <a:lstStyle/>
          <a:p>
            <a:r>
              <a:rPr lang="en-US" dirty="0"/>
              <a:t>Wir </a:t>
            </a:r>
            <a:r>
              <a:rPr lang="en-IE" dirty="0"/>
              <a:t>kennen das Sprichwort - </a:t>
            </a:r>
            <a:r>
              <a:rPr lang="en-IE" b="1" dirty="0" err="1">
                <a:solidFill>
                  <a:srgbClr val="C54A9A"/>
                </a:solidFill>
              </a:rPr>
              <a:t>geteiltes</a:t>
            </a:r>
            <a:r>
              <a:rPr lang="en-IE" b="1" dirty="0">
                <a:solidFill>
                  <a:srgbClr val="C54A9A"/>
                </a:solidFill>
              </a:rPr>
              <a:t> </a:t>
            </a:r>
            <a:r>
              <a:rPr lang="en-IE" b="1" dirty="0" err="1">
                <a:solidFill>
                  <a:srgbClr val="C54A9A"/>
                </a:solidFill>
              </a:rPr>
              <a:t>Leid</a:t>
            </a:r>
            <a:r>
              <a:rPr lang="en-IE" b="1" dirty="0">
                <a:solidFill>
                  <a:srgbClr val="C54A9A"/>
                </a:solidFill>
              </a:rPr>
              <a:t> </a:t>
            </a:r>
            <a:r>
              <a:rPr lang="en-IE" b="1" dirty="0" err="1">
                <a:solidFill>
                  <a:srgbClr val="C54A9A"/>
                </a:solidFill>
              </a:rPr>
              <a:t>ist</a:t>
            </a:r>
            <a:r>
              <a:rPr lang="en-IE" b="1" dirty="0">
                <a:solidFill>
                  <a:srgbClr val="C54A9A"/>
                </a:solidFill>
              </a:rPr>
              <a:t> </a:t>
            </a:r>
            <a:r>
              <a:rPr lang="en-IE" b="1" dirty="0" err="1">
                <a:solidFill>
                  <a:srgbClr val="C54A9A"/>
                </a:solidFill>
              </a:rPr>
              <a:t>halbes</a:t>
            </a:r>
            <a:r>
              <a:rPr lang="en-IE" b="1" dirty="0">
                <a:solidFill>
                  <a:srgbClr val="C54A9A"/>
                </a:solidFill>
              </a:rPr>
              <a:t> </a:t>
            </a:r>
            <a:r>
              <a:rPr lang="en-IE" b="1" dirty="0" err="1">
                <a:solidFill>
                  <a:srgbClr val="C54A9A"/>
                </a:solidFill>
              </a:rPr>
              <a:t>Leid</a:t>
            </a:r>
            <a:r>
              <a:rPr lang="en-IE" b="1" dirty="0">
                <a:solidFill>
                  <a:srgbClr val="C54A9A"/>
                </a:solidFill>
              </a:rPr>
              <a:t>. </a:t>
            </a:r>
            <a:br>
              <a:rPr lang="en-IE" b="1" dirty="0">
                <a:solidFill>
                  <a:srgbClr val="C54A9A"/>
                </a:solidFill>
              </a:rPr>
            </a:br>
            <a:br>
              <a:rPr lang="en-US" dirty="0"/>
            </a:br>
            <a:r>
              <a:rPr lang="en-IE" dirty="0"/>
              <a:t>Die Forschung zeigt, dass das Besprechen von Problemen mit Menschen in ähnlichen Situationen das Stressniveau senkt. Probleme scheinen nicht so überwältigend zu sein, wenn man über sie spricht, und zwei Personen finden eher eine Lösung als eine. </a:t>
            </a:r>
          </a:p>
          <a:p>
            <a:br>
              <a:rPr lang="en-US" dirty="0"/>
            </a:br>
            <a:r>
              <a:rPr lang="en-IE" sz="1000" dirty="0" err="1"/>
              <a:t>Weitere</a:t>
            </a:r>
            <a:r>
              <a:rPr lang="en-IE" sz="1000" dirty="0"/>
              <a:t> </a:t>
            </a:r>
            <a:r>
              <a:rPr lang="en-IE" sz="1000" dirty="0" err="1"/>
              <a:t>Informationen</a:t>
            </a:r>
            <a:r>
              <a:rPr lang="en-IE" sz="1000" dirty="0"/>
              <a:t> </a:t>
            </a:r>
            <a:r>
              <a:rPr lang="en-IE" sz="1000" dirty="0" err="1"/>
              <a:t>unter</a:t>
            </a:r>
            <a:r>
              <a:rPr lang="en-IE" sz="1000" dirty="0"/>
              <a:t>: </a:t>
            </a:r>
            <a:r>
              <a:rPr lang="en-US" sz="1000" dirty="0">
                <a:hlinkClick r:id="rId2"/>
              </a:rPr>
              <a:t>https://www.dailymail.co.uk/sciencetech/article-2548917/A-problem-shared-really-IS-problem-halved-Study-finds-discussing-problems-people-situation-reduces-stress-levels.html</a:t>
            </a:r>
            <a:endParaRPr lang="en-US" sz="1000" dirty="0"/>
          </a:p>
          <a:p>
            <a:endParaRPr lang="en-US" dirty="0"/>
          </a:p>
        </p:txBody>
      </p:sp>
      <p:grpSp>
        <p:nvGrpSpPr>
          <p:cNvPr id="4" name="Group 3">
            <a:extLst>
              <a:ext uri="{FF2B5EF4-FFF2-40B4-BE49-F238E27FC236}">
                <a16:creationId xmlns:a16="http://schemas.microsoft.com/office/drawing/2014/main" id="{CCEFD207-0C00-4074-ADC6-91E1CD98F0D9}"/>
              </a:ext>
            </a:extLst>
          </p:cNvPr>
          <p:cNvGrpSpPr/>
          <p:nvPr/>
        </p:nvGrpSpPr>
        <p:grpSpPr>
          <a:xfrm>
            <a:off x="8622138" y="1901824"/>
            <a:ext cx="2706262" cy="2761615"/>
            <a:chOff x="4690218" y="4888970"/>
            <a:chExt cx="1578757" cy="1678570"/>
          </a:xfrm>
        </p:grpSpPr>
        <p:pic>
          <p:nvPicPr>
            <p:cNvPr id="7" name="Picture 6" descr="A picture containing text, vector graphics&#10;&#10;Description automatically generated">
              <a:extLst>
                <a:ext uri="{FF2B5EF4-FFF2-40B4-BE49-F238E27FC236}">
                  <a16:creationId xmlns:a16="http://schemas.microsoft.com/office/drawing/2014/main" id="{FB4E3DF2-2D1F-4707-BA29-8881EBFD1B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17930" y="4888970"/>
              <a:ext cx="1523543" cy="1678570"/>
            </a:xfrm>
            <a:prstGeom prst="rect">
              <a:avLst/>
            </a:prstGeom>
          </p:spPr>
        </p:pic>
        <p:pic>
          <p:nvPicPr>
            <p:cNvPr id="8" name="Picture 7" descr="Icon&#10;&#10;Description automatically generated">
              <a:extLst>
                <a:ext uri="{FF2B5EF4-FFF2-40B4-BE49-F238E27FC236}">
                  <a16:creationId xmlns:a16="http://schemas.microsoft.com/office/drawing/2014/main" id="{8960725F-7309-41FF-B381-CF305FE5D4F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90218" y="5690316"/>
              <a:ext cx="153845" cy="167783"/>
            </a:xfrm>
            <a:prstGeom prst="rect">
              <a:avLst/>
            </a:prstGeom>
          </p:spPr>
        </p:pic>
        <p:pic>
          <p:nvPicPr>
            <p:cNvPr id="9" name="Picture 8" descr="Icon&#10;&#10;Description automatically generated">
              <a:extLst>
                <a:ext uri="{FF2B5EF4-FFF2-40B4-BE49-F238E27FC236}">
                  <a16:creationId xmlns:a16="http://schemas.microsoft.com/office/drawing/2014/main" id="{6389184E-2C44-4AB3-95B3-E46518429B1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6115130" y="5560471"/>
              <a:ext cx="153845" cy="167783"/>
            </a:xfrm>
            <a:prstGeom prst="rect">
              <a:avLst/>
            </a:prstGeom>
          </p:spPr>
        </p:pic>
      </p:grpSp>
      <p:sp>
        <p:nvSpPr>
          <p:cNvPr id="10" name="Textfeld 9">
            <a:extLst>
              <a:ext uri="{FF2B5EF4-FFF2-40B4-BE49-F238E27FC236}">
                <a16:creationId xmlns:a16="http://schemas.microsoft.com/office/drawing/2014/main" id="{CABBD716-33DE-4EE9-97C2-7F9EDB6A62D5}"/>
              </a:ext>
            </a:extLst>
          </p:cNvPr>
          <p:cNvSpPr txBox="1"/>
          <p:nvPr/>
        </p:nvSpPr>
        <p:spPr>
          <a:xfrm>
            <a:off x="1639836" y="5842064"/>
            <a:ext cx="6424301" cy="1015663"/>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78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495558" y="1295217"/>
            <a:ext cx="9385802" cy="3269859"/>
          </a:xfrm>
        </p:spPr>
        <p:txBody>
          <a:bodyPr/>
          <a:lstStyle/>
          <a:p>
            <a:pPr fontAlgn="base"/>
            <a:r>
              <a:rPr lang="en-IE" sz="2200" dirty="0" err="1"/>
              <a:t>Wenn</a:t>
            </a:r>
            <a:r>
              <a:rPr lang="en-IE" sz="2200" dirty="0"/>
              <a:t> du </a:t>
            </a:r>
            <a:r>
              <a:rPr lang="en-IE" sz="2200" dirty="0" err="1"/>
              <a:t>mit</a:t>
            </a:r>
            <a:r>
              <a:rPr lang="en-IE" sz="2200" dirty="0"/>
              <a:t> </a:t>
            </a:r>
            <a:r>
              <a:rPr lang="en-IE" sz="2200" dirty="0" err="1"/>
              <a:t>jemandem</a:t>
            </a:r>
            <a:r>
              <a:rPr lang="en-IE" sz="2200" dirty="0"/>
              <a:t> Ideen </a:t>
            </a:r>
            <a:r>
              <a:rPr lang="en-IE" sz="2200" dirty="0" err="1"/>
              <a:t>austauscht</a:t>
            </a:r>
            <a:r>
              <a:rPr lang="en-IE" sz="2200" dirty="0"/>
              <a:t> </a:t>
            </a:r>
            <a:r>
              <a:rPr lang="en-IE" sz="2200" dirty="0" err="1"/>
              <a:t>oder</a:t>
            </a:r>
            <a:r>
              <a:rPr lang="en-IE" sz="2200" dirty="0"/>
              <a:t> dich an </a:t>
            </a:r>
            <a:r>
              <a:rPr lang="en-IE" sz="2200" dirty="0" err="1"/>
              <a:t>jemanden</a:t>
            </a:r>
            <a:r>
              <a:rPr lang="en-IE" sz="2200" dirty="0"/>
              <a:t> </a:t>
            </a:r>
            <a:r>
              <a:rPr lang="en-IE" sz="2200" dirty="0" err="1"/>
              <a:t>wendest</a:t>
            </a:r>
            <a:r>
              <a:rPr lang="en-IE" sz="2200" dirty="0"/>
              <a:t>, um </a:t>
            </a:r>
            <a:r>
              <a:rPr lang="en-IE" sz="2200" dirty="0" err="1"/>
              <a:t>dessen</a:t>
            </a:r>
            <a:r>
              <a:rPr lang="en-IE" sz="2200" dirty="0"/>
              <a:t> </a:t>
            </a:r>
            <a:r>
              <a:rPr lang="en-IE" sz="2200" dirty="0" err="1"/>
              <a:t>Meinung</a:t>
            </a:r>
            <a:r>
              <a:rPr lang="en-IE" sz="2200" dirty="0"/>
              <a:t> und Kritik zu erhalten, </a:t>
            </a:r>
            <a:r>
              <a:rPr lang="en-IE" sz="2200" dirty="0" err="1"/>
              <a:t>verstärkst</a:t>
            </a:r>
            <a:r>
              <a:rPr lang="en-IE" sz="2200" dirty="0"/>
              <a:t> du </a:t>
            </a:r>
            <a:r>
              <a:rPr lang="en-IE" sz="2200" dirty="0" err="1"/>
              <a:t>deine</a:t>
            </a:r>
            <a:r>
              <a:rPr lang="en-IE" sz="2200" dirty="0"/>
              <a:t> eigenen Fähigkeiten in mehrfacher Hinsicht. </a:t>
            </a:r>
          </a:p>
          <a:p>
            <a:pPr marL="342900" indent="-342900" fontAlgn="base">
              <a:buFont typeface="Arial" panose="020B0604020202020204" pitchFamily="34" charset="0"/>
              <a:buChar char="•"/>
            </a:pPr>
            <a:r>
              <a:rPr lang="en-IE" sz="2200" b="1" dirty="0" err="1">
                <a:solidFill>
                  <a:srgbClr val="1EB3DD"/>
                </a:solidFill>
              </a:rPr>
              <a:t>Impuls</a:t>
            </a:r>
            <a:r>
              <a:rPr lang="en-IE" sz="2200" dirty="0">
                <a:solidFill>
                  <a:srgbClr val="1EB3DD"/>
                </a:solidFill>
              </a:rPr>
              <a:t>: </a:t>
            </a:r>
            <a:r>
              <a:rPr lang="en-IE" sz="2200" dirty="0"/>
              <a:t>Jemand anderes </a:t>
            </a:r>
            <a:r>
              <a:rPr lang="en-IE" sz="2200" dirty="0" err="1"/>
              <a:t>unterstützt</a:t>
            </a:r>
            <a:r>
              <a:rPr lang="en-IE" sz="2200" dirty="0"/>
              <a:t> dich dabei, den nächsten Schritt zu tun</a:t>
            </a:r>
          </a:p>
          <a:p>
            <a:pPr marL="342900" indent="-342900" fontAlgn="base">
              <a:buFont typeface="Arial" panose="020B0604020202020204" pitchFamily="34" charset="0"/>
              <a:buChar char="•"/>
            </a:pPr>
            <a:r>
              <a:rPr lang="en-IE" sz="2200" b="1" dirty="0">
                <a:solidFill>
                  <a:srgbClr val="C54A9A"/>
                </a:solidFill>
              </a:rPr>
              <a:t>Quellen</a:t>
            </a:r>
            <a:r>
              <a:rPr lang="en-IE" sz="2200" dirty="0">
                <a:solidFill>
                  <a:srgbClr val="C54A9A"/>
                </a:solidFill>
              </a:rPr>
              <a:t>: </a:t>
            </a:r>
            <a:r>
              <a:rPr lang="en-IE" sz="2200" dirty="0"/>
              <a:t>Du </a:t>
            </a:r>
            <a:r>
              <a:rPr lang="en-IE" sz="2200" dirty="0" err="1"/>
              <a:t>fügst</a:t>
            </a:r>
            <a:r>
              <a:rPr lang="en-IE" sz="2200" dirty="0"/>
              <a:t> </a:t>
            </a:r>
            <a:r>
              <a:rPr lang="en-IE" sz="2200" dirty="0" err="1"/>
              <a:t>weitere</a:t>
            </a:r>
            <a:r>
              <a:rPr lang="en-IE" sz="2200" dirty="0"/>
              <a:t> Ideen zum Projekt hinzu, </a:t>
            </a:r>
            <a:r>
              <a:rPr lang="en-IE" sz="2200" dirty="0" err="1"/>
              <a:t>mehr</a:t>
            </a:r>
            <a:r>
              <a:rPr lang="en-IE" sz="2200" dirty="0"/>
              <a:t> Recherche und Wissen</a:t>
            </a:r>
            <a:endParaRPr lang="en-US" sz="2200" dirty="0"/>
          </a:p>
          <a:p>
            <a:pPr marL="342900" indent="-342900" fontAlgn="base">
              <a:buFont typeface="Arial" panose="020B0604020202020204" pitchFamily="34" charset="0"/>
              <a:buChar char="•"/>
            </a:pPr>
            <a:r>
              <a:rPr lang="en-IE" sz="2200" b="1" dirty="0" err="1">
                <a:solidFill>
                  <a:srgbClr val="1EB3DD"/>
                </a:solidFill>
              </a:rPr>
              <a:t>Perspektive</a:t>
            </a:r>
            <a:r>
              <a:rPr lang="en-IE" sz="2200" dirty="0">
                <a:solidFill>
                  <a:srgbClr val="1EB3DD"/>
                </a:solidFill>
              </a:rPr>
              <a:t>: </a:t>
            </a:r>
            <a:r>
              <a:rPr lang="en-IE" sz="2200" dirty="0"/>
              <a:t>Du </a:t>
            </a:r>
            <a:r>
              <a:rPr lang="en-IE" sz="2200" dirty="0" err="1"/>
              <a:t>siehst</a:t>
            </a:r>
            <a:r>
              <a:rPr lang="en-IE" sz="2200" dirty="0"/>
              <a:t> nun </a:t>
            </a:r>
            <a:r>
              <a:rPr lang="en-IE" sz="2200" dirty="0" err="1"/>
              <a:t>Blickwinkel</a:t>
            </a:r>
            <a:r>
              <a:rPr lang="en-IE" sz="2200" dirty="0"/>
              <a:t> und Fehler, die du selbst nicht </a:t>
            </a:r>
            <a:r>
              <a:rPr lang="en-IE" sz="2200" dirty="0" err="1"/>
              <a:t>gesehen</a:t>
            </a:r>
            <a:r>
              <a:rPr lang="en-IE" sz="2200" dirty="0"/>
              <a:t> </a:t>
            </a:r>
            <a:r>
              <a:rPr lang="en-IE" sz="2200" dirty="0" err="1"/>
              <a:t>hättest</a:t>
            </a:r>
            <a:endParaRPr lang="en-IE" sz="2200" dirty="0"/>
          </a:p>
          <a:p>
            <a:pPr marL="342900" indent="-342900" fontAlgn="base">
              <a:buFont typeface="Arial" panose="020B0604020202020204" pitchFamily="34" charset="0"/>
              <a:buChar char="•"/>
            </a:pPr>
            <a:r>
              <a:rPr lang="en-IE" sz="2200" b="1" dirty="0">
                <a:solidFill>
                  <a:srgbClr val="C54A9A"/>
                </a:solidFill>
              </a:rPr>
              <a:t>Schnelligkeit</a:t>
            </a:r>
            <a:r>
              <a:rPr lang="en-IE" sz="2200" dirty="0">
                <a:solidFill>
                  <a:srgbClr val="C54A9A"/>
                </a:solidFill>
              </a:rPr>
              <a:t>: </a:t>
            </a:r>
            <a:r>
              <a:rPr lang="en-IE" sz="2200" dirty="0"/>
              <a:t>Du </a:t>
            </a:r>
            <a:r>
              <a:rPr lang="en-IE" sz="2200" dirty="0" err="1"/>
              <a:t>kannst</a:t>
            </a:r>
            <a:r>
              <a:rPr lang="en-IE" sz="2200" dirty="0"/>
              <a:t> </a:t>
            </a:r>
            <a:r>
              <a:rPr lang="en-IE" sz="2200" dirty="0" err="1"/>
              <a:t>schneller</a:t>
            </a:r>
            <a:r>
              <a:rPr lang="en-IE" sz="2200" dirty="0"/>
              <a:t> arbeiten, die Ideen schneller erkennen</a:t>
            </a:r>
          </a:p>
          <a:p>
            <a:pPr marL="342900" indent="-342900" fontAlgn="base">
              <a:buFont typeface="Arial" panose="020B0604020202020204" pitchFamily="34" charset="0"/>
              <a:buChar char="•"/>
            </a:pPr>
            <a:r>
              <a:rPr lang="en-IE" sz="2200" b="1" dirty="0">
                <a:solidFill>
                  <a:srgbClr val="1EB3DD"/>
                </a:solidFill>
              </a:rPr>
              <a:t>Entscheidungen</a:t>
            </a:r>
            <a:r>
              <a:rPr lang="en-IE" sz="2200" dirty="0">
                <a:solidFill>
                  <a:srgbClr val="1EB3DD"/>
                </a:solidFill>
              </a:rPr>
              <a:t>:</a:t>
            </a:r>
            <a:r>
              <a:rPr lang="en-IE" sz="2200" dirty="0"/>
              <a:t> Eine </a:t>
            </a:r>
            <a:r>
              <a:rPr lang="en-IE" sz="2200" dirty="0" err="1"/>
              <a:t>Testperson</a:t>
            </a:r>
            <a:r>
              <a:rPr lang="en-IE" sz="2200" dirty="0"/>
              <a:t> </a:t>
            </a:r>
            <a:r>
              <a:rPr lang="en-IE" sz="2200" dirty="0" err="1"/>
              <a:t>hilft</a:t>
            </a:r>
            <a:r>
              <a:rPr lang="en-IE" sz="2200" dirty="0"/>
              <a:t> </a:t>
            </a:r>
            <a:r>
              <a:rPr lang="en-IE" sz="2200" dirty="0" err="1"/>
              <a:t>dir</a:t>
            </a:r>
            <a:r>
              <a:rPr lang="en-IE" sz="2200" dirty="0"/>
              <a:t>, </a:t>
            </a:r>
            <a:r>
              <a:rPr lang="en-IE" sz="2200" dirty="0" err="1"/>
              <a:t>deine</a:t>
            </a:r>
            <a:r>
              <a:rPr lang="en-IE" sz="2200" dirty="0"/>
              <a:t> eigenen </a:t>
            </a:r>
            <a:r>
              <a:rPr lang="en-IE" sz="2200" dirty="0" err="1"/>
              <a:t>Entscheidungen</a:t>
            </a:r>
            <a:r>
              <a:rPr lang="en-IE" sz="2200" dirty="0"/>
              <a:t> </a:t>
            </a:r>
            <a:r>
              <a:rPr lang="en-IE" sz="2200" dirty="0" err="1"/>
              <a:t>durchzusprechen</a:t>
            </a:r>
            <a:r>
              <a:rPr lang="en-IE" sz="2200" dirty="0"/>
              <a:t> und </a:t>
            </a:r>
            <a:r>
              <a:rPr lang="en-IE" sz="2200" dirty="0" err="1"/>
              <a:t>dein</a:t>
            </a:r>
            <a:r>
              <a:rPr lang="en-IE" sz="2200" dirty="0"/>
              <a:t> </a:t>
            </a:r>
            <a:r>
              <a:rPr lang="en-IE" sz="2200" dirty="0" err="1"/>
              <a:t>Denken</a:t>
            </a:r>
            <a:r>
              <a:rPr lang="en-IE" sz="2200" dirty="0"/>
              <a:t> </a:t>
            </a:r>
            <a:r>
              <a:rPr lang="en-IE" sz="2200" dirty="0" err="1"/>
              <a:t>besser</a:t>
            </a:r>
            <a:r>
              <a:rPr lang="en-IE" sz="2200" dirty="0"/>
              <a:t> zu verstehen. </a:t>
            </a:r>
          </a:p>
          <a:p>
            <a:pPr marL="342900" indent="-342900" fontAlgn="base">
              <a:buFont typeface="Arial" panose="020B0604020202020204" pitchFamily="34" charset="0"/>
              <a:buChar char="•"/>
            </a:pPr>
            <a:r>
              <a:rPr lang="en-IE" sz="2200" b="1" dirty="0">
                <a:solidFill>
                  <a:srgbClr val="C54A9A"/>
                </a:solidFill>
              </a:rPr>
              <a:t>Validierung</a:t>
            </a:r>
            <a:r>
              <a:rPr lang="en-IE" sz="2200" dirty="0">
                <a:solidFill>
                  <a:srgbClr val="C54A9A"/>
                </a:solidFill>
              </a:rPr>
              <a:t>:</a:t>
            </a:r>
            <a:r>
              <a:rPr lang="en-IE" sz="2200" dirty="0"/>
              <a:t> Eine </a:t>
            </a:r>
            <a:r>
              <a:rPr lang="en-IE" sz="2200" dirty="0" err="1"/>
              <a:t>gute</a:t>
            </a:r>
            <a:r>
              <a:rPr lang="en-IE" sz="2200" dirty="0"/>
              <a:t> </a:t>
            </a:r>
            <a:r>
              <a:rPr lang="en-IE" sz="2200" dirty="0" err="1"/>
              <a:t>Kollaborationspartnerin</a:t>
            </a:r>
            <a:r>
              <a:rPr lang="en-IE" sz="2200" dirty="0"/>
              <a:t> sieht nicht nur die Fehler in </a:t>
            </a:r>
            <a:r>
              <a:rPr lang="en-IE" sz="2200" dirty="0" err="1"/>
              <a:t>deiner</a:t>
            </a:r>
            <a:r>
              <a:rPr lang="en-IE" sz="2200" dirty="0"/>
              <a:t> Arbeit, sondern </a:t>
            </a:r>
            <a:r>
              <a:rPr lang="en-IE" sz="2200" dirty="0" err="1"/>
              <a:t>kann</a:t>
            </a:r>
            <a:r>
              <a:rPr lang="en-IE" sz="2200" dirty="0"/>
              <a:t> </a:t>
            </a:r>
            <a:r>
              <a:rPr lang="en-IE" sz="2200" dirty="0" err="1"/>
              <a:t>deine</a:t>
            </a:r>
            <a:r>
              <a:rPr lang="en-IE" sz="2200" dirty="0"/>
              <a:t> besten Ideen unterstützen und dich </a:t>
            </a:r>
            <a:r>
              <a:rPr lang="en-IE" sz="2200" dirty="0" err="1"/>
              <a:t>motivieren</a:t>
            </a:r>
            <a:r>
              <a:rPr lang="en-IE" sz="2200" dirty="0"/>
              <a:t>. </a:t>
            </a:r>
          </a:p>
          <a:p>
            <a:pPr fontAlgn="base"/>
            <a:endParaRPr lang="en-US" sz="2200" dirty="0"/>
          </a:p>
          <a:p>
            <a:pPr fontAlgn="base"/>
            <a:endParaRPr lang="en-US" sz="2200" dirty="0"/>
          </a:p>
          <a:p>
            <a:endParaRPr lang="en-US" dirty="0"/>
          </a:p>
        </p:txBody>
      </p:sp>
      <p:sp>
        <p:nvSpPr>
          <p:cNvPr id="8" name="Text Placeholder 4">
            <a:extLst>
              <a:ext uri="{FF2B5EF4-FFF2-40B4-BE49-F238E27FC236}">
                <a16:creationId xmlns:a16="http://schemas.microsoft.com/office/drawing/2014/main" id="{55762F39-191B-41FE-B9AD-0DF574EB575C}"/>
              </a:ext>
            </a:extLst>
          </p:cNvPr>
          <p:cNvSpPr>
            <a:spLocks noGrp="1"/>
          </p:cNvSpPr>
          <p:nvPr>
            <p:ph type="body" sz="quarter" idx="13"/>
          </p:nvPr>
        </p:nvSpPr>
        <p:spPr>
          <a:xfrm>
            <a:off x="1639836" y="402487"/>
            <a:ext cx="7029805" cy="607707"/>
          </a:xfrm>
        </p:spPr>
        <p:txBody>
          <a:bodyPr/>
          <a:lstStyle/>
          <a:p>
            <a:r>
              <a:rPr lang="en-IE" dirty="0"/>
              <a:t>DER WERT VON ZUSAMMENARBEIT </a:t>
            </a:r>
            <a:endParaRPr lang="en-BA" dirty="0"/>
          </a:p>
          <a:p>
            <a:endParaRPr lang="en-US" dirty="0"/>
          </a:p>
        </p:txBody>
      </p:sp>
    </p:spTree>
    <p:extLst>
      <p:ext uri="{BB962C8B-B14F-4D97-AF65-F5344CB8AC3E}">
        <p14:creationId xmlns:p14="http://schemas.microsoft.com/office/powerpoint/2010/main" val="46936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65963" y="420103"/>
            <a:ext cx="5745702" cy="1381662"/>
          </a:xfrm>
        </p:spPr>
        <p:txBody>
          <a:bodyPr>
            <a:normAutofit/>
          </a:bodyPr>
          <a:lstStyle/>
          <a:p>
            <a:r>
              <a:rPr lang="en-BA" dirty="0"/>
              <a:t>WARUM</a:t>
            </a:r>
            <a:r>
              <a:rPr lang="de-DE" dirty="0"/>
              <a:t> SOLLTE MAN </a:t>
            </a:r>
            <a:r>
              <a:rPr lang="en-BA" dirty="0"/>
              <a:t>ZUSAMMENARBEITEN?</a:t>
            </a:r>
          </a:p>
          <a:p>
            <a:endParaRPr lang="en-US" dirty="0"/>
          </a:p>
        </p:txBody>
      </p:sp>
      <p:sp>
        <p:nvSpPr>
          <p:cNvPr id="6" name="Text Placeholder 5"/>
          <p:cNvSpPr>
            <a:spLocks noGrp="1"/>
          </p:cNvSpPr>
          <p:nvPr>
            <p:ph type="body" sz="quarter" idx="14"/>
          </p:nvPr>
        </p:nvSpPr>
        <p:spPr>
          <a:xfrm>
            <a:off x="1525536" y="1849279"/>
            <a:ext cx="5745702" cy="3644887"/>
          </a:xfrm>
        </p:spPr>
        <p:txBody>
          <a:bodyPr/>
          <a:lstStyle/>
          <a:p>
            <a:pPr algn="ctr" fontAlgn="base"/>
            <a:r>
              <a:rPr lang="en-IE" sz="3000" dirty="0"/>
              <a:t>"</a:t>
            </a:r>
            <a:r>
              <a:rPr lang="en-IE" sz="3000" i="1" dirty="0"/>
              <a:t>Ein großartiger Partner </a:t>
            </a:r>
            <a:r>
              <a:rPr lang="en-IE" sz="3000" i="1" dirty="0" err="1"/>
              <a:t>lässt</a:t>
            </a:r>
            <a:r>
              <a:rPr lang="en-IE" sz="3000" i="1" dirty="0"/>
              <a:t> dich schweben, ohne abzudriften. </a:t>
            </a:r>
            <a:br>
              <a:rPr lang="en-IE" sz="3000" i="1" dirty="0"/>
            </a:br>
            <a:r>
              <a:rPr lang="en-IE" sz="3000" i="1" dirty="0"/>
              <a:t>Manchmal sind sie der Wind, der dich hochzieht. Manchmal </a:t>
            </a:r>
            <a:r>
              <a:rPr lang="en-IE" sz="3000" i="1" dirty="0" err="1"/>
              <a:t>sind</a:t>
            </a:r>
            <a:r>
              <a:rPr lang="en-IE" sz="3000" i="1" dirty="0"/>
              <a:t> </a:t>
            </a:r>
            <a:r>
              <a:rPr lang="en-IE" sz="3000" i="1" dirty="0" err="1"/>
              <a:t>sie</a:t>
            </a:r>
            <a:r>
              <a:rPr lang="en-IE" sz="3000" i="1" dirty="0"/>
              <a:t> </a:t>
            </a:r>
            <a:r>
              <a:rPr lang="en-IE" sz="3000" i="1" dirty="0" err="1"/>
              <a:t>diejenigen</a:t>
            </a:r>
            <a:r>
              <a:rPr lang="en-IE" sz="3000" i="1" dirty="0"/>
              <a:t> auf dem Boden, die die</a:t>
            </a:r>
            <a:br>
              <a:rPr lang="en-IE" sz="3000" i="1" dirty="0"/>
            </a:br>
            <a:r>
              <a:rPr lang="en-IE" sz="3000" i="1" dirty="0" err="1"/>
              <a:t>Drachenschnur</a:t>
            </a:r>
            <a:r>
              <a:rPr lang="en-IE" sz="3000" i="1" dirty="0"/>
              <a:t> </a:t>
            </a:r>
            <a:r>
              <a:rPr lang="en-IE" sz="3000" i="1" dirty="0" err="1"/>
              <a:t>halten</a:t>
            </a:r>
            <a:r>
              <a:rPr lang="en-IE" sz="3000" i="1" dirty="0"/>
              <a:t>. Wir müssen all diese Rollen </a:t>
            </a:r>
            <a:r>
              <a:rPr lang="en-IE" sz="3000" i="1" dirty="0" err="1"/>
              <a:t>füreinander</a:t>
            </a:r>
            <a:r>
              <a:rPr lang="en-IE" sz="3000" i="1" dirty="0"/>
              <a:t> </a:t>
            </a:r>
            <a:r>
              <a:rPr lang="en-IE" sz="3000" i="1" dirty="0" err="1"/>
              <a:t>übernehmen</a:t>
            </a:r>
            <a:r>
              <a:rPr lang="en-IE" sz="3000" i="1" dirty="0"/>
              <a:t>.</a:t>
            </a:r>
            <a:r>
              <a:rPr lang="en-US" sz="3000" dirty="0"/>
              <a:t>"</a:t>
            </a:r>
          </a:p>
          <a:p>
            <a:pPr fontAlgn="base"/>
            <a:endParaRPr lang="en-US" sz="3000" dirty="0"/>
          </a:p>
          <a:p>
            <a:br>
              <a:rPr lang="en-US" dirty="0"/>
            </a:br>
            <a:endParaRPr lang="en-US" sz="1000" dirty="0"/>
          </a:p>
          <a:p>
            <a:endParaRPr lang="en-US" dirty="0"/>
          </a:p>
        </p:txBody>
      </p:sp>
      <p:sp>
        <p:nvSpPr>
          <p:cNvPr id="2" name="Rectangle 1">
            <a:extLst>
              <a:ext uri="{FF2B5EF4-FFF2-40B4-BE49-F238E27FC236}">
                <a16:creationId xmlns:a16="http://schemas.microsoft.com/office/drawing/2014/main" id="{44F062B4-F11B-F149-806E-71F2096C3604}"/>
              </a:ext>
            </a:extLst>
          </p:cNvPr>
          <p:cNvSpPr/>
          <p:nvPr/>
        </p:nvSpPr>
        <p:spPr>
          <a:xfrm>
            <a:off x="420680" y="5641449"/>
            <a:ext cx="6096000" cy="738664"/>
          </a:xfrm>
          <a:prstGeom prst="rect">
            <a:avLst/>
          </a:prstGeom>
        </p:spPr>
        <p:txBody>
          <a:bodyPr>
            <a:spAutoFit/>
          </a:bodyPr>
          <a:lstStyle/>
          <a:p>
            <a:pPr fontAlgn="base"/>
            <a:r>
              <a:rPr lang="en-IE" sz="1400" dirty="0">
                <a:solidFill>
                  <a:srgbClr val="000000"/>
                </a:solidFill>
                <a:latin typeface="Calibri" panose="020F0502020204030204" pitchFamily="34" charset="0"/>
              </a:rPr>
              <a:t>Quelle: </a:t>
            </a:r>
            <a:r>
              <a:rPr lang="en-IE" sz="1400" u="sng" dirty="0">
                <a:solidFill>
                  <a:srgbClr val="0563C1"/>
                </a:solidFill>
                <a:latin typeface="Calibri" panose="020F0502020204030204" pitchFamily="34" charset="0"/>
                <a:hlinkClick r:id="rId2"/>
              </a:rPr>
              <a:t>http:</a:t>
            </a:r>
            <a:r>
              <a:rPr lang="en-US" sz="1400" dirty="0">
                <a:latin typeface="Calibri" panose="020F0502020204030204" pitchFamily="34" charset="0"/>
              </a:rPr>
              <a:t>//www.flightofideas.net/Articles/Dynamic%20Duos%20-%20the%20Power%20of%20Creative%20Partnerships%20-%20Summer%202006.pdf</a:t>
            </a:r>
            <a:endParaRPr lang="en-US" sz="1400" b="0" i="0" dirty="0">
              <a:effectLst/>
            </a:endParaRPr>
          </a:p>
        </p:txBody>
      </p:sp>
      <p:grpSp>
        <p:nvGrpSpPr>
          <p:cNvPr id="11" name="Group 10">
            <a:extLst>
              <a:ext uri="{FF2B5EF4-FFF2-40B4-BE49-F238E27FC236}">
                <a16:creationId xmlns:a16="http://schemas.microsoft.com/office/drawing/2014/main" id="{315BFC68-06EC-4852-B96F-6B25281DC090}"/>
              </a:ext>
            </a:extLst>
          </p:cNvPr>
          <p:cNvGrpSpPr/>
          <p:nvPr/>
        </p:nvGrpSpPr>
        <p:grpSpPr>
          <a:xfrm>
            <a:off x="7994968" y="2082594"/>
            <a:ext cx="3495992" cy="2875486"/>
            <a:chOff x="2427288" y="2575748"/>
            <a:chExt cx="2139950" cy="1960563"/>
          </a:xfrm>
        </p:grpSpPr>
        <p:pic>
          <p:nvPicPr>
            <p:cNvPr id="12" name="Picture 11" descr="Logo&#10;&#10;Description automatically generated with medium confidence">
              <a:extLst>
                <a:ext uri="{FF2B5EF4-FFF2-40B4-BE49-F238E27FC236}">
                  <a16:creationId xmlns:a16="http://schemas.microsoft.com/office/drawing/2014/main" id="{F36A90CD-AB68-4234-A6CB-D6690C1F61C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27288" y="2575748"/>
              <a:ext cx="2139950" cy="1960563"/>
            </a:xfrm>
            <a:prstGeom prst="rect">
              <a:avLst/>
            </a:prstGeom>
          </p:spPr>
        </p:pic>
        <p:pic>
          <p:nvPicPr>
            <p:cNvPr id="13" name="Picture 12" descr="Icon&#10;&#10;Description automatically generated">
              <a:extLst>
                <a:ext uri="{FF2B5EF4-FFF2-40B4-BE49-F238E27FC236}">
                  <a16:creationId xmlns:a16="http://schemas.microsoft.com/office/drawing/2014/main" id="{8130490F-2C65-44A4-A28C-C2DEF305393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27299">
              <a:off x="2635908" y="3570300"/>
              <a:ext cx="203889" cy="222359"/>
            </a:xfrm>
            <a:prstGeom prst="rect">
              <a:avLst/>
            </a:prstGeom>
          </p:spPr>
        </p:pic>
        <p:pic>
          <p:nvPicPr>
            <p:cNvPr id="14" name="Picture 13" descr="Icon&#10;&#10;Description automatically generated">
              <a:extLst>
                <a:ext uri="{FF2B5EF4-FFF2-40B4-BE49-F238E27FC236}">
                  <a16:creationId xmlns:a16="http://schemas.microsoft.com/office/drawing/2014/main" id="{0A5B0171-CF73-417A-8356-4180D27EEFE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719499">
              <a:off x="3018202" y="2805245"/>
              <a:ext cx="203889" cy="222359"/>
            </a:xfrm>
            <a:prstGeom prst="rect">
              <a:avLst/>
            </a:prstGeom>
          </p:spPr>
        </p:pic>
      </p:grpSp>
    </p:spTree>
    <p:extLst>
      <p:ext uri="{BB962C8B-B14F-4D97-AF65-F5344CB8AC3E}">
        <p14:creationId xmlns:p14="http://schemas.microsoft.com/office/powerpoint/2010/main" val="65610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4948</Words>
  <Application>Microsoft Office PowerPoint</Application>
  <PresentationFormat>Breitbild</PresentationFormat>
  <Paragraphs>324</Paragraphs>
  <Slides>52</Slides>
  <Notes>0</Notes>
  <HiddenSlides>0</HiddenSlides>
  <MMClips>2</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52</vt:i4>
      </vt:variant>
    </vt:vector>
  </HeadingPairs>
  <TitlesOfParts>
    <vt:vector size="61" baseType="lpstr">
      <vt:lpstr>Arial</vt:lpstr>
      <vt:lpstr>Calibri</vt:lpstr>
      <vt:lpstr>Calibri Light</vt:lpstr>
      <vt:lpstr>Gotham SSm A</vt:lpstr>
      <vt:lpstr>montserrat</vt:lpstr>
      <vt:lpstr>Quattrocento Sans</vt:lpstr>
      <vt:lpstr>Roboto</vt:lpstr>
      <vt:lpstr>segoe ui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Erika Nepp</cp:lastModifiedBy>
  <cp:revision>221</cp:revision>
  <cp:lastPrinted>2021-04-23T17:00:41Z</cp:lastPrinted>
  <dcterms:created xsi:type="dcterms:W3CDTF">2019-11-20T14:08:21Z</dcterms:created>
  <dcterms:modified xsi:type="dcterms:W3CDTF">2021-06-01T09:38:01Z</dcterms:modified>
</cp:coreProperties>
</file>